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57" r:id="rId2"/>
    <p:sldId id="406" r:id="rId3"/>
    <p:sldId id="398" r:id="rId4"/>
    <p:sldId id="399" r:id="rId5"/>
    <p:sldId id="365" r:id="rId6"/>
    <p:sldId id="256" r:id="rId7"/>
    <p:sldId id="362" r:id="rId8"/>
    <p:sldId id="344" r:id="rId9"/>
    <p:sldId id="364" r:id="rId10"/>
    <p:sldId id="371" r:id="rId11"/>
    <p:sldId id="400" r:id="rId12"/>
    <p:sldId id="372" r:id="rId13"/>
    <p:sldId id="370" r:id="rId14"/>
    <p:sldId id="401" r:id="rId15"/>
    <p:sldId id="367" r:id="rId16"/>
    <p:sldId id="368" r:id="rId17"/>
    <p:sldId id="369" r:id="rId18"/>
    <p:sldId id="363" r:id="rId19"/>
    <p:sldId id="373" r:id="rId20"/>
    <p:sldId id="403" r:id="rId21"/>
    <p:sldId id="402" r:id="rId22"/>
    <p:sldId id="394" r:id="rId23"/>
    <p:sldId id="404" r:id="rId24"/>
    <p:sldId id="375" r:id="rId25"/>
    <p:sldId id="376" r:id="rId26"/>
    <p:sldId id="377" r:id="rId27"/>
    <p:sldId id="378" r:id="rId28"/>
    <p:sldId id="380" r:id="rId29"/>
    <p:sldId id="379" r:id="rId30"/>
    <p:sldId id="381" r:id="rId31"/>
    <p:sldId id="386" r:id="rId32"/>
    <p:sldId id="383" r:id="rId33"/>
    <p:sldId id="396" r:id="rId34"/>
    <p:sldId id="384" r:id="rId35"/>
    <p:sldId id="397" r:id="rId36"/>
    <p:sldId id="382" r:id="rId37"/>
    <p:sldId id="385" r:id="rId38"/>
    <p:sldId id="374" r:id="rId39"/>
    <p:sldId id="390" r:id="rId40"/>
    <p:sldId id="391" r:id="rId41"/>
    <p:sldId id="392" r:id="rId42"/>
    <p:sldId id="393" r:id="rId43"/>
    <p:sldId id="387" r:id="rId44"/>
    <p:sldId id="405" r:id="rId45"/>
    <p:sldId id="388" r:id="rId46"/>
    <p:sldId id="389" r:id="rId47"/>
    <p:sldId id="407" r:id="rId48"/>
    <p:sldId id="395" r:id="rId49"/>
  </p:sldIdLst>
  <p:sldSz cx="12192000" cy="6858000"/>
  <p:notesSz cx="6858000" cy="9313863"/>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50" d="100"/>
          <a:sy n="50" d="100"/>
        </p:scale>
        <p:origin x="492" y="4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F0B8F5-974F-4926-8D22-D08A5E40E6C7}" type="doc">
      <dgm:prSet loTypeId="urn:microsoft.com/office/officeart/2005/8/layout/target1" loCatId="relationship" qsTypeId="urn:microsoft.com/office/officeart/2005/8/quickstyle/simple1" qsCatId="simple" csTypeId="urn:microsoft.com/office/officeart/2005/8/colors/accent1_2" csCatId="accent1" phldr="1"/>
      <dgm:spPr/>
    </dgm:pt>
    <dgm:pt modelId="{3769E5E2-2F14-4F08-8CE0-72D30FF79535}">
      <dgm:prSet phldrT="[Texto]" custT="1"/>
      <dgm:spPr/>
      <dgm:t>
        <a:bodyPr/>
        <a:lstStyle/>
        <a:p>
          <a:r>
            <a:rPr lang="es-PE" sz="2400" b="1" dirty="0"/>
            <a:t>Mundo vivo:</a:t>
          </a:r>
        </a:p>
        <a:p>
          <a:r>
            <a:rPr lang="es-PE" sz="2400" dirty="0"/>
            <a:t>Todos viven y todos saben</a:t>
          </a:r>
        </a:p>
      </dgm:t>
    </dgm:pt>
    <dgm:pt modelId="{DF8741DA-25C6-4E1A-A626-D9F297CE96B8}" type="parTrans" cxnId="{C3E791EE-4D4B-4BD0-93A0-1966786CED59}">
      <dgm:prSet/>
      <dgm:spPr/>
      <dgm:t>
        <a:bodyPr/>
        <a:lstStyle/>
        <a:p>
          <a:endParaRPr lang="es-PE"/>
        </a:p>
      </dgm:t>
    </dgm:pt>
    <dgm:pt modelId="{50B46497-AA9D-42F7-A435-2F8CBA88119E}" type="sibTrans" cxnId="{C3E791EE-4D4B-4BD0-93A0-1966786CED59}">
      <dgm:prSet/>
      <dgm:spPr/>
      <dgm:t>
        <a:bodyPr/>
        <a:lstStyle/>
        <a:p>
          <a:endParaRPr lang="es-PE"/>
        </a:p>
      </dgm:t>
    </dgm:pt>
    <dgm:pt modelId="{153A7BD2-A28A-4C3C-A156-E37A8B8B3D58}">
      <dgm:prSet phldrT="[Texto]" custT="1"/>
      <dgm:spPr/>
      <dgm:t>
        <a:bodyPr/>
        <a:lstStyle/>
        <a:p>
          <a:r>
            <a:rPr lang="es-PE" sz="2400" b="1" dirty="0"/>
            <a:t>Mundo de crianza:</a:t>
          </a:r>
        </a:p>
        <a:p>
          <a:r>
            <a:rPr lang="es-PE" sz="2400" dirty="0"/>
            <a:t>Crianza mutua. Todos aportan</a:t>
          </a:r>
        </a:p>
      </dgm:t>
    </dgm:pt>
    <dgm:pt modelId="{76BD3751-C04F-496B-96D7-0EEB2FFA0F5E}" type="parTrans" cxnId="{4EB151AF-7750-4D2F-99F3-68DA9D20BED2}">
      <dgm:prSet/>
      <dgm:spPr/>
      <dgm:t>
        <a:bodyPr/>
        <a:lstStyle/>
        <a:p>
          <a:endParaRPr lang="es-PE"/>
        </a:p>
      </dgm:t>
    </dgm:pt>
    <dgm:pt modelId="{F4BDA4DB-7A3A-4705-83FD-C9A2726C4474}" type="sibTrans" cxnId="{4EB151AF-7750-4D2F-99F3-68DA9D20BED2}">
      <dgm:prSet/>
      <dgm:spPr/>
      <dgm:t>
        <a:bodyPr/>
        <a:lstStyle/>
        <a:p>
          <a:endParaRPr lang="es-PE"/>
        </a:p>
      </dgm:t>
    </dgm:pt>
    <dgm:pt modelId="{61AF9EA9-2E06-4608-91E8-FE61B955DFB9}">
      <dgm:prSet phldrT="[Texto]" custT="1"/>
      <dgm:spPr/>
      <dgm:t>
        <a:bodyPr/>
        <a:lstStyle/>
        <a:p>
          <a:r>
            <a:rPr lang="es-PE" sz="2400" b="1" dirty="0"/>
            <a:t>Mundo equivalente:</a:t>
          </a:r>
        </a:p>
        <a:p>
          <a:r>
            <a:rPr lang="es-PE" sz="2400" dirty="0"/>
            <a:t>Todos valen por igual</a:t>
          </a:r>
        </a:p>
        <a:p>
          <a:r>
            <a:rPr lang="es-PE" sz="2400" dirty="0"/>
            <a:t>Nadie es más ni menos.</a:t>
          </a:r>
        </a:p>
      </dgm:t>
    </dgm:pt>
    <dgm:pt modelId="{119DD35B-A04E-4DED-BA98-9DB658704353}" type="parTrans" cxnId="{250B7452-8F37-4AAA-8513-3ABEC40EDAB1}">
      <dgm:prSet/>
      <dgm:spPr/>
      <dgm:t>
        <a:bodyPr/>
        <a:lstStyle/>
        <a:p>
          <a:endParaRPr lang="es-PE"/>
        </a:p>
      </dgm:t>
    </dgm:pt>
    <dgm:pt modelId="{46C886DB-0259-4108-99F8-47272645BB09}" type="sibTrans" cxnId="{250B7452-8F37-4AAA-8513-3ABEC40EDAB1}">
      <dgm:prSet/>
      <dgm:spPr/>
      <dgm:t>
        <a:bodyPr/>
        <a:lstStyle/>
        <a:p>
          <a:endParaRPr lang="es-PE"/>
        </a:p>
      </dgm:t>
    </dgm:pt>
    <dgm:pt modelId="{A852EE55-98FD-4C95-855A-6C40A994557F}" type="pres">
      <dgm:prSet presAssocID="{47F0B8F5-974F-4926-8D22-D08A5E40E6C7}" presName="composite" presStyleCnt="0">
        <dgm:presLayoutVars>
          <dgm:chMax val="5"/>
          <dgm:dir/>
          <dgm:resizeHandles val="exact"/>
        </dgm:presLayoutVars>
      </dgm:prSet>
      <dgm:spPr/>
    </dgm:pt>
    <dgm:pt modelId="{3B5455CA-A909-4212-A849-E84C4B0EFF85}" type="pres">
      <dgm:prSet presAssocID="{3769E5E2-2F14-4F08-8CE0-72D30FF79535}" presName="circle1" presStyleLbl="lnNode1" presStyleIdx="0" presStyleCnt="3"/>
      <dgm:spPr/>
    </dgm:pt>
    <dgm:pt modelId="{B9A312A8-EF55-4235-8EA7-A51083134A27}" type="pres">
      <dgm:prSet presAssocID="{3769E5E2-2F14-4F08-8CE0-72D30FF79535}" presName="text1" presStyleLbl="revTx" presStyleIdx="0" presStyleCnt="3" custScaleX="201337" custLinFactNeighborX="51478">
        <dgm:presLayoutVars>
          <dgm:bulletEnabled val="1"/>
        </dgm:presLayoutVars>
      </dgm:prSet>
      <dgm:spPr/>
    </dgm:pt>
    <dgm:pt modelId="{905FC69E-CE31-4C23-BDF0-C946F588F9C4}" type="pres">
      <dgm:prSet presAssocID="{3769E5E2-2F14-4F08-8CE0-72D30FF79535}" presName="line1" presStyleLbl="callout" presStyleIdx="0" presStyleCnt="6"/>
      <dgm:spPr/>
    </dgm:pt>
    <dgm:pt modelId="{EBBAEBCB-2C42-4DA3-8964-789333F32427}" type="pres">
      <dgm:prSet presAssocID="{3769E5E2-2F14-4F08-8CE0-72D30FF79535}" presName="d1" presStyleLbl="callout" presStyleIdx="1" presStyleCnt="6"/>
      <dgm:spPr/>
    </dgm:pt>
    <dgm:pt modelId="{E4AF24C6-5801-4560-BA62-E014CD4F9471}" type="pres">
      <dgm:prSet presAssocID="{153A7BD2-A28A-4C3C-A156-E37A8B8B3D58}" presName="circle2" presStyleLbl="lnNode1" presStyleIdx="1" presStyleCnt="3"/>
      <dgm:spPr/>
    </dgm:pt>
    <dgm:pt modelId="{72DFB4B2-FC27-4B5A-B4D2-7F3B927BC20B}" type="pres">
      <dgm:prSet presAssocID="{153A7BD2-A28A-4C3C-A156-E37A8B8B3D58}" presName="text2" presStyleLbl="revTx" presStyleIdx="1" presStyleCnt="3" custScaleX="179863" custLinFactNeighborX="49075">
        <dgm:presLayoutVars>
          <dgm:bulletEnabled val="1"/>
        </dgm:presLayoutVars>
      </dgm:prSet>
      <dgm:spPr/>
    </dgm:pt>
    <dgm:pt modelId="{B220CA9E-B777-4662-9E80-113406F1D52C}" type="pres">
      <dgm:prSet presAssocID="{153A7BD2-A28A-4C3C-A156-E37A8B8B3D58}" presName="line2" presStyleLbl="callout" presStyleIdx="2" presStyleCnt="6"/>
      <dgm:spPr/>
    </dgm:pt>
    <dgm:pt modelId="{74D4E4C6-1E58-4385-8529-F16D6CEFA39D}" type="pres">
      <dgm:prSet presAssocID="{153A7BD2-A28A-4C3C-A156-E37A8B8B3D58}" presName="d2" presStyleLbl="callout" presStyleIdx="3" presStyleCnt="6"/>
      <dgm:spPr/>
    </dgm:pt>
    <dgm:pt modelId="{70FF0B7D-ECBC-4498-93E4-70C583F8D4EF}" type="pres">
      <dgm:prSet presAssocID="{61AF9EA9-2E06-4608-91E8-FE61B955DFB9}" presName="circle3" presStyleLbl="lnNode1" presStyleIdx="2" presStyleCnt="3"/>
      <dgm:spPr/>
    </dgm:pt>
    <dgm:pt modelId="{AC66F09F-A3E1-4FA9-90A1-7E808D67B6E1}" type="pres">
      <dgm:prSet presAssocID="{61AF9EA9-2E06-4608-91E8-FE61B955DFB9}" presName="text3" presStyleLbl="revTx" presStyleIdx="2" presStyleCnt="3" custScaleX="185008" custLinFactNeighborX="51338" custLinFactNeighborY="5176">
        <dgm:presLayoutVars>
          <dgm:bulletEnabled val="1"/>
        </dgm:presLayoutVars>
      </dgm:prSet>
      <dgm:spPr/>
    </dgm:pt>
    <dgm:pt modelId="{5FB825EA-F660-4AA9-B891-59D557B933BF}" type="pres">
      <dgm:prSet presAssocID="{61AF9EA9-2E06-4608-91E8-FE61B955DFB9}" presName="line3" presStyleLbl="callout" presStyleIdx="4" presStyleCnt="6"/>
      <dgm:spPr/>
    </dgm:pt>
    <dgm:pt modelId="{BC2801F3-363A-4731-B770-7F34A2AD88F2}" type="pres">
      <dgm:prSet presAssocID="{61AF9EA9-2E06-4608-91E8-FE61B955DFB9}" presName="d3" presStyleLbl="callout" presStyleIdx="5" presStyleCnt="6"/>
      <dgm:spPr/>
    </dgm:pt>
  </dgm:ptLst>
  <dgm:cxnLst>
    <dgm:cxn modelId="{C92D1026-B158-4CFA-B408-A54B2973420B}" type="presOf" srcId="{47F0B8F5-974F-4926-8D22-D08A5E40E6C7}" destId="{A852EE55-98FD-4C95-855A-6C40A994557F}" srcOrd="0" destOrd="0" presId="urn:microsoft.com/office/officeart/2005/8/layout/target1"/>
    <dgm:cxn modelId="{250B7452-8F37-4AAA-8513-3ABEC40EDAB1}" srcId="{47F0B8F5-974F-4926-8D22-D08A5E40E6C7}" destId="{61AF9EA9-2E06-4608-91E8-FE61B955DFB9}" srcOrd="2" destOrd="0" parTransId="{119DD35B-A04E-4DED-BA98-9DB658704353}" sibTransId="{46C886DB-0259-4108-99F8-47272645BB09}"/>
    <dgm:cxn modelId="{4D4EC256-CAD4-44BB-A52B-6B41FBB56703}" type="presOf" srcId="{61AF9EA9-2E06-4608-91E8-FE61B955DFB9}" destId="{AC66F09F-A3E1-4FA9-90A1-7E808D67B6E1}" srcOrd="0" destOrd="0" presId="urn:microsoft.com/office/officeart/2005/8/layout/target1"/>
    <dgm:cxn modelId="{AEF358A5-0BAD-4422-9FE1-353046D8B89D}" type="presOf" srcId="{153A7BD2-A28A-4C3C-A156-E37A8B8B3D58}" destId="{72DFB4B2-FC27-4B5A-B4D2-7F3B927BC20B}" srcOrd="0" destOrd="0" presId="urn:microsoft.com/office/officeart/2005/8/layout/target1"/>
    <dgm:cxn modelId="{4EB151AF-7750-4D2F-99F3-68DA9D20BED2}" srcId="{47F0B8F5-974F-4926-8D22-D08A5E40E6C7}" destId="{153A7BD2-A28A-4C3C-A156-E37A8B8B3D58}" srcOrd="1" destOrd="0" parTransId="{76BD3751-C04F-496B-96D7-0EEB2FFA0F5E}" sibTransId="{F4BDA4DB-7A3A-4705-83FD-C9A2726C4474}"/>
    <dgm:cxn modelId="{0D154DE4-BC18-435F-956B-91EBCB4E27AA}" type="presOf" srcId="{3769E5E2-2F14-4F08-8CE0-72D30FF79535}" destId="{B9A312A8-EF55-4235-8EA7-A51083134A27}" srcOrd="0" destOrd="0" presId="urn:microsoft.com/office/officeart/2005/8/layout/target1"/>
    <dgm:cxn modelId="{C3E791EE-4D4B-4BD0-93A0-1966786CED59}" srcId="{47F0B8F5-974F-4926-8D22-D08A5E40E6C7}" destId="{3769E5E2-2F14-4F08-8CE0-72D30FF79535}" srcOrd="0" destOrd="0" parTransId="{DF8741DA-25C6-4E1A-A626-D9F297CE96B8}" sibTransId="{50B46497-AA9D-42F7-A435-2F8CBA88119E}"/>
    <dgm:cxn modelId="{9A688A54-9B90-4C93-9887-353293250F8E}" type="presParOf" srcId="{A852EE55-98FD-4C95-855A-6C40A994557F}" destId="{3B5455CA-A909-4212-A849-E84C4B0EFF85}" srcOrd="0" destOrd="0" presId="urn:microsoft.com/office/officeart/2005/8/layout/target1"/>
    <dgm:cxn modelId="{87C4A7D0-8A87-4518-BCA9-9A13A86560D0}" type="presParOf" srcId="{A852EE55-98FD-4C95-855A-6C40A994557F}" destId="{B9A312A8-EF55-4235-8EA7-A51083134A27}" srcOrd="1" destOrd="0" presId="urn:microsoft.com/office/officeart/2005/8/layout/target1"/>
    <dgm:cxn modelId="{ED1413DE-E89F-4812-A2D4-FDB33D0B1A78}" type="presParOf" srcId="{A852EE55-98FD-4C95-855A-6C40A994557F}" destId="{905FC69E-CE31-4C23-BDF0-C946F588F9C4}" srcOrd="2" destOrd="0" presId="urn:microsoft.com/office/officeart/2005/8/layout/target1"/>
    <dgm:cxn modelId="{A0347D68-BC4F-447A-96D3-52C5FF041EE3}" type="presParOf" srcId="{A852EE55-98FD-4C95-855A-6C40A994557F}" destId="{EBBAEBCB-2C42-4DA3-8964-789333F32427}" srcOrd="3" destOrd="0" presId="urn:microsoft.com/office/officeart/2005/8/layout/target1"/>
    <dgm:cxn modelId="{8F54168F-EAE1-4565-BAC5-0449EBD81AAC}" type="presParOf" srcId="{A852EE55-98FD-4C95-855A-6C40A994557F}" destId="{E4AF24C6-5801-4560-BA62-E014CD4F9471}" srcOrd="4" destOrd="0" presId="urn:microsoft.com/office/officeart/2005/8/layout/target1"/>
    <dgm:cxn modelId="{111E2574-FE99-4989-BC0F-888B9C69222B}" type="presParOf" srcId="{A852EE55-98FD-4C95-855A-6C40A994557F}" destId="{72DFB4B2-FC27-4B5A-B4D2-7F3B927BC20B}" srcOrd="5" destOrd="0" presId="urn:microsoft.com/office/officeart/2005/8/layout/target1"/>
    <dgm:cxn modelId="{72012EA1-CDC2-4BC0-9C25-559EDD9A1BFC}" type="presParOf" srcId="{A852EE55-98FD-4C95-855A-6C40A994557F}" destId="{B220CA9E-B777-4662-9E80-113406F1D52C}" srcOrd="6" destOrd="0" presId="urn:microsoft.com/office/officeart/2005/8/layout/target1"/>
    <dgm:cxn modelId="{279B0F09-6C3E-40E4-BB8A-5A694041CC14}" type="presParOf" srcId="{A852EE55-98FD-4C95-855A-6C40A994557F}" destId="{74D4E4C6-1E58-4385-8529-F16D6CEFA39D}" srcOrd="7" destOrd="0" presId="urn:microsoft.com/office/officeart/2005/8/layout/target1"/>
    <dgm:cxn modelId="{499CD424-CD59-46E4-8C07-8168DC1EA02A}" type="presParOf" srcId="{A852EE55-98FD-4C95-855A-6C40A994557F}" destId="{70FF0B7D-ECBC-4498-93E4-70C583F8D4EF}" srcOrd="8" destOrd="0" presId="urn:microsoft.com/office/officeart/2005/8/layout/target1"/>
    <dgm:cxn modelId="{D6815FB0-6D66-4AD7-9332-AA248381B5D1}" type="presParOf" srcId="{A852EE55-98FD-4C95-855A-6C40A994557F}" destId="{AC66F09F-A3E1-4FA9-90A1-7E808D67B6E1}" srcOrd="9" destOrd="0" presId="urn:microsoft.com/office/officeart/2005/8/layout/target1"/>
    <dgm:cxn modelId="{B0AD61E3-0340-4EF9-93E2-65DF09D3BBA7}" type="presParOf" srcId="{A852EE55-98FD-4C95-855A-6C40A994557F}" destId="{5FB825EA-F660-4AA9-B891-59D557B933BF}" srcOrd="10" destOrd="0" presId="urn:microsoft.com/office/officeart/2005/8/layout/target1"/>
    <dgm:cxn modelId="{EFD5C7E2-CE2E-48D0-B9A3-4F7710E130A2}" type="presParOf" srcId="{A852EE55-98FD-4C95-855A-6C40A994557F}" destId="{BC2801F3-363A-4731-B770-7F34A2AD88F2}" srcOrd="11"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45CD34E-A316-4D33-ABB1-7378F5CBC3BB}"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es-PE"/>
        </a:p>
      </dgm:t>
    </dgm:pt>
    <dgm:pt modelId="{A3C8F764-9863-45CF-9937-FBFCDD6E7AAB}">
      <dgm:prSet phldrT="[Texto]" custT="1"/>
      <dgm:spPr/>
      <dgm:t>
        <a:bodyPr/>
        <a:lstStyle/>
        <a:p>
          <a:r>
            <a:rPr lang="es-PE" sz="3200" dirty="0"/>
            <a:t>Búsqueda de alternativas</a:t>
          </a:r>
        </a:p>
      </dgm:t>
    </dgm:pt>
    <dgm:pt modelId="{A742E5C0-E312-4A67-856A-120BE2928405}" type="parTrans" cxnId="{E5CBFFEB-BCA0-4A91-9DDB-C4B4DFD93737}">
      <dgm:prSet/>
      <dgm:spPr/>
      <dgm:t>
        <a:bodyPr/>
        <a:lstStyle/>
        <a:p>
          <a:endParaRPr lang="es-PE"/>
        </a:p>
      </dgm:t>
    </dgm:pt>
    <dgm:pt modelId="{B04D0FC1-C788-4CE4-8870-7B90C1FE1391}" type="sibTrans" cxnId="{E5CBFFEB-BCA0-4A91-9DDB-C4B4DFD93737}">
      <dgm:prSet/>
      <dgm:spPr/>
      <dgm:t>
        <a:bodyPr/>
        <a:lstStyle/>
        <a:p>
          <a:endParaRPr lang="es-PE"/>
        </a:p>
      </dgm:t>
    </dgm:pt>
    <dgm:pt modelId="{FD9E058B-9B08-4190-BE5F-A68A16A6D0F6}">
      <dgm:prSet phldrT="[Texto]"/>
      <dgm:spPr/>
      <dgm:t>
        <a:bodyPr/>
        <a:lstStyle/>
        <a:p>
          <a:r>
            <a:rPr lang="es-PE" dirty="0"/>
            <a:t>Valora el aporte de los conocimientos de diferentes sistemas.</a:t>
          </a:r>
        </a:p>
      </dgm:t>
    </dgm:pt>
    <dgm:pt modelId="{DB5A867D-92ED-4E88-8497-C15EF034CF3D}" type="parTrans" cxnId="{1A423D24-EE6F-414F-AE49-6B46D9FCF7E5}">
      <dgm:prSet/>
      <dgm:spPr/>
      <dgm:t>
        <a:bodyPr/>
        <a:lstStyle/>
        <a:p>
          <a:endParaRPr lang="es-PE"/>
        </a:p>
      </dgm:t>
    </dgm:pt>
    <dgm:pt modelId="{278C99A9-37CD-4CEA-87C3-0AC9C570D069}" type="sibTrans" cxnId="{1A423D24-EE6F-414F-AE49-6B46D9FCF7E5}">
      <dgm:prSet/>
      <dgm:spPr/>
      <dgm:t>
        <a:bodyPr/>
        <a:lstStyle/>
        <a:p>
          <a:endParaRPr lang="es-PE"/>
        </a:p>
      </dgm:t>
    </dgm:pt>
    <dgm:pt modelId="{C0376683-CA54-4250-879E-29BCB862A93B}">
      <dgm:prSet phldrT="[Texto]"/>
      <dgm:spPr/>
      <dgm:t>
        <a:bodyPr/>
        <a:lstStyle/>
        <a:p>
          <a:r>
            <a:rPr lang="es-PE" dirty="0"/>
            <a:t>Aplica conocimientos de diferentes tradiciones para resolver problemas.</a:t>
          </a:r>
        </a:p>
      </dgm:t>
    </dgm:pt>
    <dgm:pt modelId="{2BCE5E3B-49C2-48C9-9B09-B848F9F04732}" type="parTrans" cxnId="{18C52AE7-6368-43BC-B084-1DEB76C32AD6}">
      <dgm:prSet/>
      <dgm:spPr/>
      <dgm:t>
        <a:bodyPr/>
        <a:lstStyle/>
        <a:p>
          <a:endParaRPr lang="es-PE"/>
        </a:p>
      </dgm:t>
    </dgm:pt>
    <dgm:pt modelId="{63CDA573-650B-4F98-A1E7-E19C471FC51C}" type="sibTrans" cxnId="{18C52AE7-6368-43BC-B084-1DEB76C32AD6}">
      <dgm:prSet/>
      <dgm:spPr/>
      <dgm:t>
        <a:bodyPr/>
        <a:lstStyle/>
        <a:p>
          <a:endParaRPr lang="es-PE"/>
        </a:p>
      </dgm:t>
    </dgm:pt>
    <dgm:pt modelId="{48872838-E4ED-44EF-8BDA-263EDCD8B4A2}">
      <dgm:prSet phldrT="[Texto]" custT="1"/>
      <dgm:spPr/>
      <dgm:t>
        <a:bodyPr/>
        <a:lstStyle/>
        <a:p>
          <a:r>
            <a:rPr lang="es-PE" sz="3200" dirty="0"/>
            <a:t>Comparación</a:t>
          </a:r>
        </a:p>
      </dgm:t>
    </dgm:pt>
    <dgm:pt modelId="{A10BC4CF-A527-4334-8FA8-51D8DC93E14A}" type="parTrans" cxnId="{A4EE73E9-BE29-4C4F-B094-2DEB2E8DE9A7}">
      <dgm:prSet/>
      <dgm:spPr/>
      <dgm:t>
        <a:bodyPr/>
        <a:lstStyle/>
        <a:p>
          <a:endParaRPr lang="es-PE"/>
        </a:p>
      </dgm:t>
    </dgm:pt>
    <dgm:pt modelId="{C417F02A-3A88-49B7-B6B2-F6984A6D6D5F}" type="sibTrans" cxnId="{A4EE73E9-BE29-4C4F-B094-2DEB2E8DE9A7}">
      <dgm:prSet/>
      <dgm:spPr/>
      <dgm:t>
        <a:bodyPr/>
        <a:lstStyle/>
        <a:p>
          <a:endParaRPr lang="es-PE"/>
        </a:p>
      </dgm:t>
    </dgm:pt>
    <dgm:pt modelId="{CEB7E2E3-7D68-4A4F-BD94-93A4D9BFC5F8}">
      <dgm:prSet phldrT="[Texto]"/>
      <dgm:spPr/>
      <dgm:t>
        <a:bodyPr/>
        <a:lstStyle/>
        <a:p>
          <a:r>
            <a:rPr lang="es-PE" dirty="0"/>
            <a:t>Examina saberes de diferentes sistemas y establece relaciones </a:t>
          </a:r>
        </a:p>
      </dgm:t>
    </dgm:pt>
    <dgm:pt modelId="{6BA3CBE3-FCBB-4C4E-87DC-ECC2EEA3B374}" type="parTrans" cxnId="{4393BEFA-6A4C-4FF6-B4EE-A159F9E96418}">
      <dgm:prSet/>
      <dgm:spPr/>
      <dgm:t>
        <a:bodyPr/>
        <a:lstStyle/>
        <a:p>
          <a:endParaRPr lang="es-PE"/>
        </a:p>
      </dgm:t>
    </dgm:pt>
    <dgm:pt modelId="{185F752A-6A58-46D2-92E1-635CC5F762F5}" type="sibTrans" cxnId="{4393BEFA-6A4C-4FF6-B4EE-A159F9E96418}">
      <dgm:prSet/>
      <dgm:spPr/>
      <dgm:t>
        <a:bodyPr/>
        <a:lstStyle/>
        <a:p>
          <a:endParaRPr lang="es-PE"/>
        </a:p>
      </dgm:t>
    </dgm:pt>
    <dgm:pt modelId="{6ECA3549-26B0-45EB-B844-42F503839AA9}">
      <dgm:prSet phldrT="[Texto]"/>
      <dgm:spPr/>
      <dgm:t>
        <a:bodyPr/>
        <a:lstStyle/>
        <a:p>
          <a:r>
            <a:rPr lang="es-PE" dirty="0"/>
            <a:t>Identifica aportes y posibilidades de uso.</a:t>
          </a:r>
        </a:p>
      </dgm:t>
    </dgm:pt>
    <dgm:pt modelId="{9AFD1CC1-8541-4D0B-8F99-52AF9E2E7EAA}" type="parTrans" cxnId="{7B9D062C-AAD2-47BB-A405-F93F8907168C}">
      <dgm:prSet/>
      <dgm:spPr/>
      <dgm:t>
        <a:bodyPr/>
        <a:lstStyle/>
        <a:p>
          <a:endParaRPr lang="es-PE"/>
        </a:p>
      </dgm:t>
    </dgm:pt>
    <dgm:pt modelId="{2AEF337B-77FD-477E-9571-F49DDFBCA506}" type="sibTrans" cxnId="{7B9D062C-AAD2-47BB-A405-F93F8907168C}">
      <dgm:prSet/>
      <dgm:spPr/>
      <dgm:t>
        <a:bodyPr/>
        <a:lstStyle/>
        <a:p>
          <a:endParaRPr lang="es-PE"/>
        </a:p>
      </dgm:t>
    </dgm:pt>
    <dgm:pt modelId="{4C79100D-1E3E-4076-96A2-12BABE533E21}">
      <dgm:prSet phldrT="[Texto]" custT="1"/>
      <dgm:spPr/>
      <dgm:t>
        <a:bodyPr/>
        <a:lstStyle/>
        <a:p>
          <a:r>
            <a:rPr lang="es-PE" sz="3200" dirty="0"/>
            <a:t>Profundización</a:t>
          </a:r>
        </a:p>
      </dgm:t>
    </dgm:pt>
    <dgm:pt modelId="{F933A2C6-03A9-4F7B-9C02-64CF15C6B476}" type="parTrans" cxnId="{5045C487-C637-4D5C-AA4A-5E09BED9CB20}">
      <dgm:prSet/>
      <dgm:spPr/>
      <dgm:t>
        <a:bodyPr/>
        <a:lstStyle/>
        <a:p>
          <a:endParaRPr lang="es-PE"/>
        </a:p>
      </dgm:t>
    </dgm:pt>
    <dgm:pt modelId="{567CB16B-A8E3-46C2-B007-8192D2E5220D}" type="sibTrans" cxnId="{5045C487-C637-4D5C-AA4A-5E09BED9CB20}">
      <dgm:prSet/>
      <dgm:spPr/>
      <dgm:t>
        <a:bodyPr/>
        <a:lstStyle/>
        <a:p>
          <a:endParaRPr lang="es-PE"/>
        </a:p>
      </dgm:t>
    </dgm:pt>
    <dgm:pt modelId="{D6FE93B9-AA06-484B-B83F-053026E94DC3}">
      <dgm:prSet phldrT="[Texto]"/>
      <dgm:spPr/>
      <dgm:t>
        <a:bodyPr/>
        <a:lstStyle/>
        <a:p>
          <a:r>
            <a:rPr lang="es-PE" dirty="0"/>
            <a:t>Estudiante acceden a conocimiento local</a:t>
          </a:r>
        </a:p>
      </dgm:t>
    </dgm:pt>
    <dgm:pt modelId="{0C04202C-75F1-4DAE-AA55-7E91A0DA1B2B}" type="parTrans" cxnId="{D8D279AD-B936-40F2-BF37-A744E9D12EC5}">
      <dgm:prSet/>
      <dgm:spPr/>
      <dgm:t>
        <a:bodyPr/>
        <a:lstStyle/>
        <a:p>
          <a:endParaRPr lang="es-PE"/>
        </a:p>
      </dgm:t>
    </dgm:pt>
    <dgm:pt modelId="{4A43400F-27A9-4B15-BFF7-B04E0BB7606F}" type="sibTrans" cxnId="{D8D279AD-B936-40F2-BF37-A744E9D12EC5}">
      <dgm:prSet/>
      <dgm:spPr/>
      <dgm:t>
        <a:bodyPr/>
        <a:lstStyle/>
        <a:p>
          <a:endParaRPr lang="es-PE"/>
        </a:p>
      </dgm:t>
    </dgm:pt>
    <dgm:pt modelId="{C50E6895-FD00-40D9-8A9F-2FC00EF77CEC}">
      <dgm:prSet phldrT="[Texto]"/>
      <dgm:spPr/>
      <dgm:t>
        <a:bodyPr/>
        <a:lstStyle/>
        <a:p>
          <a:r>
            <a:rPr lang="es-PE" dirty="0"/>
            <a:t>El sabio es fuente de saber.</a:t>
          </a:r>
        </a:p>
      </dgm:t>
    </dgm:pt>
    <dgm:pt modelId="{60CE02AF-443B-4B7E-AB34-3B2C4ABED3B8}" type="parTrans" cxnId="{5D23ED1E-7285-4A54-A177-509BCF1BD5B3}">
      <dgm:prSet/>
      <dgm:spPr/>
      <dgm:t>
        <a:bodyPr/>
        <a:lstStyle/>
        <a:p>
          <a:endParaRPr lang="es-PE"/>
        </a:p>
      </dgm:t>
    </dgm:pt>
    <dgm:pt modelId="{FAB33910-C890-45D2-B21C-457BF8477A53}" type="sibTrans" cxnId="{5D23ED1E-7285-4A54-A177-509BCF1BD5B3}">
      <dgm:prSet/>
      <dgm:spPr/>
      <dgm:t>
        <a:bodyPr/>
        <a:lstStyle/>
        <a:p>
          <a:endParaRPr lang="es-PE"/>
        </a:p>
      </dgm:t>
    </dgm:pt>
    <dgm:pt modelId="{07311363-611C-41E6-A32C-4A4133F49BB6}">
      <dgm:prSet phldrT="[Texto]"/>
      <dgm:spPr/>
      <dgm:t>
        <a:bodyPr/>
        <a:lstStyle/>
        <a:p>
          <a:r>
            <a:rPr lang="es-PE" dirty="0"/>
            <a:t>Requiere de contexto y momento.</a:t>
          </a:r>
        </a:p>
      </dgm:t>
    </dgm:pt>
    <dgm:pt modelId="{CDB2DBF0-D504-4C2E-AF5B-B529E4AFAC40}" type="parTrans" cxnId="{7A55763D-90FD-463F-8E0D-F590B953F18E}">
      <dgm:prSet/>
      <dgm:spPr/>
      <dgm:t>
        <a:bodyPr/>
        <a:lstStyle/>
        <a:p>
          <a:endParaRPr lang="es-PE"/>
        </a:p>
      </dgm:t>
    </dgm:pt>
    <dgm:pt modelId="{5D38E173-2177-4B11-B9FE-B4199B5CC55F}" type="sibTrans" cxnId="{7A55763D-90FD-463F-8E0D-F590B953F18E}">
      <dgm:prSet/>
      <dgm:spPr/>
      <dgm:t>
        <a:bodyPr/>
        <a:lstStyle/>
        <a:p>
          <a:endParaRPr lang="es-PE"/>
        </a:p>
      </dgm:t>
    </dgm:pt>
    <dgm:pt modelId="{63B5BEE8-4F19-4B22-95FF-A76824AB0BD8}">
      <dgm:prSet phldrT="[Texto]"/>
      <dgm:spPr/>
      <dgm:t>
        <a:bodyPr/>
        <a:lstStyle/>
        <a:p>
          <a:r>
            <a:rPr lang="es-PE" dirty="0"/>
            <a:t>Requiere contexto y momento.</a:t>
          </a:r>
        </a:p>
      </dgm:t>
    </dgm:pt>
    <dgm:pt modelId="{8D4D05D6-4FD9-4644-BFCE-BF2485744755}" type="parTrans" cxnId="{B551CDB5-B5E4-427F-8468-23DA33A08CA6}">
      <dgm:prSet/>
      <dgm:spPr/>
      <dgm:t>
        <a:bodyPr/>
        <a:lstStyle/>
        <a:p>
          <a:endParaRPr lang="es-PE"/>
        </a:p>
      </dgm:t>
    </dgm:pt>
    <dgm:pt modelId="{BA0D8883-3BE4-42EB-A12D-5357318DFF15}" type="sibTrans" cxnId="{B551CDB5-B5E4-427F-8468-23DA33A08CA6}">
      <dgm:prSet/>
      <dgm:spPr/>
      <dgm:t>
        <a:bodyPr/>
        <a:lstStyle/>
        <a:p>
          <a:endParaRPr lang="es-PE"/>
        </a:p>
      </dgm:t>
    </dgm:pt>
    <dgm:pt modelId="{15D2A6F9-4F33-47C2-BDC9-ED713B9F04DB}">
      <dgm:prSet phldrT="[Texto]"/>
      <dgm:spPr/>
      <dgm:t>
        <a:bodyPr/>
        <a:lstStyle/>
        <a:p>
          <a:r>
            <a:rPr lang="es-PE" dirty="0"/>
            <a:t>Requiere de situaciones problemáticas contextuales.</a:t>
          </a:r>
        </a:p>
      </dgm:t>
    </dgm:pt>
    <dgm:pt modelId="{6BF0F43D-244F-43F4-BCB1-ADA8F3D78A75}" type="parTrans" cxnId="{4B09FAF8-74C7-421B-B589-F8179B7C150E}">
      <dgm:prSet/>
      <dgm:spPr/>
      <dgm:t>
        <a:bodyPr/>
        <a:lstStyle/>
        <a:p>
          <a:endParaRPr lang="es-PE"/>
        </a:p>
      </dgm:t>
    </dgm:pt>
    <dgm:pt modelId="{3685A9F3-1A0A-49CE-B2D6-AEC70BF81561}" type="sibTrans" cxnId="{4B09FAF8-74C7-421B-B589-F8179B7C150E}">
      <dgm:prSet/>
      <dgm:spPr/>
      <dgm:t>
        <a:bodyPr/>
        <a:lstStyle/>
        <a:p>
          <a:endParaRPr lang="es-PE"/>
        </a:p>
      </dgm:t>
    </dgm:pt>
    <dgm:pt modelId="{89EC3F0C-2140-4945-A9B3-41A3D268E956}" type="pres">
      <dgm:prSet presAssocID="{545CD34E-A316-4D33-ABB1-7378F5CBC3BB}" presName="Name0" presStyleCnt="0">
        <dgm:presLayoutVars>
          <dgm:chMax val="7"/>
          <dgm:dir/>
          <dgm:animLvl val="lvl"/>
          <dgm:resizeHandles val="exact"/>
        </dgm:presLayoutVars>
      </dgm:prSet>
      <dgm:spPr/>
    </dgm:pt>
    <dgm:pt modelId="{91A1B4C8-C1A2-46B5-B365-7ACDE0815176}" type="pres">
      <dgm:prSet presAssocID="{A3C8F764-9863-45CF-9937-FBFCDD6E7AAB}" presName="circle1" presStyleLbl="node1" presStyleIdx="0" presStyleCnt="3"/>
      <dgm:spPr/>
    </dgm:pt>
    <dgm:pt modelId="{E1583E0D-5F7C-4668-BE59-27FDF436B1F8}" type="pres">
      <dgm:prSet presAssocID="{A3C8F764-9863-45CF-9937-FBFCDD6E7AAB}" presName="space" presStyleCnt="0"/>
      <dgm:spPr/>
    </dgm:pt>
    <dgm:pt modelId="{4E5C0EB0-5CEC-4B0B-80CD-6BE2C0A97BF6}" type="pres">
      <dgm:prSet presAssocID="{A3C8F764-9863-45CF-9937-FBFCDD6E7AAB}" presName="rect1" presStyleLbl="alignAcc1" presStyleIdx="0" presStyleCnt="3" custScaleX="104390"/>
      <dgm:spPr/>
    </dgm:pt>
    <dgm:pt modelId="{6ACBB5EE-0066-4EA8-81DA-ABF8D9E8C4B6}" type="pres">
      <dgm:prSet presAssocID="{48872838-E4ED-44EF-8BDA-263EDCD8B4A2}" presName="vertSpace2" presStyleLbl="node1" presStyleIdx="0" presStyleCnt="3"/>
      <dgm:spPr/>
    </dgm:pt>
    <dgm:pt modelId="{4B2B4A13-308B-4F8F-BF52-BAF47298A23E}" type="pres">
      <dgm:prSet presAssocID="{48872838-E4ED-44EF-8BDA-263EDCD8B4A2}" presName="circle2" presStyleLbl="node1" presStyleIdx="1" presStyleCnt="3"/>
      <dgm:spPr/>
    </dgm:pt>
    <dgm:pt modelId="{7377AC74-0DC8-4B40-B521-1F07818CBE28}" type="pres">
      <dgm:prSet presAssocID="{48872838-E4ED-44EF-8BDA-263EDCD8B4A2}" presName="rect2" presStyleLbl="alignAcc1" presStyleIdx="1" presStyleCnt="3" custScaleX="104590"/>
      <dgm:spPr/>
    </dgm:pt>
    <dgm:pt modelId="{21F5DFCF-E723-46DF-AFF1-79CC2520C128}" type="pres">
      <dgm:prSet presAssocID="{4C79100D-1E3E-4076-96A2-12BABE533E21}" presName="vertSpace3" presStyleLbl="node1" presStyleIdx="1" presStyleCnt="3"/>
      <dgm:spPr/>
    </dgm:pt>
    <dgm:pt modelId="{A4A23DD9-36EE-4526-9CD8-F8166DAAEE69}" type="pres">
      <dgm:prSet presAssocID="{4C79100D-1E3E-4076-96A2-12BABE533E21}" presName="circle3" presStyleLbl="node1" presStyleIdx="2" presStyleCnt="3"/>
      <dgm:spPr/>
    </dgm:pt>
    <dgm:pt modelId="{4B9FF94A-7CEA-4FA6-B290-E550F97718D8}" type="pres">
      <dgm:prSet presAssocID="{4C79100D-1E3E-4076-96A2-12BABE533E21}" presName="rect3" presStyleLbl="alignAcc1" presStyleIdx="2" presStyleCnt="3" custScaleX="104590"/>
      <dgm:spPr/>
    </dgm:pt>
    <dgm:pt modelId="{0937E981-F497-4EDA-A861-6C8EB64083A9}" type="pres">
      <dgm:prSet presAssocID="{A3C8F764-9863-45CF-9937-FBFCDD6E7AAB}" presName="rect1ParTx" presStyleLbl="alignAcc1" presStyleIdx="2" presStyleCnt="3">
        <dgm:presLayoutVars>
          <dgm:chMax val="1"/>
          <dgm:bulletEnabled val="1"/>
        </dgm:presLayoutVars>
      </dgm:prSet>
      <dgm:spPr/>
    </dgm:pt>
    <dgm:pt modelId="{31CEA3C5-9292-4B82-8A5E-A7D4C3C04B00}" type="pres">
      <dgm:prSet presAssocID="{A3C8F764-9863-45CF-9937-FBFCDD6E7AAB}" presName="rect1ChTx" presStyleLbl="alignAcc1" presStyleIdx="2" presStyleCnt="3" custScaleX="111110">
        <dgm:presLayoutVars>
          <dgm:bulletEnabled val="1"/>
        </dgm:presLayoutVars>
      </dgm:prSet>
      <dgm:spPr/>
    </dgm:pt>
    <dgm:pt modelId="{58C72393-23C1-4DEE-AE72-2E3C1A8124B7}" type="pres">
      <dgm:prSet presAssocID="{48872838-E4ED-44EF-8BDA-263EDCD8B4A2}" presName="rect2ParTx" presStyleLbl="alignAcc1" presStyleIdx="2" presStyleCnt="3">
        <dgm:presLayoutVars>
          <dgm:chMax val="1"/>
          <dgm:bulletEnabled val="1"/>
        </dgm:presLayoutVars>
      </dgm:prSet>
      <dgm:spPr/>
    </dgm:pt>
    <dgm:pt modelId="{39B84F47-A2E0-4220-AAFA-23E56B6C3571}" type="pres">
      <dgm:prSet presAssocID="{48872838-E4ED-44EF-8BDA-263EDCD8B4A2}" presName="rect2ChTx" presStyleLbl="alignAcc1" presStyleIdx="2" presStyleCnt="3" custScaleX="112754">
        <dgm:presLayoutVars>
          <dgm:bulletEnabled val="1"/>
        </dgm:presLayoutVars>
      </dgm:prSet>
      <dgm:spPr/>
    </dgm:pt>
    <dgm:pt modelId="{3F6BA53E-7A9C-488C-B69F-FDAFBBC64A63}" type="pres">
      <dgm:prSet presAssocID="{4C79100D-1E3E-4076-96A2-12BABE533E21}" presName="rect3ParTx" presStyleLbl="alignAcc1" presStyleIdx="2" presStyleCnt="3">
        <dgm:presLayoutVars>
          <dgm:chMax val="1"/>
          <dgm:bulletEnabled val="1"/>
        </dgm:presLayoutVars>
      </dgm:prSet>
      <dgm:spPr/>
    </dgm:pt>
    <dgm:pt modelId="{4238D12B-2CEF-4D3A-A903-0A2A0DEAC88A}" type="pres">
      <dgm:prSet presAssocID="{4C79100D-1E3E-4076-96A2-12BABE533E21}" presName="rect3ChTx" presStyleLbl="alignAcc1" presStyleIdx="2" presStyleCnt="3" custScaleX="109465">
        <dgm:presLayoutVars>
          <dgm:bulletEnabled val="1"/>
        </dgm:presLayoutVars>
      </dgm:prSet>
      <dgm:spPr/>
    </dgm:pt>
  </dgm:ptLst>
  <dgm:cxnLst>
    <dgm:cxn modelId="{FA887A06-0F32-420C-AC8F-6313D10AA1B8}" type="presOf" srcId="{D6FE93B9-AA06-484B-B83F-053026E94DC3}" destId="{4238D12B-2CEF-4D3A-A903-0A2A0DEAC88A}" srcOrd="0" destOrd="0" presId="urn:microsoft.com/office/officeart/2005/8/layout/target3"/>
    <dgm:cxn modelId="{92127B13-A5E5-4C1F-B652-CC32C58DF568}" type="presOf" srcId="{A3C8F764-9863-45CF-9937-FBFCDD6E7AAB}" destId="{4E5C0EB0-5CEC-4B0B-80CD-6BE2C0A97BF6}" srcOrd="0" destOrd="0" presId="urn:microsoft.com/office/officeart/2005/8/layout/target3"/>
    <dgm:cxn modelId="{0BB72219-849A-4136-9F55-87D9861243C3}" type="presOf" srcId="{63B5BEE8-4F19-4B22-95FF-A76824AB0BD8}" destId="{39B84F47-A2E0-4220-AAFA-23E56B6C3571}" srcOrd="0" destOrd="2" presId="urn:microsoft.com/office/officeart/2005/8/layout/target3"/>
    <dgm:cxn modelId="{9D46E91B-8DAF-482D-B385-B60ADCBA8B97}" type="presOf" srcId="{4C79100D-1E3E-4076-96A2-12BABE533E21}" destId="{3F6BA53E-7A9C-488C-B69F-FDAFBBC64A63}" srcOrd="1" destOrd="0" presId="urn:microsoft.com/office/officeart/2005/8/layout/target3"/>
    <dgm:cxn modelId="{5D23ED1E-7285-4A54-A177-509BCF1BD5B3}" srcId="{4C79100D-1E3E-4076-96A2-12BABE533E21}" destId="{C50E6895-FD00-40D9-8A9F-2FC00EF77CEC}" srcOrd="1" destOrd="0" parTransId="{60CE02AF-443B-4B7E-AB34-3B2C4ABED3B8}" sibTransId="{FAB33910-C890-45D2-B21C-457BF8477A53}"/>
    <dgm:cxn modelId="{1A423D24-EE6F-414F-AE49-6B46D9FCF7E5}" srcId="{A3C8F764-9863-45CF-9937-FBFCDD6E7AAB}" destId="{FD9E058B-9B08-4190-BE5F-A68A16A6D0F6}" srcOrd="0" destOrd="0" parTransId="{DB5A867D-92ED-4E88-8497-C15EF034CF3D}" sibTransId="{278C99A9-37CD-4CEA-87C3-0AC9C570D069}"/>
    <dgm:cxn modelId="{B5830126-0605-4255-8A8E-50753E951281}" type="presOf" srcId="{A3C8F764-9863-45CF-9937-FBFCDD6E7AAB}" destId="{0937E981-F497-4EDA-A861-6C8EB64083A9}" srcOrd="1" destOrd="0" presId="urn:microsoft.com/office/officeart/2005/8/layout/target3"/>
    <dgm:cxn modelId="{7B9D062C-AAD2-47BB-A405-F93F8907168C}" srcId="{48872838-E4ED-44EF-8BDA-263EDCD8B4A2}" destId="{6ECA3549-26B0-45EB-B844-42F503839AA9}" srcOrd="1" destOrd="0" parTransId="{9AFD1CC1-8541-4D0B-8F99-52AF9E2E7EAA}" sibTransId="{2AEF337B-77FD-477E-9571-F49DDFBCA506}"/>
    <dgm:cxn modelId="{7A55763D-90FD-463F-8E0D-F590B953F18E}" srcId="{4C79100D-1E3E-4076-96A2-12BABE533E21}" destId="{07311363-611C-41E6-A32C-4A4133F49BB6}" srcOrd="2" destOrd="0" parTransId="{CDB2DBF0-D504-4C2E-AF5B-B529E4AFAC40}" sibTransId="{5D38E173-2177-4B11-B9FE-B4199B5CC55F}"/>
    <dgm:cxn modelId="{146AFE62-5527-47F8-A28B-48CDEFCB6F55}" type="presOf" srcId="{C0376683-CA54-4250-879E-29BCB862A93B}" destId="{31CEA3C5-9292-4B82-8A5E-A7D4C3C04B00}" srcOrd="0" destOrd="1" presId="urn:microsoft.com/office/officeart/2005/8/layout/target3"/>
    <dgm:cxn modelId="{C8EC6A58-DC4E-45D2-9E26-CDC769152625}" type="presOf" srcId="{48872838-E4ED-44EF-8BDA-263EDCD8B4A2}" destId="{7377AC74-0DC8-4B40-B521-1F07818CBE28}" srcOrd="0" destOrd="0" presId="urn:microsoft.com/office/officeart/2005/8/layout/target3"/>
    <dgm:cxn modelId="{77E0E959-459A-4D40-BFC7-B398A619EC85}" type="presOf" srcId="{4C79100D-1E3E-4076-96A2-12BABE533E21}" destId="{4B9FF94A-7CEA-4FA6-B290-E550F97718D8}" srcOrd="0" destOrd="0" presId="urn:microsoft.com/office/officeart/2005/8/layout/target3"/>
    <dgm:cxn modelId="{5045C487-C637-4D5C-AA4A-5E09BED9CB20}" srcId="{545CD34E-A316-4D33-ABB1-7378F5CBC3BB}" destId="{4C79100D-1E3E-4076-96A2-12BABE533E21}" srcOrd="2" destOrd="0" parTransId="{F933A2C6-03A9-4F7B-9C02-64CF15C6B476}" sibTransId="{567CB16B-A8E3-46C2-B007-8192D2E5220D}"/>
    <dgm:cxn modelId="{98A0FB8A-B268-4BA6-A879-2CC6409DA5B9}" type="presOf" srcId="{07311363-611C-41E6-A32C-4A4133F49BB6}" destId="{4238D12B-2CEF-4D3A-A903-0A2A0DEAC88A}" srcOrd="0" destOrd="2" presId="urn:microsoft.com/office/officeart/2005/8/layout/target3"/>
    <dgm:cxn modelId="{6D16BA97-3232-42FF-8232-B82B7841A1B3}" type="presOf" srcId="{FD9E058B-9B08-4190-BE5F-A68A16A6D0F6}" destId="{31CEA3C5-9292-4B82-8A5E-A7D4C3C04B00}" srcOrd="0" destOrd="0" presId="urn:microsoft.com/office/officeart/2005/8/layout/target3"/>
    <dgm:cxn modelId="{4967FD9F-0EBE-48D2-B96C-038C59BAE6C9}" type="presOf" srcId="{48872838-E4ED-44EF-8BDA-263EDCD8B4A2}" destId="{58C72393-23C1-4DEE-AE72-2E3C1A8124B7}" srcOrd="1" destOrd="0" presId="urn:microsoft.com/office/officeart/2005/8/layout/target3"/>
    <dgm:cxn modelId="{D8D279AD-B936-40F2-BF37-A744E9D12EC5}" srcId="{4C79100D-1E3E-4076-96A2-12BABE533E21}" destId="{D6FE93B9-AA06-484B-B83F-053026E94DC3}" srcOrd="0" destOrd="0" parTransId="{0C04202C-75F1-4DAE-AA55-7E91A0DA1B2B}" sibTransId="{4A43400F-27A9-4B15-BFF7-B04E0BB7606F}"/>
    <dgm:cxn modelId="{B551CDB5-B5E4-427F-8468-23DA33A08CA6}" srcId="{48872838-E4ED-44EF-8BDA-263EDCD8B4A2}" destId="{63B5BEE8-4F19-4B22-95FF-A76824AB0BD8}" srcOrd="2" destOrd="0" parTransId="{8D4D05D6-4FD9-4644-BFCE-BF2485744755}" sibTransId="{BA0D8883-3BE4-42EB-A12D-5357318DFF15}"/>
    <dgm:cxn modelId="{9E423CB8-9769-442D-A413-E21B2DC96151}" type="presOf" srcId="{15D2A6F9-4F33-47C2-BDC9-ED713B9F04DB}" destId="{31CEA3C5-9292-4B82-8A5E-A7D4C3C04B00}" srcOrd="0" destOrd="2" presId="urn:microsoft.com/office/officeart/2005/8/layout/target3"/>
    <dgm:cxn modelId="{7B3923C1-E7C8-4BE3-9F43-3738A01B6037}" type="presOf" srcId="{6ECA3549-26B0-45EB-B844-42F503839AA9}" destId="{39B84F47-A2E0-4220-AAFA-23E56B6C3571}" srcOrd="0" destOrd="1" presId="urn:microsoft.com/office/officeart/2005/8/layout/target3"/>
    <dgm:cxn modelId="{736ECDC8-D353-41EE-90E9-6D165F38261C}" type="presOf" srcId="{CEB7E2E3-7D68-4A4F-BD94-93A4D9BFC5F8}" destId="{39B84F47-A2E0-4220-AAFA-23E56B6C3571}" srcOrd="0" destOrd="0" presId="urn:microsoft.com/office/officeart/2005/8/layout/target3"/>
    <dgm:cxn modelId="{4B1EC2D2-B70C-4B5F-8EAC-383832B08721}" type="presOf" srcId="{C50E6895-FD00-40D9-8A9F-2FC00EF77CEC}" destId="{4238D12B-2CEF-4D3A-A903-0A2A0DEAC88A}" srcOrd="0" destOrd="1" presId="urn:microsoft.com/office/officeart/2005/8/layout/target3"/>
    <dgm:cxn modelId="{294D93E1-E78B-4B50-A884-4FE08ED4EA7E}" type="presOf" srcId="{545CD34E-A316-4D33-ABB1-7378F5CBC3BB}" destId="{89EC3F0C-2140-4945-A9B3-41A3D268E956}" srcOrd="0" destOrd="0" presId="urn:microsoft.com/office/officeart/2005/8/layout/target3"/>
    <dgm:cxn modelId="{18C52AE7-6368-43BC-B084-1DEB76C32AD6}" srcId="{A3C8F764-9863-45CF-9937-FBFCDD6E7AAB}" destId="{C0376683-CA54-4250-879E-29BCB862A93B}" srcOrd="1" destOrd="0" parTransId="{2BCE5E3B-49C2-48C9-9B09-B848F9F04732}" sibTransId="{63CDA573-650B-4F98-A1E7-E19C471FC51C}"/>
    <dgm:cxn modelId="{A4EE73E9-BE29-4C4F-B094-2DEB2E8DE9A7}" srcId="{545CD34E-A316-4D33-ABB1-7378F5CBC3BB}" destId="{48872838-E4ED-44EF-8BDA-263EDCD8B4A2}" srcOrd="1" destOrd="0" parTransId="{A10BC4CF-A527-4334-8FA8-51D8DC93E14A}" sibTransId="{C417F02A-3A88-49B7-B6B2-F6984A6D6D5F}"/>
    <dgm:cxn modelId="{E5CBFFEB-BCA0-4A91-9DDB-C4B4DFD93737}" srcId="{545CD34E-A316-4D33-ABB1-7378F5CBC3BB}" destId="{A3C8F764-9863-45CF-9937-FBFCDD6E7AAB}" srcOrd="0" destOrd="0" parTransId="{A742E5C0-E312-4A67-856A-120BE2928405}" sibTransId="{B04D0FC1-C788-4CE4-8870-7B90C1FE1391}"/>
    <dgm:cxn modelId="{4B09FAF8-74C7-421B-B589-F8179B7C150E}" srcId="{A3C8F764-9863-45CF-9937-FBFCDD6E7AAB}" destId="{15D2A6F9-4F33-47C2-BDC9-ED713B9F04DB}" srcOrd="2" destOrd="0" parTransId="{6BF0F43D-244F-43F4-BCB1-ADA8F3D78A75}" sibTransId="{3685A9F3-1A0A-49CE-B2D6-AEC70BF81561}"/>
    <dgm:cxn modelId="{4393BEFA-6A4C-4FF6-B4EE-A159F9E96418}" srcId="{48872838-E4ED-44EF-8BDA-263EDCD8B4A2}" destId="{CEB7E2E3-7D68-4A4F-BD94-93A4D9BFC5F8}" srcOrd="0" destOrd="0" parTransId="{6BA3CBE3-FCBB-4C4E-87DC-ECC2EEA3B374}" sibTransId="{185F752A-6A58-46D2-92E1-635CC5F762F5}"/>
    <dgm:cxn modelId="{7189AAD2-74C1-4243-9F88-96EC62EF5277}" type="presParOf" srcId="{89EC3F0C-2140-4945-A9B3-41A3D268E956}" destId="{91A1B4C8-C1A2-46B5-B365-7ACDE0815176}" srcOrd="0" destOrd="0" presId="urn:microsoft.com/office/officeart/2005/8/layout/target3"/>
    <dgm:cxn modelId="{F516BC32-0048-4D40-9D96-AD5432942A98}" type="presParOf" srcId="{89EC3F0C-2140-4945-A9B3-41A3D268E956}" destId="{E1583E0D-5F7C-4668-BE59-27FDF436B1F8}" srcOrd="1" destOrd="0" presId="urn:microsoft.com/office/officeart/2005/8/layout/target3"/>
    <dgm:cxn modelId="{C2BB203B-D50D-4AC7-84E4-32308E08CAF0}" type="presParOf" srcId="{89EC3F0C-2140-4945-A9B3-41A3D268E956}" destId="{4E5C0EB0-5CEC-4B0B-80CD-6BE2C0A97BF6}" srcOrd="2" destOrd="0" presId="urn:microsoft.com/office/officeart/2005/8/layout/target3"/>
    <dgm:cxn modelId="{3DC249A3-8311-4F8E-AF38-4A5D173E72E6}" type="presParOf" srcId="{89EC3F0C-2140-4945-A9B3-41A3D268E956}" destId="{6ACBB5EE-0066-4EA8-81DA-ABF8D9E8C4B6}" srcOrd="3" destOrd="0" presId="urn:microsoft.com/office/officeart/2005/8/layout/target3"/>
    <dgm:cxn modelId="{4D29B194-7735-47E2-9447-25CC7C7B38C6}" type="presParOf" srcId="{89EC3F0C-2140-4945-A9B3-41A3D268E956}" destId="{4B2B4A13-308B-4F8F-BF52-BAF47298A23E}" srcOrd="4" destOrd="0" presId="urn:microsoft.com/office/officeart/2005/8/layout/target3"/>
    <dgm:cxn modelId="{9C36ED97-6537-4F7F-82ED-3BD36402AFAE}" type="presParOf" srcId="{89EC3F0C-2140-4945-A9B3-41A3D268E956}" destId="{7377AC74-0DC8-4B40-B521-1F07818CBE28}" srcOrd="5" destOrd="0" presId="urn:microsoft.com/office/officeart/2005/8/layout/target3"/>
    <dgm:cxn modelId="{2FB959CE-C58D-4767-AEBE-9295EF9C6C54}" type="presParOf" srcId="{89EC3F0C-2140-4945-A9B3-41A3D268E956}" destId="{21F5DFCF-E723-46DF-AFF1-79CC2520C128}" srcOrd="6" destOrd="0" presId="urn:microsoft.com/office/officeart/2005/8/layout/target3"/>
    <dgm:cxn modelId="{AAF6613D-0194-4701-9740-8691F273A5B4}" type="presParOf" srcId="{89EC3F0C-2140-4945-A9B3-41A3D268E956}" destId="{A4A23DD9-36EE-4526-9CD8-F8166DAAEE69}" srcOrd="7" destOrd="0" presId="urn:microsoft.com/office/officeart/2005/8/layout/target3"/>
    <dgm:cxn modelId="{90EC53B5-2446-4442-BDE6-8E86E39FFA8B}" type="presParOf" srcId="{89EC3F0C-2140-4945-A9B3-41A3D268E956}" destId="{4B9FF94A-7CEA-4FA6-B290-E550F97718D8}" srcOrd="8" destOrd="0" presId="urn:microsoft.com/office/officeart/2005/8/layout/target3"/>
    <dgm:cxn modelId="{5DAA5032-85E7-4871-B059-CEAF6C87E5B8}" type="presParOf" srcId="{89EC3F0C-2140-4945-A9B3-41A3D268E956}" destId="{0937E981-F497-4EDA-A861-6C8EB64083A9}" srcOrd="9" destOrd="0" presId="urn:microsoft.com/office/officeart/2005/8/layout/target3"/>
    <dgm:cxn modelId="{EB9E2662-F0CF-4286-B38D-A370C45DEF8A}" type="presParOf" srcId="{89EC3F0C-2140-4945-A9B3-41A3D268E956}" destId="{31CEA3C5-9292-4B82-8A5E-A7D4C3C04B00}" srcOrd="10" destOrd="0" presId="urn:microsoft.com/office/officeart/2005/8/layout/target3"/>
    <dgm:cxn modelId="{1916ACF3-0C6E-4EDF-90DF-2BF2B8EA3BBB}" type="presParOf" srcId="{89EC3F0C-2140-4945-A9B3-41A3D268E956}" destId="{58C72393-23C1-4DEE-AE72-2E3C1A8124B7}" srcOrd="11" destOrd="0" presId="urn:microsoft.com/office/officeart/2005/8/layout/target3"/>
    <dgm:cxn modelId="{76F19D6A-5EA0-46C6-854C-5E981305C46A}" type="presParOf" srcId="{89EC3F0C-2140-4945-A9B3-41A3D268E956}" destId="{39B84F47-A2E0-4220-AAFA-23E56B6C3571}" srcOrd="12" destOrd="0" presId="urn:microsoft.com/office/officeart/2005/8/layout/target3"/>
    <dgm:cxn modelId="{0484155D-27E0-4BB9-8150-E732316C6C3D}" type="presParOf" srcId="{89EC3F0C-2140-4945-A9B3-41A3D268E956}" destId="{3F6BA53E-7A9C-488C-B69F-FDAFBBC64A63}" srcOrd="13" destOrd="0" presId="urn:microsoft.com/office/officeart/2005/8/layout/target3"/>
    <dgm:cxn modelId="{907D4683-9EE3-448C-ACFF-610E8E3A9DFD}" type="presParOf" srcId="{89EC3F0C-2140-4945-A9B3-41A3D268E956}" destId="{4238D12B-2CEF-4D3A-A903-0A2A0DEAC88A}" srcOrd="1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A240486-1522-4650-84AC-6F875B5A33BC}" type="doc">
      <dgm:prSet loTypeId="urn:microsoft.com/office/officeart/2005/8/layout/gear1" loCatId="relationship" qsTypeId="urn:microsoft.com/office/officeart/2005/8/quickstyle/simple1" qsCatId="simple" csTypeId="urn:microsoft.com/office/officeart/2005/8/colors/colorful5" csCatId="colorful" phldr="1"/>
      <dgm:spPr/>
      <dgm:t>
        <a:bodyPr/>
        <a:lstStyle/>
        <a:p>
          <a:endParaRPr lang="es-PE"/>
        </a:p>
      </dgm:t>
    </dgm:pt>
    <dgm:pt modelId="{890C898A-E9B3-498A-9972-ACE4BBB33FC2}">
      <dgm:prSet phldrT="[Texto]" custT="1"/>
      <dgm:spPr/>
      <dgm:t>
        <a:bodyPr/>
        <a:lstStyle/>
        <a:p>
          <a:r>
            <a:rPr lang="es-PE" sz="1400" b="1" dirty="0">
              <a:latin typeface="Cambria" panose="02040503050406030204" pitchFamily="18" charset="0"/>
            </a:rPr>
            <a:t>Planificación curricular</a:t>
          </a:r>
        </a:p>
      </dgm:t>
    </dgm:pt>
    <dgm:pt modelId="{8202BEBD-05B6-4D73-BED8-A42046E034E4}" type="parTrans" cxnId="{96BB3504-DF7C-4C21-A978-D971BE768716}">
      <dgm:prSet/>
      <dgm:spPr/>
      <dgm:t>
        <a:bodyPr/>
        <a:lstStyle/>
        <a:p>
          <a:endParaRPr lang="es-PE">
            <a:solidFill>
              <a:srgbClr val="000000"/>
            </a:solidFill>
          </a:endParaRPr>
        </a:p>
      </dgm:t>
    </dgm:pt>
    <dgm:pt modelId="{BC32761E-D36C-4A06-BC81-50D42976182A}" type="sibTrans" cxnId="{96BB3504-DF7C-4C21-A978-D971BE768716}">
      <dgm:prSet/>
      <dgm:spPr/>
      <dgm:t>
        <a:bodyPr/>
        <a:lstStyle/>
        <a:p>
          <a:endParaRPr lang="es-PE">
            <a:solidFill>
              <a:srgbClr val="000000"/>
            </a:solidFill>
          </a:endParaRPr>
        </a:p>
      </dgm:t>
    </dgm:pt>
    <dgm:pt modelId="{873DBE5C-1C3A-44BE-BF1D-DDAD3D5E00F2}">
      <dgm:prSet phldrT="[Texto]" custT="1"/>
      <dgm:spPr/>
      <dgm:t>
        <a:bodyPr/>
        <a:lstStyle/>
        <a:p>
          <a:pPr marL="0" indent="0"/>
          <a:r>
            <a:rPr lang="es-PE" sz="1400" b="1" dirty="0">
              <a:latin typeface="Cambria" panose="02040503050406030204" pitchFamily="18" charset="0"/>
            </a:rPr>
            <a:t>Planificación curricular</a:t>
          </a:r>
        </a:p>
      </dgm:t>
    </dgm:pt>
    <dgm:pt modelId="{B60D2F42-A7DA-41EF-95A4-2410B68AC4FD}" type="parTrans" cxnId="{6A5C7499-5BC1-434A-9F0E-CBA8AF075CE1}">
      <dgm:prSet/>
      <dgm:spPr/>
      <dgm:t>
        <a:bodyPr/>
        <a:lstStyle/>
        <a:p>
          <a:endParaRPr lang="es-PE">
            <a:solidFill>
              <a:srgbClr val="000000"/>
            </a:solidFill>
          </a:endParaRPr>
        </a:p>
      </dgm:t>
    </dgm:pt>
    <dgm:pt modelId="{6EC8B04B-F69C-488A-BCFA-18B754296CD3}" type="sibTrans" cxnId="{6A5C7499-5BC1-434A-9F0E-CBA8AF075CE1}">
      <dgm:prSet/>
      <dgm:spPr/>
      <dgm:t>
        <a:bodyPr/>
        <a:lstStyle/>
        <a:p>
          <a:endParaRPr lang="es-PE">
            <a:solidFill>
              <a:srgbClr val="000000"/>
            </a:solidFill>
          </a:endParaRPr>
        </a:p>
      </dgm:t>
    </dgm:pt>
    <dgm:pt modelId="{66524594-AE5B-4686-A214-D7BD3E5092FA}">
      <dgm:prSet phldrT="[Texto]" custT="1"/>
      <dgm:spPr/>
      <dgm:t>
        <a:bodyPr/>
        <a:lstStyle/>
        <a:p>
          <a:r>
            <a:rPr lang="es-PE" sz="1200" b="1" dirty="0">
              <a:latin typeface="Cambria" panose="02040503050406030204" pitchFamily="18" charset="0"/>
            </a:rPr>
            <a:t>Caracterización socio cultural</a:t>
          </a:r>
        </a:p>
      </dgm:t>
    </dgm:pt>
    <dgm:pt modelId="{56A8582F-F6FC-4289-9D12-DE013308257E}" type="sibTrans" cxnId="{BA228569-C757-4CEC-8656-36C862F276C9}">
      <dgm:prSet/>
      <dgm:spPr/>
      <dgm:t>
        <a:bodyPr/>
        <a:lstStyle/>
        <a:p>
          <a:endParaRPr lang="es-PE">
            <a:solidFill>
              <a:srgbClr val="000000"/>
            </a:solidFill>
          </a:endParaRPr>
        </a:p>
      </dgm:t>
    </dgm:pt>
    <dgm:pt modelId="{A026D4E2-F50D-4139-A475-50172EDD6EE3}" type="parTrans" cxnId="{BA228569-C757-4CEC-8656-36C862F276C9}">
      <dgm:prSet/>
      <dgm:spPr/>
      <dgm:t>
        <a:bodyPr/>
        <a:lstStyle/>
        <a:p>
          <a:endParaRPr lang="es-PE">
            <a:solidFill>
              <a:srgbClr val="000000"/>
            </a:solidFill>
          </a:endParaRPr>
        </a:p>
      </dgm:t>
    </dgm:pt>
    <dgm:pt modelId="{80EF100B-1642-43BE-A436-395380D152A4}" type="pres">
      <dgm:prSet presAssocID="{6A240486-1522-4650-84AC-6F875B5A33BC}" presName="composite" presStyleCnt="0">
        <dgm:presLayoutVars>
          <dgm:chMax val="3"/>
          <dgm:animLvl val="lvl"/>
          <dgm:resizeHandles val="exact"/>
        </dgm:presLayoutVars>
      </dgm:prSet>
      <dgm:spPr/>
    </dgm:pt>
    <dgm:pt modelId="{E14412BE-37F0-4374-9DE5-E0E235446AAB}" type="pres">
      <dgm:prSet presAssocID="{890C898A-E9B3-498A-9972-ACE4BBB33FC2}" presName="gear1" presStyleLbl="node1" presStyleIdx="0" presStyleCnt="3" custScaleX="120242" custScaleY="109711" custLinFactNeighborX="2247" custLinFactNeighborY="-215">
        <dgm:presLayoutVars>
          <dgm:chMax val="1"/>
          <dgm:bulletEnabled val="1"/>
        </dgm:presLayoutVars>
      </dgm:prSet>
      <dgm:spPr/>
    </dgm:pt>
    <dgm:pt modelId="{C7301090-1D47-4908-91B6-C6D784A3A616}" type="pres">
      <dgm:prSet presAssocID="{890C898A-E9B3-498A-9972-ACE4BBB33FC2}" presName="gear1srcNode" presStyleLbl="node1" presStyleIdx="0" presStyleCnt="3"/>
      <dgm:spPr/>
    </dgm:pt>
    <dgm:pt modelId="{B63C55B9-63AF-41CF-854C-A6B1AB118498}" type="pres">
      <dgm:prSet presAssocID="{890C898A-E9B3-498A-9972-ACE4BBB33FC2}" presName="gear1dstNode" presStyleLbl="node1" presStyleIdx="0" presStyleCnt="3"/>
      <dgm:spPr/>
    </dgm:pt>
    <dgm:pt modelId="{9A2701F1-DAE1-4260-9C33-5A406543C4A0}" type="pres">
      <dgm:prSet presAssocID="{66524594-AE5B-4686-A214-D7BD3E5092FA}" presName="gear2" presStyleLbl="node1" presStyleIdx="1" presStyleCnt="3" custScaleX="127760" custScaleY="133614">
        <dgm:presLayoutVars>
          <dgm:chMax val="1"/>
          <dgm:bulletEnabled val="1"/>
        </dgm:presLayoutVars>
      </dgm:prSet>
      <dgm:spPr/>
    </dgm:pt>
    <dgm:pt modelId="{D970B689-8AC2-44BF-9458-BED7F043D7A8}" type="pres">
      <dgm:prSet presAssocID="{66524594-AE5B-4686-A214-D7BD3E5092FA}" presName="gear2srcNode" presStyleLbl="node1" presStyleIdx="1" presStyleCnt="3"/>
      <dgm:spPr/>
    </dgm:pt>
    <dgm:pt modelId="{673D6766-6271-48CA-8180-BD88736E3EA4}" type="pres">
      <dgm:prSet presAssocID="{66524594-AE5B-4686-A214-D7BD3E5092FA}" presName="gear2dstNode" presStyleLbl="node1" presStyleIdx="1" presStyleCnt="3"/>
      <dgm:spPr/>
    </dgm:pt>
    <dgm:pt modelId="{5A4E19BD-B2DD-43C6-A002-FC876D454E50}" type="pres">
      <dgm:prSet presAssocID="{873DBE5C-1C3A-44BE-BF1D-DDAD3D5E00F2}" presName="gear3" presStyleLbl="node1" presStyleIdx="2" presStyleCnt="3" custScaleX="114568" custScaleY="100157"/>
      <dgm:spPr/>
    </dgm:pt>
    <dgm:pt modelId="{3B645DAB-92D2-415D-A5DE-3E50EC74282B}" type="pres">
      <dgm:prSet presAssocID="{873DBE5C-1C3A-44BE-BF1D-DDAD3D5E00F2}" presName="gear3tx" presStyleLbl="node1" presStyleIdx="2" presStyleCnt="3">
        <dgm:presLayoutVars>
          <dgm:chMax val="1"/>
          <dgm:bulletEnabled val="1"/>
        </dgm:presLayoutVars>
      </dgm:prSet>
      <dgm:spPr/>
    </dgm:pt>
    <dgm:pt modelId="{B37BF587-3EA6-43F8-BEBA-B04F78DED499}" type="pres">
      <dgm:prSet presAssocID="{873DBE5C-1C3A-44BE-BF1D-DDAD3D5E00F2}" presName="gear3srcNode" presStyleLbl="node1" presStyleIdx="2" presStyleCnt="3"/>
      <dgm:spPr/>
    </dgm:pt>
    <dgm:pt modelId="{40F94210-EFE1-4550-8B33-5799D07C50BF}" type="pres">
      <dgm:prSet presAssocID="{873DBE5C-1C3A-44BE-BF1D-DDAD3D5E00F2}" presName="gear3dstNode" presStyleLbl="node1" presStyleIdx="2" presStyleCnt="3"/>
      <dgm:spPr/>
    </dgm:pt>
    <dgm:pt modelId="{F9D0A85E-F17B-45AE-9575-43C934B50499}" type="pres">
      <dgm:prSet presAssocID="{BC32761E-D36C-4A06-BC81-50D42976182A}" presName="connector1" presStyleLbl="sibTrans2D1" presStyleIdx="0" presStyleCnt="3" custLinFactNeighborX="1755" custLinFactNeighborY="585"/>
      <dgm:spPr/>
    </dgm:pt>
    <dgm:pt modelId="{A952AF03-39FE-4537-A94E-6473A79BC522}" type="pres">
      <dgm:prSet presAssocID="{56A8582F-F6FC-4289-9D12-DE013308257E}" presName="connector2" presStyleLbl="sibTrans2D1" presStyleIdx="1" presStyleCnt="3"/>
      <dgm:spPr/>
    </dgm:pt>
    <dgm:pt modelId="{FCE36FC4-FDEB-46A1-85C2-7B6F5206587C}" type="pres">
      <dgm:prSet presAssocID="{6EC8B04B-F69C-488A-BCFA-18B754296CD3}" presName="connector3" presStyleLbl="sibTrans2D1" presStyleIdx="2" presStyleCnt="3"/>
      <dgm:spPr/>
    </dgm:pt>
  </dgm:ptLst>
  <dgm:cxnLst>
    <dgm:cxn modelId="{96BB3504-DF7C-4C21-A978-D971BE768716}" srcId="{6A240486-1522-4650-84AC-6F875B5A33BC}" destId="{890C898A-E9B3-498A-9972-ACE4BBB33FC2}" srcOrd="0" destOrd="0" parTransId="{8202BEBD-05B6-4D73-BED8-A42046E034E4}" sibTransId="{BC32761E-D36C-4A06-BC81-50D42976182A}"/>
    <dgm:cxn modelId="{1A7A8320-5004-4184-A81C-776C8CDBCDA7}" type="presOf" srcId="{56A8582F-F6FC-4289-9D12-DE013308257E}" destId="{A952AF03-39FE-4537-A94E-6473A79BC522}" srcOrd="0" destOrd="0" presId="urn:microsoft.com/office/officeart/2005/8/layout/gear1"/>
    <dgm:cxn modelId="{6C2B2C2E-B4B8-4621-8FB3-F77683AB5CDA}" type="presOf" srcId="{873DBE5C-1C3A-44BE-BF1D-DDAD3D5E00F2}" destId="{5A4E19BD-B2DD-43C6-A002-FC876D454E50}" srcOrd="0" destOrd="0" presId="urn:microsoft.com/office/officeart/2005/8/layout/gear1"/>
    <dgm:cxn modelId="{6FE1152F-9EBD-4C1E-8349-3F6C05CDB398}" type="presOf" srcId="{66524594-AE5B-4686-A214-D7BD3E5092FA}" destId="{9A2701F1-DAE1-4260-9C33-5A406543C4A0}" srcOrd="0" destOrd="0" presId="urn:microsoft.com/office/officeart/2005/8/layout/gear1"/>
    <dgm:cxn modelId="{5BB19D38-01F9-4D3F-968E-3698C0B86B57}" type="presOf" srcId="{6A240486-1522-4650-84AC-6F875B5A33BC}" destId="{80EF100B-1642-43BE-A436-395380D152A4}" srcOrd="0" destOrd="0" presId="urn:microsoft.com/office/officeart/2005/8/layout/gear1"/>
    <dgm:cxn modelId="{BA228569-C757-4CEC-8656-36C862F276C9}" srcId="{6A240486-1522-4650-84AC-6F875B5A33BC}" destId="{66524594-AE5B-4686-A214-D7BD3E5092FA}" srcOrd="1" destOrd="0" parTransId="{A026D4E2-F50D-4139-A475-50172EDD6EE3}" sibTransId="{56A8582F-F6FC-4289-9D12-DE013308257E}"/>
    <dgm:cxn modelId="{69260156-A7DC-43AC-B250-9B9FDD0626A9}" type="presOf" srcId="{66524594-AE5B-4686-A214-D7BD3E5092FA}" destId="{673D6766-6271-48CA-8180-BD88736E3EA4}" srcOrd="2" destOrd="0" presId="urn:microsoft.com/office/officeart/2005/8/layout/gear1"/>
    <dgm:cxn modelId="{B71CF156-C074-4F86-8944-5D417F45F081}" type="presOf" srcId="{6EC8B04B-F69C-488A-BCFA-18B754296CD3}" destId="{FCE36FC4-FDEB-46A1-85C2-7B6F5206587C}" srcOrd="0" destOrd="0" presId="urn:microsoft.com/office/officeart/2005/8/layout/gear1"/>
    <dgm:cxn modelId="{1F1DF577-7E11-4697-A559-B4CA664B8662}" type="presOf" srcId="{66524594-AE5B-4686-A214-D7BD3E5092FA}" destId="{D970B689-8AC2-44BF-9458-BED7F043D7A8}" srcOrd="1" destOrd="0" presId="urn:microsoft.com/office/officeart/2005/8/layout/gear1"/>
    <dgm:cxn modelId="{28E9E084-747D-4FA0-B7B9-F49EFA1F6877}" type="presOf" srcId="{890C898A-E9B3-498A-9972-ACE4BBB33FC2}" destId="{E14412BE-37F0-4374-9DE5-E0E235446AAB}" srcOrd="0" destOrd="0" presId="urn:microsoft.com/office/officeart/2005/8/layout/gear1"/>
    <dgm:cxn modelId="{6A5C7499-5BC1-434A-9F0E-CBA8AF075CE1}" srcId="{6A240486-1522-4650-84AC-6F875B5A33BC}" destId="{873DBE5C-1C3A-44BE-BF1D-DDAD3D5E00F2}" srcOrd="2" destOrd="0" parTransId="{B60D2F42-A7DA-41EF-95A4-2410B68AC4FD}" sibTransId="{6EC8B04B-F69C-488A-BCFA-18B754296CD3}"/>
    <dgm:cxn modelId="{EB59779A-112D-4CBE-83FB-6C1BB162CF92}" type="presOf" srcId="{873DBE5C-1C3A-44BE-BF1D-DDAD3D5E00F2}" destId="{3B645DAB-92D2-415D-A5DE-3E50EC74282B}" srcOrd="1" destOrd="0" presId="urn:microsoft.com/office/officeart/2005/8/layout/gear1"/>
    <dgm:cxn modelId="{3EC5AFA5-6DF2-4116-BB4D-54EC1B41823A}" type="presOf" srcId="{890C898A-E9B3-498A-9972-ACE4BBB33FC2}" destId="{B63C55B9-63AF-41CF-854C-A6B1AB118498}" srcOrd="2" destOrd="0" presId="urn:microsoft.com/office/officeart/2005/8/layout/gear1"/>
    <dgm:cxn modelId="{65A00FBC-1884-4422-93E0-75C800C5DEE5}" type="presOf" srcId="{873DBE5C-1C3A-44BE-BF1D-DDAD3D5E00F2}" destId="{B37BF587-3EA6-43F8-BEBA-B04F78DED499}" srcOrd="2" destOrd="0" presId="urn:microsoft.com/office/officeart/2005/8/layout/gear1"/>
    <dgm:cxn modelId="{1B86CCC6-6549-4CC9-BEAF-BD189466EC04}" type="presOf" srcId="{890C898A-E9B3-498A-9972-ACE4BBB33FC2}" destId="{C7301090-1D47-4908-91B6-C6D784A3A616}" srcOrd="1" destOrd="0" presId="urn:microsoft.com/office/officeart/2005/8/layout/gear1"/>
    <dgm:cxn modelId="{A90D39D6-1CEC-49F4-BA5E-C822A1C3B6CE}" type="presOf" srcId="{873DBE5C-1C3A-44BE-BF1D-DDAD3D5E00F2}" destId="{40F94210-EFE1-4550-8B33-5799D07C50BF}" srcOrd="3" destOrd="0" presId="urn:microsoft.com/office/officeart/2005/8/layout/gear1"/>
    <dgm:cxn modelId="{3C7832F5-57E1-493A-AA32-1D07FA99B7CA}" type="presOf" srcId="{BC32761E-D36C-4A06-BC81-50D42976182A}" destId="{F9D0A85E-F17B-45AE-9575-43C934B50499}" srcOrd="0" destOrd="0" presId="urn:microsoft.com/office/officeart/2005/8/layout/gear1"/>
    <dgm:cxn modelId="{3B6ADB99-33B3-4982-B3C3-C78E73B78E0F}" type="presParOf" srcId="{80EF100B-1642-43BE-A436-395380D152A4}" destId="{E14412BE-37F0-4374-9DE5-E0E235446AAB}" srcOrd="0" destOrd="0" presId="urn:microsoft.com/office/officeart/2005/8/layout/gear1"/>
    <dgm:cxn modelId="{8A9CA841-EE40-4BDD-BC29-9F3B6B01D9C7}" type="presParOf" srcId="{80EF100B-1642-43BE-A436-395380D152A4}" destId="{C7301090-1D47-4908-91B6-C6D784A3A616}" srcOrd="1" destOrd="0" presId="urn:microsoft.com/office/officeart/2005/8/layout/gear1"/>
    <dgm:cxn modelId="{A57CC6D7-06AD-4F77-ACC3-D8E6FB804A38}" type="presParOf" srcId="{80EF100B-1642-43BE-A436-395380D152A4}" destId="{B63C55B9-63AF-41CF-854C-A6B1AB118498}" srcOrd="2" destOrd="0" presId="urn:microsoft.com/office/officeart/2005/8/layout/gear1"/>
    <dgm:cxn modelId="{5A8A01B0-8A3E-4154-81B5-78F618EC3C3D}" type="presParOf" srcId="{80EF100B-1642-43BE-A436-395380D152A4}" destId="{9A2701F1-DAE1-4260-9C33-5A406543C4A0}" srcOrd="3" destOrd="0" presId="urn:microsoft.com/office/officeart/2005/8/layout/gear1"/>
    <dgm:cxn modelId="{61DEB480-D82B-43A3-9058-C6197EFC6622}" type="presParOf" srcId="{80EF100B-1642-43BE-A436-395380D152A4}" destId="{D970B689-8AC2-44BF-9458-BED7F043D7A8}" srcOrd="4" destOrd="0" presId="urn:microsoft.com/office/officeart/2005/8/layout/gear1"/>
    <dgm:cxn modelId="{2E8ACBEA-8469-422E-9AAD-B1DB2E816ECB}" type="presParOf" srcId="{80EF100B-1642-43BE-A436-395380D152A4}" destId="{673D6766-6271-48CA-8180-BD88736E3EA4}" srcOrd="5" destOrd="0" presId="urn:microsoft.com/office/officeart/2005/8/layout/gear1"/>
    <dgm:cxn modelId="{B7C92CF7-4770-4156-8CB9-06D0473AAFC3}" type="presParOf" srcId="{80EF100B-1642-43BE-A436-395380D152A4}" destId="{5A4E19BD-B2DD-43C6-A002-FC876D454E50}" srcOrd="6" destOrd="0" presId="urn:microsoft.com/office/officeart/2005/8/layout/gear1"/>
    <dgm:cxn modelId="{5FDB9283-F788-4FBF-9BE2-52495F2DEF58}" type="presParOf" srcId="{80EF100B-1642-43BE-A436-395380D152A4}" destId="{3B645DAB-92D2-415D-A5DE-3E50EC74282B}" srcOrd="7" destOrd="0" presId="urn:microsoft.com/office/officeart/2005/8/layout/gear1"/>
    <dgm:cxn modelId="{F2BA81F3-65B9-40D8-B9D3-D81DA37BE883}" type="presParOf" srcId="{80EF100B-1642-43BE-A436-395380D152A4}" destId="{B37BF587-3EA6-43F8-BEBA-B04F78DED499}" srcOrd="8" destOrd="0" presId="urn:microsoft.com/office/officeart/2005/8/layout/gear1"/>
    <dgm:cxn modelId="{2B4B72C7-3057-4266-98D2-E40808728FD9}" type="presParOf" srcId="{80EF100B-1642-43BE-A436-395380D152A4}" destId="{40F94210-EFE1-4550-8B33-5799D07C50BF}" srcOrd="9" destOrd="0" presId="urn:microsoft.com/office/officeart/2005/8/layout/gear1"/>
    <dgm:cxn modelId="{6586250D-A47A-4BFE-8AC9-DB69856577F7}" type="presParOf" srcId="{80EF100B-1642-43BE-A436-395380D152A4}" destId="{F9D0A85E-F17B-45AE-9575-43C934B50499}" srcOrd="10" destOrd="0" presId="urn:microsoft.com/office/officeart/2005/8/layout/gear1"/>
    <dgm:cxn modelId="{351C46C0-E998-4E86-953B-845EC6218028}" type="presParOf" srcId="{80EF100B-1642-43BE-A436-395380D152A4}" destId="{A952AF03-39FE-4537-A94E-6473A79BC522}" srcOrd="11" destOrd="0" presId="urn:microsoft.com/office/officeart/2005/8/layout/gear1"/>
    <dgm:cxn modelId="{35236F03-938D-4940-B9CB-0B83B56FF00E}" type="presParOf" srcId="{80EF100B-1642-43BE-A436-395380D152A4}" destId="{FCE36FC4-FDEB-46A1-85C2-7B6F5206587C}"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C3DCC7F-40F8-4AD7-8F75-76BF876C64ED}" type="doc">
      <dgm:prSet loTypeId="urn:microsoft.com/office/officeart/2005/8/layout/cycle7" loCatId="cycle" qsTypeId="urn:microsoft.com/office/officeart/2005/8/quickstyle/simple1" qsCatId="simple" csTypeId="urn:microsoft.com/office/officeart/2005/8/colors/colorful1" csCatId="colorful" phldr="1"/>
      <dgm:spPr/>
      <dgm:t>
        <a:bodyPr/>
        <a:lstStyle/>
        <a:p>
          <a:endParaRPr lang="es-PE"/>
        </a:p>
      </dgm:t>
    </dgm:pt>
    <dgm:pt modelId="{8705FFE3-38CD-4E4F-8127-D669E5873B75}">
      <dgm:prSet phldrT="[Texto]" custT="1"/>
      <dgm:spPr/>
      <dgm:t>
        <a:bodyPr/>
        <a:lstStyle/>
        <a:p>
          <a:r>
            <a:rPr lang="es-PE" sz="1600" dirty="0"/>
            <a:t>Actividades de aprendizaje parten de una vivencia y se apoyo en un sabio(a) para profundizar lo propio.</a:t>
          </a:r>
        </a:p>
      </dgm:t>
    </dgm:pt>
    <dgm:pt modelId="{177B4502-57BA-40C9-92B0-7BEB83854E9B}" type="parTrans" cxnId="{01FD70A1-F234-4AB3-8588-D7CD85B24D0A}">
      <dgm:prSet/>
      <dgm:spPr/>
      <dgm:t>
        <a:bodyPr/>
        <a:lstStyle/>
        <a:p>
          <a:endParaRPr lang="es-PE"/>
        </a:p>
      </dgm:t>
    </dgm:pt>
    <dgm:pt modelId="{2A19D47A-0729-448D-9E24-204AC17A7CEA}" type="sibTrans" cxnId="{01FD70A1-F234-4AB3-8588-D7CD85B24D0A}">
      <dgm:prSet/>
      <dgm:spPr/>
      <dgm:t>
        <a:bodyPr/>
        <a:lstStyle/>
        <a:p>
          <a:endParaRPr lang="es-PE"/>
        </a:p>
      </dgm:t>
    </dgm:pt>
    <dgm:pt modelId="{6DA0F430-BE68-4A89-BE2C-D1A40A9D1A36}">
      <dgm:prSet phldrT="[Texto]" custT="1"/>
      <dgm:spPr/>
      <dgm:t>
        <a:bodyPr/>
        <a:lstStyle/>
        <a:p>
          <a:r>
            <a:rPr lang="es-PE" sz="1600" dirty="0"/>
            <a:t>Las competencias de las áreas se desarrollan en LO y en castellano.</a:t>
          </a:r>
        </a:p>
      </dgm:t>
    </dgm:pt>
    <dgm:pt modelId="{77399FF2-D1CA-452C-82E6-68CCFCD1F896}" type="parTrans" cxnId="{33673392-25C8-40C0-A954-9FE6C5CC0F98}">
      <dgm:prSet/>
      <dgm:spPr/>
      <dgm:t>
        <a:bodyPr/>
        <a:lstStyle/>
        <a:p>
          <a:endParaRPr lang="es-PE"/>
        </a:p>
      </dgm:t>
    </dgm:pt>
    <dgm:pt modelId="{AEA6951D-A3CA-48A7-90AB-E4D26AAD3ADA}" type="sibTrans" cxnId="{33673392-25C8-40C0-A954-9FE6C5CC0F98}">
      <dgm:prSet/>
      <dgm:spPr/>
      <dgm:t>
        <a:bodyPr/>
        <a:lstStyle/>
        <a:p>
          <a:endParaRPr lang="es-PE"/>
        </a:p>
      </dgm:t>
    </dgm:pt>
    <dgm:pt modelId="{55EB5F54-94AD-4677-9757-42E1E0F35666}">
      <dgm:prSet phldrT="[Texto]" custT="1"/>
      <dgm:spPr/>
      <dgm:t>
        <a:bodyPr/>
        <a:lstStyle/>
        <a:p>
          <a:r>
            <a:rPr lang="es-PE" sz="1600" dirty="0"/>
            <a:t>Aprenden el castellano como L2 e incorporan progresivamente al desarrollo de las competencias de las áreas.</a:t>
          </a:r>
        </a:p>
      </dgm:t>
    </dgm:pt>
    <dgm:pt modelId="{C16BED3B-885D-4D1B-91C1-3C231A258D3F}" type="parTrans" cxnId="{A4B859E4-159A-426E-AEC0-297CF93C9FD3}">
      <dgm:prSet/>
      <dgm:spPr/>
      <dgm:t>
        <a:bodyPr/>
        <a:lstStyle/>
        <a:p>
          <a:endParaRPr lang="es-PE"/>
        </a:p>
      </dgm:t>
    </dgm:pt>
    <dgm:pt modelId="{5087F327-CC01-4B45-BF80-1914F2F7F71F}" type="sibTrans" cxnId="{A4B859E4-159A-426E-AEC0-297CF93C9FD3}">
      <dgm:prSet/>
      <dgm:spPr/>
      <dgm:t>
        <a:bodyPr/>
        <a:lstStyle/>
        <a:p>
          <a:endParaRPr lang="es-PE"/>
        </a:p>
      </dgm:t>
    </dgm:pt>
    <dgm:pt modelId="{D8AEF59F-F1A0-4FFB-9C1A-DDD1CEFE972A}">
      <dgm:prSet custT="1"/>
      <dgm:spPr/>
      <dgm:t>
        <a:bodyPr/>
        <a:lstStyle/>
        <a:p>
          <a:r>
            <a:rPr lang="es-PE" sz="1600" dirty="0"/>
            <a:t>Las situaciones de aprendizaje se organizan en función al calendario comunal</a:t>
          </a:r>
        </a:p>
      </dgm:t>
    </dgm:pt>
    <dgm:pt modelId="{3AF1AA0F-33C4-48A6-A2AE-8761DBDF149A}" type="parTrans" cxnId="{1F0067D0-D17F-4881-BB5A-133F4D3C4CAA}">
      <dgm:prSet/>
      <dgm:spPr/>
      <dgm:t>
        <a:bodyPr/>
        <a:lstStyle/>
        <a:p>
          <a:endParaRPr lang="es-PE"/>
        </a:p>
      </dgm:t>
    </dgm:pt>
    <dgm:pt modelId="{8F09A615-54B5-445C-8173-468F2C1F7341}" type="sibTrans" cxnId="{1F0067D0-D17F-4881-BB5A-133F4D3C4CAA}">
      <dgm:prSet/>
      <dgm:spPr/>
      <dgm:t>
        <a:bodyPr/>
        <a:lstStyle/>
        <a:p>
          <a:endParaRPr lang="es-PE"/>
        </a:p>
      </dgm:t>
    </dgm:pt>
    <dgm:pt modelId="{9E445FEC-797C-4504-887A-C9EA1BCB26D6}" type="pres">
      <dgm:prSet presAssocID="{9C3DCC7F-40F8-4AD7-8F75-76BF876C64ED}" presName="Name0" presStyleCnt="0">
        <dgm:presLayoutVars>
          <dgm:dir/>
          <dgm:resizeHandles val="exact"/>
        </dgm:presLayoutVars>
      </dgm:prSet>
      <dgm:spPr/>
    </dgm:pt>
    <dgm:pt modelId="{A65B0E55-3C7C-41DE-96FB-B7C23002D5CA}" type="pres">
      <dgm:prSet presAssocID="{D8AEF59F-F1A0-4FFB-9C1A-DDD1CEFE972A}" presName="node" presStyleLbl="node1" presStyleIdx="0" presStyleCnt="4" custScaleX="134572" custScaleY="81092">
        <dgm:presLayoutVars>
          <dgm:bulletEnabled val="1"/>
        </dgm:presLayoutVars>
      </dgm:prSet>
      <dgm:spPr/>
    </dgm:pt>
    <dgm:pt modelId="{4B8F2714-2077-4CF8-B97C-E4C02C88DF94}" type="pres">
      <dgm:prSet presAssocID="{8F09A615-54B5-445C-8173-468F2C1F7341}" presName="sibTrans" presStyleLbl="sibTrans2D1" presStyleIdx="0" presStyleCnt="4"/>
      <dgm:spPr/>
    </dgm:pt>
    <dgm:pt modelId="{1E39C1F7-5CC6-4D7C-9B22-7C65A6CDF0DC}" type="pres">
      <dgm:prSet presAssocID="{8F09A615-54B5-445C-8173-468F2C1F7341}" presName="connectorText" presStyleLbl="sibTrans2D1" presStyleIdx="0" presStyleCnt="4"/>
      <dgm:spPr/>
    </dgm:pt>
    <dgm:pt modelId="{94BEF477-0235-4ECB-9F38-7B3259E47AEB}" type="pres">
      <dgm:prSet presAssocID="{8705FFE3-38CD-4E4F-8127-D669E5873B75}" presName="node" presStyleLbl="node1" presStyleIdx="1" presStyleCnt="4" custScaleX="119438">
        <dgm:presLayoutVars>
          <dgm:bulletEnabled val="1"/>
        </dgm:presLayoutVars>
      </dgm:prSet>
      <dgm:spPr/>
    </dgm:pt>
    <dgm:pt modelId="{176313DE-8E8A-424E-BEB5-3D5024DC828A}" type="pres">
      <dgm:prSet presAssocID="{2A19D47A-0729-448D-9E24-204AC17A7CEA}" presName="sibTrans" presStyleLbl="sibTrans2D1" presStyleIdx="1" presStyleCnt="4"/>
      <dgm:spPr/>
    </dgm:pt>
    <dgm:pt modelId="{8027335C-653A-439E-9F63-9F560B7391C8}" type="pres">
      <dgm:prSet presAssocID="{2A19D47A-0729-448D-9E24-204AC17A7CEA}" presName="connectorText" presStyleLbl="sibTrans2D1" presStyleIdx="1" presStyleCnt="4"/>
      <dgm:spPr/>
    </dgm:pt>
    <dgm:pt modelId="{B6B52609-F6F9-4EAD-BAED-40390F95DB7F}" type="pres">
      <dgm:prSet presAssocID="{6DA0F430-BE68-4A89-BE2C-D1A40A9D1A36}" presName="node" presStyleLbl="node1" presStyleIdx="2" presStyleCnt="4" custScaleX="130230" custScaleY="92403">
        <dgm:presLayoutVars>
          <dgm:bulletEnabled val="1"/>
        </dgm:presLayoutVars>
      </dgm:prSet>
      <dgm:spPr/>
    </dgm:pt>
    <dgm:pt modelId="{F5E68E8A-8B24-4D50-AC42-720A3E451B77}" type="pres">
      <dgm:prSet presAssocID="{AEA6951D-A3CA-48A7-90AB-E4D26AAD3ADA}" presName="sibTrans" presStyleLbl="sibTrans2D1" presStyleIdx="2" presStyleCnt="4"/>
      <dgm:spPr/>
    </dgm:pt>
    <dgm:pt modelId="{FD9EDD78-F7B6-4324-8161-16000632425D}" type="pres">
      <dgm:prSet presAssocID="{AEA6951D-A3CA-48A7-90AB-E4D26AAD3ADA}" presName="connectorText" presStyleLbl="sibTrans2D1" presStyleIdx="2" presStyleCnt="4"/>
      <dgm:spPr/>
    </dgm:pt>
    <dgm:pt modelId="{643EF4C3-B033-47BD-A659-A8E448BAF8C8}" type="pres">
      <dgm:prSet presAssocID="{55EB5F54-94AD-4677-9757-42E1E0F35666}" presName="node" presStyleLbl="node1" presStyleIdx="3" presStyleCnt="4" custScaleX="147707">
        <dgm:presLayoutVars>
          <dgm:bulletEnabled val="1"/>
        </dgm:presLayoutVars>
      </dgm:prSet>
      <dgm:spPr/>
    </dgm:pt>
    <dgm:pt modelId="{E0B613F3-1F0E-4AAC-AB9D-A241A0C1B226}" type="pres">
      <dgm:prSet presAssocID="{5087F327-CC01-4B45-BF80-1914F2F7F71F}" presName="sibTrans" presStyleLbl="sibTrans2D1" presStyleIdx="3" presStyleCnt="4"/>
      <dgm:spPr/>
    </dgm:pt>
    <dgm:pt modelId="{AF747C73-CB72-45E2-9A52-B411DFE4B6A6}" type="pres">
      <dgm:prSet presAssocID="{5087F327-CC01-4B45-BF80-1914F2F7F71F}" presName="connectorText" presStyleLbl="sibTrans2D1" presStyleIdx="3" presStyleCnt="4"/>
      <dgm:spPr/>
    </dgm:pt>
  </dgm:ptLst>
  <dgm:cxnLst>
    <dgm:cxn modelId="{76CF8801-A810-4C87-9195-D2C7E1358D99}" type="presOf" srcId="{2A19D47A-0729-448D-9E24-204AC17A7CEA}" destId="{8027335C-653A-439E-9F63-9F560B7391C8}" srcOrd="1" destOrd="0" presId="urn:microsoft.com/office/officeart/2005/8/layout/cycle7"/>
    <dgm:cxn modelId="{3378FA29-2D8A-4664-9E9A-160099A9CFA7}" type="presOf" srcId="{8F09A615-54B5-445C-8173-468F2C1F7341}" destId="{4B8F2714-2077-4CF8-B97C-E4C02C88DF94}" srcOrd="0" destOrd="0" presId="urn:microsoft.com/office/officeart/2005/8/layout/cycle7"/>
    <dgm:cxn modelId="{680EC03D-058B-4981-8128-B9982988F7CA}" type="presOf" srcId="{2A19D47A-0729-448D-9E24-204AC17A7CEA}" destId="{176313DE-8E8A-424E-BEB5-3D5024DC828A}" srcOrd="0" destOrd="0" presId="urn:microsoft.com/office/officeart/2005/8/layout/cycle7"/>
    <dgm:cxn modelId="{FC076C6A-E3DE-4A49-9E25-D0C78D3B33F8}" type="presOf" srcId="{9C3DCC7F-40F8-4AD7-8F75-76BF876C64ED}" destId="{9E445FEC-797C-4504-887A-C9EA1BCB26D6}" srcOrd="0" destOrd="0" presId="urn:microsoft.com/office/officeart/2005/8/layout/cycle7"/>
    <dgm:cxn modelId="{7C64824F-00C5-454F-978F-9803FC26616F}" type="presOf" srcId="{55EB5F54-94AD-4677-9757-42E1E0F35666}" destId="{643EF4C3-B033-47BD-A659-A8E448BAF8C8}" srcOrd="0" destOrd="0" presId="urn:microsoft.com/office/officeart/2005/8/layout/cycle7"/>
    <dgm:cxn modelId="{CCAFC855-0B49-4984-A254-39E11D1BADE3}" type="presOf" srcId="{8705FFE3-38CD-4E4F-8127-D669E5873B75}" destId="{94BEF477-0235-4ECB-9F38-7B3259E47AEB}" srcOrd="0" destOrd="0" presId="urn:microsoft.com/office/officeart/2005/8/layout/cycle7"/>
    <dgm:cxn modelId="{3D364A7F-740B-4B9E-A079-F68C1F1902B5}" type="presOf" srcId="{6DA0F430-BE68-4A89-BE2C-D1A40A9D1A36}" destId="{B6B52609-F6F9-4EAD-BAED-40390F95DB7F}" srcOrd="0" destOrd="0" presId="urn:microsoft.com/office/officeart/2005/8/layout/cycle7"/>
    <dgm:cxn modelId="{FD9E7384-3C33-44AC-8478-B9DD592F6443}" type="presOf" srcId="{5087F327-CC01-4B45-BF80-1914F2F7F71F}" destId="{AF747C73-CB72-45E2-9A52-B411DFE4B6A6}" srcOrd="1" destOrd="0" presId="urn:microsoft.com/office/officeart/2005/8/layout/cycle7"/>
    <dgm:cxn modelId="{33673392-25C8-40C0-A954-9FE6C5CC0F98}" srcId="{9C3DCC7F-40F8-4AD7-8F75-76BF876C64ED}" destId="{6DA0F430-BE68-4A89-BE2C-D1A40A9D1A36}" srcOrd="2" destOrd="0" parTransId="{77399FF2-D1CA-452C-82E6-68CCFCD1F896}" sibTransId="{AEA6951D-A3CA-48A7-90AB-E4D26AAD3ADA}"/>
    <dgm:cxn modelId="{01FD70A1-F234-4AB3-8588-D7CD85B24D0A}" srcId="{9C3DCC7F-40F8-4AD7-8F75-76BF876C64ED}" destId="{8705FFE3-38CD-4E4F-8127-D669E5873B75}" srcOrd="1" destOrd="0" parTransId="{177B4502-57BA-40C9-92B0-7BEB83854E9B}" sibTransId="{2A19D47A-0729-448D-9E24-204AC17A7CEA}"/>
    <dgm:cxn modelId="{62C143A7-E85A-42C1-93C4-A6778258DE0C}" type="presOf" srcId="{5087F327-CC01-4B45-BF80-1914F2F7F71F}" destId="{E0B613F3-1F0E-4AAC-AB9D-A241A0C1B226}" srcOrd="0" destOrd="0" presId="urn:microsoft.com/office/officeart/2005/8/layout/cycle7"/>
    <dgm:cxn modelId="{5ED310CE-C8FA-4B65-9472-560325F2711B}" type="presOf" srcId="{8F09A615-54B5-445C-8173-468F2C1F7341}" destId="{1E39C1F7-5CC6-4D7C-9B22-7C65A6CDF0DC}" srcOrd="1" destOrd="0" presId="urn:microsoft.com/office/officeart/2005/8/layout/cycle7"/>
    <dgm:cxn modelId="{1F0067D0-D17F-4881-BB5A-133F4D3C4CAA}" srcId="{9C3DCC7F-40F8-4AD7-8F75-76BF876C64ED}" destId="{D8AEF59F-F1A0-4FFB-9C1A-DDD1CEFE972A}" srcOrd="0" destOrd="0" parTransId="{3AF1AA0F-33C4-48A6-A2AE-8761DBDF149A}" sibTransId="{8F09A615-54B5-445C-8173-468F2C1F7341}"/>
    <dgm:cxn modelId="{D89909D7-FC6D-4ABD-A2D1-73A490B4D896}" type="presOf" srcId="{D8AEF59F-F1A0-4FFB-9C1A-DDD1CEFE972A}" destId="{A65B0E55-3C7C-41DE-96FB-B7C23002D5CA}" srcOrd="0" destOrd="0" presId="urn:microsoft.com/office/officeart/2005/8/layout/cycle7"/>
    <dgm:cxn modelId="{A4B859E4-159A-426E-AEC0-297CF93C9FD3}" srcId="{9C3DCC7F-40F8-4AD7-8F75-76BF876C64ED}" destId="{55EB5F54-94AD-4677-9757-42E1E0F35666}" srcOrd="3" destOrd="0" parTransId="{C16BED3B-885D-4D1B-91C1-3C231A258D3F}" sibTransId="{5087F327-CC01-4B45-BF80-1914F2F7F71F}"/>
    <dgm:cxn modelId="{4A0AFCEB-DCAC-422C-AB61-CE838FA98A4F}" type="presOf" srcId="{AEA6951D-A3CA-48A7-90AB-E4D26AAD3ADA}" destId="{F5E68E8A-8B24-4D50-AC42-720A3E451B77}" srcOrd="0" destOrd="0" presId="urn:microsoft.com/office/officeart/2005/8/layout/cycle7"/>
    <dgm:cxn modelId="{7C63BAF4-4427-41F7-90AB-AE03CB24D353}" type="presOf" srcId="{AEA6951D-A3CA-48A7-90AB-E4D26AAD3ADA}" destId="{FD9EDD78-F7B6-4324-8161-16000632425D}" srcOrd="1" destOrd="0" presId="urn:microsoft.com/office/officeart/2005/8/layout/cycle7"/>
    <dgm:cxn modelId="{4905060D-8367-4153-98DC-8270EFE0BAAA}" type="presParOf" srcId="{9E445FEC-797C-4504-887A-C9EA1BCB26D6}" destId="{A65B0E55-3C7C-41DE-96FB-B7C23002D5CA}" srcOrd="0" destOrd="0" presId="urn:microsoft.com/office/officeart/2005/8/layout/cycle7"/>
    <dgm:cxn modelId="{348EBD64-09BD-4CFC-919A-8204061BA1DF}" type="presParOf" srcId="{9E445FEC-797C-4504-887A-C9EA1BCB26D6}" destId="{4B8F2714-2077-4CF8-B97C-E4C02C88DF94}" srcOrd="1" destOrd="0" presId="urn:microsoft.com/office/officeart/2005/8/layout/cycle7"/>
    <dgm:cxn modelId="{642B48A7-597C-4763-9400-3FC0A04BEF2D}" type="presParOf" srcId="{4B8F2714-2077-4CF8-B97C-E4C02C88DF94}" destId="{1E39C1F7-5CC6-4D7C-9B22-7C65A6CDF0DC}" srcOrd="0" destOrd="0" presId="urn:microsoft.com/office/officeart/2005/8/layout/cycle7"/>
    <dgm:cxn modelId="{9EA3519F-4C86-4E15-8904-7912E02BEB2A}" type="presParOf" srcId="{9E445FEC-797C-4504-887A-C9EA1BCB26D6}" destId="{94BEF477-0235-4ECB-9F38-7B3259E47AEB}" srcOrd="2" destOrd="0" presId="urn:microsoft.com/office/officeart/2005/8/layout/cycle7"/>
    <dgm:cxn modelId="{A056E424-1DAC-41FD-9E72-C14D87D5FA72}" type="presParOf" srcId="{9E445FEC-797C-4504-887A-C9EA1BCB26D6}" destId="{176313DE-8E8A-424E-BEB5-3D5024DC828A}" srcOrd="3" destOrd="0" presId="urn:microsoft.com/office/officeart/2005/8/layout/cycle7"/>
    <dgm:cxn modelId="{144C1FF2-7BA1-4E22-9164-5324062C8CC1}" type="presParOf" srcId="{176313DE-8E8A-424E-BEB5-3D5024DC828A}" destId="{8027335C-653A-439E-9F63-9F560B7391C8}" srcOrd="0" destOrd="0" presId="urn:microsoft.com/office/officeart/2005/8/layout/cycle7"/>
    <dgm:cxn modelId="{88501FE7-6C70-4810-9A05-8807DE15C9AF}" type="presParOf" srcId="{9E445FEC-797C-4504-887A-C9EA1BCB26D6}" destId="{B6B52609-F6F9-4EAD-BAED-40390F95DB7F}" srcOrd="4" destOrd="0" presId="urn:microsoft.com/office/officeart/2005/8/layout/cycle7"/>
    <dgm:cxn modelId="{834A327D-E5CA-46E5-8F46-35736D915FAD}" type="presParOf" srcId="{9E445FEC-797C-4504-887A-C9EA1BCB26D6}" destId="{F5E68E8A-8B24-4D50-AC42-720A3E451B77}" srcOrd="5" destOrd="0" presId="urn:microsoft.com/office/officeart/2005/8/layout/cycle7"/>
    <dgm:cxn modelId="{C4216C0B-D4B1-482D-8DA7-0CE007B90F5D}" type="presParOf" srcId="{F5E68E8A-8B24-4D50-AC42-720A3E451B77}" destId="{FD9EDD78-F7B6-4324-8161-16000632425D}" srcOrd="0" destOrd="0" presId="urn:microsoft.com/office/officeart/2005/8/layout/cycle7"/>
    <dgm:cxn modelId="{6B99F4A8-6463-470B-B95D-6E24D81B18E9}" type="presParOf" srcId="{9E445FEC-797C-4504-887A-C9EA1BCB26D6}" destId="{643EF4C3-B033-47BD-A659-A8E448BAF8C8}" srcOrd="6" destOrd="0" presId="urn:microsoft.com/office/officeart/2005/8/layout/cycle7"/>
    <dgm:cxn modelId="{246663DD-5AFB-4F08-A154-EC8524935F81}" type="presParOf" srcId="{9E445FEC-797C-4504-887A-C9EA1BCB26D6}" destId="{E0B613F3-1F0E-4AAC-AB9D-A241A0C1B226}" srcOrd="7" destOrd="0" presId="urn:microsoft.com/office/officeart/2005/8/layout/cycle7"/>
    <dgm:cxn modelId="{8795947B-B24F-4C1D-A34F-04BD3B10470F}" type="presParOf" srcId="{E0B613F3-1F0E-4AAC-AB9D-A241A0C1B226}" destId="{AF747C73-CB72-45E2-9A52-B411DFE4B6A6}" srcOrd="0" destOrd="0" presId="urn:microsoft.com/office/officeart/2005/8/layout/cycle7"/>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C3DCC7F-40F8-4AD7-8F75-76BF876C64ED}" type="doc">
      <dgm:prSet loTypeId="urn:microsoft.com/office/officeart/2005/8/layout/cycle3" loCatId="cycle" qsTypeId="urn:microsoft.com/office/officeart/2005/8/quickstyle/simple1" qsCatId="simple" csTypeId="urn:microsoft.com/office/officeart/2005/8/colors/colorful1" csCatId="colorful" phldr="1"/>
      <dgm:spPr/>
      <dgm:t>
        <a:bodyPr/>
        <a:lstStyle/>
        <a:p>
          <a:endParaRPr lang="es-PE"/>
        </a:p>
      </dgm:t>
    </dgm:pt>
    <dgm:pt modelId="{8705FFE3-38CD-4E4F-8127-D669E5873B75}">
      <dgm:prSet phldrT="[Texto]" custT="1"/>
      <dgm:spPr/>
      <dgm:t>
        <a:bodyPr/>
        <a:lstStyle/>
        <a:p>
          <a:r>
            <a:rPr lang="es-PE" sz="1600"/>
            <a:t>Se desarrolla la vivencia, considerando aportes y modificaciones culturales y lingüísticas.</a:t>
          </a:r>
          <a:endParaRPr lang="es-PE" sz="1600" dirty="0"/>
        </a:p>
      </dgm:t>
    </dgm:pt>
    <dgm:pt modelId="{177B4502-57BA-40C9-92B0-7BEB83854E9B}" type="parTrans" cxnId="{01FD70A1-F234-4AB3-8588-D7CD85B24D0A}">
      <dgm:prSet/>
      <dgm:spPr/>
      <dgm:t>
        <a:bodyPr/>
        <a:lstStyle/>
        <a:p>
          <a:endParaRPr lang="es-PE"/>
        </a:p>
      </dgm:t>
    </dgm:pt>
    <dgm:pt modelId="{2A19D47A-0729-448D-9E24-204AC17A7CEA}" type="sibTrans" cxnId="{01FD70A1-F234-4AB3-8588-D7CD85B24D0A}">
      <dgm:prSet/>
      <dgm:spPr/>
      <dgm:t>
        <a:bodyPr/>
        <a:lstStyle/>
        <a:p>
          <a:endParaRPr lang="es-PE"/>
        </a:p>
      </dgm:t>
    </dgm:pt>
    <dgm:pt modelId="{6DA0F430-BE68-4A89-BE2C-D1A40A9D1A36}">
      <dgm:prSet phldrT="[Texto]" custT="1"/>
      <dgm:spPr/>
      <dgm:t>
        <a:bodyPr/>
        <a:lstStyle/>
        <a:p>
          <a:r>
            <a:rPr lang="es-PE" sz="1600" dirty="0"/>
            <a:t>Las competencias de las áreas se desarrollan en  castellano y progresivamente en LO.</a:t>
          </a:r>
        </a:p>
      </dgm:t>
    </dgm:pt>
    <dgm:pt modelId="{77399FF2-D1CA-452C-82E6-68CCFCD1F896}" type="parTrans" cxnId="{33673392-25C8-40C0-A954-9FE6C5CC0F98}">
      <dgm:prSet/>
      <dgm:spPr/>
      <dgm:t>
        <a:bodyPr/>
        <a:lstStyle/>
        <a:p>
          <a:endParaRPr lang="es-PE"/>
        </a:p>
      </dgm:t>
    </dgm:pt>
    <dgm:pt modelId="{AEA6951D-A3CA-48A7-90AB-E4D26AAD3ADA}" type="sibTrans" cxnId="{33673392-25C8-40C0-A954-9FE6C5CC0F98}">
      <dgm:prSet/>
      <dgm:spPr/>
      <dgm:t>
        <a:bodyPr/>
        <a:lstStyle/>
        <a:p>
          <a:endParaRPr lang="es-PE"/>
        </a:p>
      </dgm:t>
    </dgm:pt>
    <dgm:pt modelId="{55EB5F54-94AD-4677-9757-42E1E0F35666}">
      <dgm:prSet phldrT="[Texto]" custT="1"/>
      <dgm:spPr/>
      <dgm:t>
        <a:bodyPr/>
        <a:lstStyle/>
        <a:p>
          <a:r>
            <a:rPr lang="es-PE" sz="1600" dirty="0"/>
            <a:t>En los últimos grados  incorporan la LO al desarrollo de las áreas curriculares.</a:t>
          </a:r>
        </a:p>
      </dgm:t>
    </dgm:pt>
    <dgm:pt modelId="{C16BED3B-885D-4D1B-91C1-3C231A258D3F}" type="parTrans" cxnId="{A4B859E4-159A-426E-AEC0-297CF93C9FD3}">
      <dgm:prSet/>
      <dgm:spPr/>
      <dgm:t>
        <a:bodyPr/>
        <a:lstStyle/>
        <a:p>
          <a:endParaRPr lang="es-PE"/>
        </a:p>
      </dgm:t>
    </dgm:pt>
    <dgm:pt modelId="{5087F327-CC01-4B45-BF80-1914F2F7F71F}" type="sibTrans" cxnId="{A4B859E4-159A-426E-AEC0-297CF93C9FD3}">
      <dgm:prSet/>
      <dgm:spPr/>
      <dgm:t>
        <a:bodyPr/>
        <a:lstStyle/>
        <a:p>
          <a:endParaRPr lang="es-PE"/>
        </a:p>
      </dgm:t>
    </dgm:pt>
    <dgm:pt modelId="{D8AEF59F-F1A0-4FFB-9C1A-DDD1CEFE972A}">
      <dgm:prSet custT="1"/>
      <dgm:spPr/>
      <dgm:t>
        <a:bodyPr/>
        <a:lstStyle/>
        <a:p>
          <a:r>
            <a:rPr lang="es-PE" sz="1600" dirty="0"/>
            <a:t>Las situaciones de aprendizaje se organizan a partir del calendario comunal u otras situaciones.</a:t>
          </a:r>
        </a:p>
      </dgm:t>
    </dgm:pt>
    <dgm:pt modelId="{3AF1AA0F-33C4-48A6-A2AE-8761DBDF149A}" type="parTrans" cxnId="{1F0067D0-D17F-4881-BB5A-133F4D3C4CAA}">
      <dgm:prSet/>
      <dgm:spPr/>
      <dgm:t>
        <a:bodyPr/>
        <a:lstStyle/>
        <a:p>
          <a:endParaRPr lang="es-PE"/>
        </a:p>
      </dgm:t>
    </dgm:pt>
    <dgm:pt modelId="{8F09A615-54B5-445C-8173-468F2C1F7341}" type="sibTrans" cxnId="{1F0067D0-D17F-4881-BB5A-133F4D3C4CAA}">
      <dgm:prSet/>
      <dgm:spPr/>
      <dgm:t>
        <a:bodyPr/>
        <a:lstStyle/>
        <a:p>
          <a:endParaRPr lang="es-PE"/>
        </a:p>
      </dgm:t>
    </dgm:pt>
    <dgm:pt modelId="{527C9AB9-D2BC-41E9-86D9-3BD6B494E8E8}">
      <dgm:prSet phldrT="[Texto]" custT="1"/>
      <dgm:spPr/>
      <dgm:t>
        <a:bodyPr/>
        <a:lstStyle/>
        <a:p>
          <a:r>
            <a:rPr lang="es-PE" sz="1500" dirty="0"/>
            <a:t>Aprenden la LO como L2 con diferentes estrategias </a:t>
          </a:r>
          <a:r>
            <a:rPr lang="es-PE" sz="1200" dirty="0">
              <a:solidFill>
                <a:srgbClr val="0070C0"/>
              </a:solidFill>
            </a:rPr>
            <a:t>(apoyo de un comité de revitalización de la comunidad).</a:t>
          </a:r>
        </a:p>
      </dgm:t>
    </dgm:pt>
    <dgm:pt modelId="{70A3612B-3F65-4445-919F-4B7B3741A362}" type="parTrans" cxnId="{37FBEAC9-6C96-4879-B532-8FD5AEF40B12}">
      <dgm:prSet/>
      <dgm:spPr/>
      <dgm:t>
        <a:bodyPr/>
        <a:lstStyle/>
        <a:p>
          <a:endParaRPr lang="es-PE"/>
        </a:p>
      </dgm:t>
    </dgm:pt>
    <dgm:pt modelId="{B220D683-60B7-4EC5-ABF7-E8F31D39633D}" type="sibTrans" cxnId="{37FBEAC9-6C96-4879-B532-8FD5AEF40B12}">
      <dgm:prSet/>
      <dgm:spPr/>
      <dgm:t>
        <a:bodyPr/>
        <a:lstStyle/>
        <a:p>
          <a:endParaRPr lang="es-PE"/>
        </a:p>
      </dgm:t>
    </dgm:pt>
    <dgm:pt modelId="{2499A656-82CB-483F-9250-E7BC2CF04D27}" type="pres">
      <dgm:prSet presAssocID="{9C3DCC7F-40F8-4AD7-8F75-76BF876C64ED}" presName="Name0" presStyleCnt="0">
        <dgm:presLayoutVars>
          <dgm:dir/>
          <dgm:resizeHandles val="exact"/>
        </dgm:presLayoutVars>
      </dgm:prSet>
      <dgm:spPr/>
    </dgm:pt>
    <dgm:pt modelId="{303D7CE4-EE5E-45EC-B5EC-5522E9220AFF}" type="pres">
      <dgm:prSet presAssocID="{9C3DCC7F-40F8-4AD7-8F75-76BF876C64ED}" presName="cycle" presStyleCnt="0"/>
      <dgm:spPr/>
    </dgm:pt>
    <dgm:pt modelId="{EE9A4A70-65E9-49EE-8A46-F8057CF2D3B6}" type="pres">
      <dgm:prSet presAssocID="{D8AEF59F-F1A0-4FFB-9C1A-DDD1CEFE972A}" presName="nodeFirstNode" presStyleLbl="node1" presStyleIdx="0" presStyleCnt="5" custScaleX="110870" custScaleY="82287">
        <dgm:presLayoutVars>
          <dgm:bulletEnabled val="1"/>
        </dgm:presLayoutVars>
      </dgm:prSet>
      <dgm:spPr/>
    </dgm:pt>
    <dgm:pt modelId="{AA1C22A6-4EB0-4EE9-B3FF-7958C1EE88C6}" type="pres">
      <dgm:prSet presAssocID="{8F09A615-54B5-445C-8173-468F2C1F7341}" presName="sibTransFirstNode" presStyleLbl="bgShp" presStyleIdx="0" presStyleCnt="1"/>
      <dgm:spPr/>
    </dgm:pt>
    <dgm:pt modelId="{4BF311BE-8758-4386-BC37-B078D712C01C}" type="pres">
      <dgm:prSet presAssocID="{8705FFE3-38CD-4E4F-8127-D669E5873B75}" presName="nodeFollowingNodes" presStyleLbl="node1" presStyleIdx="1" presStyleCnt="5">
        <dgm:presLayoutVars>
          <dgm:bulletEnabled val="1"/>
        </dgm:presLayoutVars>
      </dgm:prSet>
      <dgm:spPr/>
    </dgm:pt>
    <dgm:pt modelId="{7EAE4308-73E6-4B66-ACE8-38EA07E3644F}" type="pres">
      <dgm:prSet presAssocID="{6DA0F430-BE68-4A89-BE2C-D1A40A9D1A36}" presName="nodeFollowingNodes" presStyleLbl="node1" presStyleIdx="2" presStyleCnt="5" custRadScaleRad="96173" custRadScaleInc="-23494">
        <dgm:presLayoutVars>
          <dgm:bulletEnabled val="1"/>
        </dgm:presLayoutVars>
      </dgm:prSet>
      <dgm:spPr/>
    </dgm:pt>
    <dgm:pt modelId="{379502C2-814B-4E3B-B047-48E9DFD22330}" type="pres">
      <dgm:prSet presAssocID="{55EB5F54-94AD-4677-9757-42E1E0F35666}" presName="nodeFollowingNodes" presStyleLbl="node1" presStyleIdx="3" presStyleCnt="5" custScaleX="109666" custRadScaleRad="89900" custRadScaleInc="131466">
        <dgm:presLayoutVars>
          <dgm:bulletEnabled val="1"/>
        </dgm:presLayoutVars>
      </dgm:prSet>
      <dgm:spPr/>
    </dgm:pt>
    <dgm:pt modelId="{9331BD62-DD6D-41F3-8DB1-D61747F729E3}" type="pres">
      <dgm:prSet presAssocID="{527C9AB9-D2BC-41E9-86D9-3BD6B494E8E8}" presName="nodeFollowingNodes" presStyleLbl="node1" presStyleIdx="4" presStyleCnt="5" custScaleX="109666" custRadScaleRad="92844" custRadScaleInc="-82180">
        <dgm:presLayoutVars>
          <dgm:bulletEnabled val="1"/>
        </dgm:presLayoutVars>
      </dgm:prSet>
      <dgm:spPr/>
    </dgm:pt>
  </dgm:ptLst>
  <dgm:cxnLst>
    <dgm:cxn modelId="{D11E7E07-5876-4248-88EC-BCA693B1F6E0}" type="presOf" srcId="{D8AEF59F-F1A0-4FFB-9C1A-DDD1CEFE972A}" destId="{EE9A4A70-65E9-49EE-8A46-F8057CF2D3B6}" srcOrd="0" destOrd="0" presId="urn:microsoft.com/office/officeart/2005/8/layout/cycle3"/>
    <dgm:cxn modelId="{3312A317-72C5-4AF6-AD9E-DD207A88A3C2}" type="presOf" srcId="{8F09A615-54B5-445C-8173-468F2C1F7341}" destId="{AA1C22A6-4EB0-4EE9-B3FF-7958C1EE88C6}" srcOrd="0" destOrd="0" presId="urn:microsoft.com/office/officeart/2005/8/layout/cycle3"/>
    <dgm:cxn modelId="{631E392A-8544-411C-9530-F51808D50465}" type="presOf" srcId="{527C9AB9-D2BC-41E9-86D9-3BD6B494E8E8}" destId="{9331BD62-DD6D-41F3-8DB1-D61747F729E3}" srcOrd="0" destOrd="0" presId="urn:microsoft.com/office/officeart/2005/8/layout/cycle3"/>
    <dgm:cxn modelId="{69E3BD56-CE56-42BF-8D00-46796DF3FC2B}" type="presOf" srcId="{6DA0F430-BE68-4A89-BE2C-D1A40A9D1A36}" destId="{7EAE4308-73E6-4B66-ACE8-38EA07E3644F}" srcOrd="0" destOrd="0" presId="urn:microsoft.com/office/officeart/2005/8/layout/cycle3"/>
    <dgm:cxn modelId="{33673392-25C8-40C0-A954-9FE6C5CC0F98}" srcId="{9C3DCC7F-40F8-4AD7-8F75-76BF876C64ED}" destId="{6DA0F430-BE68-4A89-BE2C-D1A40A9D1A36}" srcOrd="2" destOrd="0" parTransId="{77399FF2-D1CA-452C-82E6-68CCFCD1F896}" sibTransId="{AEA6951D-A3CA-48A7-90AB-E4D26AAD3ADA}"/>
    <dgm:cxn modelId="{01FD70A1-F234-4AB3-8588-D7CD85B24D0A}" srcId="{9C3DCC7F-40F8-4AD7-8F75-76BF876C64ED}" destId="{8705FFE3-38CD-4E4F-8127-D669E5873B75}" srcOrd="1" destOrd="0" parTransId="{177B4502-57BA-40C9-92B0-7BEB83854E9B}" sibTransId="{2A19D47A-0729-448D-9E24-204AC17A7CEA}"/>
    <dgm:cxn modelId="{F2C8F0A8-97B5-4DAE-AF47-334804003C63}" type="presOf" srcId="{55EB5F54-94AD-4677-9757-42E1E0F35666}" destId="{379502C2-814B-4E3B-B047-48E9DFD22330}" srcOrd="0" destOrd="0" presId="urn:microsoft.com/office/officeart/2005/8/layout/cycle3"/>
    <dgm:cxn modelId="{37FBEAC9-6C96-4879-B532-8FD5AEF40B12}" srcId="{9C3DCC7F-40F8-4AD7-8F75-76BF876C64ED}" destId="{527C9AB9-D2BC-41E9-86D9-3BD6B494E8E8}" srcOrd="4" destOrd="0" parTransId="{70A3612B-3F65-4445-919F-4B7B3741A362}" sibTransId="{B220D683-60B7-4EC5-ABF7-E8F31D39633D}"/>
    <dgm:cxn modelId="{5D1BF4C9-88E4-4A99-A035-6751E8B85185}" type="presOf" srcId="{9C3DCC7F-40F8-4AD7-8F75-76BF876C64ED}" destId="{2499A656-82CB-483F-9250-E7BC2CF04D27}" srcOrd="0" destOrd="0" presId="urn:microsoft.com/office/officeart/2005/8/layout/cycle3"/>
    <dgm:cxn modelId="{66DAB8CA-3662-4A38-B07C-9729D81AB275}" type="presOf" srcId="{8705FFE3-38CD-4E4F-8127-D669E5873B75}" destId="{4BF311BE-8758-4386-BC37-B078D712C01C}" srcOrd="0" destOrd="0" presId="urn:microsoft.com/office/officeart/2005/8/layout/cycle3"/>
    <dgm:cxn modelId="{1F0067D0-D17F-4881-BB5A-133F4D3C4CAA}" srcId="{9C3DCC7F-40F8-4AD7-8F75-76BF876C64ED}" destId="{D8AEF59F-F1A0-4FFB-9C1A-DDD1CEFE972A}" srcOrd="0" destOrd="0" parTransId="{3AF1AA0F-33C4-48A6-A2AE-8761DBDF149A}" sibTransId="{8F09A615-54B5-445C-8173-468F2C1F7341}"/>
    <dgm:cxn modelId="{A4B859E4-159A-426E-AEC0-297CF93C9FD3}" srcId="{9C3DCC7F-40F8-4AD7-8F75-76BF876C64ED}" destId="{55EB5F54-94AD-4677-9757-42E1E0F35666}" srcOrd="3" destOrd="0" parTransId="{C16BED3B-885D-4D1B-91C1-3C231A258D3F}" sibTransId="{5087F327-CC01-4B45-BF80-1914F2F7F71F}"/>
    <dgm:cxn modelId="{5F58085E-E764-4A86-9DE2-A1F85CDFFFDB}" type="presParOf" srcId="{2499A656-82CB-483F-9250-E7BC2CF04D27}" destId="{303D7CE4-EE5E-45EC-B5EC-5522E9220AFF}" srcOrd="0" destOrd="0" presId="urn:microsoft.com/office/officeart/2005/8/layout/cycle3"/>
    <dgm:cxn modelId="{A1151A33-9076-4EE1-8EB7-12B5BB15A7C9}" type="presParOf" srcId="{303D7CE4-EE5E-45EC-B5EC-5522E9220AFF}" destId="{EE9A4A70-65E9-49EE-8A46-F8057CF2D3B6}" srcOrd="0" destOrd="0" presId="urn:microsoft.com/office/officeart/2005/8/layout/cycle3"/>
    <dgm:cxn modelId="{85C85EA9-74A1-484C-8473-71B97352CDE5}" type="presParOf" srcId="{303D7CE4-EE5E-45EC-B5EC-5522E9220AFF}" destId="{AA1C22A6-4EB0-4EE9-B3FF-7958C1EE88C6}" srcOrd="1" destOrd="0" presId="urn:microsoft.com/office/officeart/2005/8/layout/cycle3"/>
    <dgm:cxn modelId="{23BFBE34-8922-47E7-9149-CB7E3B66CB5B}" type="presParOf" srcId="{303D7CE4-EE5E-45EC-B5EC-5522E9220AFF}" destId="{4BF311BE-8758-4386-BC37-B078D712C01C}" srcOrd="2" destOrd="0" presId="urn:microsoft.com/office/officeart/2005/8/layout/cycle3"/>
    <dgm:cxn modelId="{76E073BC-475D-448E-90BD-CD3D1E314112}" type="presParOf" srcId="{303D7CE4-EE5E-45EC-B5EC-5522E9220AFF}" destId="{7EAE4308-73E6-4B66-ACE8-38EA07E3644F}" srcOrd="3" destOrd="0" presId="urn:microsoft.com/office/officeart/2005/8/layout/cycle3"/>
    <dgm:cxn modelId="{430DC99A-72E1-426D-8713-EA9D020EA5D7}" type="presParOf" srcId="{303D7CE4-EE5E-45EC-B5EC-5522E9220AFF}" destId="{379502C2-814B-4E3B-B047-48E9DFD22330}" srcOrd="4" destOrd="0" presId="urn:microsoft.com/office/officeart/2005/8/layout/cycle3"/>
    <dgm:cxn modelId="{9DE22C5E-87C6-4B5F-8EDA-5B63CB937873}" type="presParOf" srcId="{303D7CE4-EE5E-45EC-B5EC-5522E9220AFF}" destId="{9331BD62-DD6D-41F3-8DB1-D61747F729E3}" srcOrd="5" destOrd="0" presId="urn:microsoft.com/office/officeart/2005/8/layout/cycle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0F60905-0C65-49AA-9B24-4306BAFA84DA}"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s-PE"/>
        </a:p>
      </dgm:t>
    </dgm:pt>
    <dgm:pt modelId="{2ADECAEF-7233-42FE-B910-50E7546D089D}">
      <dgm:prSet phldrT="[Texto]"/>
      <dgm:spPr/>
      <dgm:t>
        <a:bodyPr/>
        <a:lstStyle/>
        <a:p>
          <a:r>
            <a:rPr lang="es-PE" dirty="0"/>
            <a:t>Se organiza un registro pluricultural e histórico para visibilizar y atender la diversidad.</a:t>
          </a:r>
        </a:p>
      </dgm:t>
    </dgm:pt>
    <dgm:pt modelId="{8268D792-FD3C-45C1-81BB-DD7E7EDA8CE3}" type="parTrans" cxnId="{BC2409C0-B173-44F2-BB11-2885A8CC5255}">
      <dgm:prSet/>
      <dgm:spPr/>
      <dgm:t>
        <a:bodyPr/>
        <a:lstStyle/>
        <a:p>
          <a:endParaRPr lang="es-PE"/>
        </a:p>
      </dgm:t>
    </dgm:pt>
    <dgm:pt modelId="{F26C7F68-FF65-483B-9EC1-FF58261BB1E7}" type="sibTrans" cxnId="{BC2409C0-B173-44F2-BB11-2885A8CC5255}">
      <dgm:prSet/>
      <dgm:spPr>
        <a:ln w="38100">
          <a:solidFill>
            <a:srgbClr val="0070C0"/>
          </a:solidFill>
        </a:ln>
      </dgm:spPr>
      <dgm:t>
        <a:bodyPr/>
        <a:lstStyle/>
        <a:p>
          <a:endParaRPr lang="es-PE"/>
        </a:p>
      </dgm:t>
    </dgm:pt>
    <dgm:pt modelId="{916CDE06-0D13-4464-A3B8-454F300E0EFE}">
      <dgm:prSet phldrT="[Texto]"/>
      <dgm:spPr/>
      <dgm:t>
        <a:bodyPr/>
        <a:lstStyle/>
        <a:p>
          <a:r>
            <a:rPr lang="es-PE" dirty="0"/>
            <a:t>Las situaciones de aprendizaje se organizan a partir de situaciones del contexto.</a:t>
          </a:r>
        </a:p>
      </dgm:t>
    </dgm:pt>
    <dgm:pt modelId="{08B155DC-C16B-469F-BC38-0335567178E4}" type="parTrans" cxnId="{71D962E1-C34A-4D0B-B93C-10F9ADC5BA07}">
      <dgm:prSet/>
      <dgm:spPr/>
      <dgm:t>
        <a:bodyPr/>
        <a:lstStyle/>
        <a:p>
          <a:endParaRPr lang="es-PE"/>
        </a:p>
      </dgm:t>
    </dgm:pt>
    <dgm:pt modelId="{C8980B83-F290-4418-841C-2A6CB6086556}" type="sibTrans" cxnId="{71D962E1-C34A-4D0B-B93C-10F9ADC5BA07}">
      <dgm:prSet/>
      <dgm:spPr>
        <a:ln w="38100">
          <a:solidFill>
            <a:srgbClr val="0070C0"/>
          </a:solidFill>
        </a:ln>
      </dgm:spPr>
      <dgm:t>
        <a:bodyPr/>
        <a:lstStyle/>
        <a:p>
          <a:endParaRPr lang="es-PE"/>
        </a:p>
      </dgm:t>
    </dgm:pt>
    <dgm:pt modelId="{3358CDBA-F3E9-49A8-BBA2-3EB43C2137FE}">
      <dgm:prSet phldrT="[Texto]"/>
      <dgm:spPr/>
      <dgm:t>
        <a:bodyPr/>
        <a:lstStyle/>
        <a:p>
          <a:r>
            <a:rPr lang="es-PE" dirty="0"/>
            <a:t>Desarrollan competencias de las áreas en castellano y progresivamente algunas áreas en LO.</a:t>
          </a:r>
        </a:p>
      </dgm:t>
    </dgm:pt>
    <dgm:pt modelId="{D0A9F997-F444-49FE-95D9-0E066271B0C6}" type="parTrans" cxnId="{7706CA3F-0B39-4656-9AF5-87061EB7722D}">
      <dgm:prSet/>
      <dgm:spPr/>
      <dgm:t>
        <a:bodyPr/>
        <a:lstStyle/>
        <a:p>
          <a:endParaRPr lang="es-PE"/>
        </a:p>
      </dgm:t>
    </dgm:pt>
    <dgm:pt modelId="{5850C338-DC36-4F47-A78D-5C35506B8375}" type="sibTrans" cxnId="{7706CA3F-0B39-4656-9AF5-87061EB7722D}">
      <dgm:prSet/>
      <dgm:spPr>
        <a:ln w="38100">
          <a:solidFill>
            <a:srgbClr val="0070C0"/>
          </a:solidFill>
        </a:ln>
      </dgm:spPr>
      <dgm:t>
        <a:bodyPr/>
        <a:lstStyle/>
        <a:p>
          <a:endParaRPr lang="es-PE"/>
        </a:p>
      </dgm:t>
    </dgm:pt>
    <dgm:pt modelId="{605265E3-F53A-42DD-8850-20D4FB90D0D9}">
      <dgm:prSet phldrT="[Texto]"/>
      <dgm:spPr/>
      <dgm:t>
        <a:bodyPr/>
        <a:lstStyle/>
        <a:p>
          <a:r>
            <a:rPr lang="es-PE" dirty="0"/>
            <a:t>Aprenden la LO como L2 a partir de diferentes estrategias</a:t>
          </a:r>
        </a:p>
      </dgm:t>
    </dgm:pt>
    <dgm:pt modelId="{B3DDF1E5-9B0E-48B4-BBDD-38E00057BE6D}" type="parTrans" cxnId="{E897CC0E-80B9-4E56-89BA-9AAEBEA216F4}">
      <dgm:prSet/>
      <dgm:spPr/>
      <dgm:t>
        <a:bodyPr/>
        <a:lstStyle/>
        <a:p>
          <a:endParaRPr lang="es-PE"/>
        </a:p>
      </dgm:t>
    </dgm:pt>
    <dgm:pt modelId="{BE46F188-E0EE-4565-8E59-7D716FD438A0}" type="sibTrans" cxnId="{E897CC0E-80B9-4E56-89BA-9AAEBEA216F4}">
      <dgm:prSet/>
      <dgm:spPr>
        <a:ln w="28575">
          <a:solidFill>
            <a:srgbClr val="0070C0"/>
          </a:solidFill>
        </a:ln>
      </dgm:spPr>
      <dgm:t>
        <a:bodyPr/>
        <a:lstStyle/>
        <a:p>
          <a:endParaRPr lang="es-PE"/>
        </a:p>
      </dgm:t>
    </dgm:pt>
    <dgm:pt modelId="{85B6BFD5-83C9-4F0F-BF50-620AFDDE4A54}">
      <dgm:prSet phldrT="[Texto]"/>
      <dgm:spPr/>
      <dgm:t>
        <a:bodyPr/>
        <a:lstStyle/>
        <a:p>
          <a:r>
            <a:rPr lang="es-PE" dirty="0"/>
            <a:t>Incorporan en los últimos grados la LO al desarrollo de algunas competencias de las áreas</a:t>
          </a:r>
        </a:p>
      </dgm:t>
    </dgm:pt>
    <dgm:pt modelId="{5B21154E-482C-4838-AEC4-22CE84D7F4A6}" type="parTrans" cxnId="{60EA60FA-C4A4-488C-A56A-DA3E3987AC5E}">
      <dgm:prSet/>
      <dgm:spPr/>
      <dgm:t>
        <a:bodyPr/>
        <a:lstStyle/>
        <a:p>
          <a:endParaRPr lang="es-PE"/>
        </a:p>
      </dgm:t>
    </dgm:pt>
    <dgm:pt modelId="{A785D976-E4B0-422B-9392-C516DC7C4C24}" type="sibTrans" cxnId="{60EA60FA-C4A4-488C-A56A-DA3E3987AC5E}">
      <dgm:prSet/>
      <dgm:spPr>
        <a:ln w="38100">
          <a:solidFill>
            <a:srgbClr val="0070C0"/>
          </a:solidFill>
        </a:ln>
      </dgm:spPr>
      <dgm:t>
        <a:bodyPr/>
        <a:lstStyle/>
        <a:p>
          <a:endParaRPr lang="es-PE"/>
        </a:p>
      </dgm:t>
    </dgm:pt>
    <dgm:pt modelId="{BDB55057-F785-4E6B-809D-36A073EDD256}" type="pres">
      <dgm:prSet presAssocID="{40F60905-0C65-49AA-9B24-4306BAFA84DA}" presName="cycle" presStyleCnt="0">
        <dgm:presLayoutVars>
          <dgm:dir/>
          <dgm:resizeHandles val="exact"/>
        </dgm:presLayoutVars>
      </dgm:prSet>
      <dgm:spPr/>
    </dgm:pt>
    <dgm:pt modelId="{769799D5-B68C-473C-9598-78BCF7C4FB16}" type="pres">
      <dgm:prSet presAssocID="{2ADECAEF-7233-42FE-B910-50E7546D089D}" presName="node" presStyleLbl="node1" presStyleIdx="0" presStyleCnt="5" custScaleX="133622">
        <dgm:presLayoutVars>
          <dgm:bulletEnabled val="1"/>
        </dgm:presLayoutVars>
      </dgm:prSet>
      <dgm:spPr/>
    </dgm:pt>
    <dgm:pt modelId="{F497D6E7-3FDB-44C4-B093-826F7A33D97D}" type="pres">
      <dgm:prSet presAssocID="{2ADECAEF-7233-42FE-B910-50E7546D089D}" presName="spNode" presStyleCnt="0"/>
      <dgm:spPr/>
    </dgm:pt>
    <dgm:pt modelId="{E280A454-CF9E-4D38-A3F0-76B55061335B}" type="pres">
      <dgm:prSet presAssocID="{F26C7F68-FF65-483B-9EC1-FF58261BB1E7}" presName="sibTrans" presStyleLbl="sibTrans1D1" presStyleIdx="0" presStyleCnt="5"/>
      <dgm:spPr/>
    </dgm:pt>
    <dgm:pt modelId="{8AFDA8A7-0470-414A-8780-139D745B4AEB}" type="pres">
      <dgm:prSet presAssocID="{916CDE06-0D13-4464-A3B8-454F300E0EFE}" presName="node" presStyleLbl="node1" presStyleIdx="1" presStyleCnt="5" custScaleX="133622">
        <dgm:presLayoutVars>
          <dgm:bulletEnabled val="1"/>
        </dgm:presLayoutVars>
      </dgm:prSet>
      <dgm:spPr/>
    </dgm:pt>
    <dgm:pt modelId="{478DF640-5771-40D6-8AB4-13E1AD230255}" type="pres">
      <dgm:prSet presAssocID="{916CDE06-0D13-4464-A3B8-454F300E0EFE}" presName="spNode" presStyleCnt="0"/>
      <dgm:spPr/>
    </dgm:pt>
    <dgm:pt modelId="{740F2982-DC1F-4A35-8211-4550DD8E9248}" type="pres">
      <dgm:prSet presAssocID="{C8980B83-F290-4418-841C-2A6CB6086556}" presName="sibTrans" presStyleLbl="sibTrans1D1" presStyleIdx="1" presStyleCnt="5"/>
      <dgm:spPr/>
    </dgm:pt>
    <dgm:pt modelId="{D31F4C1B-403E-4252-88BD-1B070994DD60}" type="pres">
      <dgm:prSet presAssocID="{3358CDBA-F3E9-49A8-BBA2-3EB43C2137FE}" presName="node" presStyleLbl="node1" presStyleIdx="2" presStyleCnt="5" custScaleX="133622" custRadScaleRad="100653" custRadScaleInc="-62382">
        <dgm:presLayoutVars>
          <dgm:bulletEnabled val="1"/>
        </dgm:presLayoutVars>
      </dgm:prSet>
      <dgm:spPr/>
    </dgm:pt>
    <dgm:pt modelId="{BCCB271C-7868-4F1A-AECA-BF99D2B33C28}" type="pres">
      <dgm:prSet presAssocID="{3358CDBA-F3E9-49A8-BBA2-3EB43C2137FE}" presName="spNode" presStyleCnt="0"/>
      <dgm:spPr/>
    </dgm:pt>
    <dgm:pt modelId="{9D914BCB-FF13-490D-B67E-064E73446998}" type="pres">
      <dgm:prSet presAssocID="{5850C338-DC36-4F47-A78D-5C35506B8375}" presName="sibTrans" presStyleLbl="sibTrans1D1" presStyleIdx="2" presStyleCnt="5"/>
      <dgm:spPr/>
    </dgm:pt>
    <dgm:pt modelId="{3B77D3A7-2EB1-422E-BE56-E915F010290E}" type="pres">
      <dgm:prSet presAssocID="{605265E3-F53A-42DD-8850-20D4FB90D0D9}" presName="node" presStyleLbl="node1" presStyleIdx="3" presStyleCnt="5" custScaleX="133622" custRadScaleRad="96485" custRadScaleInc="33987">
        <dgm:presLayoutVars>
          <dgm:bulletEnabled val="1"/>
        </dgm:presLayoutVars>
      </dgm:prSet>
      <dgm:spPr/>
    </dgm:pt>
    <dgm:pt modelId="{8B54D2FA-C36E-48D8-BD9D-BFE2780E203F}" type="pres">
      <dgm:prSet presAssocID="{605265E3-F53A-42DD-8850-20D4FB90D0D9}" presName="spNode" presStyleCnt="0"/>
      <dgm:spPr/>
    </dgm:pt>
    <dgm:pt modelId="{DD31FE75-DEDD-4416-8981-09203F07FD14}" type="pres">
      <dgm:prSet presAssocID="{BE46F188-E0EE-4565-8E59-7D716FD438A0}" presName="sibTrans" presStyleLbl="sibTrans1D1" presStyleIdx="3" presStyleCnt="5"/>
      <dgm:spPr/>
    </dgm:pt>
    <dgm:pt modelId="{172C3F94-ABFD-46DE-87BF-EAA33AA5ABE9}" type="pres">
      <dgm:prSet presAssocID="{85B6BFD5-83C9-4F0F-BF50-620AFDDE4A54}" presName="node" presStyleLbl="node1" presStyleIdx="4" presStyleCnt="5" custScaleX="133622">
        <dgm:presLayoutVars>
          <dgm:bulletEnabled val="1"/>
        </dgm:presLayoutVars>
      </dgm:prSet>
      <dgm:spPr/>
    </dgm:pt>
    <dgm:pt modelId="{41D530B1-1262-4437-979A-6AE944627635}" type="pres">
      <dgm:prSet presAssocID="{85B6BFD5-83C9-4F0F-BF50-620AFDDE4A54}" presName="spNode" presStyleCnt="0"/>
      <dgm:spPr/>
    </dgm:pt>
    <dgm:pt modelId="{61645112-74EE-4690-BC77-2FE615999784}" type="pres">
      <dgm:prSet presAssocID="{A785D976-E4B0-422B-9392-C516DC7C4C24}" presName="sibTrans" presStyleLbl="sibTrans1D1" presStyleIdx="4" presStyleCnt="5"/>
      <dgm:spPr/>
    </dgm:pt>
  </dgm:ptLst>
  <dgm:cxnLst>
    <dgm:cxn modelId="{6757BF0C-7E88-4A68-9480-E65B13D9F9E7}" type="presOf" srcId="{5850C338-DC36-4F47-A78D-5C35506B8375}" destId="{9D914BCB-FF13-490D-B67E-064E73446998}" srcOrd="0" destOrd="0" presId="urn:microsoft.com/office/officeart/2005/8/layout/cycle5"/>
    <dgm:cxn modelId="{E897CC0E-80B9-4E56-89BA-9AAEBEA216F4}" srcId="{40F60905-0C65-49AA-9B24-4306BAFA84DA}" destId="{605265E3-F53A-42DD-8850-20D4FB90D0D9}" srcOrd="3" destOrd="0" parTransId="{B3DDF1E5-9B0E-48B4-BBDD-38E00057BE6D}" sibTransId="{BE46F188-E0EE-4565-8E59-7D716FD438A0}"/>
    <dgm:cxn modelId="{FC507510-1DCA-4A1C-AF77-0DCD93499D7C}" type="presOf" srcId="{40F60905-0C65-49AA-9B24-4306BAFA84DA}" destId="{BDB55057-F785-4E6B-809D-36A073EDD256}" srcOrd="0" destOrd="0" presId="urn:microsoft.com/office/officeart/2005/8/layout/cycle5"/>
    <dgm:cxn modelId="{B49FF911-8802-41F3-988C-9120EB743DBE}" type="presOf" srcId="{916CDE06-0D13-4464-A3B8-454F300E0EFE}" destId="{8AFDA8A7-0470-414A-8780-139D745B4AEB}" srcOrd="0" destOrd="0" presId="urn:microsoft.com/office/officeart/2005/8/layout/cycle5"/>
    <dgm:cxn modelId="{C2D5E116-2333-4F27-AE40-B33887CFDF96}" type="presOf" srcId="{A785D976-E4B0-422B-9392-C516DC7C4C24}" destId="{61645112-74EE-4690-BC77-2FE615999784}" srcOrd="0" destOrd="0" presId="urn:microsoft.com/office/officeart/2005/8/layout/cycle5"/>
    <dgm:cxn modelId="{FB4BC21C-2DDD-473B-AD9E-E94DBDACA318}" type="presOf" srcId="{2ADECAEF-7233-42FE-B910-50E7546D089D}" destId="{769799D5-B68C-473C-9598-78BCF7C4FB16}" srcOrd="0" destOrd="0" presId="urn:microsoft.com/office/officeart/2005/8/layout/cycle5"/>
    <dgm:cxn modelId="{3F05003E-53C9-4D05-9EC8-FB4DF4D87C79}" type="presOf" srcId="{605265E3-F53A-42DD-8850-20D4FB90D0D9}" destId="{3B77D3A7-2EB1-422E-BE56-E915F010290E}" srcOrd="0" destOrd="0" presId="urn:microsoft.com/office/officeart/2005/8/layout/cycle5"/>
    <dgm:cxn modelId="{7706CA3F-0B39-4656-9AF5-87061EB7722D}" srcId="{40F60905-0C65-49AA-9B24-4306BAFA84DA}" destId="{3358CDBA-F3E9-49A8-BBA2-3EB43C2137FE}" srcOrd="2" destOrd="0" parTransId="{D0A9F997-F444-49FE-95D9-0E066271B0C6}" sibTransId="{5850C338-DC36-4F47-A78D-5C35506B8375}"/>
    <dgm:cxn modelId="{33297580-E5BC-4469-806A-F1E4A61FEAC6}" type="presOf" srcId="{C8980B83-F290-4418-841C-2A6CB6086556}" destId="{740F2982-DC1F-4A35-8211-4550DD8E9248}" srcOrd="0" destOrd="0" presId="urn:microsoft.com/office/officeart/2005/8/layout/cycle5"/>
    <dgm:cxn modelId="{84062DB0-0EBF-46B3-88D8-F4735632F9DC}" type="presOf" srcId="{85B6BFD5-83C9-4F0F-BF50-620AFDDE4A54}" destId="{172C3F94-ABFD-46DE-87BF-EAA33AA5ABE9}" srcOrd="0" destOrd="0" presId="urn:microsoft.com/office/officeart/2005/8/layout/cycle5"/>
    <dgm:cxn modelId="{BC2409C0-B173-44F2-BB11-2885A8CC5255}" srcId="{40F60905-0C65-49AA-9B24-4306BAFA84DA}" destId="{2ADECAEF-7233-42FE-B910-50E7546D089D}" srcOrd="0" destOrd="0" parTransId="{8268D792-FD3C-45C1-81BB-DD7E7EDA8CE3}" sibTransId="{F26C7F68-FF65-483B-9EC1-FF58261BB1E7}"/>
    <dgm:cxn modelId="{55E9A0DE-837C-48B7-A79C-997231D24BF6}" type="presOf" srcId="{3358CDBA-F3E9-49A8-BBA2-3EB43C2137FE}" destId="{D31F4C1B-403E-4252-88BD-1B070994DD60}" srcOrd="0" destOrd="0" presId="urn:microsoft.com/office/officeart/2005/8/layout/cycle5"/>
    <dgm:cxn modelId="{71D962E1-C34A-4D0B-B93C-10F9ADC5BA07}" srcId="{40F60905-0C65-49AA-9B24-4306BAFA84DA}" destId="{916CDE06-0D13-4464-A3B8-454F300E0EFE}" srcOrd="1" destOrd="0" parTransId="{08B155DC-C16B-469F-BC38-0335567178E4}" sibTransId="{C8980B83-F290-4418-841C-2A6CB6086556}"/>
    <dgm:cxn modelId="{AFA65EEE-F6E4-4D6C-8B4B-06464391CDED}" type="presOf" srcId="{BE46F188-E0EE-4565-8E59-7D716FD438A0}" destId="{DD31FE75-DEDD-4416-8981-09203F07FD14}" srcOrd="0" destOrd="0" presId="urn:microsoft.com/office/officeart/2005/8/layout/cycle5"/>
    <dgm:cxn modelId="{60EA60FA-C4A4-488C-A56A-DA3E3987AC5E}" srcId="{40F60905-0C65-49AA-9B24-4306BAFA84DA}" destId="{85B6BFD5-83C9-4F0F-BF50-620AFDDE4A54}" srcOrd="4" destOrd="0" parTransId="{5B21154E-482C-4838-AEC4-22CE84D7F4A6}" sibTransId="{A785D976-E4B0-422B-9392-C516DC7C4C24}"/>
    <dgm:cxn modelId="{10655AFF-A262-4BFA-A577-93C760064697}" type="presOf" srcId="{F26C7F68-FF65-483B-9EC1-FF58261BB1E7}" destId="{E280A454-CF9E-4D38-A3F0-76B55061335B}" srcOrd="0" destOrd="0" presId="urn:microsoft.com/office/officeart/2005/8/layout/cycle5"/>
    <dgm:cxn modelId="{B19373DB-430F-46D0-9CF0-A5F8590C34BF}" type="presParOf" srcId="{BDB55057-F785-4E6B-809D-36A073EDD256}" destId="{769799D5-B68C-473C-9598-78BCF7C4FB16}" srcOrd="0" destOrd="0" presId="urn:microsoft.com/office/officeart/2005/8/layout/cycle5"/>
    <dgm:cxn modelId="{F85384C8-1C9C-418E-B560-71C24B202035}" type="presParOf" srcId="{BDB55057-F785-4E6B-809D-36A073EDD256}" destId="{F497D6E7-3FDB-44C4-B093-826F7A33D97D}" srcOrd="1" destOrd="0" presId="urn:microsoft.com/office/officeart/2005/8/layout/cycle5"/>
    <dgm:cxn modelId="{04C30C7D-67D5-4F6D-877E-9D94B0118A12}" type="presParOf" srcId="{BDB55057-F785-4E6B-809D-36A073EDD256}" destId="{E280A454-CF9E-4D38-A3F0-76B55061335B}" srcOrd="2" destOrd="0" presId="urn:microsoft.com/office/officeart/2005/8/layout/cycle5"/>
    <dgm:cxn modelId="{BC7C1BDE-4605-4464-944B-E39D453DDE03}" type="presParOf" srcId="{BDB55057-F785-4E6B-809D-36A073EDD256}" destId="{8AFDA8A7-0470-414A-8780-139D745B4AEB}" srcOrd="3" destOrd="0" presId="urn:microsoft.com/office/officeart/2005/8/layout/cycle5"/>
    <dgm:cxn modelId="{997B17D7-7983-4593-A329-35BF899DEDCF}" type="presParOf" srcId="{BDB55057-F785-4E6B-809D-36A073EDD256}" destId="{478DF640-5771-40D6-8AB4-13E1AD230255}" srcOrd="4" destOrd="0" presId="urn:microsoft.com/office/officeart/2005/8/layout/cycle5"/>
    <dgm:cxn modelId="{D5E943F3-DB08-4D3A-A4B6-31AE4FAA32FB}" type="presParOf" srcId="{BDB55057-F785-4E6B-809D-36A073EDD256}" destId="{740F2982-DC1F-4A35-8211-4550DD8E9248}" srcOrd="5" destOrd="0" presId="urn:microsoft.com/office/officeart/2005/8/layout/cycle5"/>
    <dgm:cxn modelId="{3F6D9DBD-353E-4A35-A0D2-E556FAA26283}" type="presParOf" srcId="{BDB55057-F785-4E6B-809D-36A073EDD256}" destId="{D31F4C1B-403E-4252-88BD-1B070994DD60}" srcOrd="6" destOrd="0" presId="urn:microsoft.com/office/officeart/2005/8/layout/cycle5"/>
    <dgm:cxn modelId="{728C45FF-FB07-4F40-A689-6E26AADE28EC}" type="presParOf" srcId="{BDB55057-F785-4E6B-809D-36A073EDD256}" destId="{BCCB271C-7868-4F1A-AECA-BF99D2B33C28}" srcOrd="7" destOrd="0" presId="urn:microsoft.com/office/officeart/2005/8/layout/cycle5"/>
    <dgm:cxn modelId="{A0169C38-1997-440E-8872-1784B483EF4C}" type="presParOf" srcId="{BDB55057-F785-4E6B-809D-36A073EDD256}" destId="{9D914BCB-FF13-490D-B67E-064E73446998}" srcOrd="8" destOrd="0" presId="urn:microsoft.com/office/officeart/2005/8/layout/cycle5"/>
    <dgm:cxn modelId="{AB369FC8-9AB7-4F0E-B54B-7493D96825EE}" type="presParOf" srcId="{BDB55057-F785-4E6B-809D-36A073EDD256}" destId="{3B77D3A7-2EB1-422E-BE56-E915F010290E}" srcOrd="9" destOrd="0" presId="urn:microsoft.com/office/officeart/2005/8/layout/cycle5"/>
    <dgm:cxn modelId="{CE8E43D3-86EB-4FDA-8D76-EBB297494C71}" type="presParOf" srcId="{BDB55057-F785-4E6B-809D-36A073EDD256}" destId="{8B54D2FA-C36E-48D8-BD9D-BFE2780E203F}" srcOrd="10" destOrd="0" presId="urn:microsoft.com/office/officeart/2005/8/layout/cycle5"/>
    <dgm:cxn modelId="{F404D665-D95B-419F-A5DE-BDBC508FC479}" type="presParOf" srcId="{BDB55057-F785-4E6B-809D-36A073EDD256}" destId="{DD31FE75-DEDD-4416-8981-09203F07FD14}" srcOrd="11" destOrd="0" presId="urn:microsoft.com/office/officeart/2005/8/layout/cycle5"/>
    <dgm:cxn modelId="{B3096191-5B6D-4587-AD13-8435DE32B4BF}" type="presParOf" srcId="{BDB55057-F785-4E6B-809D-36A073EDD256}" destId="{172C3F94-ABFD-46DE-87BF-EAA33AA5ABE9}" srcOrd="12" destOrd="0" presId="urn:microsoft.com/office/officeart/2005/8/layout/cycle5"/>
    <dgm:cxn modelId="{4CCCAF3F-5C3D-45C2-AC3B-BA2A78587FF5}" type="presParOf" srcId="{BDB55057-F785-4E6B-809D-36A073EDD256}" destId="{41D530B1-1262-4437-979A-6AE944627635}" srcOrd="13" destOrd="0" presId="urn:microsoft.com/office/officeart/2005/8/layout/cycle5"/>
    <dgm:cxn modelId="{0EF8B135-A396-40CF-9BFD-4A84901F57B1}" type="presParOf" srcId="{BDB55057-F785-4E6B-809D-36A073EDD256}" destId="{61645112-74EE-4690-BC77-2FE615999784}"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FF0B7D-ECBC-4498-93E4-70C583F8D4EF}">
      <dsp:nvSpPr>
        <dsp:cNvPr id="0" name=""/>
        <dsp:cNvSpPr/>
      </dsp:nvSpPr>
      <dsp:spPr>
        <a:xfrm>
          <a:off x="1299868" y="1468081"/>
          <a:ext cx="4404244" cy="440424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AF24C6-5801-4560-BA62-E014CD4F9471}">
      <dsp:nvSpPr>
        <dsp:cNvPr id="0" name=""/>
        <dsp:cNvSpPr/>
      </dsp:nvSpPr>
      <dsp:spPr>
        <a:xfrm>
          <a:off x="2180716" y="2348930"/>
          <a:ext cx="2642546" cy="264254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5455CA-A909-4212-A849-E84C4B0EFF85}">
      <dsp:nvSpPr>
        <dsp:cNvPr id="0" name=""/>
        <dsp:cNvSpPr/>
      </dsp:nvSpPr>
      <dsp:spPr>
        <a:xfrm>
          <a:off x="3061565" y="3229779"/>
          <a:ext cx="880848" cy="88084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9A312A8-EF55-4235-8EA7-A51083134A27}">
      <dsp:nvSpPr>
        <dsp:cNvPr id="0" name=""/>
        <dsp:cNvSpPr/>
      </dsp:nvSpPr>
      <dsp:spPr>
        <a:xfrm>
          <a:off x="6455979" y="0"/>
          <a:ext cx="4433686" cy="12845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30480" rIns="30480" bIns="30480" numCol="1" spcCol="1270" anchor="ctr" anchorCtr="0">
          <a:noAutofit/>
        </a:bodyPr>
        <a:lstStyle/>
        <a:p>
          <a:pPr marL="0" lvl="0" indent="0" algn="l" defTabSz="1066800">
            <a:lnSpc>
              <a:spcPct val="90000"/>
            </a:lnSpc>
            <a:spcBef>
              <a:spcPct val="0"/>
            </a:spcBef>
            <a:spcAft>
              <a:spcPct val="35000"/>
            </a:spcAft>
            <a:buNone/>
          </a:pPr>
          <a:r>
            <a:rPr lang="es-PE" sz="2400" b="1" kern="1200" dirty="0"/>
            <a:t>Mundo vivo:</a:t>
          </a:r>
        </a:p>
        <a:p>
          <a:pPr marL="0" lvl="0" indent="0" algn="l" defTabSz="1066800">
            <a:lnSpc>
              <a:spcPct val="90000"/>
            </a:lnSpc>
            <a:spcBef>
              <a:spcPct val="0"/>
            </a:spcBef>
            <a:spcAft>
              <a:spcPct val="35000"/>
            </a:spcAft>
            <a:buNone/>
          </a:pPr>
          <a:r>
            <a:rPr lang="es-PE" sz="2400" kern="1200" dirty="0"/>
            <a:t>Todos viven y todos saben</a:t>
          </a:r>
        </a:p>
      </dsp:txBody>
      <dsp:txXfrm>
        <a:off x="6455979" y="0"/>
        <a:ext cx="4433686" cy="1284571"/>
      </dsp:txXfrm>
    </dsp:sp>
    <dsp:sp modelId="{905FC69E-CE31-4C23-BDF0-C946F588F9C4}">
      <dsp:nvSpPr>
        <dsp:cNvPr id="0" name=""/>
        <dsp:cNvSpPr/>
      </dsp:nvSpPr>
      <dsp:spPr>
        <a:xfrm>
          <a:off x="5887622" y="642285"/>
          <a:ext cx="55053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BBAEBCB-2C42-4DA3-8964-789333F32427}">
      <dsp:nvSpPr>
        <dsp:cNvPr id="0" name=""/>
        <dsp:cNvSpPr/>
      </dsp:nvSpPr>
      <dsp:spPr>
        <a:xfrm rot="5400000">
          <a:off x="3180113" y="964896"/>
          <a:ext cx="3027184" cy="238343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2DFB4B2-FC27-4B5A-B4D2-7F3B927BC20B}">
      <dsp:nvSpPr>
        <dsp:cNvPr id="0" name=""/>
        <dsp:cNvSpPr/>
      </dsp:nvSpPr>
      <dsp:spPr>
        <a:xfrm>
          <a:off x="6639504" y="1284571"/>
          <a:ext cx="3960803" cy="12845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30480" rIns="30480" bIns="30480" numCol="1" spcCol="1270" anchor="ctr" anchorCtr="0">
          <a:noAutofit/>
        </a:bodyPr>
        <a:lstStyle/>
        <a:p>
          <a:pPr marL="0" lvl="0" indent="0" algn="l" defTabSz="1066800">
            <a:lnSpc>
              <a:spcPct val="90000"/>
            </a:lnSpc>
            <a:spcBef>
              <a:spcPct val="0"/>
            </a:spcBef>
            <a:spcAft>
              <a:spcPct val="35000"/>
            </a:spcAft>
            <a:buNone/>
          </a:pPr>
          <a:r>
            <a:rPr lang="es-PE" sz="2400" b="1" kern="1200" dirty="0"/>
            <a:t>Mundo de crianza:</a:t>
          </a:r>
        </a:p>
        <a:p>
          <a:pPr marL="0" lvl="0" indent="0" algn="l" defTabSz="1066800">
            <a:lnSpc>
              <a:spcPct val="90000"/>
            </a:lnSpc>
            <a:spcBef>
              <a:spcPct val="0"/>
            </a:spcBef>
            <a:spcAft>
              <a:spcPct val="35000"/>
            </a:spcAft>
            <a:buNone/>
          </a:pPr>
          <a:r>
            <a:rPr lang="es-PE" sz="2400" kern="1200" dirty="0"/>
            <a:t>Crianza mutua. Todos aportan</a:t>
          </a:r>
        </a:p>
      </dsp:txBody>
      <dsp:txXfrm>
        <a:off x="6639504" y="1284571"/>
        <a:ext cx="3960803" cy="1284571"/>
      </dsp:txXfrm>
    </dsp:sp>
    <dsp:sp modelId="{B220CA9E-B777-4662-9E80-113406F1D52C}">
      <dsp:nvSpPr>
        <dsp:cNvPr id="0" name=""/>
        <dsp:cNvSpPr/>
      </dsp:nvSpPr>
      <dsp:spPr>
        <a:xfrm>
          <a:off x="5887622" y="1926856"/>
          <a:ext cx="55053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4D4E4C6-1E58-4385-8529-F16D6CEFA39D}">
      <dsp:nvSpPr>
        <dsp:cNvPr id="0" name=""/>
        <dsp:cNvSpPr/>
      </dsp:nvSpPr>
      <dsp:spPr>
        <a:xfrm rot="5400000">
          <a:off x="3829886" y="2229428"/>
          <a:ext cx="2358913" cy="1752155"/>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C66F09F-A3E1-4FA9-90A1-7E808D67B6E1}">
      <dsp:nvSpPr>
        <dsp:cNvPr id="0" name=""/>
        <dsp:cNvSpPr/>
      </dsp:nvSpPr>
      <dsp:spPr>
        <a:xfrm>
          <a:off x="6632688" y="2635632"/>
          <a:ext cx="4074102" cy="12845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30480" rIns="30480" bIns="30480" numCol="1" spcCol="1270" anchor="ctr" anchorCtr="0">
          <a:noAutofit/>
        </a:bodyPr>
        <a:lstStyle/>
        <a:p>
          <a:pPr marL="0" lvl="0" indent="0" algn="l" defTabSz="1066800">
            <a:lnSpc>
              <a:spcPct val="90000"/>
            </a:lnSpc>
            <a:spcBef>
              <a:spcPct val="0"/>
            </a:spcBef>
            <a:spcAft>
              <a:spcPct val="35000"/>
            </a:spcAft>
            <a:buNone/>
          </a:pPr>
          <a:r>
            <a:rPr lang="es-PE" sz="2400" b="1" kern="1200" dirty="0"/>
            <a:t>Mundo equivalente:</a:t>
          </a:r>
        </a:p>
        <a:p>
          <a:pPr marL="0" lvl="0" indent="0" algn="l" defTabSz="1066800">
            <a:lnSpc>
              <a:spcPct val="90000"/>
            </a:lnSpc>
            <a:spcBef>
              <a:spcPct val="0"/>
            </a:spcBef>
            <a:spcAft>
              <a:spcPct val="35000"/>
            </a:spcAft>
            <a:buNone/>
          </a:pPr>
          <a:r>
            <a:rPr lang="es-PE" sz="2400" kern="1200" dirty="0"/>
            <a:t>Todos valen por igual</a:t>
          </a:r>
        </a:p>
        <a:p>
          <a:pPr marL="0" lvl="0" indent="0" algn="l" defTabSz="1066800">
            <a:lnSpc>
              <a:spcPct val="90000"/>
            </a:lnSpc>
            <a:spcBef>
              <a:spcPct val="0"/>
            </a:spcBef>
            <a:spcAft>
              <a:spcPct val="35000"/>
            </a:spcAft>
            <a:buNone/>
          </a:pPr>
          <a:r>
            <a:rPr lang="es-PE" sz="2400" kern="1200" dirty="0"/>
            <a:t>Nadie es más ni menos.</a:t>
          </a:r>
        </a:p>
      </dsp:txBody>
      <dsp:txXfrm>
        <a:off x="6632688" y="2635632"/>
        <a:ext cx="4074102" cy="1284571"/>
      </dsp:txXfrm>
    </dsp:sp>
    <dsp:sp modelId="{5FB825EA-F660-4AA9-B891-59D557B933BF}">
      <dsp:nvSpPr>
        <dsp:cNvPr id="0" name=""/>
        <dsp:cNvSpPr/>
      </dsp:nvSpPr>
      <dsp:spPr>
        <a:xfrm>
          <a:off x="5887622" y="3211428"/>
          <a:ext cx="55053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C2801F3-363A-4731-B770-7F34A2AD88F2}">
      <dsp:nvSpPr>
        <dsp:cNvPr id="0" name=""/>
        <dsp:cNvSpPr/>
      </dsp:nvSpPr>
      <dsp:spPr>
        <a:xfrm rot="5400000">
          <a:off x="4480466" y="3492932"/>
          <a:ext cx="1685357" cy="112088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A1B4C8-C1A2-46B5-B365-7ACDE0815176}">
      <dsp:nvSpPr>
        <dsp:cNvPr id="0" name=""/>
        <dsp:cNvSpPr/>
      </dsp:nvSpPr>
      <dsp:spPr>
        <a:xfrm>
          <a:off x="-118782" y="0"/>
          <a:ext cx="5418667" cy="541866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5C0EB0-5CEC-4B0B-80CD-6BE2C0A97BF6}">
      <dsp:nvSpPr>
        <dsp:cNvPr id="0" name=""/>
        <dsp:cNvSpPr/>
      </dsp:nvSpPr>
      <dsp:spPr>
        <a:xfrm>
          <a:off x="2427009" y="0"/>
          <a:ext cx="7777750" cy="541866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s-PE" sz="3200" kern="1200" dirty="0"/>
            <a:t>Búsqueda de alternativas</a:t>
          </a:r>
        </a:p>
      </dsp:txBody>
      <dsp:txXfrm>
        <a:off x="2427009" y="0"/>
        <a:ext cx="3888875" cy="1625603"/>
      </dsp:txXfrm>
    </dsp:sp>
    <dsp:sp modelId="{4B2B4A13-308B-4F8F-BF52-BAF47298A23E}">
      <dsp:nvSpPr>
        <dsp:cNvPr id="0" name=""/>
        <dsp:cNvSpPr/>
      </dsp:nvSpPr>
      <dsp:spPr>
        <a:xfrm>
          <a:off x="829486" y="1625603"/>
          <a:ext cx="3522130" cy="3522130"/>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377AC74-0DC8-4B40-B521-1F07818CBE28}">
      <dsp:nvSpPr>
        <dsp:cNvPr id="0" name=""/>
        <dsp:cNvSpPr/>
      </dsp:nvSpPr>
      <dsp:spPr>
        <a:xfrm>
          <a:off x="2419558" y="1625603"/>
          <a:ext cx="7792652" cy="352213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s-PE" sz="3200" kern="1200" dirty="0"/>
            <a:t>Comparación</a:t>
          </a:r>
        </a:p>
      </dsp:txBody>
      <dsp:txXfrm>
        <a:off x="2419558" y="1625603"/>
        <a:ext cx="3896326" cy="1625598"/>
      </dsp:txXfrm>
    </dsp:sp>
    <dsp:sp modelId="{A4A23DD9-36EE-4526-9CD8-F8166DAAEE69}">
      <dsp:nvSpPr>
        <dsp:cNvPr id="0" name=""/>
        <dsp:cNvSpPr/>
      </dsp:nvSpPr>
      <dsp:spPr>
        <a:xfrm>
          <a:off x="1777752" y="3251201"/>
          <a:ext cx="1625598" cy="1625598"/>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9FF94A-7CEA-4FA6-B290-E550F97718D8}">
      <dsp:nvSpPr>
        <dsp:cNvPr id="0" name=""/>
        <dsp:cNvSpPr/>
      </dsp:nvSpPr>
      <dsp:spPr>
        <a:xfrm>
          <a:off x="2419558" y="3251201"/>
          <a:ext cx="7792652" cy="1625598"/>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s-PE" sz="3200" kern="1200" dirty="0"/>
            <a:t>Profundización</a:t>
          </a:r>
        </a:p>
      </dsp:txBody>
      <dsp:txXfrm>
        <a:off x="2419558" y="3251201"/>
        <a:ext cx="3896326" cy="1625598"/>
      </dsp:txXfrm>
    </dsp:sp>
    <dsp:sp modelId="{31CEA3C5-9292-4B82-8A5E-A7D4C3C04B00}">
      <dsp:nvSpPr>
        <dsp:cNvPr id="0" name=""/>
        <dsp:cNvSpPr/>
      </dsp:nvSpPr>
      <dsp:spPr>
        <a:xfrm>
          <a:off x="6108942" y="0"/>
          <a:ext cx="4139217" cy="1625603"/>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s-PE" sz="1600" kern="1200" dirty="0"/>
            <a:t>Valora el aporte de los conocimientos de diferentes sistemas.</a:t>
          </a:r>
        </a:p>
        <a:p>
          <a:pPr marL="171450" lvl="1" indent="-171450" algn="l" defTabSz="711200">
            <a:lnSpc>
              <a:spcPct val="90000"/>
            </a:lnSpc>
            <a:spcBef>
              <a:spcPct val="0"/>
            </a:spcBef>
            <a:spcAft>
              <a:spcPct val="15000"/>
            </a:spcAft>
            <a:buChar char="•"/>
          </a:pPr>
          <a:r>
            <a:rPr lang="es-PE" sz="1600" kern="1200" dirty="0"/>
            <a:t>Aplica conocimientos de diferentes tradiciones para resolver problemas.</a:t>
          </a:r>
        </a:p>
        <a:p>
          <a:pPr marL="171450" lvl="1" indent="-171450" algn="l" defTabSz="711200">
            <a:lnSpc>
              <a:spcPct val="90000"/>
            </a:lnSpc>
            <a:spcBef>
              <a:spcPct val="0"/>
            </a:spcBef>
            <a:spcAft>
              <a:spcPct val="15000"/>
            </a:spcAft>
            <a:buChar char="•"/>
          </a:pPr>
          <a:r>
            <a:rPr lang="es-PE" sz="1600" kern="1200" dirty="0"/>
            <a:t>Requiere de situaciones problemáticas contextuales.</a:t>
          </a:r>
        </a:p>
      </dsp:txBody>
      <dsp:txXfrm>
        <a:off x="6108942" y="0"/>
        <a:ext cx="4139217" cy="1625603"/>
      </dsp:txXfrm>
    </dsp:sp>
    <dsp:sp modelId="{39B84F47-A2E0-4220-AAFA-23E56B6C3571}">
      <dsp:nvSpPr>
        <dsp:cNvPr id="0" name=""/>
        <dsp:cNvSpPr/>
      </dsp:nvSpPr>
      <dsp:spPr>
        <a:xfrm>
          <a:off x="6078319" y="1625603"/>
          <a:ext cx="4200462" cy="162559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s-PE" sz="1600" kern="1200" dirty="0"/>
            <a:t>Examina saberes de diferentes sistemas y establece relaciones </a:t>
          </a:r>
        </a:p>
        <a:p>
          <a:pPr marL="171450" lvl="1" indent="-171450" algn="l" defTabSz="711200">
            <a:lnSpc>
              <a:spcPct val="90000"/>
            </a:lnSpc>
            <a:spcBef>
              <a:spcPct val="0"/>
            </a:spcBef>
            <a:spcAft>
              <a:spcPct val="15000"/>
            </a:spcAft>
            <a:buChar char="•"/>
          </a:pPr>
          <a:r>
            <a:rPr lang="es-PE" sz="1600" kern="1200" dirty="0"/>
            <a:t>Identifica aportes y posibilidades de uso.</a:t>
          </a:r>
        </a:p>
        <a:p>
          <a:pPr marL="171450" lvl="1" indent="-171450" algn="l" defTabSz="711200">
            <a:lnSpc>
              <a:spcPct val="90000"/>
            </a:lnSpc>
            <a:spcBef>
              <a:spcPct val="0"/>
            </a:spcBef>
            <a:spcAft>
              <a:spcPct val="15000"/>
            </a:spcAft>
            <a:buChar char="•"/>
          </a:pPr>
          <a:r>
            <a:rPr lang="es-PE" sz="1600" kern="1200" dirty="0"/>
            <a:t>Requiere contexto y momento.</a:t>
          </a:r>
        </a:p>
      </dsp:txBody>
      <dsp:txXfrm>
        <a:off x="6078319" y="1625603"/>
        <a:ext cx="4200462" cy="1625598"/>
      </dsp:txXfrm>
    </dsp:sp>
    <dsp:sp modelId="{4238D12B-2CEF-4D3A-A903-0A2A0DEAC88A}">
      <dsp:nvSpPr>
        <dsp:cNvPr id="0" name=""/>
        <dsp:cNvSpPr/>
      </dsp:nvSpPr>
      <dsp:spPr>
        <a:xfrm>
          <a:off x="6139583" y="3251201"/>
          <a:ext cx="4077936" cy="162559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s-PE" sz="1600" kern="1200" dirty="0"/>
            <a:t>Estudiante acceden a conocimiento local</a:t>
          </a:r>
        </a:p>
        <a:p>
          <a:pPr marL="171450" lvl="1" indent="-171450" algn="l" defTabSz="711200">
            <a:lnSpc>
              <a:spcPct val="90000"/>
            </a:lnSpc>
            <a:spcBef>
              <a:spcPct val="0"/>
            </a:spcBef>
            <a:spcAft>
              <a:spcPct val="15000"/>
            </a:spcAft>
            <a:buChar char="•"/>
          </a:pPr>
          <a:r>
            <a:rPr lang="es-PE" sz="1600" kern="1200" dirty="0"/>
            <a:t>El sabio es fuente de saber.</a:t>
          </a:r>
        </a:p>
        <a:p>
          <a:pPr marL="171450" lvl="1" indent="-171450" algn="l" defTabSz="711200">
            <a:lnSpc>
              <a:spcPct val="90000"/>
            </a:lnSpc>
            <a:spcBef>
              <a:spcPct val="0"/>
            </a:spcBef>
            <a:spcAft>
              <a:spcPct val="15000"/>
            </a:spcAft>
            <a:buChar char="•"/>
          </a:pPr>
          <a:r>
            <a:rPr lang="es-PE" sz="1600" kern="1200" dirty="0"/>
            <a:t>Requiere de contexto y momento.</a:t>
          </a:r>
        </a:p>
      </dsp:txBody>
      <dsp:txXfrm>
        <a:off x="6139583" y="3251201"/>
        <a:ext cx="4077936" cy="16255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4412BE-37F0-4374-9DE5-E0E235446AAB}">
      <dsp:nvSpPr>
        <dsp:cNvPr id="0" name=""/>
        <dsp:cNvSpPr/>
      </dsp:nvSpPr>
      <dsp:spPr>
        <a:xfrm>
          <a:off x="2082769" y="1816161"/>
          <a:ext cx="2937008" cy="2679779"/>
        </a:xfrm>
        <a:prstGeom prst="gear9">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PE" sz="1400" b="1" kern="1200" dirty="0">
              <a:latin typeface="Cambria" panose="02040503050406030204" pitchFamily="18" charset="0"/>
            </a:rPr>
            <a:t>Planificación curricular</a:t>
          </a:r>
        </a:p>
      </dsp:txBody>
      <dsp:txXfrm>
        <a:off x="2654013" y="2443886"/>
        <a:ext cx="1794520" cy="1377462"/>
      </dsp:txXfrm>
    </dsp:sp>
    <dsp:sp modelId="{9A2701F1-DAE1-4260-9C33-5A406543C4A0}">
      <dsp:nvSpPr>
        <dsp:cNvPr id="0" name=""/>
        <dsp:cNvSpPr/>
      </dsp:nvSpPr>
      <dsp:spPr>
        <a:xfrm>
          <a:off x="607393" y="1064111"/>
          <a:ext cx="2269557" cy="2373549"/>
        </a:xfrm>
        <a:prstGeom prst="gear6">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s-PE" sz="1200" b="1" kern="1200" dirty="0">
              <a:latin typeface="Cambria" panose="02040503050406030204" pitchFamily="18" charset="0"/>
            </a:rPr>
            <a:t>Caracterización socio cultural</a:t>
          </a:r>
        </a:p>
      </dsp:txBody>
      <dsp:txXfrm>
        <a:off x="1178761" y="1654275"/>
        <a:ext cx="1126821" cy="1193221"/>
      </dsp:txXfrm>
    </dsp:sp>
    <dsp:sp modelId="{5A4E19BD-B2DD-43C6-A002-FC876D454E50}">
      <dsp:nvSpPr>
        <dsp:cNvPr id="0" name=""/>
        <dsp:cNvSpPr/>
      </dsp:nvSpPr>
      <dsp:spPr>
        <a:xfrm rot="20700000">
          <a:off x="1676253" y="181663"/>
          <a:ext cx="2085901" cy="1651454"/>
        </a:xfrm>
        <a:prstGeom prst="gear6">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PE" sz="1400" b="1" kern="1200" dirty="0">
              <a:latin typeface="Cambria" panose="02040503050406030204" pitchFamily="18" charset="0"/>
            </a:rPr>
            <a:t>Planificación curricular</a:t>
          </a:r>
        </a:p>
      </dsp:txBody>
      <dsp:txXfrm rot="-20700000">
        <a:off x="2159520" y="518107"/>
        <a:ext cx="1119366" cy="978566"/>
      </dsp:txXfrm>
    </dsp:sp>
    <dsp:sp modelId="{F9D0A85E-F17B-45AE-9575-43C934B50499}">
      <dsp:nvSpPr>
        <dsp:cNvPr id="0" name=""/>
        <dsp:cNvSpPr/>
      </dsp:nvSpPr>
      <dsp:spPr>
        <a:xfrm>
          <a:off x="2144864" y="1588176"/>
          <a:ext cx="3126503" cy="3126503"/>
        </a:xfrm>
        <a:prstGeom prst="circularArrow">
          <a:avLst>
            <a:gd name="adj1" fmla="val 4688"/>
            <a:gd name="adj2" fmla="val 299029"/>
            <a:gd name="adj3" fmla="val 2521788"/>
            <a:gd name="adj4" fmla="val 15849217"/>
            <a:gd name="adj5" fmla="val 5469"/>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952AF03-39FE-4537-A94E-6473A79BC522}">
      <dsp:nvSpPr>
        <dsp:cNvPr id="0" name=""/>
        <dsp:cNvSpPr/>
      </dsp:nvSpPr>
      <dsp:spPr>
        <a:xfrm>
          <a:off x="539359" y="968560"/>
          <a:ext cx="2271600" cy="2271600"/>
        </a:xfrm>
        <a:prstGeom prst="leftCircularArrow">
          <a:avLst>
            <a:gd name="adj1" fmla="val 6452"/>
            <a:gd name="adj2" fmla="val 429999"/>
            <a:gd name="adj3" fmla="val 10489124"/>
            <a:gd name="adj4" fmla="val 14837806"/>
            <a:gd name="adj5" fmla="val 7527"/>
          </a:avLst>
        </a:prstGeom>
        <a:solidFill>
          <a:schemeClr val="accent5">
            <a:hueOff val="-3676672"/>
            <a:satOff val="-5114"/>
            <a:lumOff val="-196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CE36FC4-FDEB-46A1-85C2-7B6F5206587C}">
      <dsp:nvSpPr>
        <dsp:cNvPr id="0" name=""/>
        <dsp:cNvSpPr/>
      </dsp:nvSpPr>
      <dsp:spPr>
        <a:xfrm>
          <a:off x="1446335" y="-245176"/>
          <a:ext cx="2449242" cy="2449242"/>
        </a:xfrm>
        <a:prstGeom prst="circularArrow">
          <a:avLst>
            <a:gd name="adj1" fmla="val 5984"/>
            <a:gd name="adj2" fmla="val 394124"/>
            <a:gd name="adj3" fmla="val 13313824"/>
            <a:gd name="adj4" fmla="val 10508221"/>
            <a:gd name="adj5" fmla="val 6981"/>
          </a:avLst>
        </a:prstGeom>
        <a:solidFill>
          <a:schemeClr val="accent5">
            <a:hueOff val="-7353344"/>
            <a:satOff val="-10228"/>
            <a:lumOff val="-3922"/>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5B0E55-3C7C-41DE-96FB-B7C23002D5CA}">
      <dsp:nvSpPr>
        <dsp:cNvPr id="0" name=""/>
        <dsp:cNvSpPr/>
      </dsp:nvSpPr>
      <dsp:spPr>
        <a:xfrm>
          <a:off x="2687660" y="119920"/>
          <a:ext cx="2787271" cy="83979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PE" sz="1600" kern="1200" dirty="0"/>
            <a:t>Las situaciones de aprendizaje se organizan en función al calendario comunal</a:t>
          </a:r>
        </a:p>
      </dsp:txBody>
      <dsp:txXfrm>
        <a:off x="2712257" y="144517"/>
        <a:ext cx="2738077" cy="790599"/>
      </dsp:txXfrm>
    </dsp:sp>
    <dsp:sp modelId="{4B8F2714-2077-4CF8-B97C-E4C02C88DF94}">
      <dsp:nvSpPr>
        <dsp:cNvPr id="0" name=""/>
        <dsp:cNvSpPr/>
      </dsp:nvSpPr>
      <dsp:spPr>
        <a:xfrm rot="2700000">
          <a:off x="4465215" y="1304539"/>
          <a:ext cx="1124067" cy="362462"/>
        </a:xfrm>
        <a:prstGeom prst="lef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s-PE" sz="1500" kern="1200"/>
        </a:p>
      </dsp:txBody>
      <dsp:txXfrm>
        <a:off x="4573954" y="1377031"/>
        <a:ext cx="906589" cy="217478"/>
      </dsp:txXfrm>
    </dsp:sp>
    <dsp:sp modelId="{94BEF477-0235-4ECB-9F38-7B3259E47AEB}">
      <dsp:nvSpPr>
        <dsp:cNvPr id="0" name=""/>
        <dsp:cNvSpPr/>
      </dsp:nvSpPr>
      <dsp:spPr>
        <a:xfrm>
          <a:off x="4834201" y="2011827"/>
          <a:ext cx="2473813" cy="1035605"/>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PE" sz="1600" kern="1200" dirty="0"/>
            <a:t>Actividades de aprendizaje parten de una vivencia y se apoyo en un sabio(a) para profundizar lo propio.</a:t>
          </a:r>
        </a:p>
      </dsp:txBody>
      <dsp:txXfrm>
        <a:off x="4864533" y="2042159"/>
        <a:ext cx="2413149" cy="974941"/>
      </dsp:txXfrm>
    </dsp:sp>
    <dsp:sp modelId="{176313DE-8E8A-424E-BEB5-3D5024DC828A}">
      <dsp:nvSpPr>
        <dsp:cNvPr id="0" name=""/>
        <dsp:cNvSpPr/>
      </dsp:nvSpPr>
      <dsp:spPr>
        <a:xfrm rot="8100000">
          <a:off x="4494499" y="3362974"/>
          <a:ext cx="1124067" cy="362462"/>
        </a:xfrm>
        <a:prstGeom prst="lef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s-PE" sz="1500" kern="1200"/>
        </a:p>
      </dsp:txBody>
      <dsp:txXfrm rot="10800000">
        <a:off x="4603238" y="3435466"/>
        <a:ext cx="906589" cy="217478"/>
      </dsp:txXfrm>
    </dsp:sp>
    <dsp:sp modelId="{B6B52609-F6F9-4EAD-BAED-40390F95DB7F}">
      <dsp:nvSpPr>
        <dsp:cNvPr id="0" name=""/>
        <dsp:cNvSpPr/>
      </dsp:nvSpPr>
      <dsp:spPr>
        <a:xfrm>
          <a:off x="2732626" y="4040977"/>
          <a:ext cx="2697339" cy="956930"/>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PE" sz="1600" kern="1200" dirty="0"/>
            <a:t>Las competencias de las áreas se desarrollan en LO y en castellano.</a:t>
          </a:r>
        </a:p>
      </dsp:txBody>
      <dsp:txXfrm>
        <a:off x="2760654" y="4069005"/>
        <a:ext cx="2641283" cy="900874"/>
      </dsp:txXfrm>
    </dsp:sp>
    <dsp:sp modelId="{F5E68E8A-8B24-4D50-AC42-720A3E451B77}">
      <dsp:nvSpPr>
        <dsp:cNvPr id="0" name=""/>
        <dsp:cNvSpPr/>
      </dsp:nvSpPr>
      <dsp:spPr>
        <a:xfrm rot="13500000">
          <a:off x="2544024" y="3362974"/>
          <a:ext cx="1124067" cy="362462"/>
        </a:xfrm>
        <a:prstGeom prst="lef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s-PE" sz="1500" kern="1200"/>
        </a:p>
      </dsp:txBody>
      <dsp:txXfrm rot="10800000">
        <a:off x="2652763" y="3435466"/>
        <a:ext cx="906589" cy="217478"/>
      </dsp:txXfrm>
    </dsp:sp>
    <dsp:sp modelId="{643EF4C3-B033-47BD-A659-A8E448BAF8C8}">
      <dsp:nvSpPr>
        <dsp:cNvPr id="0" name=""/>
        <dsp:cNvSpPr/>
      </dsp:nvSpPr>
      <dsp:spPr>
        <a:xfrm>
          <a:off x="561820" y="2011827"/>
          <a:ext cx="3059324" cy="1035605"/>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PE" sz="1600" kern="1200" dirty="0"/>
            <a:t>Aprenden el castellano como L2 e incorporan progresivamente al desarrollo de las competencias de las áreas.</a:t>
          </a:r>
        </a:p>
      </dsp:txBody>
      <dsp:txXfrm>
        <a:off x="592152" y="2042159"/>
        <a:ext cx="2998660" cy="974941"/>
      </dsp:txXfrm>
    </dsp:sp>
    <dsp:sp modelId="{E0B613F3-1F0E-4AAC-AB9D-A241A0C1B226}">
      <dsp:nvSpPr>
        <dsp:cNvPr id="0" name=""/>
        <dsp:cNvSpPr/>
      </dsp:nvSpPr>
      <dsp:spPr>
        <a:xfrm rot="18900000">
          <a:off x="2573308" y="1304539"/>
          <a:ext cx="1124067" cy="362462"/>
        </a:xfrm>
        <a:prstGeom prst="lef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s-PE" sz="1500" kern="1200"/>
        </a:p>
      </dsp:txBody>
      <dsp:txXfrm>
        <a:off x="2682047" y="1377031"/>
        <a:ext cx="906589" cy="21747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1C22A6-4EB0-4EE9-B3FF-7958C1EE88C6}">
      <dsp:nvSpPr>
        <dsp:cNvPr id="0" name=""/>
        <dsp:cNvSpPr/>
      </dsp:nvSpPr>
      <dsp:spPr>
        <a:xfrm>
          <a:off x="1497354" y="-166360"/>
          <a:ext cx="4988042" cy="4988042"/>
        </a:xfrm>
        <a:prstGeom prst="circularArrow">
          <a:avLst>
            <a:gd name="adj1" fmla="val 5544"/>
            <a:gd name="adj2" fmla="val 330680"/>
            <a:gd name="adj3" fmla="val 13517890"/>
            <a:gd name="adj4" fmla="val 17545086"/>
            <a:gd name="adj5" fmla="val 575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E9A4A70-65E9-49EE-8A46-F8057CF2D3B6}">
      <dsp:nvSpPr>
        <dsp:cNvPr id="0" name=""/>
        <dsp:cNvSpPr/>
      </dsp:nvSpPr>
      <dsp:spPr>
        <a:xfrm>
          <a:off x="2696216" y="53624"/>
          <a:ext cx="2590319" cy="96125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PE" sz="1600" kern="1200" dirty="0"/>
            <a:t>Las situaciones de aprendizaje se organizan a partir del calendario comunal u otras situaciones.</a:t>
          </a:r>
        </a:p>
      </dsp:txBody>
      <dsp:txXfrm>
        <a:off x="2743141" y="100549"/>
        <a:ext cx="2496469" cy="867409"/>
      </dsp:txXfrm>
    </dsp:sp>
    <dsp:sp modelId="{4BF311BE-8758-4386-BC37-B078D712C01C}">
      <dsp:nvSpPr>
        <dsp:cNvPr id="0" name=""/>
        <dsp:cNvSpPr/>
      </dsp:nvSpPr>
      <dsp:spPr>
        <a:xfrm>
          <a:off x="4846186" y="1419952"/>
          <a:ext cx="2336357" cy="1168178"/>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PE" sz="1600" kern="1200"/>
            <a:t>Se desarrolla la vivencia, considerando aportes y modificaciones culturales y lingüísticas.</a:t>
          </a:r>
          <a:endParaRPr lang="es-PE" sz="1600" kern="1200" dirty="0"/>
        </a:p>
      </dsp:txBody>
      <dsp:txXfrm>
        <a:off x="4903212" y="1476978"/>
        <a:ext cx="2222305" cy="1054126"/>
      </dsp:txXfrm>
    </dsp:sp>
    <dsp:sp modelId="{7EAE4308-73E6-4B66-ACE8-38EA07E3644F}">
      <dsp:nvSpPr>
        <dsp:cNvPr id="0" name=""/>
        <dsp:cNvSpPr/>
      </dsp:nvSpPr>
      <dsp:spPr>
        <a:xfrm>
          <a:off x="4392499" y="3389569"/>
          <a:ext cx="2336357" cy="1168178"/>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PE" sz="1600" kern="1200" dirty="0"/>
            <a:t>Las competencias de las áreas se desarrollan en  castellano y progresivamente en LO.</a:t>
          </a:r>
        </a:p>
      </dsp:txBody>
      <dsp:txXfrm>
        <a:off x="4449525" y="3446595"/>
        <a:ext cx="2222305" cy="1054126"/>
      </dsp:txXfrm>
    </dsp:sp>
    <dsp:sp modelId="{379502C2-814B-4E3B-B047-48E9DFD22330}">
      <dsp:nvSpPr>
        <dsp:cNvPr id="0" name=""/>
        <dsp:cNvSpPr/>
      </dsp:nvSpPr>
      <dsp:spPr>
        <a:xfrm>
          <a:off x="975490" y="1272749"/>
          <a:ext cx="2562189" cy="116817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PE" sz="1600" kern="1200" dirty="0"/>
            <a:t>En los últimos grados  incorporan la LO al desarrollo de las áreas curriculares.</a:t>
          </a:r>
        </a:p>
      </dsp:txBody>
      <dsp:txXfrm>
        <a:off x="1032516" y="1329775"/>
        <a:ext cx="2448137" cy="1054126"/>
      </dsp:txXfrm>
    </dsp:sp>
    <dsp:sp modelId="{9331BD62-DD6D-41F3-8DB1-D61747F729E3}">
      <dsp:nvSpPr>
        <dsp:cNvPr id="0" name=""/>
        <dsp:cNvSpPr/>
      </dsp:nvSpPr>
      <dsp:spPr>
        <a:xfrm>
          <a:off x="1022969" y="3103486"/>
          <a:ext cx="2562189" cy="1168178"/>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s-PE" sz="1500" kern="1200" dirty="0"/>
            <a:t>Aprenden la LO como L2 con diferentes estrategias </a:t>
          </a:r>
          <a:r>
            <a:rPr lang="es-PE" sz="1200" kern="1200" dirty="0">
              <a:solidFill>
                <a:srgbClr val="0070C0"/>
              </a:solidFill>
            </a:rPr>
            <a:t>(apoyo de un comité de revitalización de la comunidad).</a:t>
          </a:r>
        </a:p>
      </dsp:txBody>
      <dsp:txXfrm>
        <a:off x="1079995" y="3160512"/>
        <a:ext cx="2448137" cy="105412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9799D5-B68C-473C-9598-78BCF7C4FB16}">
      <dsp:nvSpPr>
        <dsp:cNvPr id="0" name=""/>
        <dsp:cNvSpPr/>
      </dsp:nvSpPr>
      <dsp:spPr>
        <a:xfrm>
          <a:off x="2874774" y="3160"/>
          <a:ext cx="2378450" cy="115698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PE" sz="1600" kern="1200" dirty="0"/>
            <a:t>Se organiza un registro pluricultural e histórico para visibilizar y atender la diversidad.</a:t>
          </a:r>
        </a:p>
      </dsp:txBody>
      <dsp:txXfrm>
        <a:off x="2931254" y="59640"/>
        <a:ext cx="2265490" cy="1044029"/>
      </dsp:txXfrm>
    </dsp:sp>
    <dsp:sp modelId="{E280A454-CF9E-4D38-A3F0-76B55061335B}">
      <dsp:nvSpPr>
        <dsp:cNvPr id="0" name=""/>
        <dsp:cNvSpPr/>
      </dsp:nvSpPr>
      <dsp:spPr>
        <a:xfrm>
          <a:off x="1753873" y="581655"/>
          <a:ext cx="4620252" cy="4620252"/>
        </a:xfrm>
        <a:custGeom>
          <a:avLst/>
          <a:gdLst/>
          <a:ahLst/>
          <a:cxnLst/>
          <a:rect l="0" t="0" r="0" b="0"/>
          <a:pathLst>
            <a:path>
              <a:moveTo>
                <a:pt x="3666147" y="439862"/>
              </a:moveTo>
              <a:arcTo wR="2310126" hR="2310126" stAng="18356624" swAng="904750"/>
            </a:path>
          </a:pathLst>
        </a:custGeom>
        <a:noFill/>
        <a:ln w="38100" cap="flat" cmpd="sng" algn="ctr">
          <a:solidFill>
            <a:srgbClr val="0070C0"/>
          </a:solidFill>
          <a:prstDash val="solid"/>
          <a:miter lim="800000"/>
          <a:tailEnd type="arrow"/>
        </a:ln>
        <a:effectLst/>
      </dsp:spPr>
      <dsp:style>
        <a:lnRef idx="1">
          <a:scrgbClr r="0" g="0" b="0"/>
        </a:lnRef>
        <a:fillRef idx="0">
          <a:scrgbClr r="0" g="0" b="0"/>
        </a:fillRef>
        <a:effectRef idx="0">
          <a:scrgbClr r="0" g="0" b="0"/>
        </a:effectRef>
        <a:fontRef idx="minor"/>
      </dsp:style>
    </dsp:sp>
    <dsp:sp modelId="{8AFDA8A7-0470-414A-8780-139D745B4AEB}">
      <dsp:nvSpPr>
        <dsp:cNvPr id="0" name=""/>
        <dsp:cNvSpPr/>
      </dsp:nvSpPr>
      <dsp:spPr>
        <a:xfrm>
          <a:off x="5071835" y="1599418"/>
          <a:ext cx="2378450" cy="115698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PE" sz="1600" kern="1200" dirty="0"/>
            <a:t>Las situaciones de aprendizaje se organizan a partir de situaciones del contexto.</a:t>
          </a:r>
        </a:p>
      </dsp:txBody>
      <dsp:txXfrm>
        <a:off x="5128315" y="1655898"/>
        <a:ext cx="2265490" cy="1044029"/>
      </dsp:txXfrm>
    </dsp:sp>
    <dsp:sp modelId="{740F2982-DC1F-4A35-8211-4550DD8E9248}">
      <dsp:nvSpPr>
        <dsp:cNvPr id="0" name=""/>
        <dsp:cNvSpPr/>
      </dsp:nvSpPr>
      <dsp:spPr>
        <a:xfrm>
          <a:off x="1756165" y="616247"/>
          <a:ext cx="4620252" cy="4620252"/>
        </a:xfrm>
        <a:custGeom>
          <a:avLst/>
          <a:gdLst/>
          <a:ahLst/>
          <a:cxnLst/>
          <a:rect l="0" t="0" r="0" b="0"/>
          <a:pathLst>
            <a:path>
              <a:moveTo>
                <a:pt x="4619964" y="2346597"/>
              </a:moveTo>
              <a:arcTo wR="2310126" hR="2310126" stAng="21654277" swAng="935403"/>
            </a:path>
          </a:pathLst>
        </a:custGeom>
        <a:noFill/>
        <a:ln w="38100" cap="flat" cmpd="sng" algn="ctr">
          <a:solidFill>
            <a:srgbClr val="0070C0"/>
          </a:solidFill>
          <a:prstDash val="solid"/>
          <a:miter lim="800000"/>
          <a:tailEnd type="arrow"/>
        </a:ln>
        <a:effectLst/>
      </dsp:spPr>
      <dsp:style>
        <a:lnRef idx="1">
          <a:scrgbClr r="0" g="0" b="0"/>
        </a:lnRef>
        <a:fillRef idx="0">
          <a:scrgbClr r="0" g="0" b="0"/>
        </a:fillRef>
        <a:effectRef idx="0">
          <a:scrgbClr r="0" g="0" b="0"/>
        </a:effectRef>
        <a:fontRef idx="minor"/>
      </dsp:style>
    </dsp:sp>
    <dsp:sp modelId="{D31F4C1B-403E-4252-88BD-1B070994DD60}">
      <dsp:nvSpPr>
        <dsp:cNvPr id="0" name=""/>
        <dsp:cNvSpPr/>
      </dsp:nvSpPr>
      <dsp:spPr>
        <a:xfrm>
          <a:off x="4681079" y="3777482"/>
          <a:ext cx="2378450" cy="115698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PE" sz="1600" kern="1200" dirty="0"/>
            <a:t>Desarrollan competencias de las áreas en castellano y progresivamente algunas áreas en LO.</a:t>
          </a:r>
        </a:p>
      </dsp:txBody>
      <dsp:txXfrm>
        <a:off x="4737559" y="3833962"/>
        <a:ext cx="2265490" cy="1044029"/>
      </dsp:txXfrm>
    </dsp:sp>
    <dsp:sp modelId="{9D914BCB-FF13-490D-B67E-064E73446998}">
      <dsp:nvSpPr>
        <dsp:cNvPr id="0" name=""/>
        <dsp:cNvSpPr/>
      </dsp:nvSpPr>
      <dsp:spPr>
        <a:xfrm>
          <a:off x="1887768" y="530973"/>
          <a:ext cx="4620252" cy="4620252"/>
        </a:xfrm>
        <a:custGeom>
          <a:avLst/>
          <a:gdLst/>
          <a:ahLst/>
          <a:cxnLst/>
          <a:rect l="0" t="0" r="0" b="0"/>
          <a:pathLst>
            <a:path>
              <a:moveTo>
                <a:pt x="2990192" y="4517883"/>
              </a:moveTo>
              <a:arcTo wR="2310126" hR="2310126" stAng="4372761" swAng="1471171"/>
            </a:path>
          </a:pathLst>
        </a:custGeom>
        <a:noFill/>
        <a:ln w="38100" cap="flat" cmpd="sng" algn="ctr">
          <a:solidFill>
            <a:srgbClr val="0070C0"/>
          </a:solidFill>
          <a:prstDash val="solid"/>
          <a:miter lim="800000"/>
          <a:tailEnd type="arrow"/>
        </a:ln>
        <a:effectLst/>
      </dsp:spPr>
      <dsp:style>
        <a:lnRef idx="1">
          <a:scrgbClr r="0" g="0" b="0"/>
        </a:lnRef>
        <a:fillRef idx="0">
          <a:scrgbClr r="0" g="0" b="0"/>
        </a:fillRef>
        <a:effectRef idx="0">
          <a:scrgbClr r="0" g="0" b="0"/>
        </a:effectRef>
        <a:fontRef idx="minor"/>
      </dsp:style>
    </dsp:sp>
    <dsp:sp modelId="{3B77D3A7-2EB1-422E-BE56-E915F010290E}">
      <dsp:nvSpPr>
        <dsp:cNvPr id="0" name=""/>
        <dsp:cNvSpPr/>
      </dsp:nvSpPr>
      <dsp:spPr>
        <a:xfrm>
          <a:off x="1322048" y="3912396"/>
          <a:ext cx="2378450" cy="115698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PE" sz="1600" kern="1200" dirty="0"/>
            <a:t>Aprenden la LO como L2 a partir de diferentes estrategias</a:t>
          </a:r>
        </a:p>
      </dsp:txBody>
      <dsp:txXfrm>
        <a:off x="1378528" y="3968876"/>
        <a:ext cx="2265490" cy="1044029"/>
      </dsp:txXfrm>
    </dsp:sp>
    <dsp:sp modelId="{DD31FE75-DEDD-4416-8981-09203F07FD14}">
      <dsp:nvSpPr>
        <dsp:cNvPr id="0" name=""/>
        <dsp:cNvSpPr/>
      </dsp:nvSpPr>
      <dsp:spPr>
        <a:xfrm>
          <a:off x="1757707" y="421159"/>
          <a:ext cx="4620252" cy="4620252"/>
        </a:xfrm>
        <a:custGeom>
          <a:avLst/>
          <a:gdLst/>
          <a:ahLst/>
          <a:cxnLst/>
          <a:rect l="0" t="0" r="0" b="0"/>
          <a:pathLst>
            <a:path>
              <a:moveTo>
                <a:pt x="212924" y="3278851"/>
              </a:moveTo>
              <a:arcTo wR="2310126" hR="2310126" stAng="9312429" swAng="1092825"/>
            </a:path>
          </a:pathLst>
        </a:custGeom>
        <a:noFill/>
        <a:ln w="28575" cap="flat" cmpd="sng" algn="ctr">
          <a:solidFill>
            <a:srgbClr val="0070C0"/>
          </a:solidFill>
          <a:prstDash val="solid"/>
          <a:miter lim="800000"/>
          <a:tailEnd type="arrow"/>
        </a:ln>
        <a:effectLst/>
      </dsp:spPr>
      <dsp:style>
        <a:lnRef idx="1">
          <a:scrgbClr r="0" g="0" b="0"/>
        </a:lnRef>
        <a:fillRef idx="0">
          <a:scrgbClr r="0" g="0" b="0"/>
        </a:fillRef>
        <a:effectRef idx="0">
          <a:scrgbClr r="0" g="0" b="0"/>
        </a:effectRef>
        <a:fontRef idx="minor"/>
      </dsp:style>
    </dsp:sp>
    <dsp:sp modelId="{172C3F94-ABFD-46DE-87BF-EAA33AA5ABE9}">
      <dsp:nvSpPr>
        <dsp:cNvPr id="0" name=""/>
        <dsp:cNvSpPr/>
      </dsp:nvSpPr>
      <dsp:spPr>
        <a:xfrm>
          <a:off x="677714" y="1599418"/>
          <a:ext cx="2378450" cy="115698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PE" sz="1600" kern="1200" dirty="0"/>
            <a:t>Incorporan en los últimos grados la LO al desarrollo de algunas competencias de las áreas</a:t>
          </a:r>
        </a:p>
      </dsp:txBody>
      <dsp:txXfrm>
        <a:off x="734194" y="1655898"/>
        <a:ext cx="2265490" cy="1044029"/>
      </dsp:txXfrm>
    </dsp:sp>
    <dsp:sp modelId="{61645112-74EE-4690-BC77-2FE615999784}">
      <dsp:nvSpPr>
        <dsp:cNvPr id="0" name=""/>
        <dsp:cNvSpPr/>
      </dsp:nvSpPr>
      <dsp:spPr>
        <a:xfrm>
          <a:off x="1753873" y="581655"/>
          <a:ext cx="4620252" cy="4620252"/>
        </a:xfrm>
        <a:custGeom>
          <a:avLst/>
          <a:gdLst/>
          <a:ahLst/>
          <a:cxnLst/>
          <a:rect l="0" t="0" r="0" b="0"/>
          <a:pathLst>
            <a:path>
              <a:moveTo>
                <a:pt x="514240" y="857034"/>
              </a:moveTo>
              <a:arcTo wR="2310126" hR="2310126" stAng="13138626" swAng="904750"/>
            </a:path>
          </a:pathLst>
        </a:custGeom>
        <a:noFill/>
        <a:ln w="38100" cap="flat" cmpd="sng" algn="ctr">
          <a:solidFill>
            <a:srgbClr val="0070C0"/>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67311"/>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884613" y="0"/>
            <a:ext cx="2971800" cy="467311"/>
          </a:xfrm>
          <a:prstGeom prst="rect">
            <a:avLst/>
          </a:prstGeom>
        </p:spPr>
        <p:txBody>
          <a:bodyPr vert="horz" lIns="91440" tIns="45720" rIns="91440" bIns="45720" rtlCol="0"/>
          <a:lstStyle>
            <a:lvl1pPr algn="r">
              <a:defRPr sz="1200"/>
            </a:lvl1pPr>
          </a:lstStyle>
          <a:p>
            <a:fld id="{D823FCD4-628A-4046-8562-229B7DD4347F}" type="datetimeFigureOut">
              <a:rPr lang="es-PE" smtClean="0"/>
              <a:t>21/02/2023</a:t>
            </a:fld>
            <a:endParaRPr lang="es-PE"/>
          </a:p>
        </p:txBody>
      </p:sp>
      <p:sp>
        <p:nvSpPr>
          <p:cNvPr id="4" name="Marcador de imagen de diapositiva 3"/>
          <p:cNvSpPr>
            <a:spLocks noGrp="1" noRot="1" noChangeAspect="1"/>
          </p:cNvSpPr>
          <p:nvPr>
            <p:ph type="sldImg" idx="2"/>
          </p:nvPr>
        </p:nvSpPr>
        <p:spPr>
          <a:xfrm>
            <a:off x="635000" y="1163638"/>
            <a:ext cx="5588000" cy="3143250"/>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685800" y="4482296"/>
            <a:ext cx="5486400" cy="3667334"/>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pie de página 5"/>
          <p:cNvSpPr>
            <a:spLocks noGrp="1"/>
          </p:cNvSpPr>
          <p:nvPr>
            <p:ph type="ftr" sz="quarter" idx="4"/>
          </p:nvPr>
        </p:nvSpPr>
        <p:spPr>
          <a:xfrm>
            <a:off x="0" y="8846554"/>
            <a:ext cx="2971800" cy="467310"/>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84613" y="8846554"/>
            <a:ext cx="2971800" cy="467310"/>
          </a:xfrm>
          <a:prstGeom prst="rect">
            <a:avLst/>
          </a:prstGeom>
        </p:spPr>
        <p:txBody>
          <a:bodyPr vert="horz" lIns="91440" tIns="45720" rIns="91440" bIns="45720" rtlCol="0" anchor="b"/>
          <a:lstStyle>
            <a:lvl1pPr algn="r">
              <a:defRPr sz="1200"/>
            </a:lvl1pPr>
          </a:lstStyle>
          <a:p>
            <a:fld id="{1F810D0A-D200-443D-9E56-3A78C2872AB6}" type="slidenum">
              <a:rPr lang="es-PE" smtClean="0"/>
              <a:t>‹Nº›</a:t>
            </a:fld>
            <a:endParaRPr lang="es-PE"/>
          </a:p>
        </p:txBody>
      </p:sp>
    </p:spTree>
    <p:extLst>
      <p:ext uri="{BB962C8B-B14F-4D97-AF65-F5344CB8AC3E}">
        <p14:creationId xmlns:p14="http://schemas.microsoft.com/office/powerpoint/2010/main" val="2605136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fld id="{27133CC2-887A-4208-9421-F190A210C324}" type="slidenum">
              <a:rPr lang="es-PE" smtClean="0"/>
              <a:t>15</a:t>
            </a:fld>
            <a:endParaRPr lang="es-PE"/>
          </a:p>
        </p:txBody>
      </p:sp>
    </p:spTree>
    <p:extLst>
      <p:ext uri="{BB962C8B-B14F-4D97-AF65-F5344CB8AC3E}">
        <p14:creationId xmlns:p14="http://schemas.microsoft.com/office/powerpoint/2010/main" val="3911744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fld id="{27133CC2-887A-4208-9421-F190A210C324}" type="slidenum">
              <a:rPr lang="es-PE" smtClean="0"/>
              <a:t>16</a:t>
            </a:fld>
            <a:endParaRPr lang="es-PE"/>
          </a:p>
        </p:txBody>
      </p:sp>
    </p:spTree>
    <p:extLst>
      <p:ext uri="{BB962C8B-B14F-4D97-AF65-F5344CB8AC3E}">
        <p14:creationId xmlns:p14="http://schemas.microsoft.com/office/powerpoint/2010/main" val="1489748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p:cNvSpPr>
            <a:spLocks noGrp="1"/>
          </p:cNvSpPr>
          <p:nvPr>
            <p:ph type="dt" sz="half" idx="10"/>
          </p:nvPr>
        </p:nvSpPr>
        <p:spPr/>
        <p:txBody>
          <a:bodyPr/>
          <a:lstStyle/>
          <a:p>
            <a:fld id="{A5A254A3-766B-44D2-952A-DD0696D4ABE2}" type="datetimeFigureOut">
              <a:rPr lang="es-PE" smtClean="0"/>
              <a:t>21/02/2023</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4B93FD00-13C9-4602-8DE9-C5A33ABD6D4C}" type="slidenum">
              <a:rPr lang="es-PE" smtClean="0"/>
              <a:t>‹Nº›</a:t>
            </a:fld>
            <a:endParaRPr lang="es-PE"/>
          </a:p>
        </p:txBody>
      </p:sp>
    </p:spTree>
    <p:extLst>
      <p:ext uri="{BB962C8B-B14F-4D97-AF65-F5344CB8AC3E}">
        <p14:creationId xmlns:p14="http://schemas.microsoft.com/office/powerpoint/2010/main" val="1486376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A5A254A3-766B-44D2-952A-DD0696D4ABE2}" type="datetimeFigureOut">
              <a:rPr lang="es-PE" smtClean="0"/>
              <a:t>21/02/2023</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4B93FD00-13C9-4602-8DE9-C5A33ABD6D4C}" type="slidenum">
              <a:rPr lang="es-PE" smtClean="0"/>
              <a:t>‹Nº›</a:t>
            </a:fld>
            <a:endParaRPr lang="es-PE"/>
          </a:p>
        </p:txBody>
      </p:sp>
    </p:spTree>
    <p:extLst>
      <p:ext uri="{BB962C8B-B14F-4D97-AF65-F5344CB8AC3E}">
        <p14:creationId xmlns:p14="http://schemas.microsoft.com/office/powerpoint/2010/main" val="615391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A5A254A3-766B-44D2-952A-DD0696D4ABE2}" type="datetimeFigureOut">
              <a:rPr lang="es-PE" smtClean="0"/>
              <a:t>21/02/2023</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4B93FD00-13C9-4602-8DE9-C5A33ABD6D4C}" type="slidenum">
              <a:rPr lang="es-PE" smtClean="0"/>
              <a:t>‹Nº›</a:t>
            </a:fld>
            <a:endParaRPr lang="es-PE"/>
          </a:p>
        </p:txBody>
      </p:sp>
    </p:spTree>
    <p:extLst>
      <p:ext uri="{BB962C8B-B14F-4D97-AF65-F5344CB8AC3E}">
        <p14:creationId xmlns:p14="http://schemas.microsoft.com/office/powerpoint/2010/main" val="3464555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ítulo y objetos">
    <p:bg>
      <p:bgPr>
        <a:solidFill>
          <a:srgbClr val="E9EAEC"/>
        </a:solidFill>
        <a:effectLst/>
      </p:bgPr>
    </p:bg>
    <p:spTree>
      <p:nvGrpSpPr>
        <p:cNvPr id="1" name=""/>
        <p:cNvGrpSpPr/>
        <p:nvPr/>
      </p:nvGrpSpPr>
      <p:grpSpPr>
        <a:xfrm>
          <a:off x="0" y="0"/>
          <a:ext cx="0" cy="0"/>
          <a:chOff x="0" y="0"/>
          <a:chExt cx="0" cy="0"/>
        </a:xfrm>
      </p:grpSpPr>
      <p:sp>
        <p:nvSpPr>
          <p:cNvPr id="3" name="Marcador de contenido 2"/>
          <p:cNvSpPr>
            <a:spLocks noGrp="1"/>
          </p:cNvSpPr>
          <p:nvPr>
            <p:ph idx="1" hasCustomPrompt="1"/>
          </p:nvPr>
        </p:nvSpPr>
        <p:spPr>
          <a:xfrm>
            <a:off x="261257" y="746449"/>
            <a:ext cx="11691257" cy="5859624"/>
          </a:xfrm>
          <a:solidFill>
            <a:schemeClr val="bg1"/>
          </a:solidFill>
        </p:spPr>
        <p:txBody>
          <a:bodyPr/>
          <a:lstStyle>
            <a:lvl1pPr marL="228600" indent="-228600">
              <a:buFont typeface="Wingdings" panose="05000000000000000000" pitchFamily="2" charset="2"/>
              <a:buChar char="Ø"/>
              <a:defRPr lang="es-ES" sz="2600" b="1" kern="1200" baseline="0" dirty="0" smtClean="0">
                <a:solidFill>
                  <a:srgbClr val="C00000"/>
                </a:solidFill>
                <a:effectLst/>
                <a:latin typeface="Stag-Book"/>
                <a:ea typeface="+mj-ea"/>
                <a:cs typeface="+mj-cs"/>
              </a:defRPr>
            </a:lvl1pPr>
            <a:lvl2pPr marL="361950" indent="0">
              <a:buNone/>
              <a:defRPr sz="2500" baseline="0">
                <a:solidFill>
                  <a:srgbClr val="444242"/>
                </a:solidFill>
              </a:defRPr>
            </a:lvl2pPr>
            <a:lvl3pPr>
              <a:defRPr>
                <a:solidFill>
                  <a:srgbClr val="444242"/>
                </a:solidFill>
              </a:defRPr>
            </a:lvl3pPr>
          </a:lstStyle>
          <a:p>
            <a:pPr lvl="0"/>
            <a:r>
              <a:rPr lang="es-PE" sz="2600" b="1" kern="1200" baseline="0" dirty="0">
                <a:solidFill>
                  <a:srgbClr val="C00000"/>
                </a:solidFill>
                <a:effectLst/>
                <a:latin typeface="Stag-Book"/>
                <a:ea typeface="+mj-ea"/>
                <a:cs typeface="+mj-cs"/>
              </a:rPr>
              <a:t>Título 1</a:t>
            </a:r>
          </a:p>
          <a:p>
            <a:pPr lvl="1"/>
            <a:r>
              <a:rPr lang="es-ES" dirty="0"/>
              <a:t>Texto</a:t>
            </a:r>
          </a:p>
          <a:p>
            <a:pPr lvl="2"/>
            <a:r>
              <a:rPr lang="es-ES" dirty="0"/>
              <a:t>Tercer nivel</a:t>
            </a:r>
          </a:p>
          <a:p>
            <a:pPr lvl="0"/>
            <a:r>
              <a:rPr lang="es-ES" dirty="0"/>
              <a:t>Título 2</a:t>
            </a:r>
          </a:p>
          <a:p>
            <a:pPr lvl="1"/>
            <a:r>
              <a:rPr lang="es-ES" dirty="0"/>
              <a:t>Texto 2</a:t>
            </a:r>
          </a:p>
        </p:txBody>
      </p:sp>
      <p:pic>
        <p:nvPicPr>
          <p:cNvPr id="15" name="Imagen 14"/>
          <p:cNvPicPr>
            <a:picLocks noChangeAspect="1"/>
          </p:cNvPicPr>
          <p:nvPr userDrawn="1"/>
        </p:nvPicPr>
        <p:blipFill>
          <a:blip r:embed="rId2"/>
          <a:stretch>
            <a:fillRect/>
          </a:stretch>
        </p:blipFill>
        <p:spPr>
          <a:xfrm>
            <a:off x="10095139" y="196526"/>
            <a:ext cx="1857375" cy="400050"/>
          </a:xfrm>
          <a:prstGeom prst="rect">
            <a:avLst/>
          </a:prstGeom>
        </p:spPr>
      </p:pic>
    </p:spTree>
    <p:extLst>
      <p:ext uri="{BB962C8B-B14F-4D97-AF65-F5344CB8AC3E}">
        <p14:creationId xmlns:p14="http://schemas.microsoft.com/office/powerpoint/2010/main" val="3895866221"/>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ítulo y objetos">
    <p:bg>
      <p:bgPr>
        <a:solidFill>
          <a:srgbClr val="E9EAEC"/>
        </a:solidFill>
        <a:effectLst/>
      </p:bgPr>
    </p:bg>
    <p:spTree>
      <p:nvGrpSpPr>
        <p:cNvPr id="1" name=""/>
        <p:cNvGrpSpPr/>
        <p:nvPr/>
      </p:nvGrpSpPr>
      <p:grpSpPr>
        <a:xfrm>
          <a:off x="0" y="0"/>
          <a:ext cx="0" cy="0"/>
          <a:chOff x="0" y="0"/>
          <a:chExt cx="0" cy="0"/>
        </a:xfrm>
      </p:grpSpPr>
      <p:sp>
        <p:nvSpPr>
          <p:cNvPr id="3" name="Marcador de contenido 2"/>
          <p:cNvSpPr>
            <a:spLocks noGrp="1"/>
          </p:cNvSpPr>
          <p:nvPr>
            <p:ph idx="1" hasCustomPrompt="1"/>
          </p:nvPr>
        </p:nvSpPr>
        <p:spPr>
          <a:xfrm>
            <a:off x="261257" y="746449"/>
            <a:ext cx="11691257" cy="5859624"/>
          </a:xfrm>
          <a:solidFill>
            <a:schemeClr val="bg1"/>
          </a:solidFill>
        </p:spPr>
        <p:txBody>
          <a:bodyPr/>
          <a:lstStyle>
            <a:lvl1pPr marL="228600" indent="-228600">
              <a:buFont typeface="Wingdings" panose="05000000000000000000" pitchFamily="2" charset="2"/>
              <a:buChar char="Ø"/>
              <a:defRPr lang="es-ES" sz="2600" b="1" kern="1200" baseline="0" dirty="0" smtClean="0">
                <a:solidFill>
                  <a:srgbClr val="C00000"/>
                </a:solidFill>
                <a:effectLst/>
                <a:latin typeface="Stag-Book"/>
                <a:ea typeface="+mj-ea"/>
                <a:cs typeface="+mj-cs"/>
              </a:defRPr>
            </a:lvl1pPr>
            <a:lvl2pPr marL="361950" indent="0">
              <a:buNone/>
              <a:defRPr sz="2500" baseline="0">
                <a:solidFill>
                  <a:srgbClr val="444242"/>
                </a:solidFill>
              </a:defRPr>
            </a:lvl2pPr>
            <a:lvl3pPr>
              <a:defRPr>
                <a:solidFill>
                  <a:srgbClr val="444242"/>
                </a:solidFill>
              </a:defRPr>
            </a:lvl3pPr>
          </a:lstStyle>
          <a:p>
            <a:pPr lvl="0"/>
            <a:r>
              <a:rPr lang="es-PE" sz="2600" b="1" kern="1200" baseline="0" dirty="0">
                <a:solidFill>
                  <a:srgbClr val="C00000"/>
                </a:solidFill>
                <a:effectLst/>
                <a:latin typeface="Stag-Book"/>
                <a:ea typeface="+mj-ea"/>
                <a:cs typeface="+mj-cs"/>
              </a:rPr>
              <a:t>Título 1</a:t>
            </a:r>
          </a:p>
          <a:p>
            <a:pPr lvl="1"/>
            <a:r>
              <a:rPr lang="es-ES" dirty="0"/>
              <a:t>Texto</a:t>
            </a:r>
          </a:p>
          <a:p>
            <a:pPr lvl="2"/>
            <a:r>
              <a:rPr lang="es-ES" dirty="0"/>
              <a:t>Tercer nivel</a:t>
            </a:r>
          </a:p>
          <a:p>
            <a:pPr lvl="0"/>
            <a:r>
              <a:rPr lang="es-ES" dirty="0"/>
              <a:t>Título 2</a:t>
            </a:r>
          </a:p>
          <a:p>
            <a:pPr lvl="1"/>
            <a:r>
              <a:rPr lang="es-ES" dirty="0"/>
              <a:t>Texto 2</a:t>
            </a:r>
          </a:p>
        </p:txBody>
      </p:sp>
      <p:pic>
        <p:nvPicPr>
          <p:cNvPr id="15" name="Imagen 14"/>
          <p:cNvPicPr>
            <a:picLocks noChangeAspect="1"/>
          </p:cNvPicPr>
          <p:nvPr userDrawn="1"/>
        </p:nvPicPr>
        <p:blipFill>
          <a:blip r:embed="rId2"/>
          <a:stretch>
            <a:fillRect/>
          </a:stretch>
        </p:blipFill>
        <p:spPr>
          <a:xfrm>
            <a:off x="10095139" y="196526"/>
            <a:ext cx="1857375" cy="400050"/>
          </a:xfrm>
          <a:prstGeom prst="rect">
            <a:avLst/>
          </a:prstGeom>
        </p:spPr>
      </p:pic>
    </p:spTree>
    <p:extLst>
      <p:ext uri="{BB962C8B-B14F-4D97-AF65-F5344CB8AC3E}">
        <p14:creationId xmlns:p14="http://schemas.microsoft.com/office/powerpoint/2010/main" val="376388676"/>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Sólo el título">
    <p:spTree>
      <p:nvGrpSpPr>
        <p:cNvPr id="1" name=""/>
        <p:cNvGrpSpPr/>
        <p:nvPr/>
      </p:nvGrpSpPr>
      <p:grpSpPr>
        <a:xfrm>
          <a:off x="0" y="0"/>
          <a:ext cx="0" cy="0"/>
          <a:chOff x="0" y="0"/>
          <a:chExt cx="0" cy="0"/>
        </a:xfrm>
      </p:grpSpPr>
      <p:sp>
        <p:nvSpPr>
          <p:cNvPr id="2" name="6 Rectángulo"/>
          <p:cNvSpPr/>
          <p:nvPr userDrawn="1"/>
        </p:nvSpPr>
        <p:spPr>
          <a:xfrm>
            <a:off x="0" y="6650038"/>
            <a:ext cx="12192000" cy="207962"/>
          </a:xfrm>
          <a:prstGeom prst="rect">
            <a:avLst/>
          </a:prstGeom>
          <a:solidFill>
            <a:srgbClr val="DA251D"/>
          </a:solidFill>
          <a:ln>
            <a:noFill/>
          </a:ln>
        </p:spPr>
        <p:style>
          <a:lnRef idx="2">
            <a:schemeClr val="accent1">
              <a:shade val="50000"/>
            </a:schemeClr>
          </a:lnRef>
          <a:fillRef idx="1">
            <a:schemeClr val="accent1"/>
          </a:fillRef>
          <a:effectRef idx="0">
            <a:schemeClr val="accent1"/>
          </a:effectRef>
          <a:fontRef idx="minor">
            <a:schemeClr val="lt1"/>
          </a:fontRef>
        </p:style>
        <p:txBody>
          <a:bodyPr lIns="65290" tIns="32645" rIns="65290" bIns="32645" anchor="ctr"/>
          <a:lstStyle/>
          <a:p>
            <a:pPr algn="ctr" defTabSz="914070">
              <a:defRPr/>
            </a:pPr>
            <a:endParaRPr lang="es-ES" dirty="0">
              <a:solidFill>
                <a:prstClr val="white"/>
              </a:solidFill>
            </a:endParaRPr>
          </a:p>
        </p:txBody>
      </p:sp>
      <p:pic>
        <p:nvPicPr>
          <p:cNvPr id="3" name="6 Imagen" descr="logote.bmp"/>
          <p:cNvPicPr>
            <a:picLocks noChangeAspect="1"/>
          </p:cNvPicPr>
          <p:nvPr userDrawn="1"/>
        </p:nvPicPr>
        <p:blipFill>
          <a:blip r:embed="rId2">
            <a:extLst>
              <a:ext uri="{28A0092B-C50C-407E-A947-70E740481C1C}">
                <a14:useLocalDpi xmlns:a14="http://schemas.microsoft.com/office/drawing/2010/main" val="0"/>
              </a:ext>
            </a:extLst>
          </a:blip>
          <a:srcRect l="31735" b="61926"/>
          <a:stretch>
            <a:fillRect/>
          </a:stretch>
        </p:blipFill>
        <p:spPr bwMode="auto">
          <a:xfrm>
            <a:off x="129118" y="0"/>
            <a:ext cx="3100916"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2 Marcador de fecha"/>
          <p:cNvSpPr>
            <a:spLocks noGrp="1"/>
          </p:cNvSpPr>
          <p:nvPr>
            <p:ph type="dt" sz="half" idx="10"/>
          </p:nvPr>
        </p:nvSpPr>
        <p:spPr/>
        <p:txBody>
          <a:bodyPr/>
          <a:lstStyle>
            <a:lvl1pPr>
              <a:defRPr/>
            </a:lvl1pPr>
          </a:lstStyle>
          <a:p>
            <a:pPr>
              <a:defRPr/>
            </a:pPr>
            <a:fld id="{BD7AC696-DF45-4127-A695-41D8BF6C0E36}" type="datetimeFigureOut">
              <a:rPr lang="es-PE">
                <a:solidFill>
                  <a:prstClr val="black">
                    <a:tint val="75000"/>
                  </a:prstClr>
                </a:solidFill>
              </a:rPr>
              <a:pPr>
                <a:defRPr/>
              </a:pPr>
              <a:t>21/02/2023</a:t>
            </a:fld>
            <a:endParaRPr lang="es-PE" dirty="0">
              <a:solidFill>
                <a:prstClr val="black">
                  <a:tint val="75000"/>
                </a:prstClr>
              </a:solidFill>
            </a:endParaRPr>
          </a:p>
        </p:txBody>
      </p:sp>
      <p:sp>
        <p:nvSpPr>
          <p:cNvPr id="5" name="3 Marcador de pie de página"/>
          <p:cNvSpPr>
            <a:spLocks noGrp="1"/>
          </p:cNvSpPr>
          <p:nvPr>
            <p:ph type="ftr" sz="quarter" idx="11"/>
          </p:nvPr>
        </p:nvSpPr>
        <p:spPr/>
        <p:txBody>
          <a:bodyPr/>
          <a:lstStyle>
            <a:lvl1pPr>
              <a:defRPr/>
            </a:lvl1pPr>
          </a:lstStyle>
          <a:p>
            <a:pPr>
              <a:defRPr/>
            </a:pPr>
            <a:endParaRPr lang="es-PE">
              <a:solidFill>
                <a:prstClr val="black">
                  <a:tint val="75000"/>
                </a:prstClr>
              </a:solidFill>
            </a:endParaRPr>
          </a:p>
        </p:txBody>
      </p:sp>
      <p:sp>
        <p:nvSpPr>
          <p:cNvPr id="6" name="4 Marcador de número de diapositiva"/>
          <p:cNvSpPr>
            <a:spLocks noGrp="1"/>
          </p:cNvSpPr>
          <p:nvPr>
            <p:ph type="sldNum" sz="quarter" idx="12"/>
          </p:nvPr>
        </p:nvSpPr>
        <p:spPr/>
        <p:txBody>
          <a:bodyPr/>
          <a:lstStyle>
            <a:lvl1pPr>
              <a:defRPr/>
            </a:lvl1pPr>
          </a:lstStyle>
          <a:p>
            <a:pPr>
              <a:defRPr/>
            </a:pPr>
            <a:fld id="{A389FE90-608F-454D-B2F6-2B78C8351839}" type="slidenum">
              <a:rPr lang="es-PE" altLang="es-PE">
                <a:solidFill>
                  <a:prstClr val="black">
                    <a:tint val="75000"/>
                  </a:prstClr>
                </a:solidFill>
              </a:rPr>
              <a:pPr>
                <a:defRPr/>
              </a:pPr>
              <a:t>‹Nº›</a:t>
            </a:fld>
            <a:endParaRPr lang="es-PE" altLang="es-PE">
              <a:solidFill>
                <a:prstClr val="black">
                  <a:tint val="75000"/>
                </a:prstClr>
              </a:solidFill>
            </a:endParaRPr>
          </a:p>
        </p:txBody>
      </p:sp>
    </p:spTree>
    <p:extLst>
      <p:ext uri="{BB962C8B-B14F-4D97-AF65-F5344CB8AC3E}">
        <p14:creationId xmlns:p14="http://schemas.microsoft.com/office/powerpoint/2010/main" val="1458830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A5A254A3-766B-44D2-952A-DD0696D4ABE2}" type="datetimeFigureOut">
              <a:rPr lang="es-PE" smtClean="0"/>
              <a:t>21/02/2023</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4B93FD00-13C9-4602-8DE9-C5A33ABD6D4C}" type="slidenum">
              <a:rPr lang="es-PE" smtClean="0"/>
              <a:t>‹Nº›</a:t>
            </a:fld>
            <a:endParaRPr lang="es-PE"/>
          </a:p>
        </p:txBody>
      </p:sp>
    </p:spTree>
    <p:extLst>
      <p:ext uri="{BB962C8B-B14F-4D97-AF65-F5344CB8AC3E}">
        <p14:creationId xmlns:p14="http://schemas.microsoft.com/office/powerpoint/2010/main" val="3523304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A5A254A3-766B-44D2-952A-DD0696D4ABE2}" type="datetimeFigureOut">
              <a:rPr lang="es-PE" smtClean="0"/>
              <a:t>21/02/2023</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4B93FD00-13C9-4602-8DE9-C5A33ABD6D4C}" type="slidenum">
              <a:rPr lang="es-PE" smtClean="0"/>
              <a:t>‹Nº›</a:t>
            </a:fld>
            <a:endParaRPr lang="es-PE"/>
          </a:p>
        </p:txBody>
      </p:sp>
    </p:spTree>
    <p:extLst>
      <p:ext uri="{BB962C8B-B14F-4D97-AF65-F5344CB8AC3E}">
        <p14:creationId xmlns:p14="http://schemas.microsoft.com/office/powerpoint/2010/main" val="433303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p:cNvSpPr>
            <a:spLocks noGrp="1"/>
          </p:cNvSpPr>
          <p:nvPr>
            <p:ph type="dt" sz="half" idx="10"/>
          </p:nvPr>
        </p:nvSpPr>
        <p:spPr/>
        <p:txBody>
          <a:bodyPr/>
          <a:lstStyle/>
          <a:p>
            <a:fld id="{A5A254A3-766B-44D2-952A-DD0696D4ABE2}" type="datetimeFigureOut">
              <a:rPr lang="es-PE" smtClean="0"/>
              <a:t>21/02/2023</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4B93FD00-13C9-4602-8DE9-C5A33ABD6D4C}" type="slidenum">
              <a:rPr lang="es-PE" smtClean="0"/>
              <a:t>‹Nº›</a:t>
            </a:fld>
            <a:endParaRPr lang="es-PE"/>
          </a:p>
        </p:txBody>
      </p:sp>
    </p:spTree>
    <p:extLst>
      <p:ext uri="{BB962C8B-B14F-4D97-AF65-F5344CB8AC3E}">
        <p14:creationId xmlns:p14="http://schemas.microsoft.com/office/powerpoint/2010/main" val="913737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p:cNvSpPr>
            <a:spLocks noGrp="1"/>
          </p:cNvSpPr>
          <p:nvPr>
            <p:ph type="dt" sz="half" idx="10"/>
          </p:nvPr>
        </p:nvSpPr>
        <p:spPr/>
        <p:txBody>
          <a:bodyPr/>
          <a:lstStyle/>
          <a:p>
            <a:fld id="{A5A254A3-766B-44D2-952A-DD0696D4ABE2}" type="datetimeFigureOut">
              <a:rPr lang="es-PE" smtClean="0"/>
              <a:t>21/02/2023</a:t>
            </a:fld>
            <a:endParaRPr lang="es-PE"/>
          </a:p>
        </p:txBody>
      </p:sp>
      <p:sp>
        <p:nvSpPr>
          <p:cNvPr id="8" name="Marcador de pie de página 7"/>
          <p:cNvSpPr>
            <a:spLocks noGrp="1"/>
          </p:cNvSpPr>
          <p:nvPr>
            <p:ph type="ftr" sz="quarter" idx="11"/>
          </p:nvPr>
        </p:nvSpPr>
        <p:spPr/>
        <p:txBody>
          <a:bodyPr/>
          <a:lstStyle/>
          <a:p>
            <a:endParaRPr lang="es-PE"/>
          </a:p>
        </p:txBody>
      </p:sp>
      <p:sp>
        <p:nvSpPr>
          <p:cNvPr id="9" name="Marcador de número de diapositiva 8"/>
          <p:cNvSpPr>
            <a:spLocks noGrp="1"/>
          </p:cNvSpPr>
          <p:nvPr>
            <p:ph type="sldNum" sz="quarter" idx="12"/>
          </p:nvPr>
        </p:nvSpPr>
        <p:spPr/>
        <p:txBody>
          <a:bodyPr/>
          <a:lstStyle/>
          <a:p>
            <a:fld id="{4B93FD00-13C9-4602-8DE9-C5A33ABD6D4C}" type="slidenum">
              <a:rPr lang="es-PE" smtClean="0"/>
              <a:t>‹Nº›</a:t>
            </a:fld>
            <a:endParaRPr lang="es-PE"/>
          </a:p>
        </p:txBody>
      </p:sp>
    </p:spTree>
    <p:extLst>
      <p:ext uri="{BB962C8B-B14F-4D97-AF65-F5344CB8AC3E}">
        <p14:creationId xmlns:p14="http://schemas.microsoft.com/office/powerpoint/2010/main" val="2701281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fecha 2"/>
          <p:cNvSpPr>
            <a:spLocks noGrp="1"/>
          </p:cNvSpPr>
          <p:nvPr>
            <p:ph type="dt" sz="half" idx="10"/>
          </p:nvPr>
        </p:nvSpPr>
        <p:spPr/>
        <p:txBody>
          <a:bodyPr/>
          <a:lstStyle/>
          <a:p>
            <a:fld id="{A5A254A3-766B-44D2-952A-DD0696D4ABE2}" type="datetimeFigureOut">
              <a:rPr lang="es-PE" smtClean="0"/>
              <a:t>21/02/2023</a:t>
            </a:fld>
            <a:endParaRPr lang="es-PE"/>
          </a:p>
        </p:txBody>
      </p:sp>
      <p:sp>
        <p:nvSpPr>
          <p:cNvPr id="4" name="Marcador de pie de página 3"/>
          <p:cNvSpPr>
            <a:spLocks noGrp="1"/>
          </p:cNvSpPr>
          <p:nvPr>
            <p:ph type="ftr" sz="quarter" idx="11"/>
          </p:nvPr>
        </p:nvSpPr>
        <p:spPr/>
        <p:txBody>
          <a:bodyPr/>
          <a:lstStyle/>
          <a:p>
            <a:endParaRPr lang="es-PE"/>
          </a:p>
        </p:txBody>
      </p:sp>
      <p:sp>
        <p:nvSpPr>
          <p:cNvPr id="5" name="Marcador de número de diapositiva 4"/>
          <p:cNvSpPr>
            <a:spLocks noGrp="1"/>
          </p:cNvSpPr>
          <p:nvPr>
            <p:ph type="sldNum" sz="quarter" idx="12"/>
          </p:nvPr>
        </p:nvSpPr>
        <p:spPr/>
        <p:txBody>
          <a:bodyPr/>
          <a:lstStyle/>
          <a:p>
            <a:fld id="{4B93FD00-13C9-4602-8DE9-C5A33ABD6D4C}" type="slidenum">
              <a:rPr lang="es-PE" smtClean="0"/>
              <a:t>‹Nº›</a:t>
            </a:fld>
            <a:endParaRPr lang="es-PE"/>
          </a:p>
        </p:txBody>
      </p:sp>
    </p:spTree>
    <p:extLst>
      <p:ext uri="{BB962C8B-B14F-4D97-AF65-F5344CB8AC3E}">
        <p14:creationId xmlns:p14="http://schemas.microsoft.com/office/powerpoint/2010/main" val="2156163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5A254A3-766B-44D2-952A-DD0696D4ABE2}" type="datetimeFigureOut">
              <a:rPr lang="es-PE" smtClean="0"/>
              <a:t>21/02/2023</a:t>
            </a:fld>
            <a:endParaRPr lang="es-PE"/>
          </a:p>
        </p:txBody>
      </p:sp>
      <p:sp>
        <p:nvSpPr>
          <p:cNvPr id="3" name="Marcador de pie de página 2"/>
          <p:cNvSpPr>
            <a:spLocks noGrp="1"/>
          </p:cNvSpPr>
          <p:nvPr>
            <p:ph type="ftr" sz="quarter" idx="11"/>
          </p:nvPr>
        </p:nvSpPr>
        <p:spPr/>
        <p:txBody>
          <a:bodyPr/>
          <a:lstStyle/>
          <a:p>
            <a:endParaRPr lang="es-PE"/>
          </a:p>
        </p:txBody>
      </p:sp>
      <p:sp>
        <p:nvSpPr>
          <p:cNvPr id="4" name="Marcador de número de diapositiva 3"/>
          <p:cNvSpPr>
            <a:spLocks noGrp="1"/>
          </p:cNvSpPr>
          <p:nvPr>
            <p:ph type="sldNum" sz="quarter" idx="12"/>
          </p:nvPr>
        </p:nvSpPr>
        <p:spPr/>
        <p:txBody>
          <a:bodyPr/>
          <a:lstStyle/>
          <a:p>
            <a:fld id="{4B93FD00-13C9-4602-8DE9-C5A33ABD6D4C}" type="slidenum">
              <a:rPr lang="es-PE" smtClean="0"/>
              <a:t>‹Nº›</a:t>
            </a:fld>
            <a:endParaRPr lang="es-PE"/>
          </a:p>
        </p:txBody>
      </p:sp>
    </p:spTree>
    <p:extLst>
      <p:ext uri="{BB962C8B-B14F-4D97-AF65-F5344CB8AC3E}">
        <p14:creationId xmlns:p14="http://schemas.microsoft.com/office/powerpoint/2010/main" val="171936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A5A254A3-766B-44D2-952A-DD0696D4ABE2}" type="datetimeFigureOut">
              <a:rPr lang="es-PE" smtClean="0"/>
              <a:t>21/02/2023</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4B93FD00-13C9-4602-8DE9-C5A33ABD6D4C}" type="slidenum">
              <a:rPr lang="es-PE" smtClean="0"/>
              <a:t>‹Nº›</a:t>
            </a:fld>
            <a:endParaRPr lang="es-PE"/>
          </a:p>
        </p:txBody>
      </p:sp>
    </p:spTree>
    <p:extLst>
      <p:ext uri="{BB962C8B-B14F-4D97-AF65-F5344CB8AC3E}">
        <p14:creationId xmlns:p14="http://schemas.microsoft.com/office/powerpoint/2010/main" val="1853175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A5A254A3-766B-44D2-952A-DD0696D4ABE2}" type="datetimeFigureOut">
              <a:rPr lang="es-PE" smtClean="0"/>
              <a:t>21/02/2023</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4B93FD00-13C9-4602-8DE9-C5A33ABD6D4C}" type="slidenum">
              <a:rPr lang="es-PE" smtClean="0"/>
              <a:t>‹Nº›</a:t>
            </a:fld>
            <a:endParaRPr lang="es-PE"/>
          </a:p>
        </p:txBody>
      </p:sp>
    </p:spTree>
    <p:extLst>
      <p:ext uri="{BB962C8B-B14F-4D97-AF65-F5344CB8AC3E}">
        <p14:creationId xmlns:p14="http://schemas.microsoft.com/office/powerpoint/2010/main" val="2017937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A254A3-766B-44D2-952A-DD0696D4ABE2}" type="datetimeFigureOut">
              <a:rPr lang="es-PE" smtClean="0"/>
              <a:t>21/02/2023</a:t>
            </a:fld>
            <a:endParaRPr lang="es-PE"/>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93FD00-13C9-4602-8DE9-C5A33ABD6D4C}" type="slidenum">
              <a:rPr lang="es-PE" smtClean="0"/>
              <a:t>‹Nº›</a:t>
            </a:fld>
            <a:endParaRPr lang="es-PE"/>
          </a:p>
        </p:txBody>
      </p:sp>
    </p:spTree>
    <p:extLst>
      <p:ext uri="{BB962C8B-B14F-4D97-AF65-F5344CB8AC3E}">
        <p14:creationId xmlns:p14="http://schemas.microsoft.com/office/powerpoint/2010/main" val="334137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4.png"/><Relationship Id="rId7" Type="http://schemas.openxmlformats.org/officeDocument/2006/relationships/diagramColors" Target="../diagrams/colors4.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6.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4.png"/><Relationship Id="rId7" Type="http://schemas.openxmlformats.org/officeDocument/2006/relationships/diagramColors" Target="../diagrams/colors5.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1075182" y="1591056"/>
            <a:ext cx="9637776" cy="299999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PE" sz="4800" b="1" dirty="0"/>
              <a:t>Reflexiones sobre el Modelo de Servicio Educativo Intercultural Bilingüe y orientaciones para la planificación curricular</a:t>
            </a:r>
          </a:p>
        </p:txBody>
      </p:sp>
    </p:spTree>
    <p:extLst>
      <p:ext uri="{BB962C8B-B14F-4D97-AF65-F5344CB8AC3E}">
        <p14:creationId xmlns:p14="http://schemas.microsoft.com/office/powerpoint/2010/main" val="34520902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2 Marcador de contenido"/>
          <p:cNvSpPr>
            <a:spLocks noGrp="1"/>
          </p:cNvSpPr>
          <p:nvPr>
            <p:ph idx="1"/>
          </p:nvPr>
        </p:nvSpPr>
        <p:spPr>
          <a:xfrm>
            <a:off x="1097280" y="2538209"/>
            <a:ext cx="9381744" cy="1668031"/>
          </a:xfrm>
        </p:spPr>
        <p:txBody>
          <a:bodyPr>
            <a:noAutofit/>
          </a:bodyPr>
          <a:lstStyle/>
          <a:p>
            <a:pPr marL="0" indent="0" algn="ctr">
              <a:buNone/>
            </a:pPr>
            <a:r>
              <a:rPr lang="es-ES_tradnl" sz="4000" b="1" dirty="0">
                <a:solidFill>
                  <a:srgbClr val="C00000"/>
                </a:solidFill>
              </a:rPr>
              <a:t>MIRADA GLOBAL DEL MODELO DE SERVICIO EDUCATIVO INTERCULTURAL BILINGÜE.</a:t>
            </a:r>
            <a:endParaRPr lang="es-PE" sz="4000" dirty="0">
              <a:solidFill>
                <a:srgbClr val="C00000"/>
              </a:solidFill>
            </a:endParaRPr>
          </a:p>
        </p:txBody>
      </p:sp>
    </p:spTree>
    <p:extLst>
      <p:ext uri="{BB962C8B-B14F-4D97-AF65-F5344CB8AC3E}">
        <p14:creationId xmlns:p14="http://schemas.microsoft.com/office/powerpoint/2010/main" val="2380233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2 Marcador de contenido"/>
          <p:cNvSpPr>
            <a:spLocks noGrp="1"/>
          </p:cNvSpPr>
          <p:nvPr>
            <p:ph idx="1"/>
          </p:nvPr>
        </p:nvSpPr>
        <p:spPr>
          <a:xfrm>
            <a:off x="438150" y="457200"/>
            <a:ext cx="11620500" cy="4571999"/>
          </a:xfrm>
        </p:spPr>
        <p:txBody>
          <a:bodyPr>
            <a:noAutofit/>
          </a:bodyPr>
          <a:lstStyle/>
          <a:p>
            <a:pPr marL="0" indent="0" algn="ctr">
              <a:buNone/>
            </a:pPr>
            <a:r>
              <a:rPr lang="es-ES_tradnl" sz="1800" b="1" dirty="0"/>
              <a:t>Revisamos el MSEIB, Para ello:</a:t>
            </a:r>
          </a:p>
          <a:p>
            <a:pPr marL="0" indent="0" algn="ctr">
              <a:buNone/>
            </a:pPr>
            <a:endParaRPr lang="es-ES_tradnl" sz="1800" b="1" dirty="0"/>
          </a:p>
          <a:p>
            <a:pPr marL="0" indent="0">
              <a:buNone/>
            </a:pPr>
            <a:r>
              <a:rPr lang="es-ES_tradnl" sz="1800" b="1" dirty="0"/>
              <a:t>Organizamos 3 equipos:</a:t>
            </a:r>
          </a:p>
          <a:p>
            <a:pPr marL="0" indent="0">
              <a:buNone/>
            </a:pPr>
            <a:r>
              <a:rPr lang="es-ES_tradnl" sz="1800" b="1" dirty="0"/>
              <a:t>1 equipo revisa el componente pedagógico del MSEIB y organiza argumentos que sustentan por qué implementar EIB.</a:t>
            </a:r>
          </a:p>
          <a:p>
            <a:pPr marL="0" indent="0">
              <a:buNone/>
            </a:pPr>
            <a:r>
              <a:rPr lang="es-ES_tradnl" sz="1800" b="1" dirty="0"/>
              <a:t>1 equipo revisa el componente pedagógico del MSEIB y organiza argumentos que sustentan por qué no implementar EIB.</a:t>
            </a:r>
          </a:p>
          <a:p>
            <a:pPr marL="0" indent="0">
              <a:buNone/>
            </a:pPr>
            <a:r>
              <a:rPr lang="es-ES_tradnl" sz="1800" b="1" dirty="0"/>
              <a:t>1 equipo de jueces que estudia el caso y escucha los argumentos de las partes.</a:t>
            </a:r>
          </a:p>
          <a:p>
            <a:pPr marL="0" indent="0">
              <a:buNone/>
            </a:pPr>
            <a:endParaRPr lang="es-ES_tradnl" sz="1800" b="1" dirty="0"/>
          </a:p>
          <a:p>
            <a:pPr>
              <a:buFont typeface="Wingdings" panose="05000000000000000000" pitchFamily="2" charset="2"/>
              <a:buChar char="ü"/>
            </a:pPr>
            <a:r>
              <a:rPr lang="es-ES_tradnl" sz="1800" b="1" dirty="0"/>
              <a:t>Cada equipo organizan sus argumentos en 15 minutos y sustentan en 4 minutos.</a:t>
            </a:r>
          </a:p>
          <a:p>
            <a:pPr>
              <a:buFont typeface="Wingdings" panose="05000000000000000000" pitchFamily="2" charset="2"/>
              <a:buChar char="ü"/>
            </a:pPr>
            <a:r>
              <a:rPr lang="es-ES_tradnl" sz="1800" b="1" dirty="0"/>
              <a:t>El equipo de jueces les concede 2 minutos adicionales, luego de la presentación de los argumentos, para los </a:t>
            </a:r>
            <a:r>
              <a:rPr lang="es-ES_tradnl" sz="1800" b="1" dirty="0" err="1"/>
              <a:t>contra-argumentos</a:t>
            </a:r>
            <a:r>
              <a:rPr lang="es-ES_tradnl" sz="1800" b="1" dirty="0"/>
              <a:t> de cada equipo.</a:t>
            </a:r>
          </a:p>
          <a:p>
            <a:pPr marL="0" indent="0">
              <a:buNone/>
            </a:pPr>
            <a:endParaRPr lang="es-ES_tradnl" sz="1800" b="1" dirty="0"/>
          </a:p>
          <a:p>
            <a:pPr marL="0" indent="0">
              <a:buNone/>
            </a:pPr>
            <a:r>
              <a:rPr lang="es-ES_tradnl" sz="1800" b="1" dirty="0"/>
              <a:t>El equipo de jueces definen el caso de manera motivada. </a:t>
            </a:r>
          </a:p>
        </p:txBody>
      </p:sp>
    </p:spTree>
    <p:extLst>
      <p:ext uri="{BB962C8B-B14F-4D97-AF65-F5344CB8AC3E}">
        <p14:creationId xmlns:p14="http://schemas.microsoft.com/office/powerpoint/2010/main" val="37244452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3" name="Conector recto 52"/>
          <p:cNvCxnSpPr>
            <a:endCxn id="36" idx="0"/>
          </p:cNvCxnSpPr>
          <p:nvPr/>
        </p:nvCxnSpPr>
        <p:spPr>
          <a:xfrm>
            <a:off x="6091107" y="4096931"/>
            <a:ext cx="14118" cy="571044"/>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4" name="Rectángulo 3"/>
          <p:cNvSpPr/>
          <p:nvPr/>
        </p:nvSpPr>
        <p:spPr>
          <a:xfrm>
            <a:off x="1408137" y="2072998"/>
            <a:ext cx="2881338" cy="1016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PE" sz="1600" b="1" dirty="0">
                <a:solidFill>
                  <a:schemeClr val="tx1"/>
                </a:solidFill>
              </a:rPr>
              <a:t>Tiene como antecedentes:</a:t>
            </a:r>
          </a:p>
          <a:p>
            <a:pPr marL="177800" indent="-177800" algn="just">
              <a:buFont typeface="Wingdings" panose="05000000000000000000" pitchFamily="2" charset="2"/>
              <a:buChar char="ü"/>
            </a:pPr>
            <a:r>
              <a:rPr lang="es-PE" sz="1600" dirty="0">
                <a:solidFill>
                  <a:schemeClr val="tx1"/>
                </a:solidFill>
              </a:rPr>
              <a:t>Propuesta Pedagógica EIB.</a:t>
            </a:r>
          </a:p>
          <a:p>
            <a:pPr marL="177800" indent="-177800" algn="just">
              <a:buFont typeface="Wingdings" panose="05000000000000000000" pitchFamily="2" charset="2"/>
              <a:buChar char="ü"/>
            </a:pPr>
            <a:r>
              <a:rPr lang="es-PE" sz="1600" dirty="0">
                <a:solidFill>
                  <a:schemeClr val="tx1"/>
                </a:solidFill>
              </a:rPr>
              <a:t>Experiencias del estado.</a:t>
            </a:r>
          </a:p>
          <a:p>
            <a:pPr marL="177800" indent="-177800" algn="just">
              <a:buFont typeface="Wingdings" panose="05000000000000000000" pitchFamily="2" charset="2"/>
              <a:buChar char="ü"/>
            </a:pPr>
            <a:r>
              <a:rPr lang="es-PE" sz="1600" dirty="0">
                <a:solidFill>
                  <a:schemeClr val="tx1"/>
                </a:solidFill>
              </a:rPr>
              <a:t>Experiencia sociedad civil</a:t>
            </a:r>
          </a:p>
        </p:txBody>
      </p:sp>
      <p:sp>
        <p:nvSpPr>
          <p:cNvPr id="5" name="Flecha derecha 4"/>
          <p:cNvSpPr/>
          <p:nvPr/>
        </p:nvSpPr>
        <p:spPr>
          <a:xfrm flipH="1">
            <a:off x="4348737" y="2357746"/>
            <a:ext cx="745068" cy="474134"/>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PE"/>
          </a:p>
        </p:txBody>
      </p:sp>
      <p:sp>
        <p:nvSpPr>
          <p:cNvPr id="6" name="Rectángulo 5"/>
          <p:cNvSpPr/>
          <p:nvPr/>
        </p:nvSpPr>
        <p:spPr>
          <a:xfrm>
            <a:off x="4140615" y="266312"/>
            <a:ext cx="3860385" cy="100363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PE" sz="1600" dirty="0">
                <a:solidFill>
                  <a:schemeClr val="tx1"/>
                </a:solidFill>
                <a:latin typeface="Arial" panose="020B0604020202020204" pitchFamily="34" charset="0"/>
                <a:ea typeface="Calibri" panose="020F0502020204030204" pitchFamily="34" charset="0"/>
              </a:rPr>
              <a:t>Es la oferta educativa del sector  educación del estado para estudiantes de  pueblos originarios o indígenas.</a:t>
            </a:r>
            <a:endParaRPr lang="en-US" sz="1600" dirty="0">
              <a:solidFill>
                <a:schemeClr val="tx1"/>
              </a:solidFill>
            </a:endParaRPr>
          </a:p>
        </p:txBody>
      </p:sp>
      <p:sp>
        <p:nvSpPr>
          <p:cNvPr id="7" name="Flecha derecha 6"/>
          <p:cNvSpPr/>
          <p:nvPr/>
        </p:nvSpPr>
        <p:spPr>
          <a:xfrm>
            <a:off x="6946225" y="2347496"/>
            <a:ext cx="712533" cy="474134"/>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PE"/>
          </a:p>
        </p:txBody>
      </p:sp>
      <p:sp>
        <p:nvSpPr>
          <p:cNvPr id="29" name="Flecha arriba 28"/>
          <p:cNvSpPr/>
          <p:nvPr/>
        </p:nvSpPr>
        <p:spPr>
          <a:xfrm flipV="1">
            <a:off x="5826943" y="3211649"/>
            <a:ext cx="481263" cy="438699"/>
          </a:xfrm>
          <a:prstGeom prst="up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3" name="Rectángulo 22"/>
          <p:cNvSpPr/>
          <p:nvPr/>
        </p:nvSpPr>
        <p:spPr>
          <a:xfrm>
            <a:off x="7658758" y="2231320"/>
            <a:ext cx="3860378" cy="83508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PE" sz="1600" dirty="0">
                <a:solidFill>
                  <a:schemeClr val="tx1"/>
                </a:solidFill>
                <a:latin typeface="Arial" panose="020B0604020202020204" pitchFamily="34" charset="0"/>
                <a:ea typeface="Calibri" panose="020F0502020204030204" pitchFamily="34" charset="0"/>
              </a:rPr>
              <a:t>Establece lineamientos pedagógicos </a:t>
            </a:r>
            <a:r>
              <a:rPr lang="es-PE" sz="1600" dirty="0">
                <a:solidFill>
                  <a:schemeClr val="tx1"/>
                </a:solidFill>
              </a:rPr>
              <a:t>para asegurar educación de calidad con equidad y pertinencia cultural y lingüística.</a:t>
            </a:r>
            <a:endParaRPr lang="en-US" sz="1600" dirty="0">
              <a:solidFill>
                <a:schemeClr val="tx1"/>
              </a:solidFill>
            </a:endParaRPr>
          </a:p>
        </p:txBody>
      </p:sp>
      <p:sp>
        <p:nvSpPr>
          <p:cNvPr id="8" name="Flecha arriba 7"/>
          <p:cNvSpPr/>
          <p:nvPr/>
        </p:nvSpPr>
        <p:spPr>
          <a:xfrm>
            <a:off x="5807234" y="1313451"/>
            <a:ext cx="481263" cy="438699"/>
          </a:xfrm>
          <a:prstGeom prst="up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8" name="Rectángulo 27"/>
          <p:cNvSpPr/>
          <p:nvPr/>
        </p:nvSpPr>
        <p:spPr>
          <a:xfrm>
            <a:off x="4379852" y="3648014"/>
            <a:ext cx="3402663" cy="556679"/>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PE" sz="1600" dirty="0">
                <a:solidFill>
                  <a:schemeClr val="tx1"/>
                </a:solidFill>
                <a:latin typeface="Arial" panose="020B0604020202020204" pitchFamily="34" charset="0"/>
                <a:ea typeface="Calibri" panose="020F0502020204030204" pitchFamily="34" charset="0"/>
              </a:rPr>
              <a:t>Se implementa a través de tres formas</a:t>
            </a:r>
            <a:r>
              <a:rPr lang="es-PE" sz="1600" dirty="0">
                <a:solidFill>
                  <a:schemeClr val="tx1"/>
                </a:solidFill>
              </a:rPr>
              <a:t>, según </a:t>
            </a:r>
            <a:r>
              <a:rPr lang="es-PE" sz="1600" b="1" dirty="0">
                <a:solidFill>
                  <a:srgbClr val="0070C0"/>
                </a:solidFill>
              </a:rPr>
              <a:t>escenarios lingüísticos</a:t>
            </a:r>
            <a:r>
              <a:rPr lang="es-PE" sz="1600" dirty="0">
                <a:solidFill>
                  <a:schemeClr val="tx1"/>
                </a:solidFill>
              </a:rPr>
              <a:t>.</a:t>
            </a:r>
            <a:endParaRPr lang="en-US" sz="1600" dirty="0">
              <a:solidFill>
                <a:schemeClr val="tx1"/>
              </a:solidFill>
            </a:endParaRPr>
          </a:p>
        </p:txBody>
      </p:sp>
      <p:sp>
        <p:nvSpPr>
          <p:cNvPr id="26" name="Rectángulo 25"/>
          <p:cNvSpPr/>
          <p:nvPr/>
        </p:nvSpPr>
        <p:spPr>
          <a:xfrm>
            <a:off x="2007712" y="4680675"/>
            <a:ext cx="2294465" cy="61806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PE" sz="1600" dirty="0">
                <a:solidFill>
                  <a:schemeClr val="tx1"/>
                </a:solidFill>
              </a:rPr>
              <a:t>EIB de fortalecimiento cultural y lingüístico</a:t>
            </a:r>
          </a:p>
        </p:txBody>
      </p:sp>
      <p:sp>
        <p:nvSpPr>
          <p:cNvPr id="36" name="Rectángulo 35"/>
          <p:cNvSpPr/>
          <p:nvPr/>
        </p:nvSpPr>
        <p:spPr>
          <a:xfrm>
            <a:off x="4957992" y="4667975"/>
            <a:ext cx="2294465" cy="61806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PE" sz="1600" dirty="0">
                <a:solidFill>
                  <a:schemeClr val="tx1"/>
                </a:solidFill>
              </a:rPr>
              <a:t>EIB de revitalización cultural y lingüístico</a:t>
            </a:r>
          </a:p>
        </p:txBody>
      </p:sp>
      <p:sp>
        <p:nvSpPr>
          <p:cNvPr id="37" name="Rectángulo 36"/>
          <p:cNvSpPr/>
          <p:nvPr/>
        </p:nvSpPr>
        <p:spPr>
          <a:xfrm>
            <a:off x="7760803" y="4667975"/>
            <a:ext cx="2294465" cy="61806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PE" sz="1600" dirty="0">
                <a:solidFill>
                  <a:schemeClr val="tx1"/>
                </a:solidFill>
              </a:rPr>
              <a:t>EIB en contextos urbanos.</a:t>
            </a:r>
          </a:p>
        </p:txBody>
      </p:sp>
      <p:grpSp>
        <p:nvGrpSpPr>
          <p:cNvPr id="38" name="Grupo 37"/>
          <p:cNvGrpSpPr/>
          <p:nvPr/>
        </p:nvGrpSpPr>
        <p:grpSpPr>
          <a:xfrm>
            <a:off x="4581176" y="5847802"/>
            <a:ext cx="3110840" cy="985038"/>
            <a:chOff x="8818095" y="2948923"/>
            <a:chExt cx="3110840" cy="985038"/>
          </a:xfrm>
        </p:grpSpPr>
        <p:grpSp>
          <p:nvGrpSpPr>
            <p:cNvPr id="39" name="Grupo 38"/>
            <p:cNvGrpSpPr/>
            <p:nvPr/>
          </p:nvGrpSpPr>
          <p:grpSpPr>
            <a:xfrm>
              <a:off x="8818095" y="2956827"/>
              <a:ext cx="1003569" cy="934890"/>
              <a:chOff x="10177835" y="3159071"/>
              <a:chExt cx="1003569" cy="934890"/>
            </a:xfrm>
            <a:solidFill>
              <a:schemeClr val="accent1">
                <a:lumMod val="60000"/>
                <a:lumOff val="40000"/>
              </a:schemeClr>
            </a:solidFill>
          </p:grpSpPr>
          <p:sp>
            <p:nvSpPr>
              <p:cNvPr id="47" name="Elipse 46"/>
              <p:cNvSpPr/>
              <p:nvPr/>
            </p:nvSpPr>
            <p:spPr>
              <a:xfrm>
                <a:off x="10177835" y="3159071"/>
                <a:ext cx="1003569" cy="934890"/>
              </a:xfrm>
              <a:prstGeom prst="ellipse">
                <a:avLst/>
              </a:prstGeom>
              <a:grpFill/>
            </p:spPr>
            <p:style>
              <a:lnRef idx="2">
                <a:schemeClr val="accent6"/>
              </a:lnRef>
              <a:fillRef idx="1">
                <a:schemeClr val="lt1"/>
              </a:fillRef>
              <a:effectRef idx="0">
                <a:schemeClr val="accent6"/>
              </a:effectRef>
              <a:fontRef idx="minor">
                <a:schemeClr val="dk1"/>
              </a:fontRef>
            </p:style>
            <p:txBody>
              <a:bodyPr rtlCol="0" anchor="ctr"/>
              <a:lstStyle/>
              <a:p>
                <a:pPr algn="ctr"/>
                <a:endParaRPr lang="es-PE" dirty="0"/>
              </a:p>
            </p:txBody>
          </p:sp>
          <p:sp>
            <p:nvSpPr>
              <p:cNvPr id="48" name="Rectángulo 47"/>
              <p:cNvSpPr/>
              <p:nvPr/>
            </p:nvSpPr>
            <p:spPr>
              <a:xfrm>
                <a:off x="10182747" y="3398581"/>
                <a:ext cx="998657" cy="59294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PE" dirty="0"/>
                  <a:t>Gestión</a:t>
                </a:r>
              </a:p>
            </p:txBody>
          </p:sp>
        </p:grpSp>
        <p:grpSp>
          <p:nvGrpSpPr>
            <p:cNvPr id="40" name="Grupo 39"/>
            <p:cNvGrpSpPr/>
            <p:nvPr/>
          </p:nvGrpSpPr>
          <p:grpSpPr>
            <a:xfrm>
              <a:off x="10925366" y="2948923"/>
              <a:ext cx="1003569" cy="934890"/>
              <a:chOff x="10177835" y="3159071"/>
              <a:chExt cx="1003569" cy="934890"/>
            </a:xfrm>
            <a:solidFill>
              <a:schemeClr val="accent1">
                <a:lumMod val="60000"/>
                <a:lumOff val="40000"/>
              </a:schemeClr>
            </a:solidFill>
          </p:grpSpPr>
          <p:sp>
            <p:nvSpPr>
              <p:cNvPr id="45" name="Elipse 44"/>
              <p:cNvSpPr/>
              <p:nvPr/>
            </p:nvSpPr>
            <p:spPr>
              <a:xfrm>
                <a:off x="10177835" y="3159071"/>
                <a:ext cx="1003569" cy="934890"/>
              </a:xfrm>
              <a:prstGeom prst="ellipse">
                <a:avLst/>
              </a:prstGeom>
              <a:grpFill/>
            </p:spPr>
            <p:style>
              <a:lnRef idx="2">
                <a:schemeClr val="accent6"/>
              </a:lnRef>
              <a:fillRef idx="1">
                <a:schemeClr val="lt1"/>
              </a:fillRef>
              <a:effectRef idx="0">
                <a:schemeClr val="accent6"/>
              </a:effectRef>
              <a:fontRef idx="minor">
                <a:schemeClr val="dk1"/>
              </a:fontRef>
            </p:style>
            <p:txBody>
              <a:bodyPr rtlCol="0" anchor="ctr"/>
              <a:lstStyle/>
              <a:p>
                <a:pPr algn="ctr"/>
                <a:endParaRPr lang="es-PE" dirty="0"/>
              </a:p>
            </p:txBody>
          </p:sp>
          <p:sp>
            <p:nvSpPr>
              <p:cNvPr id="46" name="Rectángulo 45"/>
              <p:cNvSpPr/>
              <p:nvPr/>
            </p:nvSpPr>
            <p:spPr>
              <a:xfrm>
                <a:off x="10182747" y="3383591"/>
                <a:ext cx="998657" cy="59294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PE" dirty="0"/>
                  <a:t>Soporte</a:t>
                </a:r>
              </a:p>
            </p:txBody>
          </p:sp>
        </p:grpSp>
        <p:grpSp>
          <p:nvGrpSpPr>
            <p:cNvPr id="41" name="Grupo 40"/>
            <p:cNvGrpSpPr/>
            <p:nvPr/>
          </p:nvGrpSpPr>
          <p:grpSpPr>
            <a:xfrm>
              <a:off x="9718376" y="2956270"/>
              <a:ext cx="1267153" cy="977691"/>
              <a:chOff x="8848075" y="3134230"/>
              <a:chExt cx="1267153" cy="977691"/>
            </a:xfrm>
            <a:solidFill>
              <a:schemeClr val="accent1">
                <a:lumMod val="60000"/>
                <a:lumOff val="40000"/>
              </a:schemeClr>
            </a:solidFill>
          </p:grpSpPr>
          <p:sp>
            <p:nvSpPr>
              <p:cNvPr id="43" name="Elipse 42"/>
              <p:cNvSpPr/>
              <p:nvPr/>
            </p:nvSpPr>
            <p:spPr>
              <a:xfrm>
                <a:off x="8866132" y="3134230"/>
                <a:ext cx="1249096" cy="977691"/>
              </a:xfrm>
              <a:prstGeom prst="ellipse">
                <a:avLst/>
              </a:prstGeom>
              <a:grpFill/>
            </p:spPr>
            <p:style>
              <a:lnRef idx="2">
                <a:schemeClr val="accent6"/>
              </a:lnRef>
              <a:fillRef idx="1">
                <a:schemeClr val="lt1"/>
              </a:fillRef>
              <a:effectRef idx="0">
                <a:schemeClr val="accent6"/>
              </a:effectRef>
              <a:fontRef idx="minor">
                <a:schemeClr val="dk1"/>
              </a:fontRef>
            </p:style>
            <p:txBody>
              <a:bodyPr rtlCol="0" anchor="ctr"/>
              <a:lstStyle/>
              <a:p>
                <a:pPr algn="ctr"/>
                <a:endParaRPr lang="es-PE" dirty="0"/>
              </a:p>
            </p:txBody>
          </p:sp>
          <p:sp>
            <p:nvSpPr>
              <p:cNvPr id="44" name="Rectángulo 43"/>
              <p:cNvSpPr/>
              <p:nvPr/>
            </p:nvSpPr>
            <p:spPr>
              <a:xfrm>
                <a:off x="8848075" y="3370823"/>
                <a:ext cx="1259174" cy="59294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PE" dirty="0"/>
                  <a:t>Pedagógico</a:t>
                </a:r>
              </a:p>
            </p:txBody>
          </p:sp>
        </p:grpSp>
        <p:sp>
          <p:nvSpPr>
            <p:cNvPr id="42" name="Rectángulo 41"/>
            <p:cNvSpPr/>
            <p:nvPr/>
          </p:nvSpPr>
          <p:spPr>
            <a:xfrm>
              <a:off x="9173980" y="2949453"/>
              <a:ext cx="2365315" cy="374508"/>
            </a:xfrm>
            <a:prstGeom prst="rect">
              <a:avLst/>
            </a:prstGeom>
            <a:solidFill>
              <a:schemeClr val="accent1">
                <a:lumMod val="60000"/>
                <a:lumOff val="4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PE" dirty="0"/>
                <a:t>Sus componentes son:</a:t>
              </a:r>
            </a:p>
          </p:txBody>
        </p:sp>
      </p:grpSp>
      <p:cxnSp>
        <p:nvCxnSpPr>
          <p:cNvPr id="49" name="Conector recto de flecha 48"/>
          <p:cNvCxnSpPr>
            <a:stCxn id="26" idx="2"/>
            <a:endCxn id="42" idx="0"/>
          </p:cNvCxnSpPr>
          <p:nvPr/>
        </p:nvCxnSpPr>
        <p:spPr>
          <a:xfrm>
            <a:off x="3154945" y="5298741"/>
            <a:ext cx="2964774" cy="549591"/>
          </a:xfrm>
          <a:prstGeom prst="straightConnector1">
            <a:avLst/>
          </a:prstGeom>
          <a:ln w="28575">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0" name="Conector recto de flecha 49"/>
          <p:cNvCxnSpPr>
            <a:stCxn id="36" idx="2"/>
            <a:endCxn id="43" idx="0"/>
          </p:cNvCxnSpPr>
          <p:nvPr/>
        </p:nvCxnSpPr>
        <p:spPr>
          <a:xfrm>
            <a:off x="6105225" y="5286041"/>
            <a:ext cx="18837" cy="569108"/>
          </a:xfrm>
          <a:prstGeom prst="straightConnector1">
            <a:avLst/>
          </a:prstGeom>
          <a:ln w="28575">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1" name="Conector recto de flecha 50"/>
          <p:cNvCxnSpPr>
            <a:stCxn id="37" idx="2"/>
            <a:endCxn id="43" idx="0"/>
          </p:cNvCxnSpPr>
          <p:nvPr/>
        </p:nvCxnSpPr>
        <p:spPr>
          <a:xfrm flipH="1">
            <a:off x="6124062" y="5286041"/>
            <a:ext cx="2783974" cy="569108"/>
          </a:xfrm>
          <a:prstGeom prst="straightConnector1">
            <a:avLst/>
          </a:prstGeom>
          <a:ln w="28575">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2" name="Conector recto 51"/>
          <p:cNvCxnSpPr/>
          <p:nvPr/>
        </p:nvCxnSpPr>
        <p:spPr>
          <a:xfrm flipV="1">
            <a:off x="3154944" y="4390789"/>
            <a:ext cx="5753091" cy="1329"/>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4" name="Conector recto 53"/>
          <p:cNvCxnSpPr>
            <a:stCxn id="26" idx="0"/>
          </p:cNvCxnSpPr>
          <p:nvPr/>
        </p:nvCxnSpPr>
        <p:spPr>
          <a:xfrm flipH="1" flipV="1">
            <a:off x="3154944" y="4382453"/>
            <a:ext cx="1" cy="298222"/>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Conector recto 54"/>
          <p:cNvCxnSpPr>
            <a:stCxn id="37" idx="0"/>
          </p:cNvCxnSpPr>
          <p:nvPr/>
        </p:nvCxnSpPr>
        <p:spPr>
          <a:xfrm flipH="1" flipV="1">
            <a:off x="8908035" y="4377766"/>
            <a:ext cx="1" cy="290209"/>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nvGrpSpPr>
          <p:cNvPr id="9" name="Grupo 8"/>
          <p:cNvGrpSpPr/>
          <p:nvPr/>
        </p:nvGrpSpPr>
        <p:grpSpPr>
          <a:xfrm>
            <a:off x="5133069" y="1752150"/>
            <a:ext cx="1867127" cy="1607930"/>
            <a:chOff x="5133069" y="1752150"/>
            <a:chExt cx="1867127" cy="1607930"/>
          </a:xfrm>
        </p:grpSpPr>
        <p:sp>
          <p:nvSpPr>
            <p:cNvPr id="3" name="Elipse 2"/>
            <p:cNvSpPr/>
            <p:nvPr/>
          </p:nvSpPr>
          <p:spPr>
            <a:xfrm>
              <a:off x="5133069" y="1752150"/>
              <a:ext cx="1867127" cy="160793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2000" b="1" dirty="0">
                <a:solidFill>
                  <a:schemeClr val="tx1"/>
                </a:solidFill>
              </a:endParaRPr>
            </a:p>
          </p:txBody>
        </p:sp>
        <p:sp>
          <p:nvSpPr>
            <p:cNvPr id="2" name="Rectángulo 1"/>
            <p:cNvSpPr/>
            <p:nvPr/>
          </p:nvSpPr>
          <p:spPr>
            <a:xfrm>
              <a:off x="5336647" y="2039784"/>
              <a:ext cx="1461853" cy="103266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PE" sz="2000" b="1" dirty="0">
                  <a:solidFill>
                    <a:srgbClr val="FF0000"/>
                  </a:solidFill>
                </a:rPr>
                <a:t>¿Qué es el Modelo de  Servicio EIB?</a:t>
              </a:r>
            </a:p>
          </p:txBody>
        </p:sp>
      </p:grpSp>
    </p:spTree>
    <p:extLst>
      <p:ext uri="{BB962C8B-B14F-4D97-AF65-F5344CB8AC3E}">
        <p14:creationId xmlns:p14="http://schemas.microsoft.com/office/powerpoint/2010/main" val="3231041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3 Rectángulo"/>
          <p:cNvSpPr>
            <a:spLocks noChangeArrowheads="1"/>
          </p:cNvSpPr>
          <p:nvPr/>
        </p:nvSpPr>
        <p:spPr bwMode="auto">
          <a:xfrm>
            <a:off x="-312616" y="673532"/>
            <a:ext cx="821397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s-PE" altLang="es-PE" sz="2800" b="1" dirty="0">
                <a:solidFill>
                  <a:srgbClr val="C00000"/>
                </a:solidFill>
                <a:latin typeface="Cambria" panose="02040503050406030204" pitchFamily="18" charset="0"/>
              </a:rPr>
              <a:t>COMPONENTE PEDAGÓGICO (i)</a:t>
            </a:r>
          </a:p>
        </p:txBody>
      </p:sp>
      <p:graphicFrame>
        <p:nvGraphicFramePr>
          <p:cNvPr id="2" name="Diagrama 1"/>
          <p:cNvGraphicFramePr/>
          <p:nvPr>
            <p:extLst>
              <p:ext uri="{D42A27DB-BD31-4B8C-83A1-F6EECF244321}">
                <p14:modId xmlns:p14="http://schemas.microsoft.com/office/powerpoint/2010/main" val="2938695990"/>
              </p:ext>
            </p:extLst>
          </p:nvPr>
        </p:nvGraphicFramePr>
        <p:xfrm>
          <a:off x="5299227" y="1284852"/>
          <a:ext cx="5241516" cy="4441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4" name="Grupo 3"/>
          <p:cNvGrpSpPr/>
          <p:nvPr/>
        </p:nvGrpSpPr>
        <p:grpSpPr>
          <a:xfrm>
            <a:off x="335501" y="1360377"/>
            <a:ext cx="4545533" cy="4980465"/>
            <a:chOff x="6723510" y="1365787"/>
            <a:chExt cx="4545533" cy="4903969"/>
          </a:xfrm>
        </p:grpSpPr>
        <p:grpSp>
          <p:nvGrpSpPr>
            <p:cNvPr id="5" name="Grupo 4"/>
            <p:cNvGrpSpPr/>
            <p:nvPr/>
          </p:nvGrpSpPr>
          <p:grpSpPr>
            <a:xfrm>
              <a:off x="7038111" y="2958247"/>
              <a:ext cx="1776422" cy="1776422"/>
              <a:chOff x="799116" y="1421137"/>
              <a:chExt cx="1776422" cy="1776422"/>
            </a:xfrm>
          </p:grpSpPr>
          <p:sp>
            <p:nvSpPr>
              <p:cNvPr id="18" name="Forma 17"/>
              <p:cNvSpPr/>
              <p:nvPr/>
            </p:nvSpPr>
            <p:spPr>
              <a:xfrm>
                <a:off x="799116" y="1421137"/>
                <a:ext cx="1776422" cy="1776422"/>
              </a:xfrm>
              <a:prstGeom prst="gear6">
                <a:avLst/>
              </a:prstGeom>
            </p:spPr>
            <p:style>
              <a:lnRef idx="2">
                <a:schemeClr val="lt1">
                  <a:hueOff val="0"/>
                  <a:satOff val="0"/>
                  <a:lumOff val="0"/>
                  <a:alphaOff val="0"/>
                </a:schemeClr>
              </a:lnRef>
              <a:fillRef idx="1">
                <a:schemeClr val="accent2">
                  <a:hueOff val="-727682"/>
                  <a:satOff val="-41964"/>
                  <a:lumOff val="4314"/>
                  <a:alphaOff val="0"/>
                </a:schemeClr>
              </a:fillRef>
              <a:effectRef idx="0">
                <a:schemeClr val="accent2">
                  <a:hueOff val="-727682"/>
                  <a:satOff val="-41964"/>
                  <a:lumOff val="4314"/>
                  <a:alphaOff val="0"/>
                </a:schemeClr>
              </a:effectRef>
              <a:fontRef idx="minor">
                <a:schemeClr val="lt1"/>
              </a:fontRef>
            </p:style>
          </p:sp>
          <p:sp>
            <p:nvSpPr>
              <p:cNvPr id="19" name="Forma 4"/>
              <p:cNvSpPr/>
              <p:nvPr/>
            </p:nvSpPr>
            <p:spPr>
              <a:xfrm>
                <a:off x="1123635" y="1871060"/>
                <a:ext cx="1004683" cy="8765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PE" sz="1200" b="1" kern="1200" dirty="0">
                    <a:latin typeface="Cambria" panose="02040503050406030204" pitchFamily="18" charset="0"/>
                  </a:rPr>
                  <a:t>Desarrollo de las áreas - intercultural</a:t>
                </a:r>
              </a:p>
            </p:txBody>
          </p:sp>
        </p:grpSp>
        <p:sp>
          <p:nvSpPr>
            <p:cNvPr id="6" name="Forma 5"/>
            <p:cNvSpPr/>
            <p:nvPr/>
          </p:nvSpPr>
          <p:spPr>
            <a:xfrm>
              <a:off x="6723510" y="2564133"/>
              <a:ext cx="2271600" cy="2271600"/>
            </a:xfrm>
            <a:prstGeom prst="leftCircularArrow">
              <a:avLst>
                <a:gd name="adj1" fmla="val 6452"/>
                <a:gd name="adj2" fmla="val 429999"/>
                <a:gd name="adj3" fmla="val 10489124"/>
                <a:gd name="adj4" fmla="val 14837806"/>
                <a:gd name="adj5" fmla="val 7527"/>
              </a:avLst>
            </a:prstGeom>
          </p:spPr>
          <p:style>
            <a:lnRef idx="0">
              <a:schemeClr val="lt1">
                <a:hueOff val="0"/>
                <a:satOff val="0"/>
                <a:lumOff val="0"/>
                <a:alphaOff val="0"/>
              </a:schemeClr>
            </a:lnRef>
            <a:fillRef idx="1">
              <a:schemeClr val="accent2">
                <a:hueOff val="-727682"/>
                <a:satOff val="-41964"/>
                <a:lumOff val="4314"/>
                <a:alphaOff val="0"/>
              </a:schemeClr>
            </a:fillRef>
            <a:effectRef idx="0">
              <a:schemeClr val="accent2">
                <a:hueOff val="-727682"/>
                <a:satOff val="-41964"/>
                <a:lumOff val="4314"/>
                <a:alphaOff val="0"/>
              </a:schemeClr>
            </a:effectRef>
            <a:fontRef idx="minor">
              <a:schemeClr val="lt1"/>
            </a:fontRef>
          </p:style>
        </p:sp>
        <p:grpSp>
          <p:nvGrpSpPr>
            <p:cNvPr id="7" name="Grupo 6"/>
            <p:cNvGrpSpPr/>
            <p:nvPr/>
          </p:nvGrpSpPr>
          <p:grpSpPr>
            <a:xfrm>
              <a:off x="7865850" y="1748087"/>
              <a:ext cx="1740531" cy="1740531"/>
              <a:chOff x="1794094" y="195587"/>
              <a:chExt cx="1740531" cy="1740531"/>
            </a:xfrm>
          </p:grpSpPr>
          <p:sp>
            <p:nvSpPr>
              <p:cNvPr id="16" name="Forma 15"/>
              <p:cNvSpPr/>
              <p:nvPr/>
            </p:nvSpPr>
            <p:spPr>
              <a:xfrm rot="20700000">
                <a:off x="1794094" y="195587"/>
                <a:ext cx="1740531" cy="1740531"/>
              </a:xfrm>
              <a:prstGeom prst="gear6">
                <a:avLst/>
              </a:prstGeom>
            </p:spPr>
            <p:style>
              <a:lnRef idx="2">
                <a:schemeClr val="lt1">
                  <a:hueOff val="0"/>
                  <a:satOff val="0"/>
                  <a:lumOff val="0"/>
                  <a:alphaOff val="0"/>
                </a:schemeClr>
              </a:lnRef>
              <a:fillRef idx="1">
                <a:schemeClr val="accent2">
                  <a:hueOff val="-1455363"/>
                  <a:satOff val="-83928"/>
                  <a:lumOff val="8628"/>
                  <a:alphaOff val="0"/>
                </a:schemeClr>
              </a:fillRef>
              <a:effectRef idx="0">
                <a:schemeClr val="accent2">
                  <a:hueOff val="-1455363"/>
                  <a:satOff val="-83928"/>
                  <a:lumOff val="8628"/>
                  <a:alphaOff val="0"/>
                </a:schemeClr>
              </a:effectRef>
              <a:fontRef idx="minor">
                <a:schemeClr val="lt1"/>
              </a:fontRef>
            </p:style>
          </p:sp>
          <p:sp>
            <p:nvSpPr>
              <p:cNvPr id="17" name="Forma 4"/>
              <p:cNvSpPr/>
              <p:nvPr/>
            </p:nvSpPr>
            <p:spPr>
              <a:xfrm>
                <a:off x="2070784" y="577337"/>
                <a:ext cx="1144989" cy="97703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PE" sz="1400" b="1" kern="1200" dirty="0">
                    <a:latin typeface="Cambria" panose="02040503050406030204" pitchFamily="18" charset="0"/>
                  </a:rPr>
                  <a:t>Diálogo de saberes</a:t>
                </a:r>
              </a:p>
            </p:txBody>
          </p:sp>
        </p:grpSp>
        <p:sp>
          <p:nvSpPr>
            <p:cNvPr id="8" name="Flecha circular 7"/>
            <p:cNvSpPr/>
            <p:nvPr/>
          </p:nvSpPr>
          <p:spPr>
            <a:xfrm>
              <a:off x="7463247" y="1365787"/>
              <a:ext cx="2449242" cy="2449242"/>
            </a:xfrm>
            <a:prstGeom prst="circularArrow">
              <a:avLst>
                <a:gd name="adj1" fmla="val 5984"/>
                <a:gd name="adj2" fmla="val 394124"/>
                <a:gd name="adj3" fmla="val 13313824"/>
                <a:gd name="adj4" fmla="val 10508221"/>
                <a:gd name="adj5" fmla="val 6981"/>
              </a:avLst>
            </a:prstGeom>
          </p:spPr>
          <p:style>
            <a:lnRef idx="0">
              <a:schemeClr val="lt1">
                <a:hueOff val="0"/>
                <a:satOff val="0"/>
                <a:lumOff val="0"/>
                <a:alphaOff val="0"/>
              </a:schemeClr>
            </a:lnRef>
            <a:fillRef idx="1">
              <a:schemeClr val="accent2">
                <a:hueOff val="-1455363"/>
                <a:satOff val="-83928"/>
                <a:lumOff val="8628"/>
                <a:alphaOff val="0"/>
              </a:schemeClr>
            </a:fillRef>
            <a:effectRef idx="0">
              <a:schemeClr val="accent2">
                <a:hueOff val="-1455363"/>
                <a:satOff val="-83928"/>
                <a:lumOff val="8628"/>
                <a:alphaOff val="0"/>
              </a:schemeClr>
            </a:effectRef>
            <a:fontRef idx="minor">
              <a:schemeClr val="lt1"/>
            </a:fontRef>
          </p:style>
        </p:sp>
        <p:grpSp>
          <p:nvGrpSpPr>
            <p:cNvPr id="9" name="Grupo 8"/>
            <p:cNvGrpSpPr/>
            <p:nvPr/>
          </p:nvGrpSpPr>
          <p:grpSpPr>
            <a:xfrm>
              <a:off x="8327644" y="3513379"/>
              <a:ext cx="2442580" cy="2442580"/>
              <a:chOff x="2220254" y="1998475"/>
              <a:chExt cx="2442580" cy="2442580"/>
            </a:xfrm>
          </p:grpSpPr>
          <p:sp>
            <p:nvSpPr>
              <p:cNvPr id="14" name="Forma 13"/>
              <p:cNvSpPr/>
              <p:nvPr/>
            </p:nvSpPr>
            <p:spPr>
              <a:xfrm>
                <a:off x="2220254" y="1998475"/>
                <a:ext cx="2442580" cy="2442580"/>
              </a:xfrm>
              <a:prstGeom prst="gear9">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5" name="Forma 4"/>
              <p:cNvSpPr/>
              <p:nvPr/>
            </p:nvSpPr>
            <p:spPr>
              <a:xfrm>
                <a:off x="2711321" y="2570638"/>
                <a:ext cx="1460446" cy="12555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PE" sz="1400" b="1" dirty="0">
                    <a:latin typeface="Cambria" panose="02040503050406030204" pitchFamily="18" charset="0"/>
                  </a:rPr>
                  <a:t>Propuesta pedagógica</a:t>
                </a:r>
                <a:endParaRPr lang="es-PE" sz="1400" b="1" kern="1200" dirty="0">
                  <a:latin typeface="Cambria" panose="02040503050406030204" pitchFamily="18" charset="0"/>
                </a:endParaRPr>
              </a:p>
            </p:txBody>
          </p:sp>
        </p:grpSp>
        <p:sp>
          <p:nvSpPr>
            <p:cNvPr id="10" name="Flecha circular 9"/>
            <p:cNvSpPr/>
            <p:nvPr/>
          </p:nvSpPr>
          <p:spPr>
            <a:xfrm>
              <a:off x="8142540" y="3143253"/>
              <a:ext cx="3126503" cy="3126503"/>
            </a:xfrm>
            <a:prstGeom prst="circularArrow">
              <a:avLst>
                <a:gd name="adj1" fmla="val 4688"/>
                <a:gd name="adj2" fmla="val 299029"/>
                <a:gd name="adj3" fmla="val 2521788"/>
                <a:gd name="adj4" fmla="val 15849217"/>
                <a:gd name="adj5" fmla="val 5469"/>
              </a:avLst>
            </a:prstGeom>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grpSp>
          <p:nvGrpSpPr>
            <p:cNvPr id="11" name="Grupo 10"/>
            <p:cNvGrpSpPr/>
            <p:nvPr/>
          </p:nvGrpSpPr>
          <p:grpSpPr>
            <a:xfrm>
              <a:off x="9486632" y="1568470"/>
              <a:ext cx="1740531" cy="1740531"/>
              <a:chOff x="4263755" y="195587"/>
              <a:chExt cx="1740531" cy="1740531"/>
            </a:xfrm>
          </p:grpSpPr>
          <p:sp>
            <p:nvSpPr>
              <p:cNvPr id="12" name="Forma 11"/>
              <p:cNvSpPr/>
              <p:nvPr/>
            </p:nvSpPr>
            <p:spPr>
              <a:xfrm rot="20700000">
                <a:off x="4263755" y="195587"/>
                <a:ext cx="1740531" cy="1740531"/>
              </a:xfrm>
              <a:prstGeom prst="gear6">
                <a:avLst/>
              </a:prstGeom>
            </p:spPr>
            <p:style>
              <a:lnRef idx="2">
                <a:schemeClr val="lt1">
                  <a:hueOff val="0"/>
                  <a:satOff val="0"/>
                  <a:lumOff val="0"/>
                  <a:alphaOff val="0"/>
                </a:schemeClr>
              </a:lnRef>
              <a:fillRef idx="1">
                <a:schemeClr val="accent5">
                  <a:hueOff val="-7353344"/>
                  <a:satOff val="-10228"/>
                  <a:lumOff val="-3922"/>
                  <a:alphaOff val="0"/>
                </a:schemeClr>
              </a:fillRef>
              <a:effectRef idx="0">
                <a:schemeClr val="accent5">
                  <a:hueOff val="-7353344"/>
                  <a:satOff val="-10228"/>
                  <a:lumOff val="-3922"/>
                  <a:alphaOff val="0"/>
                </a:schemeClr>
              </a:effectRef>
              <a:fontRef idx="minor">
                <a:schemeClr val="lt1"/>
              </a:fontRef>
            </p:style>
          </p:sp>
          <p:sp>
            <p:nvSpPr>
              <p:cNvPr id="13" name="Forma 4"/>
              <p:cNvSpPr/>
              <p:nvPr/>
            </p:nvSpPr>
            <p:spPr>
              <a:xfrm>
                <a:off x="4552144" y="577337"/>
                <a:ext cx="1133290" cy="97703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PE" sz="1400" b="1" dirty="0">
                    <a:latin typeface="Cambria" panose="02040503050406030204" pitchFamily="18" charset="0"/>
                  </a:rPr>
                  <a:t>Tratamiento y desarrollo de lenguas</a:t>
                </a:r>
              </a:p>
            </p:txBody>
          </p:sp>
        </p:grpSp>
      </p:grpSp>
    </p:spTree>
    <p:extLst>
      <p:ext uri="{BB962C8B-B14F-4D97-AF65-F5344CB8AC3E}">
        <p14:creationId xmlns:p14="http://schemas.microsoft.com/office/powerpoint/2010/main" val="31580635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3 Rectángulo"/>
          <p:cNvSpPr>
            <a:spLocks noChangeArrowheads="1"/>
          </p:cNvSpPr>
          <p:nvPr/>
        </p:nvSpPr>
        <p:spPr bwMode="auto">
          <a:xfrm>
            <a:off x="-312616" y="673532"/>
            <a:ext cx="821397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s-PE" altLang="es-PE" sz="2800" b="1" dirty="0">
                <a:solidFill>
                  <a:srgbClr val="C00000"/>
                </a:solidFill>
                <a:latin typeface="Cambria" panose="02040503050406030204" pitchFamily="18" charset="0"/>
              </a:rPr>
              <a:t>COMPONENTE PEDAGÓGICO (i)</a:t>
            </a:r>
          </a:p>
        </p:txBody>
      </p:sp>
      <p:grpSp>
        <p:nvGrpSpPr>
          <p:cNvPr id="4" name="Grupo 3"/>
          <p:cNvGrpSpPr/>
          <p:nvPr/>
        </p:nvGrpSpPr>
        <p:grpSpPr>
          <a:xfrm>
            <a:off x="3103421" y="1360377"/>
            <a:ext cx="4545533" cy="4980465"/>
            <a:chOff x="6723510" y="1365787"/>
            <a:chExt cx="4545533" cy="4903969"/>
          </a:xfrm>
        </p:grpSpPr>
        <p:grpSp>
          <p:nvGrpSpPr>
            <p:cNvPr id="5" name="Grupo 4"/>
            <p:cNvGrpSpPr/>
            <p:nvPr/>
          </p:nvGrpSpPr>
          <p:grpSpPr>
            <a:xfrm>
              <a:off x="7038111" y="2958247"/>
              <a:ext cx="1776422" cy="1776422"/>
              <a:chOff x="799116" y="1421137"/>
              <a:chExt cx="1776422" cy="1776422"/>
            </a:xfrm>
          </p:grpSpPr>
          <p:sp>
            <p:nvSpPr>
              <p:cNvPr id="18" name="Forma 17"/>
              <p:cNvSpPr/>
              <p:nvPr/>
            </p:nvSpPr>
            <p:spPr>
              <a:xfrm>
                <a:off x="799116" y="1421137"/>
                <a:ext cx="1776422" cy="1776422"/>
              </a:xfrm>
              <a:prstGeom prst="gear6">
                <a:avLst/>
              </a:prstGeom>
            </p:spPr>
            <p:style>
              <a:lnRef idx="2">
                <a:schemeClr val="lt1">
                  <a:hueOff val="0"/>
                  <a:satOff val="0"/>
                  <a:lumOff val="0"/>
                  <a:alphaOff val="0"/>
                </a:schemeClr>
              </a:lnRef>
              <a:fillRef idx="1">
                <a:schemeClr val="accent2">
                  <a:hueOff val="-727682"/>
                  <a:satOff val="-41964"/>
                  <a:lumOff val="4314"/>
                  <a:alphaOff val="0"/>
                </a:schemeClr>
              </a:fillRef>
              <a:effectRef idx="0">
                <a:schemeClr val="accent2">
                  <a:hueOff val="-727682"/>
                  <a:satOff val="-41964"/>
                  <a:lumOff val="4314"/>
                  <a:alphaOff val="0"/>
                </a:schemeClr>
              </a:effectRef>
              <a:fontRef idx="minor">
                <a:schemeClr val="lt1"/>
              </a:fontRef>
            </p:style>
          </p:sp>
          <p:sp>
            <p:nvSpPr>
              <p:cNvPr id="19" name="Forma 4"/>
              <p:cNvSpPr/>
              <p:nvPr/>
            </p:nvSpPr>
            <p:spPr>
              <a:xfrm>
                <a:off x="1123635" y="1871060"/>
                <a:ext cx="1004683" cy="8765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PE" sz="1200" b="1" kern="1200" dirty="0">
                    <a:latin typeface="Cambria" panose="02040503050406030204" pitchFamily="18" charset="0"/>
                  </a:rPr>
                  <a:t>Procesos  para desarrollar competencias</a:t>
                </a:r>
              </a:p>
            </p:txBody>
          </p:sp>
        </p:grpSp>
        <p:sp>
          <p:nvSpPr>
            <p:cNvPr id="6" name="Forma 5"/>
            <p:cNvSpPr/>
            <p:nvPr/>
          </p:nvSpPr>
          <p:spPr>
            <a:xfrm>
              <a:off x="6723510" y="2564133"/>
              <a:ext cx="2271600" cy="2271600"/>
            </a:xfrm>
            <a:prstGeom prst="leftCircularArrow">
              <a:avLst>
                <a:gd name="adj1" fmla="val 6452"/>
                <a:gd name="adj2" fmla="val 429999"/>
                <a:gd name="adj3" fmla="val 10489124"/>
                <a:gd name="adj4" fmla="val 14837806"/>
                <a:gd name="adj5" fmla="val 7527"/>
              </a:avLst>
            </a:prstGeom>
          </p:spPr>
          <p:style>
            <a:lnRef idx="0">
              <a:schemeClr val="lt1">
                <a:hueOff val="0"/>
                <a:satOff val="0"/>
                <a:lumOff val="0"/>
                <a:alphaOff val="0"/>
              </a:schemeClr>
            </a:lnRef>
            <a:fillRef idx="1">
              <a:schemeClr val="accent2">
                <a:hueOff val="-727682"/>
                <a:satOff val="-41964"/>
                <a:lumOff val="4314"/>
                <a:alphaOff val="0"/>
              </a:schemeClr>
            </a:fillRef>
            <a:effectRef idx="0">
              <a:schemeClr val="accent2">
                <a:hueOff val="-727682"/>
                <a:satOff val="-41964"/>
                <a:lumOff val="4314"/>
                <a:alphaOff val="0"/>
              </a:schemeClr>
            </a:effectRef>
            <a:fontRef idx="minor">
              <a:schemeClr val="lt1"/>
            </a:fontRef>
          </p:style>
        </p:sp>
        <p:grpSp>
          <p:nvGrpSpPr>
            <p:cNvPr id="7" name="Grupo 6"/>
            <p:cNvGrpSpPr/>
            <p:nvPr/>
          </p:nvGrpSpPr>
          <p:grpSpPr>
            <a:xfrm>
              <a:off x="7865850" y="1748087"/>
              <a:ext cx="1740531" cy="1740531"/>
              <a:chOff x="1794094" y="195587"/>
              <a:chExt cx="1740531" cy="1740531"/>
            </a:xfrm>
          </p:grpSpPr>
          <p:sp>
            <p:nvSpPr>
              <p:cNvPr id="16" name="Forma 15"/>
              <p:cNvSpPr/>
              <p:nvPr/>
            </p:nvSpPr>
            <p:spPr>
              <a:xfrm rot="20700000">
                <a:off x="1794094" y="195587"/>
                <a:ext cx="1740531" cy="1740531"/>
              </a:xfrm>
              <a:prstGeom prst="gear6">
                <a:avLst/>
              </a:prstGeom>
            </p:spPr>
            <p:style>
              <a:lnRef idx="2">
                <a:schemeClr val="lt1">
                  <a:hueOff val="0"/>
                  <a:satOff val="0"/>
                  <a:lumOff val="0"/>
                  <a:alphaOff val="0"/>
                </a:schemeClr>
              </a:lnRef>
              <a:fillRef idx="1">
                <a:schemeClr val="accent2">
                  <a:hueOff val="-1455363"/>
                  <a:satOff val="-83928"/>
                  <a:lumOff val="8628"/>
                  <a:alphaOff val="0"/>
                </a:schemeClr>
              </a:fillRef>
              <a:effectRef idx="0">
                <a:schemeClr val="accent2">
                  <a:hueOff val="-1455363"/>
                  <a:satOff val="-83928"/>
                  <a:lumOff val="8628"/>
                  <a:alphaOff val="0"/>
                </a:schemeClr>
              </a:effectRef>
              <a:fontRef idx="minor">
                <a:schemeClr val="lt1"/>
              </a:fontRef>
            </p:style>
          </p:sp>
          <p:sp>
            <p:nvSpPr>
              <p:cNvPr id="17" name="Forma 4"/>
              <p:cNvSpPr/>
              <p:nvPr/>
            </p:nvSpPr>
            <p:spPr>
              <a:xfrm>
                <a:off x="2070784" y="577337"/>
                <a:ext cx="1144989" cy="97703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PE" sz="1400" b="1" kern="1200" dirty="0">
                    <a:latin typeface="Cambria" panose="02040503050406030204" pitchFamily="18" charset="0"/>
                  </a:rPr>
                  <a:t>Relación docente - estudiante</a:t>
                </a:r>
              </a:p>
            </p:txBody>
          </p:sp>
        </p:grpSp>
        <p:sp>
          <p:nvSpPr>
            <p:cNvPr id="8" name="Flecha circular 7"/>
            <p:cNvSpPr/>
            <p:nvPr/>
          </p:nvSpPr>
          <p:spPr>
            <a:xfrm>
              <a:off x="7463247" y="1365787"/>
              <a:ext cx="2449242" cy="2449242"/>
            </a:xfrm>
            <a:prstGeom prst="circularArrow">
              <a:avLst>
                <a:gd name="adj1" fmla="val 5984"/>
                <a:gd name="adj2" fmla="val 394124"/>
                <a:gd name="adj3" fmla="val 13313824"/>
                <a:gd name="adj4" fmla="val 10508221"/>
                <a:gd name="adj5" fmla="val 6981"/>
              </a:avLst>
            </a:prstGeom>
          </p:spPr>
          <p:style>
            <a:lnRef idx="0">
              <a:schemeClr val="lt1">
                <a:hueOff val="0"/>
                <a:satOff val="0"/>
                <a:lumOff val="0"/>
                <a:alphaOff val="0"/>
              </a:schemeClr>
            </a:lnRef>
            <a:fillRef idx="1">
              <a:schemeClr val="accent2">
                <a:hueOff val="-1455363"/>
                <a:satOff val="-83928"/>
                <a:lumOff val="8628"/>
                <a:alphaOff val="0"/>
              </a:schemeClr>
            </a:fillRef>
            <a:effectRef idx="0">
              <a:schemeClr val="accent2">
                <a:hueOff val="-1455363"/>
                <a:satOff val="-83928"/>
                <a:lumOff val="8628"/>
                <a:alphaOff val="0"/>
              </a:schemeClr>
            </a:effectRef>
            <a:fontRef idx="minor">
              <a:schemeClr val="lt1"/>
            </a:fontRef>
          </p:style>
        </p:sp>
        <p:grpSp>
          <p:nvGrpSpPr>
            <p:cNvPr id="9" name="Grupo 8"/>
            <p:cNvGrpSpPr/>
            <p:nvPr/>
          </p:nvGrpSpPr>
          <p:grpSpPr>
            <a:xfrm>
              <a:off x="8327644" y="3513379"/>
              <a:ext cx="2442580" cy="2442580"/>
              <a:chOff x="2220254" y="1998475"/>
              <a:chExt cx="2442580" cy="2442580"/>
            </a:xfrm>
          </p:grpSpPr>
          <p:sp>
            <p:nvSpPr>
              <p:cNvPr id="14" name="Forma 13"/>
              <p:cNvSpPr/>
              <p:nvPr/>
            </p:nvSpPr>
            <p:spPr>
              <a:xfrm>
                <a:off x="2220254" y="1998475"/>
                <a:ext cx="2442580" cy="2442580"/>
              </a:xfrm>
              <a:prstGeom prst="gear9">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5" name="Forma 4"/>
              <p:cNvSpPr/>
              <p:nvPr/>
            </p:nvSpPr>
            <p:spPr>
              <a:xfrm>
                <a:off x="2711321" y="2570638"/>
                <a:ext cx="1460446" cy="12555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PE" sz="1400" b="1" dirty="0">
                    <a:latin typeface="Cambria" panose="02040503050406030204" pitchFamily="18" charset="0"/>
                  </a:rPr>
                  <a:t>Gestión del aprendizaje</a:t>
                </a:r>
                <a:endParaRPr lang="es-PE" sz="1400" b="1" kern="1200" dirty="0">
                  <a:latin typeface="Cambria" panose="02040503050406030204" pitchFamily="18" charset="0"/>
                </a:endParaRPr>
              </a:p>
            </p:txBody>
          </p:sp>
        </p:grpSp>
        <p:sp>
          <p:nvSpPr>
            <p:cNvPr id="10" name="Flecha circular 9"/>
            <p:cNvSpPr/>
            <p:nvPr/>
          </p:nvSpPr>
          <p:spPr>
            <a:xfrm>
              <a:off x="8142540" y="3143253"/>
              <a:ext cx="3126503" cy="3126503"/>
            </a:xfrm>
            <a:prstGeom prst="circularArrow">
              <a:avLst>
                <a:gd name="adj1" fmla="val 4688"/>
                <a:gd name="adj2" fmla="val 299029"/>
                <a:gd name="adj3" fmla="val 2521788"/>
                <a:gd name="adj4" fmla="val 15849217"/>
                <a:gd name="adj5" fmla="val 5469"/>
              </a:avLst>
            </a:prstGeom>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grpSp>
          <p:nvGrpSpPr>
            <p:cNvPr id="11" name="Grupo 10"/>
            <p:cNvGrpSpPr/>
            <p:nvPr/>
          </p:nvGrpSpPr>
          <p:grpSpPr>
            <a:xfrm>
              <a:off x="9486632" y="1568470"/>
              <a:ext cx="1740531" cy="1740531"/>
              <a:chOff x="4263755" y="195587"/>
              <a:chExt cx="1740531" cy="1740531"/>
            </a:xfrm>
          </p:grpSpPr>
          <p:sp>
            <p:nvSpPr>
              <p:cNvPr id="12" name="Forma 11"/>
              <p:cNvSpPr/>
              <p:nvPr/>
            </p:nvSpPr>
            <p:spPr>
              <a:xfrm rot="20700000">
                <a:off x="4263755" y="195587"/>
                <a:ext cx="1740531" cy="1740531"/>
              </a:xfrm>
              <a:prstGeom prst="gear6">
                <a:avLst/>
              </a:prstGeom>
            </p:spPr>
            <p:style>
              <a:lnRef idx="2">
                <a:schemeClr val="lt1">
                  <a:hueOff val="0"/>
                  <a:satOff val="0"/>
                  <a:lumOff val="0"/>
                  <a:alphaOff val="0"/>
                </a:schemeClr>
              </a:lnRef>
              <a:fillRef idx="1">
                <a:schemeClr val="accent5">
                  <a:hueOff val="-7353344"/>
                  <a:satOff val="-10228"/>
                  <a:lumOff val="-3922"/>
                  <a:alphaOff val="0"/>
                </a:schemeClr>
              </a:fillRef>
              <a:effectRef idx="0">
                <a:schemeClr val="accent5">
                  <a:hueOff val="-7353344"/>
                  <a:satOff val="-10228"/>
                  <a:lumOff val="-3922"/>
                  <a:alphaOff val="0"/>
                </a:schemeClr>
              </a:effectRef>
              <a:fontRef idx="minor">
                <a:schemeClr val="lt1"/>
              </a:fontRef>
            </p:style>
          </p:sp>
          <p:sp>
            <p:nvSpPr>
              <p:cNvPr id="13" name="Forma 4"/>
              <p:cNvSpPr/>
              <p:nvPr/>
            </p:nvSpPr>
            <p:spPr>
              <a:xfrm>
                <a:off x="4552144" y="577337"/>
                <a:ext cx="1133290" cy="97703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PE" sz="1400" b="1" dirty="0">
                    <a:latin typeface="Cambria" panose="02040503050406030204" pitchFamily="18" charset="0"/>
                  </a:rPr>
                  <a:t>Espacios para el aprendizaje</a:t>
                </a:r>
              </a:p>
            </p:txBody>
          </p:sp>
        </p:grpSp>
      </p:grpSp>
      <p:sp>
        <p:nvSpPr>
          <p:cNvPr id="20" name="Forma 19">
            <a:extLst>
              <a:ext uri="{FF2B5EF4-FFF2-40B4-BE49-F238E27FC236}">
                <a16:creationId xmlns:a16="http://schemas.microsoft.com/office/drawing/2014/main" id="{132DBC9E-DF47-4E94-9832-39457D89655F}"/>
              </a:ext>
            </a:extLst>
          </p:cNvPr>
          <p:cNvSpPr/>
          <p:nvPr/>
        </p:nvSpPr>
        <p:spPr>
          <a:xfrm rot="20700000">
            <a:off x="7150589" y="2290673"/>
            <a:ext cx="1740531" cy="1767681"/>
          </a:xfrm>
          <a:prstGeom prst="gear6">
            <a:avLst/>
          </a:prstGeom>
        </p:spPr>
        <p:style>
          <a:lnRef idx="2">
            <a:schemeClr val="lt1">
              <a:hueOff val="0"/>
              <a:satOff val="0"/>
              <a:lumOff val="0"/>
              <a:alphaOff val="0"/>
            </a:schemeClr>
          </a:lnRef>
          <a:fillRef idx="1">
            <a:schemeClr val="accent5">
              <a:hueOff val="-7353344"/>
              <a:satOff val="-10228"/>
              <a:lumOff val="-3922"/>
              <a:alphaOff val="0"/>
            </a:schemeClr>
          </a:fillRef>
          <a:effectRef idx="0">
            <a:schemeClr val="accent5">
              <a:hueOff val="-7353344"/>
              <a:satOff val="-10228"/>
              <a:lumOff val="-3922"/>
              <a:alphaOff val="0"/>
            </a:schemeClr>
          </a:effectRef>
          <a:fontRef idx="minor">
            <a:schemeClr val="lt1"/>
          </a:fontRef>
        </p:style>
      </p:sp>
      <p:sp>
        <p:nvSpPr>
          <p:cNvPr id="21" name="Forma 4">
            <a:extLst>
              <a:ext uri="{FF2B5EF4-FFF2-40B4-BE49-F238E27FC236}">
                <a16:creationId xmlns:a16="http://schemas.microsoft.com/office/drawing/2014/main" id="{CA7458F9-6AC2-4831-ACBF-CA3F70CB2BFB}"/>
              </a:ext>
            </a:extLst>
          </p:cNvPr>
          <p:cNvSpPr/>
          <p:nvPr/>
        </p:nvSpPr>
        <p:spPr>
          <a:xfrm>
            <a:off x="7454209" y="2573709"/>
            <a:ext cx="1133290" cy="99227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PE" sz="1400" b="1" dirty="0">
                <a:latin typeface="Cambria" panose="02040503050406030204" pitchFamily="18" charset="0"/>
              </a:rPr>
              <a:t>Recursos educativos</a:t>
            </a:r>
          </a:p>
        </p:txBody>
      </p:sp>
    </p:spTree>
    <p:extLst>
      <p:ext uri="{BB962C8B-B14F-4D97-AF65-F5344CB8AC3E}">
        <p14:creationId xmlns:p14="http://schemas.microsoft.com/office/powerpoint/2010/main" val="12206443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67" y="6096000"/>
            <a:ext cx="12192000" cy="749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ángulo 7"/>
          <p:cNvSpPr/>
          <p:nvPr/>
        </p:nvSpPr>
        <p:spPr>
          <a:xfrm>
            <a:off x="59959" y="2265174"/>
            <a:ext cx="2128603" cy="639479"/>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2400" dirty="0"/>
              <a:t>EIB de fortalecimiento</a:t>
            </a:r>
          </a:p>
        </p:txBody>
      </p:sp>
      <p:sp>
        <p:nvSpPr>
          <p:cNvPr id="14" name="Rectángulo 13"/>
          <p:cNvSpPr/>
          <p:nvPr/>
        </p:nvSpPr>
        <p:spPr>
          <a:xfrm>
            <a:off x="2373443" y="758711"/>
            <a:ext cx="4252210" cy="369332"/>
          </a:xfrm>
          <a:prstGeom prst="rect">
            <a:avLst/>
          </a:prstGeom>
        </p:spPr>
        <p:txBody>
          <a:bodyPr wrap="square">
            <a:spAutoFit/>
          </a:bodyPr>
          <a:lstStyle/>
          <a:p>
            <a:endParaRPr lang="es-PE" dirty="0"/>
          </a:p>
        </p:txBody>
      </p:sp>
      <p:sp>
        <p:nvSpPr>
          <p:cNvPr id="19" name="Llamada de flecha hacia arriba 18"/>
          <p:cNvSpPr/>
          <p:nvPr/>
        </p:nvSpPr>
        <p:spPr>
          <a:xfrm>
            <a:off x="2703222" y="4807653"/>
            <a:ext cx="3207895" cy="1143638"/>
          </a:xfrm>
          <a:prstGeom prst="upArrow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es-PE" dirty="0"/>
              <a:t>Todos los docentes de la IE manejan la Lo de los estudiante.</a:t>
            </a:r>
          </a:p>
        </p:txBody>
      </p:sp>
      <p:sp>
        <p:nvSpPr>
          <p:cNvPr id="20" name="Llamada de flecha hacia arriba 19"/>
          <p:cNvSpPr/>
          <p:nvPr/>
        </p:nvSpPr>
        <p:spPr>
          <a:xfrm>
            <a:off x="5958591" y="4807653"/>
            <a:ext cx="3162924" cy="1143638"/>
          </a:xfrm>
          <a:prstGeom prst="upArrow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es-PE" dirty="0"/>
              <a:t>Materiales en lengua originaria como L1 y Castellano como L2.</a:t>
            </a:r>
          </a:p>
        </p:txBody>
      </p:sp>
      <p:graphicFrame>
        <p:nvGraphicFramePr>
          <p:cNvPr id="21" name="Diagrama 20"/>
          <p:cNvGraphicFramePr/>
          <p:nvPr>
            <p:extLst/>
          </p:nvPr>
        </p:nvGraphicFramePr>
        <p:xfrm>
          <a:off x="2373443" y="0"/>
          <a:ext cx="7869836" cy="501992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2" name="Flecha derecha 21"/>
          <p:cNvSpPr/>
          <p:nvPr/>
        </p:nvSpPr>
        <p:spPr>
          <a:xfrm>
            <a:off x="2258519" y="2330080"/>
            <a:ext cx="669560" cy="539646"/>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PE"/>
          </a:p>
        </p:txBody>
      </p:sp>
      <p:grpSp>
        <p:nvGrpSpPr>
          <p:cNvPr id="23" name="Grupo 22"/>
          <p:cNvGrpSpPr/>
          <p:nvPr/>
        </p:nvGrpSpPr>
        <p:grpSpPr>
          <a:xfrm>
            <a:off x="32088" y="3799391"/>
            <a:ext cx="2671135" cy="1669755"/>
            <a:chOff x="743748" y="1255063"/>
            <a:chExt cx="2336357" cy="1168178"/>
          </a:xfrm>
        </p:grpSpPr>
        <p:sp>
          <p:nvSpPr>
            <p:cNvPr id="24" name="Rectángulo redondeado 23"/>
            <p:cNvSpPr/>
            <p:nvPr/>
          </p:nvSpPr>
          <p:spPr>
            <a:xfrm>
              <a:off x="743748" y="1255063"/>
              <a:ext cx="2336357" cy="1168178"/>
            </a:xfrm>
            <a:prstGeom prst="roundRect">
              <a:avLst/>
            </a:pr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25" name="Rectángulo 24"/>
            <p:cNvSpPr/>
            <p:nvPr/>
          </p:nvSpPr>
          <p:spPr>
            <a:xfrm>
              <a:off x="800774" y="1327079"/>
              <a:ext cx="2222305" cy="10541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PE" kern="1200" dirty="0"/>
                <a:t>Dirigida a estudiantes de ámbitos rurales que tienen la LO como L1 y </a:t>
              </a:r>
              <a:r>
                <a:rPr lang="es-PE" dirty="0"/>
                <a:t>tienen poco dominio d</a:t>
              </a:r>
              <a:r>
                <a:rPr lang="es-PE" kern="1200" dirty="0"/>
                <a:t>el castellano como L2</a:t>
              </a:r>
            </a:p>
            <a:p>
              <a:pPr lvl="0" algn="ctr" defTabSz="711200">
                <a:lnSpc>
                  <a:spcPct val="90000"/>
                </a:lnSpc>
                <a:spcBef>
                  <a:spcPct val="0"/>
                </a:spcBef>
                <a:spcAft>
                  <a:spcPct val="35000"/>
                </a:spcAft>
              </a:pPr>
              <a:r>
                <a:rPr lang="es-ES" dirty="0"/>
                <a:t>E</a:t>
              </a:r>
              <a:r>
                <a:rPr lang="es-PE" dirty="0" err="1"/>
                <a:t>scenarios</a:t>
              </a:r>
              <a:r>
                <a:rPr lang="es-PE" dirty="0"/>
                <a:t> 1 y 2</a:t>
              </a:r>
              <a:endParaRPr lang="es-PE" kern="1200" dirty="0"/>
            </a:p>
          </p:txBody>
        </p:sp>
      </p:grpSp>
      <p:sp>
        <p:nvSpPr>
          <p:cNvPr id="26" name="Flecha abajo 25"/>
          <p:cNvSpPr/>
          <p:nvPr/>
        </p:nvSpPr>
        <p:spPr>
          <a:xfrm>
            <a:off x="1064303" y="3009583"/>
            <a:ext cx="479685" cy="677996"/>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PE"/>
          </a:p>
        </p:txBody>
      </p:sp>
    </p:spTree>
    <p:extLst>
      <p:ext uri="{BB962C8B-B14F-4D97-AF65-F5344CB8AC3E}">
        <p14:creationId xmlns:p14="http://schemas.microsoft.com/office/powerpoint/2010/main" val="3461520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67" y="6096000"/>
            <a:ext cx="12192000" cy="749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ángulo 7"/>
          <p:cNvSpPr/>
          <p:nvPr/>
        </p:nvSpPr>
        <p:spPr>
          <a:xfrm>
            <a:off x="59959" y="2265174"/>
            <a:ext cx="2128603" cy="639479"/>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2400" dirty="0"/>
              <a:t>EIB de Revitalización</a:t>
            </a:r>
          </a:p>
        </p:txBody>
      </p:sp>
      <p:sp>
        <p:nvSpPr>
          <p:cNvPr id="14" name="Rectángulo 13"/>
          <p:cNvSpPr/>
          <p:nvPr/>
        </p:nvSpPr>
        <p:spPr>
          <a:xfrm>
            <a:off x="2373443" y="758711"/>
            <a:ext cx="4252210" cy="369332"/>
          </a:xfrm>
          <a:prstGeom prst="rect">
            <a:avLst/>
          </a:prstGeom>
        </p:spPr>
        <p:txBody>
          <a:bodyPr wrap="square">
            <a:spAutoFit/>
          </a:bodyPr>
          <a:lstStyle/>
          <a:p>
            <a:endParaRPr lang="es-PE" dirty="0"/>
          </a:p>
        </p:txBody>
      </p:sp>
      <p:sp>
        <p:nvSpPr>
          <p:cNvPr id="19" name="Llamada de flecha hacia arriba 18"/>
          <p:cNvSpPr/>
          <p:nvPr/>
        </p:nvSpPr>
        <p:spPr>
          <a:xfrm>
            <a:off x="2748193" y="4807653"/>
            <a:ext cx="3162924" cy="1143638"/>
          </a:xfrm>
          <a:prstGeom prst="upArrow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es-PE" dirty="0"/>
              <a:t>El 50% de docentes manejan la LO de los estudiantes.</a:t>
            </a:r>
          </a:p>
        </p:txBody>
      </p:sp>
      <p:sp>
        <p:nvSpPr>
          <p:cNvPr id="20" name="Llamada de flecha hacia arriba 19"/>
          <p:cNvSpPr/>
          <p:nvPr/>
        </p:nvSpPr>
        <p:spPr>
          <a:xfrm>
            <a:off x="5958591" y="4807653"/>
            <a:ext cx="3162924" cy="1143638"/>
          </a:xfrm>
          <a:prstGeom prst="upArrow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es-PE" dirty="0"/>
              <a:t>Materiales para las áreas en castellano y materiales para revitalización en LO.</a:t>
            </a:r>
          </a:p>
        </p:txBody>
      </p:sp>
      <p:graphicFrame>
        <p:nvGraphicFramePr>
          <p:cNvPr id="21" name="Diagrama 20"/>
          <p:cNvGraphicFramePr/>
          <p:nvPr>
            <p:extLst>
              <p:ext uri="{D42A27DB-BD31-4B8C-83A1-F6EECF244321}">
                <p14:modId xmlns:p14="http://schemas.microsoft.com/office/powerpoint/2010/main" val="101136825"/>
              </p:ext>
            </p:extLst>
          </p:nvPr>
        </p:nvGraphicFramePr>
        <p:xfrm>
          <a:off x="2373443" y="0"/>
          <a:ext cx="7869836" cy="501992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2" name="Flecha derecha 21"/>
          <p:cNvSpPr/>
          <p:nvPr/>
        </p:nvSpPr>
        <p:spPr>
          <a:xfrm>
            <a:off x="2258519" y="2330080"/>
            <a:ext cx="669560" cy="539646"/>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PE"/>
          </a:p>
        </p:txBody>
      </p:sp>
      <p:grpSp>
        <p:nvGrpSpPr>
          <p:cNvPr id="23" name="Grupo 22"/>
          <p:cNvGrpSpPr/>
          <p:nvPr/>
        </p:nvGrpSpPr>
        <p:grpSpPr>
          <a:xfrm>
            <a:off x="32088" y="3799392"/>
            <a:ext cx="2671135" cy="1168178"/>
            <a:chOff x="743748" y="1255063"/>
            <a:chExt cx="2336357" cy="1168178"/>
          </a:xfrm>
          <a:solidFill>
            <a:schemeClr val="accent6">
              <a:lumMod val="75000"/>
            </a:schemeClr>
          </a:solidFill>
        </p:grpSpPr>
        <p:sp>
          <p:nvSpPr>
            <p:cNvPr id="24" name="Rectángulo redondeado 23"/>
            <p:cNvSpPr/>
            <p:nvPr/>
          </p:nvSpPr>
          <p:spPr>
            <a:xfrm>
              <a:off x="743748" y="1255063"/>
              <a:ext cx="2336357" cy="1168178"/>
            </a:xfrm>
            <a:prstGeom prst="roundRect">
              <a:avLst/>
            </a:prstGeom>
            <a:grpFill/>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25" name="Rectángulo 24"/>
            <p:cNvSpPr/>
            <p:nvPr/>
          </p:nvSpPr>
          <p:spPr>
            <a:xfrm>
              <a:off x="800774" y="1327079"/>
              <a:ext cx="2222305" cy="105412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PE" sz="2000" dirty="0"/>
                <a:t>Dirigida a estudiantes de pueblos originarios de ámbitos rurales que tienen la LO como L2</a:t>
              </a:r>
              <a:r>
                <a:rPr lang="es-PE" sz="2000" kern="1200" dirty="0"/>
                <a:t>.</a:t>
              </a:r>
            </a:p>
          </p:txBody>
        </p:sp>
      </p:grpSp>
      <p:sp>
        <p:nvSpPr>
          <p:cNvPr id="26" name="Flecha abajo 25"/>
          <p:cNvSpPr/>
          <p:nvPr/>
        </p:nvSpPr>
        <p:spPr>
          <a:xfrm>
            <a:off x="1064303" y="3009583"/>
            <a:ext cx="479685" cy="677996"/>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PE"/>
          </a:p>
        </p:txBody>
      </p:sp>
    </p:spTree>
    <p:extLst>
      <p:ext uri="{BB962C8B-B14F-4D97-AF65-F5344CB8AC3E}">
        <p14:creationId xmlns:p14="http://schemas.microsoft.com/office/powerpoint/2010/main" val="3194027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59959" y="2265174"/>
            <a:ext cx="2128603" cy="639479"/>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2400" dirty="0"/>
              <a:t>EIB en contexto urbano.</a:t>
            </a:r>
          </a:p>
        </p:txBody>
      </p:sp>
      <p:sp>
        <p:nvSpPr>
          <p:cNvPr id="6" name="Flecha derecha 5"/>
          <p:cNvSpPr/>
          <p:nvPr/>
        </p:nvSpPr>
        <p:spPr>
          <a:xfrm>
            <a:off x="2258519" y="2330080"/>
            <a:ext cx="669560" cy="539646"/>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PE"/>
          </a:p>
        </p:txBody>
      </p:sp>
      <p:grpSp>
        <p:nvGrpSpPr>
          <p:cNvPr id="7" name="Grupo 6"/>
          <p:cNvGrpSpPr/>
          <p:nvPr/>
        </p:nvGrpSpPr>
        <p:grpSpPr>
          <a:xfrm>
            <a:off x="32088" y="3799392"/>
            <a:ext cx="2671135" cy="1267284"/>
            <a:chOff x="743748" y="1255063"/>
            <a:chExt cx="2336357" cy="1168178"/>
          </a:xfrm>
          <a:solidFill>
            <a:schemeClr val="accent6">
              <a:lumMod val="75000"/>
            </a:schemeClr>
          </a:solidFill>
        </p:grpSpPr>
        <p:sp>
          <p:nvSpPr>
            <p:cNvPr id="8" name="Rectángulo redondeado 7"/>
            <p:cNvSpPr/>
            <p:nvPr/>
          </p:nvSpPr>
          <p:spPr>
            <a:xfrm>
              <a:off x="743748" y="1255063"/>
              <a:ext cx="2336357" cy="1168178"/>
            </a:xfrm>
            <a:prstGeom prst="roundRect">
              <a:avLst/>
            </a:prstGeom>
            <a:grpFill/>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9" name="Rectángulo 8"/>
            <p:cNvSpPr/>
            <p:nvPr/>
          </p:nvSpPr>
          <p:spPr>
            <a:xfrm>
              <a:off x="800774" y="1327079"/>
              <a:ext cx="2222305" cy="105412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PE" sz="2000" dirty="0"/>
                <a:t>Dirigida a estudiantes de pueblos indígenas migrantes atendidos por IIEE urbanos</a:t>
              </a:r>
              <a:r>
                <a:rPr lang="es-PE" sz="2000" kern="1200" dirty="0"/>
                <a:t>.</a:t>
              </a:r>
            </a:p>
          </p:txBody>
        </p:sp>
      </p:grpSp>
      <p:sp>
        <p:nvSpPr>
          <p:cNvPr id="10" name="Flecha abajo 9"/>
          <p:cNvSpPr/>
          <p:nvPr/>
        </p:nvSpPr>
        <p:spPr>
          <a:xfrm>
            <a:off x="1064303" y="3009583"/>
            <a:ext cx="479685" cy="677996"/>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PE"/>
          </a:p>
        </p:txBody>
      </p:sp>
      <p:graphicFrame>
        <p:nvGraphicFramePr>
          <p:cNvPr id="12" name="Diagrama 11"/>
          <p:cNvGraphicFramePr/>
          <p:nvPr>
            <p:extLst>
              <p:ext uri="{D42A27DB-BD31-4B8C-83A1-F6EECF244321}">
                <p14:modId xmlns:p14="http://schemas.microsoft.com/office/powerpoint/2010/main" val="1588847436"/>
              </p:ext>
            </p:extLst>
          </p:nvPr>
        </p:nvGraphicFramePr>
        <p:xfrm>
          <a:off x="2301822" y="329921"/>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Llamada de flecha hacia arriba 12"/>
          <p:cNvSpPr/>
          <p:nvPr/>
        </p:nvSpPr>
        <p:spPr>
          <a:xfrm>
            <a:off x="2877865" y="5497203"/>
            <a:ext cx="3273092" cy="1143638"/>
          </a:xfrm>
          <a:prstGeom prst="upArrowCallout">
            <a:avLst/>
          </a:prstGeom>
          <a:solidFill>
            <a:schemeClr val="accent4">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r>
              <a:rPr lang="es-PE" dirty="0"/>
              <a:t>30% de docentes deben manejar la LO de los estudiantes.</a:t>
            </a:r>
          </a:p>
        </p:txBody>
      </p:sp>
      <p:sp>
        <p:nvSpPr>
          <p:cNvPr id="14" name="Llamada de flecha hacia arriba 13"/>
          <p:cNvSpPr/>
          <p:nvPr/>
        </p:nvSpPr>
        <p:spPr>
          <a:xfrm>
            <a:off x="6484443" y="5497203"/>
            <a:ext cx="3162924" cy="1143638"/>
          </a:xfrm>
          <a:prstGeom prst="upArrowCallout">
            <a:avLst/>
          </a:prstGeom>
          <a:solidFill>
            <a:schemeClr val="accent4">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r>
              <a:rPr lang="es-PE" dirty="0"/>
              <a:t>Materiales para las áreas en castellano y materiales para aprendizaje de la LO.</a:t>
            </a:r>
          </a:p>
        </p:txBody>
      </p:sp>
    </p:spTree>
    <p:extLst>
      <p:ext uri="{BB962C8B-B14F-4D97-AF65-F5344CB8AC3E}">
        <p14:creationId xmlns:p14="http://schemas.microsoft.com/office/powerpoint/2010/main" val="3789534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a:extLst>
              <a:ext uri="{FF2B5EF4-FFF2-40B4-BE49-F238E27FC236}">
                <a16:creationId xmlns:a16="http://schemas.microsoft.com/office/drawing/2014/main" id="{A02FC9EC-522F-4796-8EF3-FCDE8F066EC8}"/>
              </a:ext>
            </a:extLst>
          </p:cNvPr>
          <p:cNvSpPr>
            <a:spLocks noGrp="1"/>
          </p:cNvSpPr>
          <p:nvPr>
            <p:ph type="title"/>
          </p:nvPr>
        </p:nvSpPr>
        <p:spPr>
          <a:xfrm>
            <a:off x="1981200" y="274638"/>
            <a:ext cx="9048750" cy="613375"/>
          </a:xfrm>
          <a:solidFill>
            <a:srgbClr val="990000"/>
          </a:solidFill>
        </p:spPr>
        <p:txBody>
          <a:bodyPr>
            <a:normAutofit/>
          </a:bodyPr>
          <a:lstStyle/>
          <a:p>
            <a:pPr eaLnBrk="1" hangingPunct="1"/>
            <a:r>
              <a:rPr lang="es-PE" altLang="es-PE" sz="3600" b="1" dirty="0">
                <a:solidFill>
                  <a:schemeClr val="bg1"/>
                </a:solidFill>
              </a:rPr>
              <a:t>POR QUÉ EDUCACIÓN INTERCULTURAL BILINGÜE</a:t>
            </a:r>
          </a:p>
        </p:txBody>
      </p:sp>
      <p:sp>
        <p:nvSpPr>
          <p:cNvPr id="4" name="Llamada de flecha hacia arriba 3"/>
          <p:cNvSpPr/>
          <p:nvPr/>
        </p:nvSpPr>
        <p:spPr>
          <a:xfrm>
            <a:off x="8784751" y="5363934"/>
            <a:ext cx="2463800" cy="1428750"/>
          </a:xfrm>
          <a:prstGeom prst="upArrowCallou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s-PE"/>
              <a:t>Visibiliza y fortalece la lengua originaria</a:t>
            </a:r>
            <a:endParaRPr lang="es-PE" dirty="0"/>
          </a:p>
        </p:txBody>
      </p:sp>
      <p:sp>
        <p:nvSpPr>
          <p:cNvPr id="8" name="Llamada de flecha hacia arriba 7"/>
          <p:cNvSpPr/>
          <p:nvPr/>
        </p:nvSpPr>
        <p:spPr>
          <a:xfrm>
            <a:off x="598707" y="5363934"/>
            <a:ext cx="2463800" cy="1428750"/>
          </a:xfrm>
          <a:prstGeom prst="upArrowCallout">
            <a:avLst/>
          </a:prstGeom>
          <a:solidFill>
            <a:schemeClr val="accent6">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s-PE" dirty="0"/>
              <a:t>Desarrolla pensamiento complejo de orden superior.</a:t>
            </a:r>
          </a:p>
        </p:txBody>
      </p:sp>
      <p:sp>
        <p:nvSpPr>
          <p:cNvPr id="9" name="Llamada de flecha hacia arriba 8"/>
          <p:cNvSpPr/>
          <p:nvPr/>
        </p:nvSpPr>
        <p:spPr>
          <a:xfrm>
            <a:off x="4694905" y="5363934"/>
            <a:ext cx="2463800" cy="1428750"/>
          </a:xfrm>
          <a:prstGeom prst="upArrowCallout">
            <a:avLst/>
          </a:prstGeom>
          <a:solidFill>
            <a:schemeClr val="accent1">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s-PE" dirty="0"/>
              <a:t>Aporta a la construcción de la unidad en la diversidad.</a:t>
            </a:r>
          </a:p>
        </p:txBody>
      </p:sp>
      <p:sp>
        <p:nvSpPr>
          <p:cNvPr id="5" name="Recortar rectángulo de esquina del mismo lado 4"/>
          <p:cNvSpPr/>
          <p:nvPr/>
        </p:nvSpPr>
        <p:spPr>
          <a:xfrm>
            <a:off x="228600" y="2114550"/>
            <a:ext cx="3143250" cy="3162300"/>
          </a:xfrm>
          <a:prstGeom prst="snip2SameRect">
            <a:avLst/>
          </a:prstGeom>
          <a:solidFill>
            <a:schemeClr val="accent6">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lvl="0"/>
            <a:r>
              <a:rPr lang="es-PE" sz="1600" dirty="0"/>
              <a:t>Aporta:</a:t>
            </a:r>
          </a:p>
          <a:p>
            <a:pPr marL="285750" lvl="0" indent="-285750">
              <a:buFont typeface="Wingdings" panose="05000000000000000000" pitchFamily="2" charset="2"/>
              <a:buChar char="ü"/>
            </a:pPr>
            <a:r>
              <a:rPr lang="es-PE" sz="1600" dirty="0"/>
              <a:t>Desarrollar competencias con enfoque intercultural (Actuar competente intercultural)</a:t>
            </a:r>
          </a:p>
          <a:p>
            <a:pPr marL="285750" lvl="0" indent="-285750">
              <a:buFont typeface="Wingdings" panose="05000000000000000000" pitchFamily="2" charset="2"/>
              <a:buChar char="ü"/>
            </a:pPr>
            <a:r>
              <a:rPr lang="es-PE" sz="1600" dirty="0"/>
              <a:t>Plantear aprendizaje situado.</a:t>
            </a:r>
          </a:p>
          <a:p>
            <a:pPr marL="285750" lvl="0" indent="-285750">
              <a:buFont typeface="Wingdings" panose="05000000000000000000" pitchFamily="2" charset="2"/>
              <a:buChar char="ü"/>
            </a:pPr>
            <a:r>
              <a:rPr lang="es-PE" sz="1600" dirty="0"/>
              <a:t>Desarrollar con facilidad pensamiento de orden superior</a:t>
            </a:r>
          </a:p>
        </p:txBody>
      </p:sp>
      <p:sp>
        <p:nvSpPr>
          <p:cNvPr id="11" name="Recortar rectángulo de esquina del mismo lado 10"/>
          <p:cNvSpPr/>
          <p:nvPr/>
        </p:nvSpPr>
        <p:spPr>
          <a:xfrm>
            <a:off x="4295775" y="2114550"/>
            <a:ext cx="3143250" cy="3162300"/>
          </a:xfrm>
          <a:prstGeom prst="snip2SameRect">
            <a:avLst/>
          </a:prstGeom>
          <a:solidFill>
            <a:schemeClr val="accent1">
              <a:lumMod val="40000"/>
              <a:lumOff val="6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r>
              <a:rPr lang="es-PE" sz="1600" dirty="0"/>
              <a:t>Posibilita:</a:t>
            </a:r>
          </a:p>
          <a:p>
            <a:pPr marL="285750" lvl="0" indent="-285750">
              <a:buFont typeface="Wingdings" panose="05000000000000000000" pitchFamily="2" charset="2"/>
              <a:buChar char="ü"/>
            </a:pPr>
            <a:r>
              <a:rPr lang="es-PE" sz="1600" dirty="0"/>
              <a:t>Convivencia armoniosa en mutua valoración.</a:t>
            </a:r>
          </a:p>
          <a:p>
            <a:pPr marL="285750" lvl="0" indent="-285750">
              <a:buFont typeface="Wingdings" panose="05000000000000000000" pitchFamily="2" charset="2"/>
              <a:buChar char="ü"/>
            </a:pPr>
            <a:r>
              <a:rPr lang="es-PE" sz="1600" dirty="0"/>
              <a:t>Visibilizar a los excluidos y asignar rol protagónico en la vida escolar.</a:t>
            </a:r>
          </a:p>
          <a:p>
            <a:pPr marL="285750" lvl="0" indent="-285750">
              <a:buFont typeface="Wingdings" panose="05000000000000000000" pitchFamily="2" charset="2"/>
              <a:buChar char="ü"/>
            </a:pPr>
            <a:r>
              <a:rPr lang="es-PE" sz="1600" dirty="0"/>
              <a:t>Democratiza la IE </a:t>
            </a:r>
            <a:r>
              <a:rPr lang="es-PE" sz="1600" dirty="0" err="1"/>
              <a:t>reconceptualiza</a:t>
            </a:r>
            <a:r>
              <a:rPr lang="es-PE" sz="1600" dirty="0"/>
              <a:t> el rol de la IE.</a:t>
            </a:r>
          </a:p>
        </p:txBody>
      </p:sp>
      <p:sp>
        <p:nvSpPr>
          <p:cNvPr id="12" name="Recortar rectángulo de esquina del mismo lado 11"/>
          <p:cNvSpPr/>
          <p:nvPr/>
        </p:nvSpPr>
        <p:spPr>
          <a:xfrm>
            <a:off x="8362950" y="2114550"/>
            <a:ext cx="3143250" cy="3162300"/>
          </a:xfrm>
          <a:prstGeom prst="snip2Same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lvl="0"/>
            <a:r>
              <a:rPr lang="es-PE" dirty="0"/>
              <a:t>Asegura:</a:t>
            </a:r>
          </a:p>
          <a:p>
            <a:pPr marL="285750" lvl="1" indent="-285750">
              <a:buFont typeface="Wingdings" panose="05000000000000000000" pitchFamily="2" charset="2"/>
              <a:buChar char="ü"/>
            </a:pPr>
            <a:r>
              <a:rPr lang="es-PE" dirty="0"/>
              <a:t>Desarrollo de la creatividad en el estudiante.</a:t>
            </a:r>
          </a:p>
          <a:p>
            <a:pPr marL="285750" lvl="1" indent="-285750">
              <a:buFont typeface="Wingdings" panose="05000000000000000000" pitchFamily="2" charset="2"/>
              <a:buChar char="ü"/>
            </a:pPr>
            <a:r>
              <a:rPr lang="es-PE" dirty="0"/>
              <a:t>Fortalecimiento y desarrollo de una memoria ágil.</a:t>
            </a:r>
          </a:p>
          <a:p>
            <a:pPr marL="285750" lvl="1" indent="-285750">
              <a:buFont typeface="Wingdings" panose="05000000000000000000" pitchFamily="2" charset="2"/>
              <a:buChar char="ü"/>
            </a:pPr>
            <a:r>
              <a:rPr lang="es-PE" dirty="0"/>
              <a:t>Comunicación asertiva con hablantes de varias lenguas.</a:t>
            </a:r>
          </a:p>
        </p:txBody>
      </p:sp>
      <p:sp>
        <p:nvSpPr>
          <p:cNvPr id="6" name="Elipse 5"/>
          <p:cNvSpPr/>
          <p:nvPr/>
        </p:nvSpPr>
        <p:spPr>
          <a:xfrm>
            <a:off x="361950" y="1200150"/>
            <a:ext cx="2914650" cy="940787"/>
          </a:xfrm>
          <a:prstGeom prst="ellipse">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s-PE" dirty="0"/>
              <a:t>PEDAGÓGICO</a:t>
            </a:r>
          </a:p>
        </p:txBody>
      </p:sp>
      <p:sp>
        <p:nvSpPr>
          <p:cNvPr id="14" name="Elipse 13"/>
          <p:cNvSpPr/>
          <p:nvPr/>
        </p:nvSpPr>
        <p:spPr>
          <a:xfrm>
            <a:off x="4400550" y="1173763"/>
            <a:ext cx="2914650" cy="940787"/>
          </a:xfrm>
          <a:prstGeom prst="ellipse">
            <a:avLst/>
          </a:prstGeom>
          <a:solidFill>
            <a:schemeClr val="accent1">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s-PE" dirty="0"/>
              <a:t>POLÍTICO</a:t>
            </a:r>
          </a:p>
        </p:txBody>
      </p:sp>
      <p:sp>
        <p:nvSpPr>
          <p:cNvPr id="15" name="Elipse 14"/>
          <p:cNvSpPr/>
          <p:nvPr/>
        </p:nvSpPr>
        <p:spPr>
          <a:xfrm>
            <a:off x="8477250" y="1173763"/>
            <a:ext cx="2914650" cy="940787"/>
          </a:xfrm>
          <a:prstGeom prst="ellipse">
            <a:avLst/>
          </a:prstGeom>
          <a:solidFill>
            <a:schemeClr val="accent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s-PE" dirty="0"/>
              <a:t>LINGÜÍSTICO</a:t>
            </a:r>
          </a:p>
        </p:txBody>
      </p:sp>
    </p:spTree>
    <p:extLst>
      <p:ext uri="{BB962C8B-B14F-4D97-AF65-F5344CB8AC3E}">
        <p14:creationId xmlns:p14="http://schemas.microsoft.com/office/powerpoint/2010/main" val="2196100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ángulo 16"/>
          <p:cNvSpPr/>
          <p:nvPr/>
        </p:nvSpPr>
        <p:spPr>
          <a:xfrm>
            <a:off x="1399309" y="1685790"/>
            <a:ext cx="6677891" cy="400110"/>
          </a:xfrm>
          <a:prstGeom prst="rect">
            <a:avLst/>
          </a:prstGeom>
        </p:spPr>
        <p:txBody>
          <a:bodyPr wrap="square">
            <a:spAutoFit/>
          </a:bodyPr>
          <a:lstStyle/>
          <a:p>
            <a:r>
              <a:rPr lang="es-ES" sz="2000" b="1" dirty="0">
                <a:latin typeface="Arial" panose="020B0604020202020204" pitchFamily="34" charset="0"/>
                <a:ea typeface="Arial" panose="020B0604020202020204" pitchFamily="34" charset="0"/>
                <a:cs typeface="Arial" panose="020B0604020202020204" pitchFamily="34" charset="0"/>
              </a:rPr>
              <a:t>Compromisos para profundizar análisis del MSEIB</a:t>
            </a:r>
            <a:endParaRPr lang="es-PE" sz="2000" dirty="0">
              <a:latin typeface="Arial" panose="020B0604020202020204" pitchFamily="34" charset="0"/>
              <a:cs typeface="Arial" panose="020B0604020202020204" pitchFamily="34" charset="0"/>
            </a:endParaRPr>
          </a:p>
        </p:txBody>
      </p:sp>
      <p:sp>
        <p:nvSpPr>
          <p:cNvPr id="6" name="Rectángulo 5">
            <a:extLst>
              <a:ext uri="{FF2B5EF4-FFF2-40B4-BE49-F238E27FC236}">
                <a16:creationId xmlns:a16="http://schemas.microsoft.com/office/drawing/2014/main" id="{9886C53F-9D74-4869-801D-477613CF8008}"/>
              </a:ext>
            </a:extLst>
          </p:cNvPr>
          <p:cNvSpPr/>
          <p:nvPr/>
        </p:nvSpPr>
        <p:spPr>
          <a:xfrm>
            <a:off x="1620981" y="3075057"/>
            <a:ext cx="7245928" cy="707886"/>
          </a:xfrm>
          <a:prstGeom prst="rect">
            <a:avLst/>
          </a:prstGeom>
        </p:spPr>
        <p:txBody>
          <a:bodyPr wrap="square">
            <a:spAutoFit/>
          </a:bodyPr>
          <a:lstStyle/>
          <a:p>
            <a:r>
              <a:rPr lang="es-ES" sz="2000" b="1" dirty="0">
                <a:latin typeface="Arial" panose="020B0604020202020204" pitchFamily="34" charset="0"/>
                <a:ea typeface="Arial" panose="020B0604020202020204" pitchFamily="34" charset="0"/>
                <a:cs typeface="Arial" panose="020B0604020202020204" pitchFamily="34" charset="0"/>
              </a:rPr>
              <a:t>¿Qué estrategias asume la IE para profundizar análisis del MSEIB y ofrecer educación con pertinencia?</a:t>
            </a:r>
            <a:endParaRPr lang="es-PE"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4199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419100" y="1591056"/>
            <a:ext cx="11087100" cy="299999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3600" b="1" dirty="0"/>
              <a:t>PROPÓSITO:</a:t>
            </a:r>
          </a:p>
          <a:p>
            <a:r>
              <a:rPr lang="es-ES" sz="2800" b="1" dirty="0"/>
              <a:t>Analizar el Modelo de Servicio Educativo Intercultural Bilingüe y socializar orientaciones para una planificación curricular que asegura desarrollo de competencias con perspectiva intercultural.</a:t>
            </a:r>
          </a:p>
        </p:txBody>
      </p:sp>
    </p:spTree>
    <p:extLst>
      <p:ext uri="{BB962C8B-B14F-4D97-AF65-F5344CB8AC3E}">
        <p14:creationId xmlns:p14="http://schemas.microsoft.com/office/powerpoint/2010/main" val="37459138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9886C53F-9D74-4869-801D-477613CF8008}"/>
              </a:ext>
            </a:extLst>
          </p:cNvPr>
          <p:cNvSpPr/>
          <p:nvPr/>
        </p:nvSpPr>
        <p:spPr>
          <a:xfrm>
            <a:off x="1601102" y="2597979"/>
            <a:ext cx="8099489" cy="1077218"/>
          </a:xfrm>
          <a:prstGeom prst="rect">
            <a:avLst/>
          </a:prstGeom>
        </p:spPr>
        <p:txBody>
          <a:bodyPr wrap="square">
            <a:spAutoFit/>
          </a:bodyPr>
          <a:lstStyle/>
          <a:p>
            <a:r>
              <a:rPr lang="es-ES" sz="3200" b="1" dirty="0">
                <a:latin typeface="Arial" panose="020B0604020202020204" pitchFamily="34" charset="0"/>
                <a:ea typeface="Arial" panose="020B0604020202020204" pitchFamily="34" charset="0"/>
                <a:cs typeface="Arial" panose="020B0604020202020204" pitchFamily="34" charset="0"/>
              </a:rPr>
              <a:t>Orientaciones para la planificación curricular para implementar MSIEB?</a:t>
            </a:r>
            <a:endParaRPr lang="es-PE"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12108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a:extLst>
              <a:ext uri="{FF2B5EF4-FFF2-40B4-BE49-F238E27FC236}">
                <a16:creationId xmlns:a16="http://schemas.microsoft.com/office/drawing/2014/main" id="{A02FC9EC-522F-4796-8EF3-FCDE8F066EC8}"/>
              </a:ext>
            </a:extLst>
          </p:cNvPr>
          <p:cNvSpPr>
            <a:spLocks noGrp="1"/>
          </p:cNvSpPr>
          <p:nvPr>
            <p:ph type="title"/>
          </p:nvPr>
        </p:nvSpPr>
        <p:spPr>
          <a:xfrm>
            <a:off x="1981200" y="55183"/>
            <a:ext cx="9048750" cy="402017"/>
          </a:xfrm>
          <a:solidFill>
            <a:srgbClr val="990000"/>
          </a:solidFill>
        </p:spPr>
        <p:txBody>
          <a:bodyPr>
            <a:normAutofit fontScale="90000"/>
          </a:bodyPr>
          <a:lstStyle/>
          <a:p>
            <a:pPr algn="ctr" eaLnBrk="1" hangingPunct="1"/>
            <a:r>
              <a:rPr lang="es-PE" altLang="es-PE" sz="3600" b="1" dirty="0">
                <a:solidFill>
                  <a:schemeClr val="bg1"/>
                </a:solidFill>
              </a:rPr>
              <a:t>Desafío del MSEIB</a:t>
            </a:r>
          </a:p>
        </p:txBody>
      </p:sp>
      <p:sp>
        <p:nvSpPr>
          <p:cNvPr id="17" name="Rectángulo 16"/>
          <p:cNvSpPr/>
          <p:nvPr/>
        </p:nvSpPr>
        <p:spPr>
          <a:xfrm>
            <a:off x="0" y="563571"/>
            <a:ext cx="11899392" cy="6247864"/>
          </a:xfrm>
          <a:prstGeom prst="rect">
            <a:avLst/>
          </a:prstGeom>
        </p:spPr>
        <p:txBody>
          <a:bodyPr wrap="square">
            <a:spAutoFit/>
          </a:bodyPr>
          <a:lstStyle/>
          <a:p>
            <a:r>
              <a:rPr lang="es-ES" sz="2000" b="1" dirty="0">
                <a:latin typeface="Arial" panose="020B0604020202020204" pitchFamily="34" charset="0"/>
                <a:ea typeface="Arial" panose="020B0604020202020204" pitchFamily="34" charset="0"/>
                <a:cs typeface="Arial" panose="020B0604020202020204" pitchFamily="34" charset="0"/>
              </a:rPr>
              <a:t>9.1.1 </a:t>
            </a:r>
            <a:r>
              <a:rPr lang="es-ES" sz="2000" b="1" dirty="0">
                <a:latin typeface="Arial" panose="020B0604020202020204" pitchFamily="34" charset="0"/>
                <a:cs typeface="Arial" panose="020B0604020202020204" pitchFamily="34" charset="0"/>
              </a:rPr>
              <a:t>Propuesta pedagógica</a:t>
            </a:r>
          </a:p>
          <a:p>
            <a:endParaRPr lang="es-ES" sz="2000" b="1" dirty="0">
              <a:latin typeface="Arial" panose="020B0604020202020204" pitchFamily="34" charset="0"/>
              <a:ea typeface="Arial" panose="020B0604020202020204" pitchFamily="34" charset="0"/>
              <a:cs typeface="Arial" panose="020B0604020202020204" pitchFamily="34" charset="0"/>
            </a:endParaRPr>
          </a:p>
          <a:p>
            <a:r>
              <a:rPr lang="es-ES" sz="2000" b="1" i="1" dirty="0">
                <a:latin typeface="Arial" panose="020B0604020202020204" pitchFamily="34" charset="0"/>
                <a:ea typeface="Arial" panose="020B0604020202020204" pitchFamily="34" charset="0"/>
                <a:cs typeface="Arial" panose="020B0604020202020204" pitchFamily="34" charset="0"/>
              </a:rPr>
              <a:t>Los estudiantes de cualquier lugar del mundo, logran mejores aprendizajes, si </a:t>
            </a:r>
            <a:r>
              <a:rPr lang="es-ES" sz="2000" b="1" i="1" dirty="0" err="1">
                <a:latin typeface="Arial" panose="020B0604020202020204" pitchFamily="34" charset="0"/>
                <a:ea typeface="Arial" panose="020B0604020202020204" pitchFamily="34" charset="0"/>
                <a:cs typeface="Arial" panose="020B0604020202020204" pitchFamily="34" charset="0"/>
              </a:rPr>
              <a:t>Io</a:t>
            </a:r>
            <a:r>
              <a:rPr lang="es-ES" sz="2000" b="1" i="1" dirty="0">
                <a:latin typeface="Arial" panose="020B0604020202020204" pitchFamily="34" charset="0"/>
                <a:ea typeface="Arial" panose="020B0604020202020204" pitchFamily="34" charset="0"/>
                <a:cs typeface="Arial" panose="020B0604020202020204" pitchFamily="34" charset="0"/>
              </a:rPr>
              <a:t> hacen desde sus referentes socio ambientales y culturales y en su lengua materna</a:t>
            </a:r>
            <a:r>
              <a:rPr lang="es-ES" sz="2000" dirty="0">
                <a:latin typeface="Arial" panose="020B0604020202020204" pitchFamily="34" charset="0"/>
                <a:ea typeface="Arial" panose="020B0604020202020204" pitchFamily="34" charset="0"/>
                <a:cs typeface="Arial" panose="020B0604020202020204" pitchFamily="34" charset="0"/>
              </a:rPr>
              <a:t>, sea esta el castellano o una lengua</a:t>
            </a:r>
            <a:r>
              <a:rPr lang="es-ES" sz="2000" spc="-25" dirty="0">
                <a:latin typeface="Arial" panose="020B0604020202020204" pitchFamily="34" charset="0"/>
                <a:ea typeface="Arial" panose="020B0604020202020204" pitchFamily="34" charset="0"/>
                <a:cs typeface="Arial" panose="020B0604020202020204" pitchFamily="34" charset="0"/>
              </a:rPr>
              <a:t> </a:t>
            </a:r>
            <a:r>
              <a:rPr lang="es-ES" sz="2000" dirty="0">
                <a:latin typeface="Arial" panose="020B0604020202020204" pitchFamily="34" charset="0"/>
                <a:ea typeface="Arial" panose="020B0604020202020204" pitchFamily="34" charset="0"/>
                <a:cs typeface="Arial" panose="020B0604020202020204" pitchFamily="34" charset="0"/>
              </a:rPr>
              <a:t>originaria.</a:t>
            </a:r>
            <a:r>
              <a:rPr lang="es-ES" sz="2000" spc="-20" dirty="0">
                <a:latin typeface="Arial" panose="020B0604020202020204" pitchFamily="34" charset="0"/>
                <a:ea typeface="Arial" panose="020B0604020202020204" pitchFamily="34" charset="0"/>
                <a:cs typeface="Arial" panose="020B0604020202020204" pitchFamily="34" charset="0"/>
              </a:rPr>
              <a:t> </a:t>
            </a:r>
            <a:r>
              <a:rPr lang="es-ES" sz="2000" dirty="0">
                <a:latin typeface="Arial" panose="020B0604020202020204" pitchFamily="34" charset="0"/>
                <a:ea typeface="Arial" panose="020B0604020202020204" pitchFamily="34" charset="0"/>
                <a:cs typeface="Arial" panose="020B0604020202020204" pitchFamily="34" charset="0"/>
              </a:rPr>
              <a:t>Por</a:t>
            </a:r>
            <a:r>
              <a:rPr lang="es-ES" sz="2000" spc="-65" dirty="0">
                <a:latin typeface="Arial" panose="020B0604020202020204" pitchFamily="34" charset="0"/>
                <a:ea typeface="Arial" panose="020B0604020202020204" pitchFamily="34" charset="0"/>
                <a:cs typeface="Arial" panose="020B0604020202020204" pitchFamily="34" charset="0"/>
              </a:rPr>
              <a:t> </a:t>
            </a:r>
            <a:r>
              <a:rPr lang="es-ES" sz="2000" dirty="0">
                <a:latin typeface="Arial" panose="020B0604020202020204" pitchFamily="34" charset="0"/>
                <a:ea typeface="Arial" panose="020B0604020202020204" pitchFamily="34" charset="0"/>
                <a:cs typeface="Arial" panose="020B0604020202020204" pitchFamily="34" charset="0"/>
              </a:rPr>
              <a:t>ello,</a:t>
            </a:r>
            <a:r>
              <a:rPr lang="es-ES" sz="2000" spc="-70" dirty="0">
                <a:latin typeface="Arial" panose="020B0604020202020204" pitchFamily="34" charset="0"/>
                <a:ea typeface="Arial" panose="020B0604020202020204" pitchFamily="34" charset="0"/>
                <a:cs typeface="Arial" panose="020B0604020202020204" pitchFamily="34" charset="0"/>
              </a:rPr>
              <a:t> </a:t>
            </a:r>
            <a:r>
              <a:rPr lang="es-ES" sz="2000" dirty="0">
                <a:latin typeface="Arial" panose="020B0604020202020204" pitchFamily="34" charset="0"/>
                <a:ea typeface="Arial" panose="020B0604020202020204" pitchFamily="34" charset="0"/>
                <a:cs typeface="Arial" panose="020B0604020202020204" pitchFamily="34" charset="0"/>
              </a:rPr>
              <a:t>es</a:t>
            </a:r>
            <a:r>
              <a:rPr lang="es-ES" sz="2000" spc="-110" dirty="0">
                <a:latin typeface="Arial" panose="020B0604020202020204" pitchFamily="34" charset="0"/>
                <a:ea typeface="Arial" panose="020B0604020202020204" pitchFamily="34" charset="0"/>
                <a:cs typeface="Arial" panose="020B0604020202020204" pitchFamily="34" charset="0"/>
              </a:rPr>
              <a:t> </a:t>
            </a:r>
            <a:r>
              <a:rPr lang="es-ES" sz="2000" dirty="0">
                <a:latin typeface="Arial" panose="020B0604020202020204" pitchFamily="34" charset="0"/>
                <a:ea typeface="Arial" panose="020B0604020202020204" pitchFamily="34" charset="0"/>
                <a:cs typeface="Arial" panose="020B0604020202020204" pitchFamily="34" charset="0"/>
              </a:rPr>
              <a:t>fundamental</a:t>
            </a:r>
            <a:r>
              <a:rPr lang="es-ES" sz="2000" spc="-5" dirty="0">
                <a:latin typeface="Arial" panose="020B0604020202020204" pitchFamily="34" charset="0"/>
                <a:ea typeface="Arial" panose="020B0604020202020204" pitchFamily="34" charset="0"/>
                <a:cs typeface="Arial" panose="020B0604020202020204" pitchFamily="34" charset="0"/>
              </a:rPr>
              <a:t> </a:t>
            </a:r>
            <a:r>
              <a:rPr lang="es-ES" sz="2000" dirty="0">
                <a:latin typeface="Arial" panose="020B0604020202020204" pitchFamily="34" charset="0"/>
                <a:ea typeface="Arial" panose="020B0604020202020204" pitchFamily="34" charset="0"/>
                <a:cs typeface="Arial" panose="020B0604020202020204" pitchFamily="34" charset="0"/>
              </a:rPr>
              <a:t>garantizar</a:t>
            </a:r>
            <a:r>
              <a:rPr lang="es-ES" sz="2000" spc="-15" dirty="0">
                <a:latin typeface="Arial" panose="020B0604020202020204" pitchFamily="34" charset="0"/>
                <a:ea typeface="Arial" panose="020B0604020202020204" pitchFamily="34" charset="0"/>
                <a:cs typeface="Arial" panose="020B0604020202020204" pitchFamily="34" charset="0"/>
              </a:rPr>
              <a:t> </a:t>
            </a:r>
            <a:r>
              <a:rPr lang="es-ES" sz="2000" dirty="0">
                <a:latin typeface="Arial" panose="020B0604020202020204" pitchFamily="34" charset="0"/>
                <a:ea typeface="Arial" panose="020B0604020202020204" pitchFamily="34" charset="0"/>
                <a:cs typeface="Arial" panose="020B0604020202020204" pitchFamily="34" charset="0"/>
              </a:rPr>
              <a:t>que</a:t>
            </a:r>
            <a:r>
              <a:rPr lang="es-ES" sz="2000" spc="-75" dirty="0">
                <a:latin typeface="Arial" panose="020B0604020202020204" pitchFamily="34" charset="0"/>
                <a:ea typeface="Arial" panose="020B0604020202020204" pitchFamily="34" charset="0"/>
                <a:cs typeface="Arial" panose="020B0604020202020204" pitchFamily="34" charset="0"/>
              </a:rPr>
              <a:t> </a:t>
            </a:r>
            <a:r>
              <a:rPr lang="es-ES" sz="2000" dirty="0">
                <a:latin typeface="Arial" panose="020B0604020202020204" pitchFamily="34" charset="0"/>
                <a:ea typeface="Arial" panose="020B0604020202020204" pitchFamily="34" charset="0"/>
                <a:cs typeface="Arial" panose="020B0604020202020204" pitchFamily="34" charset="0"/>
              </a:rPr>
              <a:t>el</a:t>
            </a:r>
            <a:r>
              <a:rPr lang="es-ES" sz="2000" spc="-95" dirty="0">
                <a:latin typeface="Arial" panose="020B0604020202020204" pitchFamily="34" charset="0"/>
                <a:ea typeface="Arial" panose="020B0604020202020204" pitchFamily="34" charset="0"/>
                <a:cs typeface="Arial" panose="020B0604020202020204" pitchFamily="34" charset="0"/>
              </a:rPr>
              <a:t> </a:t>
            </a:r>
            <a:r>
              <a:rPr lang="es-ES" sz="2000" dirty="0">
                <a:latin typeface="Arial" panose="020B0604020202020204" pitchFamily="34" charset="0"/>
                <a:ea typeface="Arial" panose="020B0604020202020204" pitchFamily="34" charset="0"/>
                <a:cs typeface="Arial" panose="020B0604020202020204" pitchFamily="34" charset="0"/>
              </a:rPr>
              <a:t>proceso educativo incorpore los valores, conocimientos y practicas locales y a partir de ella una aproximación a los conocimientos y valores que provienen de otros horizontes culturales y de la</a:t>
            </a:r>
            <a:r>
              <a:rPr lang="es-ES" sz="2000" spc="5" dirty="0">
                <a:latin typeface="Arial" panose="020B0604020202020204" pitchFamily="34" charset="0"/>
                <a:ea typeface="Arial" panose="020B0604020202020204" pitchFamily="34" charset="0"/>
                <a:cs typeface="Arial" panose="020B0604020202020204" pitchFamily="34" charset="0"/>
              </a:rPr>
              <a:t> </a:t>
            </a:r>
            <a:r>
              <a:rPr lang="es-ES" sz="2000" dirty="0">
                <a:latin typeface="Arial" panose="020B0604020202020204" pitchFamily="34" charset="0"/>
                <a:ea typeface="Arial" panose="020B0604020202020204" pitchFamily="34" charset="0"/>
                <a:cs typeface="Arial" panose="020B0604020202020204" pitchFamily="34" charset="0"/>
              </a:rPr>
              <a:t>ciencia.</a:t>
            </a:r>
          </a:p>
          <a:p>
            <a:endParaRPr lang="es-ES" sz="2000" dirty="0">
              <a:latin typeface="Arial" panose="020B0604020202020204" pitchFamily="34" charset="0"/>
              <a:cs typeface="Arial" panose="020B0604020202020204" pitchFamily="34" charset="0"/>
            </a:endParaRPr>
          </a:p>
          <a:p>
            <a:r>
              <a:rPr lang="es-ES" sz="2000" dirty="0">
                <a:latin typeface="Arial" panose="020B0604020202020204" pitchFamily="34" charset="0"/>
                <a:cs typeface="Arial" panose="020B0604020202020204" pitchFamily="34" charset="0"/>
              </a:rPr>
              <a:t>En la propuesta pedagógica EIB, los procesos de aprendizaje que se abordan  desde un enfoque intercultural  se generan a partir  de las actividades socio — productivas y la problemática  de la comunidad.</a:t>
            </a:r>
          </a:p>
          <a:p>
            <a:r>
              <a:rPr lang="es-ES" sz="2000" dirty="0">
                <a:latin typeface="Arial" panose="020B0604020202020204" pitchFamily="34" charset="0"/>
                <a:cs typeface="Arial" panose="020B0604020202020204" pitchFamily="34" charset="0"/>
              </a:rPr>
              <a:t>De tal manera que los niños, niñas y adolescentes comprenden su participación en las actividades que forman parte de la vida diaria en la comunidad, sean estas productivas, recreativas o rituales, en sus respectivos espacios de realización. A través de dichas prácticas acceden a los conocimientos, nociones y significados propios de su pueblo originario, los mismos que forman las bases de su aprendizaje.</a:t>
            </a:r>
          </a:p>
          <a:p>
            <a:endParaRPr lang="es-ES" sz="2000" dirty="0">
              <a:latin typeface="Arial" panose="020B0604020202020204" pitchFamily="34" charset="0"/>
              <a:cs typeface="Arial" panose="020B0604020202020204" pitchFamily="34" charset="0"/>
            </a:endParaRPr>
          </a:p>
          <a:p>
            <a:r>
              <a:rPr lang="es-ES" sz="2000" dirty="0">
                <a:latin typeface="Arial" panose="020B0604020202020204" pitchFamily="34" charset="0"/>
                <a:cs typeface="Arial" panose="020B0604020202020204" pitchFamily="34" charset="0"/>
              </a:rPr>
              <a:t>La IE EIB debe promover la valoración en la práctica de la herencia cultural de los pueblos originarios, al tiempo que amplía el horizonte de las capacidades del estudiante hacia las competencias y habilidades que requiere para desenvolverse en diferentes contextos.</a:t>
            </a:r>
            <a:endParaRPr lang="es-PE"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3183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1485900" y="2357200"/>
            <a:ext cx="9544050" cy="1446550"/>
          </a:xfrm>
          <a:prstGeom prst="rect">
            <a:avLst/>
          </a:prstGeom>
        </p:spPr>
        <p:txBody>
          <a:bodyPr wrap="square">
            <a:spAutoFit/>
          </a:bodyPr>
          <a:lstStyle/>
          <a:p>
            <a:r>
              <a:rPr lang="es-PE" sz="4400" dirty="0">
                <a:solidFill>
                  <a:srgbClr val="00B3C2"/>
                </a:solidFill>
                <a:latin typeface="Garamond" panose="02020404030301010803" pitchFamily="18" charset="0"/>
              </a:rPr>
              <a:t>PROCESOS PREVIOS A LA PLANIFICACIÓN CURRICULAR</a:t>
            </a:r>
            <a:endParaRPr lang="es-PE" sz="4400" dirty="0"/>
          </a:p>
        </p:txBody>
      </p:sp>
    </p:spTree>
    <p:extLst>
      <p:ext uri="{BB962C8B-B14F-4D97-AF65-F5344CB8AC3E}">
        <p14:creationId xmlns:p14="http://schemas.microsoft.com/office/powerpoint/2010/main" val="34746712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64462" y="378694"/>
            <a:ext cx="11465511" cy="646331"/>
          </a:xfrm>
          <a:prstGeom prst="rect">
            <a:avLst/>
          </a:prstGeom>
        </p:spPr>
        <p:txBody>
          <a:bodyPr wrap="none">
            <a:spAutoFit/>
          </a:bodyPr>
          <a:lstStyle/>
          <a:p>
            <a:r>
              <a:rPr lang="es-PE" sz="3600" dirty="0">
                <a:latin typeface="Calibri" panose="020F0502020204030204" pitchFamily="34" charset="0"/>
                <a:ea typeface="Calibri" panose="020F0502020204030204" pitchFamily="34" charset="0"/>
                <a:cs typeface="Times New Roman" panose="02020603050405020304" pitchFamily="18" charset="0"/>
              </a:rPr>
              <a:t>Revisamos los procesos previos a la planificación curricular.</a:t>
            </a:r>
            <a:endParaRPr lang="es-PE" sz="3600" dirty="0"/>
          </a:p>
        </p:txBody>
      </p:sp>
      <p:sp>
        <p:nvSpPr>
          <p:cNvPr id="6" name="Rectángulo 5">
            <a:extLst>
              <a:ext uri="{FF2B5EF4-FFF2-40B4-BE49-F238E27FC236}">
                <a16:creationId xmlns:a16="http://schemas.microsoft.com/office/drawing/2014/main" id="{308A0C1E-6CDD-4FCA-A67E-976BB6914537}"/>
              </a:ext>
            </a:extLst>
          </p:cNvPr>
          <p:cNvSpPr/>
          <p:nvPr/>
        </p:nvSpPr>
        <p:spPr>
          <a:xfrm>
            <a:off x="164462" y="1386801"/>
            <a:ext cx="11682981" cy="3323987"/>
          </a:xfrm>
          <a:prstGeom prst="rect">
            <a:avLst/>
          </a:prstGeom>
        </p:spPr>
        <p:txBody>
          <a:bodyPr wrap="square">
            <a:spAutoFit/>
          </a:bodyPr>
          <a:lstStyle/>
          <a:p>
            <a:pPr lvl="0">
              <a:spcAft>
                <a:spcPts val="0"/>
              </a:spcAft>
            </a:pPr>
            <a:r>
              <a:rPr lang="es-PE" dirty="0">
                <a:latin typeface="Calibri" panose="020F0502020204030204" pitchFamily="34" charset="0"/>
                <a:ea typeface="Calibri" panose="020F0502020204030204" pitchFamily="34" charset="0"/>
                <a:cs typeface="Times New Roman" panose="02020603050405020304" pitchFamily="18" charset="0"/>
              </a:rPr>
              <a:t>Organizamos equipos de trabajo para desarrollar, “Procesos previos”:</a:t>
            </a:r>
          </a:p>
          <a:p>
            <a:pPr lvl="0">
              <a:spcAft>
                <a:spcPts val="0"/>
              </a:spcAft>
            </a:pPr>
            <a:endParaRPr lang="es-PE" sz="1600" dirty="0">
              <a:latin typeface="Calibri" panose="020F0502020204030204" pitchFamily="34" charset="0"/>
              <a:ea typeface="Calibri" panose="020F0502020204030204" pitchFamily="34" charset="0"/>
              <a:cs typeface="Times New Roman" panose="02020603050405020304" pitchFamily="18" charset="0"/>
            </a:endParaRPr>
          </a:p>
          <a:p>
            <a:pPr marL="116205">
              <a:spcAft>
                <a:spcPts val="0"/>
              </a:spcAft>
            </a:pPr>
            <a:r>
              <a:rPr lang="es-PE" dirty="0">
                <a:latin typeface="Calibri" panose="020F0502020204030204" pitchFamily="34" charset="0"/>
                <a:ea typeface="Calibri" panose="020F0502020204030204" pitchFamily="34" charset="0"/>
                <a:cs typeface="Times New Roman" panose="02020603050405020304" pitchFamily="18" charset="0"/>
              </a:rPr>
              <a:t>Respecto a conocimiento del CNEB:</a:t>
            </a:r>
            <a:endParaRPr lang="es-PE" sz="1600" dirty="0">
              <a:latin typeface="Calibri" panose="020F0502020204030204" pitchFamily="34" charset="0"/>
              <a:ea typeface="Calibri" panose="020F0502020204030204" pitchFamily="34" charset="0"/>
              <a:cs typeface="Times New Roman" panose="02020603050405020304" pitchFamily="18" charset="0"/>
            </a:endParaRPr>
          </a:p>
          <a:p>
            <a:pPr marL="814388" lvl="0" indent="-635000">
              <a:spcAft>
                <a:spcPts val="0"/>
              </a:spcAft>
              <a:buFont typeface="Wingdings" panose="05000000000000000000" pitchFamily="2" charset="2"/>
              <a:buChar char=""/>
            </a:pPr>
            <a:r>
              <a:rPr lang="es-PE" dirty="0">
                <a:latin typeface="Calibri" panose="020F0502020204030204" pitchFamily="34" charset="0"/>
                <a:ea typeface="Calibri" panose="020F0502020204030204" pitchFamily="34" charset="0"/>
                <a:cs typeface="Times New Roman" panose="02020603050405020304" pitchFamily="18" charset="0"/>
              </a:rPr>
              <a:t>Equipo 1: Analiza y hace la propuesta de estrategias que aseguran Conocimiento del currículo.</a:t>
            </a:r>
          </a:p>
          <a:p>
            <a:pPr marL="179388" lvl="0">
              <a:spcAft>
                <a:spcPts val="0"/>
              </a:spcAft>
            </a:pPr>
            <a:endParaRPr lang="es-PE" sz="1600" dirty="0">
              <a:latin typeface="Calibri" panose="020F0502020204030204" pitchFamily="34" charset="0"/>
              <a:ea typeface="Calibri" panose="020F0502020204030204" pitchFamily="34" charset="0"/>
              <a:cs typeface="Times New Roman" panose="02020603050405020304" pitchFamily="18" charset="0"/>
            </a:endParaRPr>
          </a:p>
          <a:p>
            <a:pPr marL="201930">
              <a:spcAft>
                <a:spcPts val="0"/>
              </a:spcAft>
            </a:pPr>
            <a:r>
              <a:rPr lang="es-PE" dirty="0">
                <a:latin typeface="Calibri" panose="020F0502020204030204" pitchFamily="34" charset="0"/>
                <a:ea typeface="Calibri" panose="020F0502020204030204" pitchFamily="34" charset="0"/>
                <a:cs typeface="Times New Roman" panose="02020603050405020304" pitchFamily="18" charset="0"/>
              </a:rPr>
              <a:t>Respecto al conocimiento del contexto:</a:t>
            </a:r>
            <a:endParaRPr lang="es-PE" sz="1600" dirty="0">
              <a:latin typeface="Calibri" panose="020F0502020204030204" pitchFamily="34" charset="0"/>
              <a:ea typeface="Calibri" panose="020F0502020204030204" pitchFamily="34" charset="0"/>
              <a:cs typeface="Times New Roman" panose="02020603050405020304" pitchFamily="18" charset="0"/>
            </a:endParaRPr>
          </a:p>
          <a:p>
            <a:pPr marL="814388" lvl="0" indent="-635000">
              <a:spcAft>
                <a:spcPts val="0"/>
              </a:spcAft>
              <a:buFont typeface="Wingdings" panose="05000000000000000000" pitchFamily="2" charset="2"/>
              <a:buChar char=""/>
            </a:pPr>
            <a:r>
              <a:rPr lang="es-PE" dirty="0">
                <a:latin typeface="Calibri" panose="020F0502020204030204" pitchFamily="34" charset="0"/>
                <a:ea typeface="Calibri" panose="020F0502020204030204" pitchFamily="34" charset="0"/>
                <a:cs typeface="Times New Roman" panose="02020603050405020304" pitchFamily="18" charset="0"/>
              </a:rPr>
              <a:t>Equipo 2: Analiza y hace la propuesta para caracterización socio cultural.</a:t>
            </a:r>
            <a:endParaRPr lang="es-PE" sz="1600" dirty="0">
              <a:latin typeface="Calibri" panose="020F0502020204030204" pitchFamily="34" charset="0"/>
              <a:ea typeface="Calibri" panose="020F0502020204030204" pitchFamily="34" charset="0"/>
              <a:cs typeface="Times New Roman" panose="02020603050405020304" pitchFamily="18" charset="0"/>
            </a:endParaRPr>
          </a:p>
          <a:p>
            <a:pPr marL="814388" lvl="0" indent="-635000">
              <a:spcAft>
                <a:spcPts val="0"/>
              </a:spcAft>
              <a:buFont typeface="Wingdings" panose="05000000000000000000" pitchFamily="2" charset="2"/>
              <a:buChar char=""/>
            </a:pPr>
            <a:r>
              <a:rPr lang="es-PE" dirty="0">
                <a:latin typeface="Calibri" panose="020F0502020204030204" pitchFamily="34" charset="0"/>
                <a:ea typeface="Calibri" panose="020F0502020204030204" pitchFamily="34" charset="0"/>
                <a:cs typeface="Times New Roman" panose="02020603050405020304" pitchFamily="18" charset="0"/>
              </a:rPr>
              <a:t>Equipo 3: Analiza y hace la propuesta para caracterización sociolingüística.</a:t>
            </a:r>
          </a:p>
          <a:p>
            <a:pPr marL="814388" lvl="0" indent="-635000">
              <a:spcAft>
                <a:spcPts val="0"/>
              </a:spcAft>
              <a:buFont typeface="Wingdings" panose="05000000000000000000" pitchFamily="2" charset="2"/>
              <a:buChar char=""/>
            </a:pPr>
            <a:endParaRPr lang="es-PE" sz="1600" dirty="0">
              <a:latin typeface="Calibri" panose="020F0502020204030204" pitchFamily="34" charset="0"/>
              <a:ea typeface="Calibri" panose="020F0502020204030204" pitchFamily="34" charset="0"/>
              <a:cs typeface="Times New Roman" panose="02020603050405020304" pitchFamily="18" charset="0"/>
            </a:endParaRPr>
          </a:p>
          <a:p>
            <a:pPr marL="201930">
              <a:spcAft>
                <a:spcPts val="0"/>
              </a:spcAft>
            </a:pPr>
            <a:r>
              <a:rPr lang="es-PE" dirty="0">
                <a:latin typeface="Calibri" panose="020F0502020204030204" pitchFamily="34" charset="0"/>
                <a:ea typeface="Calibri" panose="020F0502020204030204" pitchFamily="34" charset="0"/>
                <a:cs typeface="Times New Roman" panose="02020603050405020304" pitchFamily="18" charset="0"/>
              </a:rPr>
              <a:t>Respecto a conocimiento de los/las estudiantes:</a:t>
            </a:r>
            <a:endParaRPr lang="es-PE" sz="1600" dirty="0">
              <a:latin typeface="Calibri" panose="020F0502020204030204" pitchFamily="34" charset="0"/>
              <a:ea typeface="Calibri" panose="020F0502020204030204" pitchFamily="34" charset="0"/>
              <a:cs typeface="Times New Roman" panose="02020603050405020304" pitchFamily="18" charset="0"/>
            </a:endParaRPr>
          </a:p>
          <a:p>
            <a:pPr marL="814388" lvl="0" indent="-635000">
              <a:spcAft>
                <a:spcPts val="0"/>
              </a:spcAft>
              <a:buFont typeface="Wingdings" panose="05000000000000000000" pitchFamily="2" charset="2"/>
              <a:buChar char=""/>
            </a:pPr>
            <a:r>
              <a:rPr lang="es-PE" dirty="0">
                <a:latin typeface="Calibri" panose="020F0502020204030204" pitchFamily="34" charset="0"/>
                <a:ea typeface="Calibri" panose="020F0502020204030204" pitchFamily="34" charset="0"/>
                <a:cs typeface="Times New Roman" panose="02020603050405020304" pitchFamily="18" charset="0"/>
              </a:rPr>
              <a:t>Equipo 4: Analiza y hace la propuesta para caracterización psico lingüística.</a:t>
            </a:r>
            <a:endParaRPr lang="es-PE" sz="1600" dirty="0">
              <a:latin typeface="Calibri" panose="020F0502020204030204" pitchFamily="34" charset="0"/>
              <a:ea typeface="Calibri" panose="020F0502020204030204" pitchFamily="34" charset="0"/>
              <a:cs typeface="Times New Roman" panose="02020603050405020304" pitchFamily="18" charset="0"/>
            </a:endParaRPr>
          </a:p>
          <a:p>
            <a:pPr marL="814388" lvl="0" indent="-635000">
              <a:spcAft>
                <a:spcPts val="0"/>
              </a:spcAft>
              <a:buFont typeface="Wingdings" panose="05000000000000000000" pitchFamily="2" charset="2"/>
              <a:buChar char=""/>
            </a:pPr>
            <a:r>
              <a:rPr lang="es-PE" dirty="0">
                <a:latin typeface="Calibri" panose="020F0502020204030204" pitchFamily="34" charset="0"/>
                <a:ea typeface="Calibri" panose="020F0502020204030204" pitchFamily="34" charset="0"/>
                <a:cs typeface="Times New Roman" panose="02020603050405020304" pitchFamily="18" charset="0"/>
              </a:rPr>
              <a:t>Equipo 5: Analiza y hace la propuesta de sugerencias de cómo identificar necesidades de aprendizaje.</a:t>
            </a:r>
            <a:endParaRPr lang="es-PE"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ángulo 6">
            <a:extLst>
              <a:ext uri="{FF2B5EF4-FFF2-40B4-BE49-F238E27FC236}">
                <a16:creationId xmlns:a16="http://schemas.microsoft.com/office/drawing/2014/main" id="{DA35D894-40E4-401E-B4EE-C72D635B4E58}"/>
              </a:ext>
            </a:extLst>
          </p:cNvPr>
          <p:cNvSpPr/>
          <p:nvPr/>
        </p:nvSpPr>
        <p:spPr>
          <a:xfrm>
            <a:off x="164462" y="5148033"/>
            <a:ext cx="8620539" cy="646331"/>
          </a:xfrm>
          <a:prstGeom prst="rect">
            <a:avLst/>
          </a:prstGeom>
        </p:spPr>
        <p:txBody>
          <a:bodyPr wrap="square">
            <a:spAutoFit/>
          </a:bodyPr>
          <a:lstStyle/>
          <a:p>
            <a:pPr marL="342900" lvl="0" indent="-342900">
              <a:spcAft>
                <a:spcPts val="0"/>
              </a:spcAft>
              <a:buFont typeface="Wingdings" panose="05000000000000000000" pitchFamily="2" charset="2"/>
              <a:buChar char=""/>
            </a:pPr>
            <a:r>
              <a:rPr lang="es-PE" dirty="0">
                <a:latin typeface="Calibri" panose="020F0502020204030204" pitchFamily="34" charset="0"/>
                <a:ea typeface="Calibri" panose="020F0502020204030204" pitchFamily="34" charset="0"/>
                <a:cs typeface="Times New Roman" panose="02020603050405020304" pitchFamily="18" charset="0"/>
              </a:rPr>
              <a:t>Los equipos presentan sus conclusiones.</a:t>
            </a:r>
            <a:endParaRPr lang="es-PE"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Wingdings" panose="05000000000000000000" pitchFamily="2" charset="2"/>
              <a:buChar char=""/>
            </a:pPr>
            <a:r>
              <a:rPr lang="es-PE" dirty="0">
                <a:latin typeface="Calibri" panose="020F0502020204030204" pitchFamily="34" charset="0"/>
                <a:ea typeface="Calibri" panose="020F0502020204030204" pitchFamily="34" charset="0"/>
                <a:cs typeface="Times New Roman" panose="02020603050405020304" pitchFamily="18" charset="0"/>
              </a:rPr>
              <a:t>En plenaria se absuelven preguntas y se plantean precisiones.</a:t>
            </a:r>
            <a:endParaRPr lang="es-PE"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657746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a:extLst>
              <a:ext uri="{FF2B5EF4-FFF2-40B4-BE49-F238E27FC236}">
                <a16:creationId xmlns:a16="http://schemas.microsoft.com/office/drawing/2014/main" id="{A02FC9EC-522F-4796-8EF3-FCDE8F066EC8}"/>
              </a:ext>
            </a:extLst>
          </p:cNvPr>
          <p:cNvSpPr>
            <a:spLocks noGrp="1"/>
          </p:cNvSpPr>
          <p:nvPr>
            <p:ph type="title"/>
          </p:nvPr>
        </p:nvSpPr>
        <p:spPr>
          <a:xfrm>
            <a:off x="1981200" y="55183"/>
            <a:ext cx="9048750" cy="402017"/>
          </a:xfrm>
          <a:solidFill>
            <a:srgbClr val="990000"/>
          </a:solidFill>
        </p:spPr>
        <p:txBody>
          <a:bodyPr>
            <a:normAutofit fontScale="90000"/>
          </a:bodyPr>
          <a:lstStyle/>
          <a:p>
            <a:pPr algn="ctr" eaLnBrk="1" hangingPunct="1"/>
            <a:r>
              <a:rPr lang="es-PE" altLang="es-PE" sz="3600" b="1" dirty="0">
                <a:solidFill>
                  <a:schemeClr val="bg1"/>
                </a:solidFill>
              </a:rPr>
              <a:t>Procesos previos a la planificación</a:t>
            </a:r>
          </a:p>
        </p:txBody>
      </p:sp>
      <p:sp>
        <p:nvSpPr>
          <p:cNvPr id="2" name="Rectángulo 1"/>
          <p:cNvSpPr/>
          <p:nvPr/>
        </p:nvSpPr>
        <p:spPr>
          <a:xfrm>
            <a:off x="3809484" y="545838"/>
            <a:ext cx="6309876" cy="584775"/>
          </a:xfrm>
          <a:prstGeom prst="rect">
            <a:avLst/>
          </a:prstGeom>
        </p:spPr>
        <p:txBody>
          <a:bodyPr wrap="square">
            <a:spAutoFit/>
          </a:bodyPr>
          <a:lstStyle/>
          <a:p>
            <a:pPr algn="ctr"/>
            <a:r>
              <a:rPr lang="es-PE" sz="3200" b="1" dirty="0">
                <a:solidFill>
                  <a:srgbClr val="0070C0"/>
                </a:solidFill>
                <a:latin typeface="BellMT"/>
              </a:rPr>
              <a:t>El conocimiento del CNEB</a:t>
            </a:r>
            <a:endParaRPr lang="es-PE" sz="3200" b="1" dirty="0">
              <a:solidFill>
                <a:srgbClr val="0070C0"/>
              </a:solidFill>
            </a:endParaRPr>
          </a:p>
        </p:txBody>
      </p:sp>
      <p:sp>
        <p:nvSpPr>
          <p:cNvPr id="5" name="Rectángulo 4"/>
          <p:cNvSpPr/>
          <p:nvPr/>
        </p:nvSpPr>
        <p:spPr>
          <a:xfrm>
            <a:off x="91440" y="1149742"/>
            <a:ext cx="2615184" cy="369332"/>
          </a:xfrm>
          <a:prstGeom prst="rect">
            <a:avLst/>
          </a:prstGeom>
        </p:spPr>
        <p:txBody>
          <a:bodyPr wrap="square">
            <a:spAutoFit/>
          </a:bodyPr>
          <a:lstStyle/>
          <a:p>
            <a:pPr algn="ctr"/>
            <a:r>
              <a:rPr lang="es-PE" dirty="0">
                <a:solidFill>
                  <a:srgbClr val="0070C0"/>
                </a:solidFill>
                <a:latin typeface="BellMT"/>
              </a:rPr>
              <a:t>Perfil de egreso</a:t>
            </a:r>
            <a:endParaRPr lang="es-PE" dirty="0">
              <a:solidFill>
                <a:srgbClr val="0070C0"/>
              </a:solidFill>
            </a:endParaRPr>
          </a:p>
        </p:txBody>
      </p:sp>
      <p:sp>
        <p:nvSpPr>
          <p:cNvPr id="6" name="Rectángulo 5"/>
          <p:cNvSpPr/>
          <p:nvPr/>
        </p:nvSpPr>
        <p:spPr>
          <a:xfrm>
            <a:off x="3151632" y="1157101"/>
            <a:ext cx="2359678" cy="369332"/>
          </a:xfrm>
          <a:prstGeom prst="rect">
            <a:avLst/>
          </a:prstGeom>
        </p:spPr>
        <p:txBody>
          <a:bodyPr wrap="square">
            <a:spAutoFit/>
          </a:bodyPr>
          <a:lstStyle/>
          <a:p>
            <a:pPr algn="ctr"/>
            <a:r>
              <a:rPr lang="es-PE" dirty="0">
                <a:solidFill>
                  <a:srgbClr val="0070C0"/>
                </a:solidFill>
                <a:latin typeface="BellMT"/>
              </a:rPr>
              <a:t>Competencias</a:t>
            </a:r>
            <a:endParaRPr lang="es-PE" dirty="0">
              <a:solidFill>
                <a:srgbClr val="0070C0"/>
              </a:solidFill>
            </a:endParaRPr>
          </a:p>
        </p:txBody>
      </p:sp>
      <p:sp>
        <p:nvSpPr>
          <p:cNvPr id="7" name="Rectángulo 6"/>
          <p:cNvSpPr/>
          <p:nvPr/>
        </p:nvSpPr>
        <p:spPr>
          <a:xfrm>
            <a:off x="6377559" y="1149742"/>
            <a:ext cx="2652758" cy="646331"/>
          </a:xfrm>
          <a:prstGeom prst="rect">
            <a:avLst/>
          </a:prstGeom>
        </p:spPr>
        <p:txBody>
          <a:bodyPr wrap="square">
            <a:spAutoFit/>
          </a:bodyPr>
          <a:lstStyle/>
          <a:p>
            <a:pPr algn="ctr"/>
            <a:r>
              <a:rPr lang="es-PE" dirty="0">
                <a:solidFill>
                  <a:srgbClr val="0070C0"/>
                </a:solidFill>
                <a:latin typeface="BellMT"/>
              </a:rPr>
              <a:t>Capacidades - desempeños</a:t>
            </a:r>
            <a:endParaRPr lang="es-PE" dirty="0">
              <a:solidFill>
                <a:srgbClr val="0070C0"/>
              </a:solidFill>
            </a:endParaRPr>
          </a:p>
        </p:txBody>
      </p:sp>
      <p:sp>
        <p:nvSpPr>
          <p:cNvPr id="8" name="Rectángulo 7"/>
          <p:cNvSpPr/>
          <p:nvPr/>
        </p:nvSpPr>
        <p:spPr>
          <a:xfrm>
            <a:off x="9395079" y="1157100"/>
            <a:ext cx="2455545" cy="369332"/>
          </a:xfrm>
          <a:prstGeom prst="rect">
            <a:avLst/>
          </a:prstGeom>
        </p:spPr>
        <p:txBody>
          <a:bodyPr wrap="square">
            <a:spAutoFit/>
          </a:bodyPr>
          <a:lstStyle/>
          <a:p>
            <a:pPr algn="ctr"/>
            <a:r>
              <a:rPr lang="es-PE" dirty="0">
                <a:solidFill>
                  <a:srgbClr val="0070C0"/>
                </a:solidFill>
                <a:latin typeface="BellMT"/>
              </a:rPr>
              <a:t>Estándares</a:t>
            </a:r>
            <a:endParaRPr lang="es-PE" dirty="0">
              <a:solidFill>
                <a:srgbClr val="0070C0"/>
              </a:solidFill>
            </a:endParaRPr>
          </a:p>
        </p:txBody>
      </p:sp>
      <p:sp>
        <p:nvSpPr>
          <p:cNvPr id="9" name="Rectángulo 8"/>
          <p:cNvSpPr/>
          <p:nvPr/>
        </p:nvSpPr>
        <p:spPr>
          <a:xfrm>
            <a:off x="79248" y="1818270"/>
            <a:ext cx="2615184" cy="1477328"/>
          </a:xfrm>
          <a:prstGeom prst="rect">
            <a:avLst/>
          </a:prstGeom>
          <a:ln w="3175">
            <a:solidFill>
              <a:schemeClr val="tx1"/>
            </a:solidFill>
          </a:ln>
        </p:spPr>
        <p:txBody>
          <a:bodyPr wrap="square">
            <a:spAutoFit/>
          </a:bodyPr>
          <a:lstStyle/>
          <a:p>
            <a:pPr marL="285750" indent="-285750">
              <a:buFont typeface="Wingdings" panose="05000000000000000000" pitchFamily="2" charset="2"/>
              <a:buChar char="ü"/>
            </a:pPr>
            <a:r>
              <a:rPr lang="es-ES" dirty="0"/>
              <a:t>Visión común e integral de los aprendizajes.</a:t>
            </a:r>
          </a:p>
          <a:p>
            <a:pPr marL="285750" indent="-285750">
              <a:buFont typeface="Wingdings" panose="05000000000000000000" pitchFamily="2" charset="2"/>
              <a:buChar char="ü"/>
            </a:pPr>
            <a:r>
              <a:rPr lang="es-ES" dirty="0"/>
              <a:t>Se logran al término de la Educación Básica</a:t>
            </a:r>
            <a:r>
              <a:rPr lang="es-PE" dirty="0">
                <a:solidFill>
                  <a:srgbClr val="0070C0"/>
                </a:solidFill>
                <a:latin typeface="BellMT"/>
              </a:rPr>
              <a:t>.</a:t>
            </a:r>
            <a:endParaRPr lang="es-PE" dirty="0">
              <a:solidFill>
                <a:srgbClr val="0070C0"/>
              </a:solidFill>
            </a:endParaRPr>
          </a:p>
        </p:txBody>
      </p:sp>
      <p:sp>
        <p:nvSpPr>
          <p:cNvPr id="10" name="Rectángulo 9"/>
          <p:cNvSpPr/>
          <p:nvPr/>
        </p:nvSpPr>
        <p:spPr>
          <a:xfrm>
            <a:off x="2936240" y="1825629"/>
            <a:ext cx="2890394" cy="1477328"/>
          </a:xfrm>
          <a:prstGeom prst="rect">
            <a:avLst/>
          </a:prstGeom>
          <a:ln w="3175">
            <a:solidFill>
              <a:schemeClr val="tx1"/>
            </a:solidFill>
          </a:ln>
        </p:spPr>
        <p:txBody>
          <a:bodyPr wrap="square">
            <a:spAutoFit/>
          </a:bodyPr>
          <a:lstStyle/>
          <a:p>
            <a:pPr algn="ctr"/>
            <a:r>
              <a:rPr lang="es-ES" dirty="0"/>
              <a:t>Facultad de una persona de combinar un conjunto de capacidades a fin de lograr un propósito específico en una situación determinada.</a:t>
            </a:r>
          </a:p>
        </p:txBody>
      </p:sp>
      <p:sp>
        <p:nvSpPr>
          <p:cNvPr id="11" name="Rectángulo 10"/>
          <p:cNvSpPr/>
          <p:nvPr/>
        </p:nvSpPr>
        <p:spPr>
          <a:xfrm>
            <a:off x="6068441" y="1818270"/>
            <a:ext cx="3400679" cy="2031325"/>
          </a:xfrm>
          <a:prstGeom prst="rect">
            <a:avLst/>
          </a:prstGeom>
          <a:ln w="3175">
            <a:solidFill>
              <a:schemeClr val="tx1"/>
            </a:solidFill>
          </a:ln>
        </p:spPr>
        <p:txBody>
          <a:bodyPr wrap="square">
            <a:spAutoFit/>
          </a:bodyPr>
          <a:lstStyle/>
          <a:p>
            <a:pPr marL="285750" indent="-285750">
              <a:buFont typeface="Wingdings" panose="05000000000000000000" pitchFamily="2" charset="2"/>
              <a:buChar char="ü"/>
            </a:pPr>
            <a:r>
              <a:rPr lang="es-PE" dirty="0"/>
              <a:t>Recursos para actuar de manera competente.</a:t>
            </a:r>
          </a:p>
          <a:p>
            <a:pPr marL="285750" indent="-285750">
              <a:buFont typeface="Wingdings" panose="05000000000000000000" pitchFamily="2" charset="2"/>
              <a:buChar char="ü"/>
            </a:pPr>
            <a:r>
              <a:rPr lang="es-ES" dirty="0"/>
              <a:t>Son los conocimientos, habilidades y actitudes que los estudiantes utilizan para afrontar una situación determinada</a:t>
            </a:r>
            <a:endParaRPr lang="es-PE" dirty="0">
              <a:solidFill>
                <a:srgbClr val="0070C0"/>
              </a:solidFill>
            </a:endParaRPr>
          </a:p>
        </p:txBody>
      </p:sp>
      <p:sp>
        <p:nvSpPr>
          <p:cNvPr id="12" name="Rectángulo 11"/>
          <p:cNvSpPr/>
          <p:nvPr/>
        </p:nvSpPr>
        <p:spPr>
          <a:xfrm>
            <a:off x="9620019" y="1825628"/>
            <a:ext cx="2492733" cy="1754326"/>
          </a:xfrm>
          <a:prstGeom prst="rect">
            <a:avLst/>
          </a:prstGeom>
          <a:ln w="3175">
            <a:solidFill>
              <a:schemeClr val="tx1"/>
            </a:solidFill>
          </a:ln>
        </p:spPr>
        <p:txBody>
          <a:bodyPr wrap="square">
            <a:spAutoFit/>
          </a:bodyPr>
          <a:lstStyle/>
          <a:p>
            <a:r>
              <a:rPr lang="es-ES" dirty="0"/>
              <a:t>Descripciones que definen el nivel que se espera puedan alcanzar todos los estudiantes al finalizar los ciclos de la EB.</a:t>
            </a:r>
            <a:endParaRPr lang="es-PE" dirty="0">
              <a:solidFill>
                <a:srgbClr val="0070C0"/>
              </a:solidFill>
            </a:endParaRPr>
          </a:p>
        </p:txBody>
      </p:sp>
      <p:sp>
        <p:nvSpPr>
          <p:cNvPr id="13" name="Rectángulo 12"/>
          <p:cNvSpPr/>
          <p:nvPr/>
        </p:nvSpPr>
        <p:spPr>
          <a:xfrm>
            <a:off x="162560" y="3737034"/>
            <a:ext cx="2615184" cy="1200329"/>
          </a:xfrm>
          <a:prstGeom prst="rect">
            <a:avLst/>
          </a:prstGeom>
          <a:ln w="3175">
            <a:solidFill>
              <a:schemeClr val="tx1"/>
            </a:solidFill>
          </a:ln>
        </p:spPr>
        <p:txBody>
          <a:bodyPr wrap="square">
            <a:spAutoFit/>
          </a:bodyPr>
          <a:lstStyle/>
          <a:p>
            <a:pPr algn="ctr"/>
            <a:r>
              <a:rPr lang="es-PE" dirty="0">
                <a:solidFill>
                  <a:srgbClr val="0070C0"/>
                </a:solidFill>
                <a:latin typeface="BellMT"/>
              </a:rPr>
              <a:t>11 aprendizajes del perfil.</a:t>
            </a:r>
          </a:p>
          <a:p>
            <a:pPr algn="ctr"/>
            <a:endParaRPr lang="es-ES" dirty="0">
              <a:solidFill>
                <a:srgbClr val="0070C0"/>
              </a:solidFill>
              <a:latin typeface="BellMT"/>
            </a:endParaRPr>
          </a:p>
          <a:p>
            <a:r>
              <a:rPr lang="es-ES" dirty="0">
                <a:solidFill>
                  <a:srgbClr val="0070C0"/>
                </a:solidFill>
                <a:latin typeface="BellMT"/>
              </a:rPr>
              <a:t>Característica intercultural.</a:t>
            </a:r>
            <a:endParaRPr lang="es-PE" dirty="0">
              <a:solidFill>
                <a:srgbClr val="0070C0"/>
              </a:solidFill>
            </a:endParaRPr>
          </a:p>
        </p:txBody>
      </p:sp>
      <p:sp>
        <p:nvSpPr>
          <p:cNvPr id="14" name="Rectángulo 13">
            <a:extLst>
              <a:ext uri="{FF2B5EF4-FFF2-40B4-BE49-F238E27FC236}">
                <a16:creationId xmlns:a16="http://schemas.microsoft.com/office/drawing/2014/main" id="{6DF33957-0865-4818-B2B4-8A933B62AD5F}"/>
              </a:ext>
            </a:extLst>
          </p:cNvPr>
          <p:cNvSpPr/>
          <p:nvPr/>
        </p:nvSpPr>
        <p:spPr>
          <a:xfrm>
            <a:off x="2946400" y="3806829"/>
            <a:ext cx="2890394" cy="2031325"/>
          </a:xfrm>
          <a:prstGeom prst="rect">
            <a:avLst/>
          </a:prstGeom>
          <a:ln w="3175">
            <a:solidFill>
              <a:schemeClr val="tx1"/>
            </a:solidFill>
          </a:ln>
        </p:spPr>
        <p:txBody>
          <a:bodyPr wrap="square">
            <a:spAutoFit/>
          </a:bodyPr>
          <a:lstStyle/>
          <a:p>
            <a:pPr marL="285750" indent="-285750">
              <a:buFont typeface="Wingdings" panose="05000000000000000000" pitchFamily="2" charset="2"/>
              <a:buChar char="ü"/>
            </a:pPr>
            <a:r>
              <a:rPr lang="es-ES" dirty="0"/>
              <a:t>Su desarrollo es una construcción constante, deliberada y consciente, propiciada por los docentes y las instituciones y programas educativos.</a:t>
            </a:r>
          </a:p>
        </p:txBody>
      </p:sp>
      <p:sp>
        <p:nvSpPr>
          <p:cNvPr id="3" name="Rectángulo 2">
            <a:extLst>
              <a:ext uri="{FF2B5EF4-FFF2-40B4-BE49-F238E27FC236}">
                <a16:creationId xmlns:a16="http://schemas.microsoft.com/office/drawing/2014/main" id="{AE714116-F22F-4B5C-8D18-F715DF3AC7FC}"/>
              </a:ext>
            </a:extLst>
          </p:cNvPr>
          <p:cNvSpPr/>
          <p:nvPr/>
        </p:nvSpPr>
        <p:spPr>
          <a:xfrm>
            <a:off x="6042340" y="5210788"/>
            <a:ext cx="3894139" cy="923330"/>
          </a:xfrm>
          <a:prstGeom prst="rect">
            <a:avLst/>
          </a:prstGeom>
          <a:ln w="3175">
            <a:solidFill>
              <a:schemeClr val="tx1"/>
            </a:solidFill>
          </a:ln>
        </p:spPr>
        <p:txBody>
          <a:bodyPr wrap="square">
            <a:spAutoFit/>
          </a:bodyPr>
          <a:lstStyle/>
          <a:p>
            <a:r>
              <a:rPr lang="es-ES" dirty="0"/>
              <a:t>La adquisición por separado de las capacidades de una competencia no supone el desarrollo de la competencia</a:t>
            </a:r>
            <a:endParaRPr lang="es-PE" dirty="0"/>
          </a:p>
        </p:txBody>
      </p:sp>
      <p:sp>
        <p:nvSpPr>
          <p:cNvPr id="4" name="Rectángulo 3">
            <a:extLst>
              <a:ext uri="{FF2B5EF4-FFF2-40B4-BE49-F238E27FC236}">
                <a16:creationId xmlns:a16="http://schemas.microsoft.com/office/drawing/2014/main" id="{8547927A-8CDD-4AE5-9E2D-C463121CC51E}"/>
              </a:ext>
            </a:extLst>
          </p:cNvPr>
          <p:cNvSpPr/>
          <p:nvPr/>
        </p:nvSpPr>
        <p:spPr>
          <a:xfrm>
            <a:off x="6005450" y="4073159"/>
            <a:ext cx="3485796" cy="923330"/>
          </a:xfrm>
          <a:prstGeom prst="rect">
            <a:avLst/>
          </a:prstGeom>
          <a:ln w="3175">
            <a:solidFill>
              <a:schemeClr val="tx1"/>
            </a:solidFill>
          </a:ln>
        </p:spPr>
        <p:txBody>
          <a:bodyPr wrap="square">
            <a:spAutoFit/>
          </a:bodyPr>
          <a:lstStyle/>
          <a:p>
            <a:r>
              <a:rPr lang="es-ES" dirty="0"/>
              <a:t>Descripciones específicas de lo que hacen los estudiantes respecto a los niveles</a:t>
            </a:r>
            <a:endParaRPr lang="es-PE" dirty="0"/>
          </a:p>
        </p:txBody>
      </p:sp>
      <p:sp>
        <p:nvSpPr>
          <p:cNvPr id="15" name="Rectángulo 14">
            <a:extLst>
              <a:ext uri="{FF2B5EF4-FFF2-40B4-BE49-F238E27FC236}">
                <a16:creationId xmlns:a16="http://schemas.microsoft.com/office/drawing/2014/main" id="{59EB392E-DF9A-4AAD-B13B-424D22002A82}"/>
              </a:ext>
            </a:extLst>
          </p:cNvPr>
          <p:cNvSpPr/>
          <p:nvPr/>
        </p:nvSpPr>
        <p:spPr>
          <a:xfrm>
            <a:off x="9612782" y="3746209"/>
            <a:ext cx="2416658" cy="923330"/>
          </a:xfrm>
          <a:prstGeom prst="rect">
            <a:avLst/>
          </a:prstGeom>
          <a:ln w="3175">
            <a:solidFill>
              <a:schemeClr val="tx1"/>
            </a:solidFill>
          </a:ln>
        </p:spPr>
        <p:txBody>
          <a:bodyPr wrap="square">
            <a:spAutoFit/>
          </a:bodyPr>
          <a:lstStyle/>
          <a:p>
            <a:r>
              <a:rPr lang="es-ES" dirty="0"/>
              <a:t>son comunes a las modalidades y niveles de la Educación Básica</a:t>
            </a:r>
            <a:endParaRPr lang="es-PE" dirty="0"/>
          </a:p>
        </p:txBody>
      </p:sp>
      <p:sp>
        <p:nvSpPr>
          <p:cNvPr id="16" name="Rectángulo 15">
            <a:extLst>
              <a:ext uri="{FF2B5EF4-FFF2-40B4-BE49-F238E27FC236}">
                <a16:creationId xmlns:a16="http://schemas.microsoft.com/office/drawing/2014/main" id="{CAC77C37-2FE2-4F39-AD68-FDB36A29B7F9}"/>
              </a:ext>
            </a:extLst>
          </p:cNvPr>
          <p:cNvSpPr/>
          <p:nvPr/>
        </p:nvSpPr>
        <p:spPr>
          <a:xfrm>
            <a:off x="162560" y="6211669"/>
            <a:ext cx="12119102" cy="646331"/>
          </a:xfrm>
          <a:prstGeom prst="rect">
            <a:avLst/>
          </a:prstGeom>
        </p:spPr>
        <p:txBody>
          <a:bodyPr wrap="square">
            <a:spAutoFit/>
          </a:bodyPr>
          <a:lstStyle/>
          <a:p>
            <a:r>
              <a:rPr lang="es-ES" dirty="0"/>
              <a:t>Educar es acompañar a una persona en el proceso de generar estructuras propias internas, cognitivas y socioemocionales, para que logre el máximo de sus potencialidades.</a:t>
            </a:r>
            <a:endParaRPr lang="es-PE" dirty="0"/>
          </a:p>
        </p:txBody>
      </p:sp>
    </p:spTree>
    <p:extLst>
      <p:ext uri="{BB962C8B-B14F-4D97-AF65-F5344CB8AC3E}">
        <p14:creationId xmlns:p14="http://schemas.microsoft.com/office/powerpoint/2010/main" val="40694957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a:extLst>
              <a:ext uri="{FF2B5EF4-FFF2-40B4-BE49-F238E27FC236}">
                <a16:creationId xmlns:a16="http://schemas.microsoft.com/office/drawing/2014/main" id="{A02FC9EC-522F-4796-8EF3-FCDE8F066EC8}"/>
              </a:ext>
            </a:extLst>
          </p:cNvPr>
          <p:cNvSpPr>
            <a:spLocks noGrp="1"/>
          </p:cNvSpPr>
          <p:nvPr>
            <p:ph type="title"/>
          </p:nvPr>
        </p:nvSpPr>
        <p:spPr>
          <a:xfrm>
            <a:off x="1652016" y="0"/>
            <a:ext cx="9048750" cy="402017"/>
          </a:xfrm>
          <a:solidFill>
            <a:srgbClr val="990000"/>
          </a:solidFill>
        </p:spPr>
        <p:txBody>
          <a:bodyPr>
            <a:normAutofit fontScale="90000"/>
          </a:bodyPr>
          <a:lstStyle/>
          <a:p>
            <a:pPr algn="ctr" eaLnBrk="1" hangingPunct="1"/>
            <a:r>
              <a:rPr lang="es-PE" altLang="es-PE" sz="3600" b="1" dirty="0">
                <a:solidFill>
                  <a:schemeClr val="bg1"/>
                </a:solidFill>
              </a:rPr>
              <a:t>Procesos previos a la planificación</a:t>
            </a:r>
          </a:p>
        </p:txBody>
      </p:sp>
      <p:sp>
        <p:nvSpPr>
          <p:cNvPr id="2" name="Rectángulo 1"/>
          <p:cNvSpPr/>
          <p:nvPr/>
        </p:nvSpPr>
        <p:spPr>
          <a:xfrm>
            <a:off x="3791196" y="517266"/>
            <a:ext cx="4164084" cy="369332"/>
          </a:xfrm>
          <a:prstGeom prst="rect">
            <a:avLst/>
          </a:prstGeom>
        </p:spPr>
        <p:txBody>
          <a:bodyPr wrap="square">
            <a:spAutoFit/>
          </a:bodyPr>
          <a:lstStyle/>
          <a:p>
            <a:pPr algn="ctr"/>
            <a:r>
              <a:rPr lang="es-PE" dirty="0">
                <a:solidFill>
                  <a:srgbClr val="0070C0"/>
                </a:solidFill>
                <a:latin typeface="BellMT"/>
              </a:rPr>
              <a:t>Caracterización socio-cultural</a:t>
            </a:r>
            <a:endParaRPr lang="es-PE" dirty="0">
              <a:solidFill>
                <a:srgbClr val="0070C0"/>
              </a:solidFill>
            </a:endParaRPr>
          </a:p>
        </p:txBody>
      </p:sp>
      <p:sp>
        <p:nvSpPr>
          <p:cNvPr id="6" name="Rectángulo 5"/>
          <p:cNvSpPr/>
          <p:nvPr/>
        </p:nvSpPr>
        <p:spPr>
          <a:xfrm>
            <a:off x="182880" y="1285516"/>
            <a:ext cx="5140234" cy="923330"/>
          </a:xfrm>
          <a:prstGeom prst="rect">
            <a:avLst/>
          </a:prstGeom>
          <a:ln w="3175">
            <a:solidFill>
              <a:schemeClr val="tx1"/>
            </a:solidFill>
          </a:ln>
        </p:spPr>
        <p:txBody>
          <a:bodyPr wrap="square">
            <a:spAutoFit/>
          </a:bodyPr>
          <a:lstStyle/>
          <a:p>
            <a:r>
              <a:rPr lang="es-PE" dirty="0">
                <a:solidFill>
                  <a:srgbClr val="0070C0"/>
                </a:solidFill>
                <a:latin typeface="BellMT"/>
              </a:rPr>
              <a:t>Recojo y sistematización de saberes y conocimientos que forman parte de actividades socio-productivas y otras actividades de la comunidad</a:t>
            </a:r>
            <a:endParaRPr lang="es-PE" dirty="0">
              <a:solidFill>
                <a:srgbClr val="0070C0"/>
              </a:solidFill>
            </a:endParaRPr>
          </a:p>
        </p:txBody>
      </p:sp>
      <p:sp>
        <p:nvSpPr>
          <p:cNvPr id="7" name="Rectángulo 6"/>
          <p:cNvSpPr/>
          <p:nvPr/>
        </p:nvSpPr>
        <p:spPr>
          <a:xfrm>
            <a:off x="6868888" y="1285516"/>
            <a:ext cx="4687824" cy="923330"/>
          </a:xfrm>
          <a:prstGeom prst="rect">
            <a:avLst/>
          </a:prstGeom>
          <a:ln w="3175">
            <a:solidFill>
              <a:schemeClr val="tx1"/>
            </a:solidFill>
          </a:ln>
        </p:spPr>
        <p:txBody>
          <a:bodyPr wrap="square">
            <a:spAutoFit/>
          </a:bodyPr>
          <a:lstStyle/>
          <a:p>
            <a:r>
              <a:rPr lang="es-PE" dirty="0">
                <a:solidFill>
                  <a:srgbClr val="0070C0"/>
                </a:solidFill>
                <a:latin typeface="BellMT"/>
              </a:rPr>
              <a:t>Se elabora o actualiza de manera participativa y colegiada al inicio de cada año escolar.</a:t>
            </a:r>
          </a:p>
          <a:p>
            <a:r>
              <a:rPr lang="es-PE" dirty="0">
                <a:solidFill>
                  <a:srgbClr val="0070C0"/>
                </a:solidFill>
                <a:latin typeface="BellMT"/>
              </a:rPr>
              <a:t>Se enriquece cada año.</a:t>
            </a:r>
            <a:endParaRPr lang="es-PE" dirty="0">
              <a:solidFill>
                <a:srgbClr val="0070C0"/>
              </a:solidFill>
            </a:endParaRPr>
          </a:p>
        </p:txBody>
      </p:sp>
      <p:sp>
        <p:nvSpPr>
          <p:cNvPr id="14" name="Rectángulo 13"/>
          <p:cNvSpPr/>
          <p:nvPr/>
        </p:nvSpPr>
        <p:spPr>
          <a:xfrm>
            <a:off x="182880" y="3434991"/>
            <a:ext cx="4718304" cy="646331"/>
          </a:xfrm>
          <a:prstGeom prst="rect">
            <a:avLst/>
          </a:prstGeom>
          <a:ln w="3175">
            <a:solidFill>
              <a:schemeClr val="tx1"/>
            </a:solidFill>
          </a:ln>
        </p:spPr>
        <p:txBody>
          <a:bodyPr wrap="square">
            <a:spAutoFit/>
          </a:bodyPr>
          <a:lstStyle/>
          <a:p>
            <a:r>
              <a:rPr lang="es-PE" dirty="0">
                <a:solidFill>
                  <a:srgbClr val="0070C0"/>
                </a:solidFill>
                <a:latin typeface="BellMT"/>
              </a:rPr>
              <a:t>EIB de Fortalecimiento cultural y lingüístico</a:t>
            </a:r>
          </a:p>
          <a:p>
            <a:r>
              <a:rPr lang="es-PE" dirty="0">
                <a:solidFill>
                  <a:srgbClr val="0070C0"/>
                </a:solidFill>
                <a:latin typeface="BellMT"/>
              </a:rPr>
              <a:t>EIB de Revitalización cultural y lingüístico</a:t>
            </a:r>
            <a:endParaRPr lang="es-PE" dirty="0">
              <a:solidFill>
                <a:srgbClr val="0070C0"/>
              </a:solidFill>
            </a:endParaRPr>
          </a:p>
        </p:txBody>
      </p:sp>
      <p:sp>
        <p:nvSpPr>
          <p:cNvPr id="15" name="Rectángulo 14"/>
          <p:cNvSpPr/>
          <p:nvPr/>
        </p:nvSpPr>
        <p:spPr>
          <a:xfrm>
            <a:off x="182880" y="5150380"/>
            <a:ext cx="4718304" cy="369332"/>
          </a:xfrm>
          <a:prstGeom prst="rect">
            <a:avLst/>
          </a:prstGeom>
          <a:ln w="3175">
            <a:solidFill>
              <a:schemeClr val="tx1"/>
            </a:solidFill>
          </a:ln>
        </p:spPr>
        <p:txBody>
          <a:bodyPr wrap="square">
            <a:spAutoFit/>
          </a:bodyPr>
          <a:lstStyle/>
          <a:p>
            <a:r>
              <a:rPr lang="es-PE" dirty="0">
                <a:solidFill>
                  <a:srgbClr val="0070C0"/>
                </a:solidFill>
                <a:latin typeface="BellMT"/>
              </a:rPr>
              <a:t>EIB en ámbitos urbanos</a:t>
            </a:r>
            <a:endParaRPr lang="es-PE" dirty="0">
              <a:solidFill>
                <a:srgbClr val="0070C0"/>
              </a:solidFill>
            </a:endParaRPr>
          </a:p>
        </p:txBody>
      </p:sp>
      <p:sp>
        <p:nvSpPr>
          <p:cNvPr id="16" name="Rectángulo 15"/>
          <p:cNvSpPr/>
          <p:nvPr/>
        </p:nvSpPr>
        <p:spPr>
          <a:xfrm>
            <a:off x="6838408" y="3157992"/>
            <a:ext cx="4718304" cy="923330"/>
          </a:xfrm>
          <a:prstGeom prst="rect">
            <a:avLst/>
          </a:prstGeom>
          <a:ln w="3175">
            <a:solidFill>
              <a:schemeClr val="tx1"/>
            </a:solidFill>
          </a:ln>
        </p:spPr>
        <p:txBody>
          <a:bodyPr wrap="square">
            <a:spAutoFit/>
          </a:bodyPr>
          <a:lstStyle/>
          <a:p>
            <a:r>
              <a:rPr lang="es-PE" dirty="0">
                <a:solidFill>
                  <a:srgbClr val="0070C0"/>
                </a:solidFill>
                <a:latin typeface="BellMT"/>
              </a:rPr>
              <a:t>Calendario comunal, con saberes, potencialidades y problemáticas asociadas a las actividades socio-productivas del contexto.</a:t>
            </a:r>
            <a:endParaRPr lang="es-PE" dirty="0">
              <a:solidFill>
                <a:srgbClr val="0070C0"/>
              </a:solidFill>
            </a:endParaRPr>
          </a:p>
        </p:txBody>
      </p:sp>
      <p:sp>
        <p:nvSpPr>
          <p:cNvPr id="17" name="Rectángulo 16"/>
          <p:cNvSpPr/>
          <p:nvPr/>
        </p:nvSpPr>
        <p:spPr>
          <a:xfrm>
            <a:off x="6838408" y="4734881"/>
            <a:ext cx="4718304" cy="1200329"/>
          </a:xfrm>
          <a:prstGeom prst="rect">
            <a:avLst/>
          </a:prstGeom>
          <a:ln w="3175">
            <a:solidFill>
              <a:schemeClr val="tx1"/>
            </a:solidFill>
          </a:ln>
        </p:spPr>
        <p:txBody>
          <a:bodyPr wrap="square">
            <a:spAutoFit/>
          </a:bodyPr>
          <a:lstStyle/>
          <a:p>
            <a:r>
              <a:rPr lang="es-PE" dirty="0">
                <a:solidFill>
                  <a:srgbClr val="0070C0"/>
                </a:solidFill>
                <a:latin typeface="BellMT"/>
              </a:rPr>
              <a:t>Prácticas culturales vigentes, hechos significativos en la historia de las familias, hechos históricos significativos, organizados en un registro cultural e histórico. </a:t>
            </a:r>
            <a:endParaRPr lang="es-PE" dirty="0">
              <a:solidFill>
                <a:srgbClr val="0070C0"/>
              </a:solidFill>
            </a:endParaRPr>
          </a:p>
        </p:txBody>
      </p:sp>
      <p:sp>
        <p:nvSpPr>
          <p:cNvPr id="3" name="Flecha: a la derecha 2">
            <a:extLst>
              <a:ext uri="{FF2B5EF4-FFF2-40B4-BE49-F238E27FC236}">
                <a16:creationId xmlns:a16="http://schemas.microsoft.com/office/drawing/2014/main" id="{79DE9E39-ED27-45C8-8A66-21CC73E084CA}"/>
              </a:ext>
            </a:extLst>
          </p:cNvPr>
          <p:cNvSpPr/>
          <p:nvPr/>
        </p:nvSpPr>
        <p:spPr>
          <a:xfrm>
            <a:off x="5687187" y="1504865"/>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4" name="Flecha: hacia abajo 3">
            <a:extLst>
              <a:ext uri="{FF2B5EF4-FFF2-40B4-BE49-F238E27FC236}">
                <a16:creationId xmlns:a16="http://schemas.microsoft.com/office/drawing/2014/main" id="{45C2613C-0F29-4745-9DBC-2E5EE32304C0}"/>
              </a:ext>
            </a:extLst>
          </p:cNvPr>
          <p:cNvSpPr/>
          <p:nvPr/>
        </p:nvSpPr>
        <p:spPr>
          <a:xfrm>
            <a:off x="1924050" y="2419350"/>
            <a:ext cx="514350" cy="9233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2" name="Flecha: a la derecha 11">
            <a:extLst>
              <a:ext uri="{FF2B5EF4-FFF2-40B4-BE49-F238E27FC236}">
                <a16:creationId xmlns:a16="http://schemas.microsoft.com/office/drawing/2014/main" id="{FC00527A-3DA8-41C0-BC46-D813AAAE567F}"/>
              </a:ext>
            </a:extLst>
          </p:cNvPr>
          <p:cNvSpPr/>
          <p:nvPr/>
        </p:nvSpPr>
        <p:spPr>
          <a:xfrm>
            <a:off x="5399642" y="351584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3" name="Flecha: a la derecha 12">
            <a:extLst>
              <a:ext uri="{FF2B5EF4-FFF2-40B4-BE49-F238E27FC236}">
                <a16:creationId xmlns:a16="http://schemas.microsoft.com/office/drawing/2014/main" id="{4C337D94-7241-4B0C-8453-AC29E779B132}"/>
              </a:ext>
            </a:extLst>
          </p:cNvPr>
          <p:cNvSpPr/>
          <p:nvPr/>
        </p:nvSpPr>
        <p:spPr>
          <a:xfrm>
            <a:off x="5399642" y="5042183"/>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8" name="Flecha: hacia abajo 17">
            <a:extLst>
              <a:ext uri="{FF2B5EF4-FFF2-40B4-BE49-F238E27FC236}">
                <a16:creationId xmlns:a16="http://schemas.microsoft.com/office/drawing/2014/main" id="{618D4D40-94CF-4CA7-94FF-213DA2864EEF}"/>
              </a:ext>
            </a:extLst>
          </p:cNvPr>
          <p:cNvSpPr/>
          <p:nvPr/>
        </p:nvSpPr>
        <p:spPr>
          <a:xfrm>
            <a:off x="2000250" y="4203692"/>
            <a:ext cx="438150" cy="9233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Tree>
    <p:extLst>
      <p:ext uri="{BB962C8B-B14F-4D97-AF65-F5344CB8AC3E}">
        <p14:creationId xmlns:p14="http://schemas.microsoft.com/office/powerpoint/2010/main" val="30166151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a:extLst>
              <a:ext uri="{FF2B5EF4-FFF2-40B4-BE49-F238E27FC236}">
                <a16:creationId xmlns:a16="http://schemas.microsoft.com/office/drawing/2014/main" id="{A02FC9EC-522F-4796-8EF3-FCDE8F066EC8}"/>
              </a:ext>
            </a:extLst>
          </p:cNvPr>
          <p:cNvSpPr>
            <a:spLocks noGrp="1"/>
          </p:cNvSpPr>
          <p:nvPr>
            <p:ph type="title"/>
          </p:nvPr>
        </p:nvSpPr>
        <p:spPr>
          <a:xfrm>
            <a:off x="1652016" y="0"/>
            <a:ext cx="9048750" cy="402017"/>
          </a:xfrm>
          <a:solidFill>
            <a:srgbClr val="990000"/>
          </a:solidFill>
        </p:spPr>
        <p:txBody>
          <a:bodyPr>
            <a:normAutofit fontScale="90000"/>
          </a:bodyPr>
          <a:lstStyle/>
          <a:p>
            <a:pPr algn="ctr" eaLnBrk="1" hangingPunct="1"/>
            <a:r>
              <a:rPr lang="es-PE" altLang="es-PE" sz="3600" b="1" dirty="0">
                <a:solidFill>
                  <a:schemeClr val="bg1"/>
                </a:solidFill>
              </a:rPr>
              <a:t>Procesos previos a la planificación</a:t>
            </a:r>
          </a:p>
        </p:txBody>
      </p:sp>
      <p:sp>
        <p:nvSpPr>
          <p:cNvPr id="2" name="Rectángulo 1"/>
          <p:cNvSpPr/>
          <p:nvPr/>
        </p:nvSpPr>
        <p:spPr>
          <a:xfrm>
            <a:off x="3791196" y="517266"/>
            <a:ext cx="4164084" cy="369332"/>
          </a:xfrm>
          <a:prstGeom prst="rect">
            <a:avLst/>
          </a:prstGeom>
        </p:spPr>
        <p:txBody>
          <a:bodyPr wrap="square">
            <a:spAutoFit/>
          </a:bodyPr>
          <a:lstStyle/>
          <a:p>
            <a:pPr algn="ctr"/>
            <a:r>
              <a:rPr lang="es-PE" dirty="0">
                <a:solidFill>
                  <a:srgbClr val="0070C0"/>
                </a:solidFill>
                <a:latin typeface="BellMT"/>
              </a:rPr>
              <a:t>Ejemplo de calendario comunal</a:t>
            </a:r>
            <a:endParaRPr lang="es-PE" dirty="0">
              <a:solidFill>
                <a:srgbClr val="0070C0"/>
              </a:solidFill>
            </a:endParaRPr>
          </a:p>
        </p:txBody>
      </p:sp>
      <p:graphicFrame>
        <p:nvGraphicFramePr>
          <p:cNvPr id="3" name="Tabla 2"/>
          <p:cNvGraphicFramePr>
            <a:graphicFrameLocks noGrp="1"/>
          </p:cNvGraphicFramePr>
          <p:nvPr>
            <p:extLst>
              <p:ext uri="{D42A27DB-BD31-4B8C-83A1-F6EECF244321}">
                <p14:modId xmlns:p14="http://schemas.microsoft.com/office/powerpoint/2010/main" val="2703370226"/>
              </p:ext>
            </p:extLst>
          </p:nvPr>
        </p:nvGraphicFramePr>
        <p:xfrm>
          <a:off x="603506" y="861906"/>
          <a:ext cx="11301980" cy="5760720"/>
        </p:xfrm>
        <a:graphic>
          <a:graphicData uri="http://schemas.openxmlformats.org/drawingml/2006/table">
            <a:tbl>
              <a:tblPr firstRow="1" bandRow="1">
                <a:tableStyleId>{5C22544A-7EE6-4342-B048-85BDC9FD1C3A}</a:tableStyleId>
              </a:tblPr>
              <a:tblGrid>
                <a:gridCol w="1261870">
                  <a:extLst>
                    <a:ext uri="{9D8B030D-6E8A-4147-A177-3AD203B41FA5}">
                      <a16:colId xmlns:a16="http://schemas.microsoft.com/office/drawing/2014/main" val="20000"/>
                    </a:ext>
                  </a:extLst>
                </a:gridCol>
                <a:gridCol w="2304288">
                  <a:extLst>
                    <a:ext uri="{9D8B030D-6E8A-4147-A177-3AD203B41FA5}">
                      <a16:colId xmlns:a16="http://schemas.microsoft.com/office/drawing/2014/main" val="20001"/>
                    </a:ext>
                  </a:extLst>
                </a:gridCol>
                <a:gridCol w="2556256">
                  <a:extLst>
                    <a:ext uri="{9D8B030D-6E8A-4147-A177-3AD203B41FA5}">
                      <a16:colId xmlns:a16="http://schemas.microsoft.com/office/drawing/2014/main" val="20002"/>
                    </a:ext>
                  </a:extLst>
                </a:gridCol>
                <a:gridCol w="3460496">
                  <a:extLst>
                    <a:ext uri="{9D8B030D-6E8A-4147-A177-3AD203B41FA5}">
                      <a16:colId xmlns:a16="http://schemas.microsoft.com/office/drawing/2014/main" val="20003"/>
                    </a:ext>
                  </a:extLst>
                </a:gridCol>
                <a:gridCol w="1719070">
                  <a:extLst>
                    <a:ext uri="{9D8B030D-6E8A-4147-A177-3AD203B41FA5}">
                      <a16:colId xmlns:a16="http://schemas.microsoft.com/office/drawing/2014/main" val="20004"/>
                    </a:ext>
                  </a:extLst>
                </a:gridCol>
              </a:tblGrid>
              <a:tr h="370840">
                <a:tc>
                  <a:txBody>
                    <a:bodyPr/>
                    <a:lstStyle/>
                    <a:p>
                      <a:r>
                        <a:rPr lang="es-PE" dirty="0"/>
                        <a:t>Mes</a:t>
                      </a:r>
                    </a:p>
                  </a:txBody>
                  <a:tcPr/>
                </a:tc>
                <a:tc>
                  <a:txBody>
                    <a:bodyPr/>
                    <a:lstStyle/>
                    <a:p>
                      <a:r>
                        <a:rPr lang="es-PE" sz="1800" b="1" i="0" u="none" strike="noStrike" kern="1200" baseline="0" dirty="0">
                          <a:solidFill>
                            <a:schemeClr val="lt1"/>
                          </a:solidFill>
                          <a:latin typeface="+mn-lt"/>
                          <a:ea typeface="+mn-ea"/>
                          <a:cs typeface="+mn-cs"/>
                        </a:rPr>
                        <a:t>Actividades</a:t>
                      </a:r>
                    </a:p>
                    <a:p>
                      <a:r>
                        <a:rPr lang="es-PE" sz="1800" b="1" i="0" u="none" strike="noStrike" kern="1200" baseline="0" dirty="0" err="1">
                          <a:solidFill>
                            <a:schemeClr val="lt1"/>
                          </a:solidFill>
                          <a:latin typeface="+mn-lt"/>
                          <a:ea typeface="+mn-ea"/>
                          <a:cs typeface="+mn-cs"/>
                        </a:rPr>
                        <a:t>socioproductivas</a:t>
                      </a:r>
                      <a:endParaRPr lang="es-PE" dirty="0"/>
                    </a:p>
                  </a:txBody>
                  <a:tcPr/>
                </a:tc>
                <a:tc>
                  <a:txBody>
                    <a:bodyPr/>
                    <a:lstStyle/>
                    <a:p>
                      <a:r>
                        <a:rPr lang="es-PE" sz="1800" b="1" i="0" u="none" strike="noStrike" kern="1200" baseline="0" dirty="0">
                          <a:solidFill>
                            <a:schemeClr val="lt1"/>
                          </a:solidFill>
                          <a:latin typeface="+mn-lt"/>
                          <a:ea typeface="+mn-ea"/>
                          <a:cs typeface="+mn-cs"/>
                        </a:rPr>
                        <a:t>Problema</a:t>
                      </a:r>
                    </a:p>
                    <a:p>
                      <a:r>
                        <a:rPr lang="es-PE" sz="1800" b="1" i="0" u="none" strike="noStrike" kern="1200" baseline="0" dirty="0">
                          <a:solidFill>
                            <a:schemeClr val="lt1"/>
                          </a:solidFill>
                          <a:latin typeface="+mn-lt"/>
                          <a:ea typeface="+mn-ea"/>
                          <a:cs typeface="+mn-cs"/>
                        </a:rPr>
                        <a:t>relacionado con</a:t>
                      </a:r>
                    </a:p>
                    <a:p>
                      <a:r>
                        <a:rPr lang="es-PE" sz="1800" b="1" i="0" u="none" strike="noStrike" kern="1200" baseline="0" dirty="0">
                          <a:solidFill>
                            <a:schemeClr val="lt1"/>
                          </a:solidFill>
                          <a:latin typeface="+mn-lt"/>
                          <a:ea typeface="+mn-ea"/>
                          <a:cs typeface="+mn-cs"/>
                        </a:rPr>
                        <a:t>la actividad</a:t>
                      </a:r>
                    </a:p>
                    <a:p>
                      <a:r>
                        <a:rPr lang="es-PE" sz="1800" b="1" i="0" u="none" strike="noStrike" kern="1200" baseline="0" dirty="0">
                          <a:solidFill>
                            <a:schemeClr val="lt1"/>
                          </a:solidFill>
                          <a:latin typeface="+mn-lt"/>
                          <a:ea typeface="+mn-ea"/>
                          <a:cs typeface="+mn-cs"/>
                        </a:rPr>
                        <a:t>priorizada</a:t>
                      </a:r>
                      <a:endParaRPr lang="es-PE" dirty="0"/>
                    </a:p>
                  </a:txBody>
                  <a:tcPr/>
                </a:tc>
                <a:tc>
                  <a:txBody>
                    <a:bodyPr/>
                    <a:lstStyle/>
                    <a:p>
                      <a:r>
                        <a:rPr lang="es-PE" sz="1800" b="1" i="0" u="none" strike="noStrike" kern="1200" baseline="0" dirty="0">
                          <a:solidFill>
                            <a:schemeClr val="lt1"/>
                          </a:solidFill>
                          <a:latin typeface="+mn-lt"/>
                          <a:ea typeface="+mn-ea"/>
                          <a:cs typeface="+mn-cs"/>
                        </a:rPr>
                        <a:t>Saberes</a:t>
                      </a:r>
                    </a:p>
                    <a:p>
                      <a:r>
                        <a:rPr lang="es-PE" sz="1800" b="1" i="0" u="none" strike="noStrike" kern="1200" baseline="0" dirty="0">
                          <a:solidFill>
                            <a:schemeClr val="lt1"/>
                          </a:solidFill>
                          <a:latin typeface="+mn-lt"/>
                          <a:ea typeface="+mn-ea"/>
                          <a:cs typeface="+mn-cs"/>
                        </a:rPr>
                        <a:t>implícitos</a:t>
                      </a:r>
                      <a:endParaRPr lang="es-PE" dirty="0"/>
                    </a:p>
                  </a:txBody>
                  <a:tcPr/>
                </a:tc>
                <a:tc>
                  <a:txBody>
                    <a:bodyPr/>
                    <a:lstStyle/>
                    <a:p>
                      <a:r>
                        <a:rPr lang="es-PE" sz="1800" b="1" i="0" u="none" strike="noStrike" kern="1200" baseline="0" dirty="0">
                          <a:solidFill>
                            <a:schemeClr val="lt1"/>
                          </a:solidFill>
                          <a:latin typeface="+mn-lt"/>
                          <a:ea typeface="+mn-ea"/>
                          <a:cs typeface="+mn-cs"/>
                        </a:rPr>
                        <a:t>Responsable</a:t>
                      </a:r>
                    </a:p>
                    <a:p>
                      <a:r>
                        <a:rPr lang="es-PE" sz="1800" b="1" i="0" u="none" strike="noStrike" kern="1200" baseline="0" dirty="0">
                          <a:solidFill>
                            <a:schemeClr val="lt1"/>
                          </a:solidFill>
                          <a:latin typeface="+mn-lt"/>
                          <a:ea typeface="+mn-ea"/>
                          <a:cs typeface="+mn-cs"/>
                        </a:rPr>
                        <a:t>de apoyar a la</a:t>
                      </a:r>
                    </a:p>
                    <a:p>
                      <a:r>
                        <a:rPr lang="es-PE" sz="1800" b="1" i="0" u="none" strike="noStrike" kern="1200" baseline="0" dirty="0">
                          <a:solidFill>
                            <a:schemeClr val="lt1"/>
                          </a:solidFill>
                          <a:latin typeface="+mn-lt"/>
                          <a:ea typeface="+mn-ea"/>
                          <a:cs typeface="+mn-cs"/>
                        </a:rPr>
                        <a:t>profesora o al</a:t>
                      </a:r>
                    </a:p>
                    <a:p>
                      <a:r>
                        <a:rPr lang="es-PE" sz="1800" b="1" i="0" u="none" strike="noStrike" kern="1200" baseline="0" dirty="0">
                          <a:solidFill>
                            <a:schemeClr val="lt1"/>
                          </a:solidFill>
                          <a:latin typeface="+mn-lt"/>
                          <a:ea typeface="+mn-ea"/>
                          <a:cs typeface="+mn-cs"/>
                        </a:rPr>
                        <a:t>profesor en el</a:t>
                      </a:r>
                    </a:p>
                    <a:p>
                      <a:r>
                        <a:rPr lang="es-PE" sz="1800" b="1" i="0" u="none" strike="noStrike" kern="1200" baseline="0" dirty="0">
                          <a:solidFill>
                            <a:schemeClr val="lt1"/>
                          </a:solidFill>
                          <a:latin typeface="+mn-lt"/>
                          <a:ea typeface="+mn-ea"/>
                          <a:cs typeface="+mn-cs"/>
                        </a:rPr>
                        <a:t>desarrollo de</a:t>
                      </a:r>
                    </a:p>
                    <a:p>
                      <a:r>
                        <a:rPr lang="es-PE" sz="1800" b="1" i="0" u="none" strike="noStrike" kern="1200" baseline="0" dirty="0">
                          <a:solidFill>
                            <a:schemeClr val="lt1"/>
                          </a:solidFill>
                          <a:latin typeface="+mn-lt"/>
                          <a:ea typeface="+mn-ea"/>
                          <a:cs typeface="+mn-cs"/>
                        </a:rPr>
                        <a:t>la actividad</a:t>
                      </a:r>
                      <a:endParaRPr lang="es-PE" dirty="0"/>
                    </a:p>
                  </a:txBody>
                  <a:tcPr/>
                </a:tc>
                <a:extLst>
                  <a:ext uri="{0D108BD9-81ED-4DB2-BD59-A6C34878D82A}">
                    <a16:rowId xmlns:a16="http://schemas.microsoft.com/office/drawing/2014/main" val="10000"/>
                  </a:ext>
                </a:extLst>
              </a:tr>
              <a:tr h="370840">
                <a:tc>
                  <a:txBody>
                    <a:bodyPr/>
                    <a:lstStyle/>
                    <a:p>
                      <a:r>
                        <a:rPr lang="es-ES" dirty="0"/>
                        <a:t>Marzo</a:t>
                      </a:r>
                      <a:endParaRPr lang="es-P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err="1"/>
                        <a:t>Kaysaykuna</a:t>
                      </a:r>
                      <a:r>
                        <a:rPr lang="es-ES" dirty="0"/>
                        <a:t> </a:t>
                      </a:r>
                      <a:r>
                        <a:rPr lang="es-ES" dirty="0" err="1"/>
                        <a:t>uyway</a:t>
                      </a:r>
                      <a:endParaRPr lang="es-PE" dirty="0"/>
                    </a:p>
                  </a:txBody>
                  <a:tcPr/>
                </a:tc>
                <a:tc>
                  <a:txBody>
                    <a:bodyPr/>
                    <a:lstStyle/>
                    <a:p>
                      <a:pPr marL="285750" indent="-285750">
                        <a:buFont typeface="Wingdings" panose="05000000000000000000" pitchFamily="2" charset="2"/>
                        <a:buChar char="ü"/>
                      </a:pPr>
                      <a:r>
                        <a:rPr lang="es-ES" dirty="0"/>
                        <a:t>Escases de la lluvia.</a:t>
                      </a:r>
                    </a:p>
                    <a:p>
                      <a:pPr marL="285750" indent="-285750">
                        <a:buFont typeface="Wingdings" panose="05000000000000000000" pitchFamily="2" charset="2"/>
                        <a:buChar char="ü"/>
                      </a:pPr>
                      <a:r>
                        <a:rPr lang="es-ES" dirty="0"/>
                        <a:t>Enfermedades desconocidas para los productos.</a:t>
                      </a:r>
                      <a:endParaRPr lang="es-PE" dirty="0"/>
                    </a:p>
                  </a:txBody>
                  <a:tcPr/>
                </a:tc>
                <a:tc>
                  <a:txBody>
                    <a:bodyPr/>
                    <a:lstStyle/>
                    <a:p>
                      <a:pPr marL="285750" indent="-285750">
                        <a:buFont typeface="Wingdings" panose="05000000000000000000" pitchFamily="2" charset="2"/>
                        <a:buChar char="ü"/>
                      </a:pPr>
                      <a:r>
                        <a:rPr lang="es-ES" dirty="0" err="1"/>
                        <a:t>Chikchi</a:t>
                      </a:r>
                      <a:r>
                        <a:rPr lang="es-ES" dirty="0"/>
                        <a:t> </a:t>
                      </a:r>
                      <a:r>
                        <a:rPr lang="es-ES" dirty="0" err="1"/>
                        <a:t>manchachiy</a:t>
                      </a:r>
                      <a:r>
                        <a:rPr lang="es-ES" dirty="0"/>
                        <a:t>.</a:t>
                      </a:r>
                    </a:p>
                    <a:p>
                      <a:pPr marL="285750" indent="-285750">
                        <a:buFont typeface="Wingdings" panose="05000000000000000000" pitchFamily="2" charset="2"/>
                        <a:buChar char="ü"/>
                      </a:pPr>
                      <a:r>
                        <a:rPr lang="es-ES" dirty="0" err="1"/>
                        <a:t>Qasamunan</a:t>
                      </a:r>
                      <a:r>
                        <a:rPr lang="es-ES" dirty="0"/>
                        <a:t> </a:t>
                      </a:r>
                      <a:r>
                        <a:rPr lang="es-ES" dirty="0" err="1"/>
                        <a:t>qaway</a:t>
                      </a:r>
                      <a:r>
                        <a:rPr lang="es-ES" dirty="0"/>
                        <a:t> – </a:t>
                      </a:r>
                      <a:r>
                        <a:rPr lang="es-ES" dirty="0" err="1"/>
                        <a:t>qarquy</a:t>
                      </a:r>
                      <a:r>
                        <a:rPr lang="es-ES" dirty="0"/>
                        <a:t>.</a:t>
                      </a:r>
                    </a:p>
                    <a:p>
                      <a:pPr marL="285750" indent="-285750">
                        <a:buFont typeface="Wingdings" panose="05000000000000000000" pitchFamily="2" charset="2"/>
                        <a:buChar char="ü"/>
                      </a:pPr>
                      <a:r>
                        <a:rPr lang="es-ES" dirty="0" err="1"/>
                        <a:t>Manchahi</a:t>
                      </a:r>
                      <a:r>
                        <a:rPr lang="es-ES" dirty="0"/>
                        <a:t> </a:t>
                      </a:r>
                      <a:r>
                        <a:rPr lang="es-ES" dirty="0" err="1"/>
                        <a:t>ruray</a:t>
                      </a:r>
                      <a:r>
                        <a:rPr lang="es-ES" dirty="0"/>
                        <a:t>.</a:t>
                      </a:r>
                    </a:p>
                    <a:p>
                      <a:pPr marL="285750" indent="-285750">
                        <a:buFont typeface="Wingdings" panose="05000000000000000000" pitchFamily="2" charset="2"/>
                        <a:buChar char="ü"/>
                      </a:pPr>
                      <a:r>
                        <a:rPr lang="es-ES" dirty="0" err="1"/>
                        <a:t>Muchuy</a:t>
                      </a:r>
                      <a:r>
                        <a:rPr lang="es-ES" dirty="0"/>
                        <a:t> </a:t>
                      </a:r>
                      <a:r>
                        <a:rPr lang="es-ES" dirty="0" err="1"/>
                        <a:t>warakay</a:t>
                      </a:r>
                      <a:r>
                        <a:rPr lang="es-ES" dirty="0"/>
                        <a:t>.</a:t>
                      </a:r>
                    </a:p>
                    <a:p>
                      <a:pPr marL="285750" indent="-285750">
                        <a:buFont typeface="Wingdings" panose="05000000000000000000" pitchFamily="2" charset="2"/>
                        <a:buChar char="ü"/>
                      </a:pPr>
                      <a:r>
                        <a:rPr lang="es-ES" dirty="0" err="1"/>
                        <a:t>Kawsay</a:t>
                      </a:r>
                      <a:r>
                        <a:rPr lang="es-ES" dirty="0"/>
                        <a:t> </a:t>
                      </a:r>
                      <a:r>
                        <a:rPr lang="es-ES" dirty="0" err="1"/>
                        <a:t>quñirichiy</a:t>
                      </a:r>
                      <a:r>
                        <a:rPr lang="es-ES" dirty="0"/>
                        <a:t>.</a:t>
                      </a:r>
                    </a:p>
                    <a:p>
                      <a:pPr marL="285750" indent="-285750">
                        <a:buFont typeface="Wingdings" panose="05000000000000000000" pitchFamily="2" charset="2"/>
                        <a:buChar char="ü"/>
                      </a:pPr>
                      <a:r>
                        <a:rPr lang="es-ES" dirty="0" err="1"/>
                        <a:t>Chuqllumanta</a:t>
                      </a:r>
                      <a:r>
                        <a:rPr lang="es-ES" dirty="0"/>
                        <a:t> </a:t>
                      </a:r>
                      <a:r>
                        <a:rPr lang="es-ES" dirty="0" err="1"/>
                        <a:t>allqu</a:t>
                      </a:r>
                      <a:r>
                        <a:rPr lang="es-ES" dirty="0"/>
                        <a:t> </a:t>
                      </a:r>
                      <a:r>
                        <a:rPr lang="es-ES" dirty="0" err="1"/>
                        <a:t>manchachiy</a:t>
                      </a:r>
                      <a:endParaRPr lang="es-ES" dirty="0"/>
                    </a:p>
                    <a:p>
                      <a:pPr marL="285750" indent="-285750">
                        <a:buFont typeface="Wingdings" panose="05000000000000000000" pitchFamily="2" charset="2"/>
                        <a:buChar char="ü"/>
                      </a:pPr>
                      <a:r>
                        <a:rPr lang="es-ES" dirty="0" err="1"/>
                        <a:t>Kawsay</a:t>
                      </a:r>
                      <a:r>
                        <a:rPr lang="es-ES" dirty="0"/>
                        <a:t> </a:t>
                      </a:r>
                      <a:r>
                        <a:rPr lang="es-ES" dirty="0" err="1"/>
                        <a:t>mallichiy</a:t>
                      </a:r>
                      <a:r>
                        <a:rPr lang="es-ES" dirty="0"/>
                        <a:t> (</a:t>
                      </a:r>
                      <a:r>
                        <a:rPr lang="es-ES" dirty="0" err="1"/>
                        <a:t>Manka</a:t>
                      </a:r>
                      <a:r>
                        <a:rPr lang="es-ES" dirty="0"/>
                        <a:t> </a:t>
                      </a:r>
                      <a:r>
                        <a:rPr lang="es-ES" dirty="0" err="1"/>
                        <a:t>mallichiy</a:t>
                      </a:r>
                      <a:r>
                        <a:rPr lang="es-ES" dirty="0"/>
                        <a:t>)</a:t>
                      </a:r>
                    </a:p>
                  </a:txBody>
                  <a:tcPr/>
                </a:tc>
                <a:tc>
                  <a:txBody>
                    <a:bodyPr/>
                    <a:lstStyle/>
                    <a:p>
                      <a:endParaRPr lang="es-PE" dirty="0"/>
                    </a:p>
                  </a:txBody>
                  <a:tcPr/>
                </a:tc>
                <a:extLst>
                  <a:ext uri="{0D108BD9-81ED-4DB2-BD59-A6C34878D82A}">
                    <a16:rowId xmlns:a16="http://schemas.microsoft.com/office/drawing/2014/main" val="2570147923"/>
                  </a:ext>
                </a:extLst>
              </a:tr>
              <a:tr h="370840">
                <a:tc>
                  <a:txBody>
                    <a:bodyPr/>
                    <a:lstStyle/>
                    <a:p>
                      <a:r>
                        <a:rPr lang="es-PE" dirty="0"/>
                        <a:t>Octubre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PE" dirty="0"/>
                        <a:t>Siembra de papa</a:t>
                      </a:r>
                    </a:p>
                  </a:txBody>
                  <a:tcPr/>
                </a:tc>
                <a:tc>
                  <a:txBody>
                    <a:bodyPr/>
                    <a:lstStyle/>
                    <a:p>
                      <a:pPr marL="285750" indent="-285750">
                        <a:buFont typeface="Wingdings" panose="05000000000000000000" pitchFamily="2" charset="2"/>
                        <a:buChar char="ü"/>
                      </a:pPr>
                      <a:r>
                        <a:rPr lang="es-PE" dirty="0"/>
                        <a:t>Uso excesivo de abono químico</a:t>
                      </a:r>
                    </a:p>
                  </a:txBody>
                  <a:tcPr/>
                </a:tc>
                <a:tc>
                  <a:txBody>
                    <a:bodyPr/>
                    <a:lstStyle/>
                    <a:p>
                      <a:pPr marL="285750" indent="-285750">
                        <a:buFont typeface="Wingdings" panose="05000000000000000000" pitchFamily="2" charset="2"/>
                        <a:buChar char="ü"/>
                      </a:pPr>
                      <a:r>
                        <a:rPr lang="es-PE" baseline="0" dirty="0"/>
                        <a:t>Hacer despertar la chacra para la siembra.</a:t>
                      </a:r>
                    </a:p>
                    <a:p>
                      <a:pPr marL="285750" indent="-285750">
                        <a:buFont typeface="Wingdings" panose="05000000000000000000" pitchFamily="2" charset="2"/>
                        <a:buChar char="ü"/>
                      </a:pPr>
                      <a:r>
                        <a:rPr lang="es-PE" baseline="0" dirty="0"/>
                        <a:t>Ritual para despertar la semilla.</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PE" dirty="0"/>
                        <a:t>La</a:t>
                      </a:r>
                      <a:r>
                        <a:rPr lang="es-PE" baseline="0" dirty="0"/>
                        <a:t>s lunaciones para la siembra.</a:t>
                      </a:r>
                    </a:p>
                    <a:p>
                      <a:pPr marL="285750" indent="-285750">
                        <a:buFont typeface="Wingdings" panose="05000000000000000000" pitchFamily="2" charset="2"/>
                        <a:buChar char="ü"/>
                      </a:pPr>
                      <a:r>
                        <a:rPr lang="es-PE" baseline="0" dirty="0"/>
                        <a:t>Manejo de suelos para la siembra</a:t>
                      </a:r>
                      <a:endParaRPr lang="es-PE" dirty="0"/>
                    </a:p>
                  </a:txBody>
                  <a:tcPr/>
                </a:tc>
                <a:tc>
                  <a:txBody>
                    <a:bodyPr/>
                    <a:lstStyle/>
                    <a:p>
                      <a:r>
                        <a:rPr lang="es-PE" dirty="0"/>
                        <a:t>Pablo </a:t>
                      </a:r>
                      <a:r>
                        <a:rPr lang="es-PE" dirty="0" err="1"/>
                        <a:t>Huamaní</a:t>
                      </a:r>
                      <a:endParaRPr lang="es-PE"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4117241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a:extLst>
              <a:ext uri="{FF2B5EF4-FFF2-40B4-BE49-F238E27FC236}">
                <a16:creationId xmlns:a16="http://schemas.microsoft.com/office/drawing/2014/main" id="{A02FC9EC-522F-4796-8EF3-FCDE8F066EC8}"/>
              </a:ext>
            </a:extLst>
          </p:cNvPr>
          <p:cNvSpPr>
            <a:spLocks noGrp="1"/>
          </p:cNvSpPr>
          <p:nvPr>
            <p:ph type="title"/>
          </p:nvPr>
        </p:nvSpPr>
        <p:spPr>
          <a:xfrm>
            <a:off x="1652016" y="0"/>
            <a:ext cx="9048750" cy="402017"/>
          </a:xfrm>
          <a:solidFill>
            <a:srgbClr val="990000"/>
          </a:solidFill>
        </p:spPr>
        <p:txBody>
          <a:bodyPr>
            <a:normAutofit fontScale="90000"/>
          </a:bodyPr>
          <a:lstStyle/>
          <a:p>
            <a:pPr algn="ctr" eaLnBrk="1" hangingPunct="1"/>
            <a:r>
              <a:rPr lang="es-PE" altLang="es-PE" sz="3600" b="1" dirty="0">
                <a:solidFill>
                  <a:schemeClr val="bg1"/>
                </a:solidFill>
              </a:rPr>
              <a:t>Procesos previos a la planificación</a:t>
            </a:r>
          </a:p>
        </p:txBody>
      </p:sp>
      <p:sp>
        <p:nvSpPr>
          <p:cNvPr id="2" name="Rectángulo 1"/>
          <p:cNvSpPr/>
          <p:nvPr/>
        </p:nvSpPr>
        <p:spPr>
          <a:xfrm>
            <a:off x="3791196" y="517266"/>
            <a:ext cx="4164084" cy="369332"/>
          </a:xfrm>
          <a:prstGeom prst="rect">
            <a:avLst/>
          </a:prstGeom>
        </p:spPr>
        <p:txBody>
          <a:bodyPr wrap="square">
            <a:spAutoFit/>
          </a:bodyPr>
          <a:lstStyle/>
          <a:p>
            <a:pPr algn="ctr"/>
            <a:r>
              <a:rPr lang="es-PE" dirty="0">
                <a:solidFill>
                  <a:srgbClr val="0070C0"/>
                </a:solidFill>
                <a:latin typeface="BellMT"/>
              </a:rPr>
              <a:t>Ejemplo de calendario comunal</a:t>
            </a:r>
            <a:endParaRPr lang="es-PE" dirty="0">
              <a:solidFill>
                <a:srgbClr val="0070C0"/>
              </a:solidFill>
            </a:endParaRPr>
          </a:p>
        </p:txBody>
      </p:sp>
      <p:graphicFrame>
        <p:nvGraphicFramePr>
          <p:cNvPr id="4" name="Tabla 3">
            <a:extLst>
              <a:ext uri="{FF2B5EF4-FFF2-40B4-BE49-F238E27FC236}">
                <a16:creationId xmlns:a16="http://schemas.microsoft.com/office/drawing/2014/main" id="{B1196BEB-1B6E-410D-88A0-4B712680A3C4}"/>
              </a:ext>
            </a:extLst>
          </p:cNvPr>
          <p:cNvGraphicFramePr>
            <a:graphicFrameLocks noGrp="1"/>
          </p:cNvGraphicFramePr>
          <p:nvPr>
            <p:extLst>
              <p:ext uri="{D42A27DB-BD31-4B8C-83A1-F6EECF244321}">
                <p14:modId xmlns:p14="http://schemas.microsoft.com/office/powerpoint/2010/main" val="1272781670"/>
              </p:ext>
            </p:extLst>
          </p:nvPr>
        </p:nvGraphicFramePr>
        <p:xfrm>
          <a:off x="30077" y="1037099"/>
          <a:ext cx="12141141" cy="4921951"/>
        </p:xfrm>
        <a:graphic>
          <a:graphicData uri="http://schemas.openxmlformats.org/drawingml/2006/table">
            <a:tbl>
              <a:tblPr firstRow="1" firstCol="1" bandRow="1">
                <a:tableStyleId>{5C22544A-7EE6-4342-B048-85BDC9FD1C3A}</a:tableStyleId>
              </a:tblPr>
              <a:tblGrid>
                <a:gridCol w="625620">
                  <a:extLst>
                    <a:ext uri="{9D8B030D-6E8A-4147-A177-3AD203B41FA5}">
                      <a16:colId xmlns:a16="http://schemas.microsoft.com/office/drawing/2014/main" val="3866214309"/>
                    </a:ext>
                  </a:extLst>
                </a:gridCol>
                <a:gridCol w="625620">
                  <a:extLst>
                    <a:ext uri="{9D8B030D-6E8A-4147-A177-3AD203B41FA5}">
                      <a16:colId xmlns:a16="http://schemas.microsoft.com/office/drawing/2014/main" val="1911739324"/>
                    </a:ext>
                  </a:extLst>
                </a:gridCol>
                <a:gridCol w="1148316">
                  <a:extLst>
                    <a:ext uri="{9D8B030D-6E8A-4147-A177-3AD203B41FA5}">
                      <a16:colId xmlns:a16="http://schemas.microsoft.com/office/drawing/2014/main" val="2050412933"/>
                    </a:ext>
                  </a:extLst>
                </a:gridCol>
                <a:gridCol w="1148316">
                  <a:extLst>
                    <a:ext uri="{9D8B030D-6E8A-4147-A177-3AD203B41FA5}">
                      <a16:colId xmlns:a16="http://schemas.microsoft.com/office/drawing/2014/main" val="3044944290"/>
                    </a:ext>
                  </a:extLst>
                </a:gridCol>
                <a:gridCol w="1015989">
                  <a:extLst>
                    <a:ext uri="{9D8B030D-6E8A-4147-A177-3AD203B41FA5}">
                      <a16:colId xmlns:a16="http://schemas.microsoft.com/office/drawing/2014/main" val="1618230466"/>
                    </a:ext>
                  </a:extLst>
                </a:gridCol>
                <a:gridCol w="1015989">
                  <a:extLst>
                    <a:ext uri="{9D8B030D-6E8A-4147-A177-3AD203B41FA5}">
                      <a16:colId xmlns:a16="http://schemas.microsoft.com/office/drawing/2014/main" val="2685479969"/>
                    </a:ext>
                  </a:extLst>
                </a:gridCol>
                <a:gridCol w="1147583">
                  <a:extLst>
                    <a:ext uri="{9D8B030D-6E8A-4147-A177-3AD203B41FA5}">
                      <a16:colId xmlns:a16="http://schemas.microsoft.com/office/drawing/2014/main" val="1543658483"/>
                    </a:ext>
                  </a:extLst>
                </a:gridCol>
                <a:gridCol w="1147583">
                  <a:extLst>
                    <a:ext uri="{9D8B030D-6E8A-4147-A177-3AD203B41FA5}">
                      <a16:colId xmlns:a16="http://schemas.microsoft.com/office/drawing/2014/main" val="935254716"/>
                    </a:ext>
                  </a:extLst>
                </a:gridCol>
                <a:gridCol w="1015989">
                  <a:extLst>
                    <a:ext uri="{9D8B030D-6E8A-4147-A177-3AD203B41FA5}">
                      <a16:colId xmlns:a16="http://schemas.microsoft.com/office/drawing/2014/main" val="1775448991"/>
                    </a:ext>
                  </a:extLst>
                </a:gridCol>
                <a:gridCol w="1018194">
                  <a:extLst>
                    <a:ext uri="{9D8B030D-6E8A-4147-A177-3AD203B41FA5}">
                      <a16:colId xmlns:a16="http://schemas.microsoft.com/office/drawing/2014/main" val="3791644413"/>
                    </a:ext>
                  </a:extLst>
                </a:gridCol>
                <a:gridCol w="1115971">
                  <a:extLst>
                    <a:ext uri="{9D8B030D-6E8A-4147-A177-3AD203B41FA5}">
                      <a16:colId xmlns:a16="http://schemas.microsoft.com/office/drawing/2014/main" val="1805182605"/>
                    </a:ext>
                  </a:extLst>
                </a:gridCol>
                <a:gridCol w="1115971">
                  <a:extLst>
                    <a:ext uri="{9D8B030D-6E8A-4147-A177-3AD203B41FA5}">
                      <a16:colId xmlns:a16="http://schemas.microsoft.com/office/drawing/2014/main" val="1864716094"/>
                    </a:ext>
                  </a:extLst>
                </a:gridCol>
              </a:tblGrid>
              <a:tr h="271382">
                <a:tc>
                  <a:txBody>
                    <a:bodyPr/>
                    <a:lstStyle/>
                    <a:p>
                      <a:pPr marL="0" indent="0">
                        <a:lnSpc>
                          <a:spcPct val="107000"/>
                        </a:lnSpc>
                        <a:spcAft>
                          <a:spcPts val="0"/>
                        </a:spcAft>
                      </a:pPr>
                      <a:r>
                        <a:rPr lang="es-MX" sz="1000" dirty="0">
                          <a:effectLst/>
                          <a:latin typeface="Arial" panose="020B0604020202020204" pitchFamily="34" charset="0"/>
                          <a:cs typeface="Arial" panose="020B0604020202020204" pitchFamily="34" charset="0"/>
                        </a:rPr>
                        <a:t>ÉPOCA</a:t>
                      </a:r>
                      <a:endParaRPr lang="es-PE" sz="1000" dirty="0">
                        <a:effectLst/>
                        <a:latin typeface="Arial" panose="020B0604020202020204" pitchFamily="34" charset="0"/>
                        <a:ea typeface="Calibri" panose="020F0502020204030204" pitchFamily="34" charset="0"/>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s-MX" sz="1000" dirty="0">
                          <a:effectLst/>
                          <a:latin typeface="Arial" panose="020B0604020202020204" pitchFamily="34" charset="0"/>
                          <a:cs typeface="Arial" panose="020B0604020202020204" pitchFamily="34" charset="0"/>
                        </a:rPr>
                        <a:t>MES</a:t>
                      </a:r>
                      <a:endParaRPr lang="es-PE" sz="1000" dirty="0">
                        <a:effectLst/>
                        <a:latin typeface="Arial" panose="020B0604020202020204" pitchFamily="34" charset="0"/>
                        <a:ea typeface="Calibri" panose="020F0502020204030204" pitchFamily="34" charset="0"/>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s-MX" sz="1000" dirty="0">
                          <a:effectLst/>
                          <a:latin typeface="Arial" panose="020B0604020202020204" pitchFamily="34" charset="0"/>
                          <a:cs typeface="Arial" panose="020B0604020202020204" pitchFamily="34" charset="0"/>
                        </a:rPr>
                        <a:t> </a:t>
                      </a:r>
                      <a:endParaRPr lang="es-PE" sz="1000" dirty="0">
                        <a:effectLst/>
                        <a:latin typeface="Arial" panose="020B0604020202020204" pitchFamily="34" charset="0"/>
                        <a:ea typeface="Calibri" panose="020F0502020204030204" pitchFamily="34" charset="0"/>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s-MX" sz="1000" dirty="0">
                          <a:effectLst/>
                          <a:latin typeface="Arial" panose="020B0604020202020204" pitchFamily="34" charset="0"/>
                          <a:cs typeface="Arial" panose="020B0604020202020204" pitchFamily="34" charset="0"/>
                        </a:rPr>
                        <a:t>Actividades</a:t>
                      </a:r>
                      <a:endParaRPr lang="es-PE" sz="1000" dirty="0">
                        <a:effectLst/>
                        <a:latin typeface="Arial" panose="020B0604020202020204" pitchFamily="34" charset="0"/>
                        <a:ea typeface="Calibri" panose="020F0502020204030204" pitchFamily="34" charset="0"/>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s-MX" sz="1000" dirty="0">
                          <a:effectLst/>
                          <a:latin typeface="Arial" panose="020B0604020202020204" pitchFamily="34" charset="0"/>
                          <a:cs typeface="Arial" panose="020B0604020202020204" pitchFamily="34" charset="0"/>
                        </a:rPr>
                        <a:t>Tecnologías</a:t>
                      </a:r>
                      <a:endParaRPr lang="es-PE" sz="1000" dirty="0">
                        <a:effectLst/>
                        <a:latin typeface="Arial" panose="020B0604020202020204" pitchFamily="34" charset="0"/>
                        <a:ea typeface="Calibri" panose="020F0502020204030204" pitchFamily="34" charset="0"/>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s-MX" sz="1000" dirty="0">
                          <a:effectLst/>
                          <a:latin typeface="Arial" panose="020B0604020202020204" pitchFamily="34" charset="0"/>
                          <a:cs typeface="Arial" panose="020B0604020202020204" pitchFamily="34" charset="0"/>
                        </a:rPr>
                        <a:t>Señas</a:t>
                      </a:r>
                      <a:endParaRPr lang="es-PE" sz="1000" dirty="0">
                        <a:effectLst/>
                        <a:latin typeface="Arial" panose="020B0604020202020204" pitchFamily="34" charset="0"/>
                        <a:ea typeface="Calibri" panose="020F0502020204030204" pitchFamily="34" charset="0"/>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s-MX" sz="1000" dirty="0">
                          <a:effectLst/>
                          <a:latin typeface="Arial" panose="020B0604020202020204" pitchFamily="34" charset="0"/>
                          <a:cs typeface="Arial" panose="020B0604020202020204" pitchFamily="34" charset="0"/>
                        </a:rPr>
                        <a:t>Comidas</a:t>
                      </a:r>
                      <a:endParaRPr lang="es-PE" sz="1000" dirty="0">
                        <a:effectLst/>
                        <a:latin typeface="Arial" panose="020B0604020202020204" pitchFamily="34" charset="0"/>
                        <a:ea typeface="Calibri" panose="020F0502020204030204" pitchFamily="34" charset="0"/>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s-MX" sz="1000">
                          <a:effectLst/>
                          <a:latin typeface="Arial" panose="020B0604020202020204" pitchFamily="34" charset="0"/>
                          <a:cs typeface="Arial" panose="020B0604020202020204" pitchFamily="34" charset="0"/>
                        </a:rPr>
                        <a:t>Rituales</a:t>
                      </a:r>
                      <a:endParaRPr lang="es-PE" sz="1000">
                        <a:effectLst/>
                        <a:latin typeface="Arial" panose="020B0604020202020204" pitchFamily="34" charset="0"/>
                        <a:ea typeface="Calibri" panose="020F0502020204030204" pitchFamily="34" charset="0"/>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s-MX" sz="1000" dirty="0">
                          <a:effectLst/>
                          <a:latin typeface="Arial" panose="020B0604020202020204" pitchFamily="34" charset="0"/>
                          <a:cs typeface="Arial" panose="020B0604020202020204" pitchFamily="34" charset="0"/>
                        </a:rPr>
                        <a:t>Fiestas</a:t>
                      </a:r>
                      <a:endParaRPr lang="es-PE" sz="1000" dirty="0">
                        <a:effectLst/>
                        <a:latin typeface="Arial" panose="020B0604020202020204" pitchFamily="34" charset="0"/>
                        <a:ea typeface="Calibri" panose="020F0502020204030204" pitchFamily="34" charset="0"/>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s-MX" sz="1000" dirty="0">
                          <a:effectLst/>
                          <a:latin typeface="Arial" panose="020B0604020202020204" pitchFamily="34" charset="0"/>
                          <a:cs typeface="Arial" panose="020B0604020202020204" pitchFamily="34" charset="0"/>
                        </a:rPr>
                        <a:t>Vestimenta</a:t>
                      </a:r>
                      <a:endParaRPr lang="es-PE" sz="1000" dirty="0">
                        <a:effectLst/>
                        <a:latin typeface="Arial" panose="020B0604020202020204" pitchFamily="34" charset="0"/>
                        <a:ea typeface="Calibri" panose="020F0502020204030204" pitchFamily="34" charset="0"/>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s-MX" sz="1000">
                          <a:effectLst/>
                          <a:latin typeface="Arial" panose="020B0604020202020204" pitchFamily="34" charset="0"/>
                          <a:cs typeface="Arial" panose="020B0604020202020204" pitchFamily="34" charset="0"/>
                        </a:rPr>
                        <a:t>Juegos</a:t>
                      </a:r>
                      <a:endParaRPr lang="es-PE" sz="1000">
                        <a:effectLst/>
                        <a:latin typeface="Arial" panose="020B0604020202020204" pitchFamily="34" charset="0"/>
                        <a:ea typeface="Calibri" panose="020F0502020204030204" pitchFamily="34" charset="0"/>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s-MX" sz="1000" dirty="0">
                          <a:effectLst/>
                          <a:latin typeface="Arial" panose="020B0604020202020204" pitchFamily="34" charset="0"/>
                          <a:cs typeface="Arial" panose="020B0604020202020204" pitchFamily="34" charset="0"/>
                        </a:rPr>
                        <a:t>CALENDARIO CIVICO ESCOLAR</a:t>
                      </a:r>
                      <a:endParaRPr lang="es-PE" sz="1000" dirty="0">
                        <a:effectLst/>
                        <a:latin typeface="Arial" panose="020B0604020202020204" pitchFamily="34" charset="0"/>
                        <a:ea typeface="Calibri" panose="020F0502020204030204" pitchFamily="34" charset="0"/>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0522494"/>
                  </a:ext>
                </a:extLst>
              </a:tr>
              <a:tr h="639375">
                <a:tc rowSpan="3">
                  <a:txBody>
                    <a:bodyPr/>
                    <a:lstStyle/>
                    <a:p>
                      <a:r>
                        <a:rPr lang="es-ES" sz="1200" dirty="0" err="1"/>
                        <a:t>Puquy</a:t>
                      </a:r>
                      <a:r>
                        <a:rPr lang="es-ES" sz="1200" dirty="0"/>
                        <a:t> </a:t>
                      </a:r>
                      <a:r>
                        <a:rPr lang="es-ES" sz="1200" dirty="0" err="1"/>
                        <a:t>uku</a:t>
                      </a:r>
                      <a:endParaRPr lang="es-PE"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nSpc>
                          <a:spcPct val="107000"/>
                        </a:lnSpc>
                        <a:spcAft>
                          <a:spcPts val="0"/>
                        </a:spcAft>
                      </a:pPr>
                      <a:r>
                        <a:rPr lang="es-MX" sz="1200" dirty="0">
                          <a:effectLst/>
                          <a:latin typeface="Arial" panose="020B0604020202020204" pitchFamily="34" charset="0"/>
                          <a:cs typeface="Arial" panose="020B0604020202020204" pitchFamily="34" charset="0"/>
                        </a:rPr>
                        <a:t>Abril</a:t>
                      </a:r>
                      <a:endParaRPr lang="es-PE" sz="1200" dirty="0">
                        <a:effectLst/>
                        <a:latin typeface="Arial" panose="020B0604020202020204" pitchFamily="34" charset="0"/>
                        <a:ea typeface="Calibri" panose="020F0502020204030204" pitchFamily="34" charset="0"/>
                        <a:cs typeface="Arial" panose="020B0604020202020204" pitchFamily="34" charset="0"/>
                      </a:endParaRPr>
                    </a:p>
                  </a:txBody>
                  <a:tcPr marL="48373" marR="483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s-MX" sz="1200">
                          <a:effectLst/>
                          <a:latin typeface="Arial" panose="020B0604020202020204" pitchFamily="34" charset="0"/>
                          <a:cs typeface="Arial" panose="020B0604020202020204" pitchFamily="34" charset="0"/>
                        </a:rPr>
                        <a:t>Agric</a:t>
                      </a:r>
                      <a:endParaRPr lang="es-PE" sz="1200">
                        <a:effectLst/>
                        <a:latin typeface="Arial" panose="020B0604020202020204" pitchFamily="34" charset="0"/>
                        <a:ea typeface="Calibri" panose="020F0502020204030204" pitchFamily="34" charset="0"/>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563" lvl="0" indent="-182563">
                        <a:lnSpc>
                          <a:spcPct val="107000"/>
                        </a:lnSpc>
                        <a:spcAft>
                          <a:spcPts val="0"/>
                        </a:spcAft>
                        <a:buFont typeface="Wingdings" panose="05000000000000000000" pitchFamily="2" charset="2"/>
                        <a:buChar char=""/>
                      </a:pPr>
                      <a:r>
                        <a:rPr lang="es-MX" sz="1200" dirty="0" err="1">
                          <a:effectLst/>
                          <a:latin typeface="Arial" panose="020B0604020202020204" pitchFamily="34" charset="0"/>
                          <a:cs typeface="Arial" panose="020B0604020202020204" pitchFamily="34" charset="0"/>
                        </a:rPr>
                        <a:t>Kawsay</a:t>
                      </a:r>
                      <a:r>
                        <a:rPr lang="es-MX" sz="1200" dirty="0">
                          <a:effectLst/>
                          <a:latin typeface="Arial" panose="020B0604020202020204" pitchFamily="34" charset="0"/>
                          <a:cs typeface="Arial" panose="020B0604020202020204" pitchFamily="34" charset="0"/>
                        </a:rPr>
                        <a:t> </a:t>
                      </a:r>
                      <a:r>
                        <a:rPr lang="es-MX" sz="1200" dirty="0" err="1">
                          <a:effectLst/>
                          <a:latin typeface="Arial" panose="020B0604020202020204" pitchFamily="34" charset="0"/>
                          <a:cs typeface="Arial" panose="020B0604020202020204" pitchFamily="34" charset="0"/>
                        </a:rPr>
                        <a:t>puquchiy</a:t>
                      </a:r>
                      <a:r>
                        <a:rPr lang="es-MX" sz="1200" dirty="0">
                          <a:effectLst/>
                          <a:latin typeface="Arial" panose="020B0604020202020204" pitchFamily="34" charset="0"/>
                          <a:cs typeface="Arial" panose="020B0604020202020204" pitchFamily="34" charset="0"/>
                        </a:rPr>
                        <a:t>.</a:t>
                      </a:r>
                      <a:endParaRPr lang="es-PE" sz="1200" dirty="0">
                        <a:effectLst/>
                        <a:latin typeface="Arial" panose="020B0604020202020204" pitchFamily="34" charset="0"/>
                        <a:cs typeface="Arial" panose="020B0604020202020204" pitchFamily="34" charset="0"/>
                      </a:endParaRPr>
                    </a:p>
                    <a:p>
                      <a:pPr marL="182563" indent="-182563">
                        <a:lnSpc>
                          <a:spcPct val="107000"/>
                        </a:lnSpc>
                        <a:spcAft>
                          <a:spcPts val="0"/>
                        </a:spcAft>
                      </a:pPr>
                      <a:r>
                        <a:rPr lang="es-MX" sz="1200" dirty="0">
                          <a:effectLst/>
                          <a:latin typeface="Arial" panose="020B0604020202020204" pitchFamily="34" charset="0"/>
                          <a:cs typeface="Arial" panose="020B0604020202020204" pitchFamily="34" charset="0"/>
                        </a:rPr>
                        <a:t> </a:t>
                      </a:r>
                      <a:endParaRPr lang="es-PE" sz="1200" dirty="0">
                        <a:effectLst/>
                        <a:latin typeface="Arial" panose="020B0604020202020204" pitchFamily="34" charset="0"/>
                        <a:cs typeface="Arial" panose="020B0604020202020204" pitchFamily="34" charset="0"/>
                      </a:endParaRPr>
                    </a:p>
                    <a:p>
                      <a:pPr marL="182563" lvl="0" indent="-182563">
                        <a:lnSpc>
                          <a:spcPct val="107000"/>
                        </a:lnSpc>
                        <a:spcAft>
                          <a:spcPts val="0"/>
                        </a:spcAft>
                        <a:buFont typeface="Wingdings" panose="05000000000000000000" pitchFamily="2" charset="2"/>
                        <a:buChar char=""/>
                      </a:pPr>
                      <a:r>
                        <a:rPr lang="es-MX" sz="1200" dirty="0" err="1">
                          <a:effectLst/>
                          <a:latin typeface="Arial" panose="020B0604020202020204" pitchFamily="34" charset="0"/>
                          <a:cs typeface="Arial" panose="020B0604020202020204" pitchFamily="34" charset="0"/>
                        </a:rPr>
                        <a:t>Musuq</a:t>
                      </a:r>
                      <a:r>
                        <a:rPr lang="es-MX" sz="1200" dirty="0">
                          <a:effectLst/>
                          <a:latin typeface="Arial" panose="020B0604020202020204" pitchFamily="34" charset="0"/>
                          <a:cs typeface="Arial" panose="020B0604020202020204" pitchFamily="34" charset="0"/>
                        </a:rPr>
                        <a:t> </a:t>
                      </a:r>
                      <a:r>
                        <a:rPr lang="es-MX" sz="1200" dirty="0" err="1">
                          <a:effectLst/>
                          <a:latin typeface="Arial" panose="020B0604020202020204" pitchFamily="34" charset="0"/>
                          <a:cs typeface="Arial" panose="020B0604020202020204" pitchFamily="34" charset="0"/>
                        </a:rPr>
                        <a:t>chakra</a:t>
                      </a:r>
                      <a:r>
                        <a:rPr lang="es-MX" sz="1200" dirty="0">
                          <a:effectLst/>
                          <a:latin typeface="Arial" panose="020B0604020202020204" pitchFamily="34" charset="0"/>
                          <a:cs typeface="Arial" panose="020B0604020202020204" pitchFamily="34" charset="0"/>
                        </a:rPr>
                        <a:t> </a:t>
                      </a:r>
                      <a:r>
                        <a:rPr lang="es-MX" sz="1200" dirty="0" err="1">
                          <a:effectLst/>
                          <a:latin typeface="Arial" panose="020B0604020202020204" pitchFamily="34" charset="0"/>
                          <a:cs typeface="Arial" panose="020B0604020202020204" pitchFamily="34" charset="0"/>
                        </a:rPr>
                        <a:t>kichay</a:t>
                      </a:r>
                      <a:endParaRPr lang="es-PE" sz="1200" dirty="0">
                        <a:effectLst/>
                        <a:latin typeface="Arial" panose="020B0604020202020204" pitchFamily="34" charset="0"/>
                        <a:ea typeface="Calibri" panose="020F0502020204030204" pitchFamily="34" charset="0"/>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s-MX" sz="1200">
                          <a:effectLst/>
                          <a:latin typeface="Arial" panose="020B0604020202020204" pitchFamily="34" charset="0"/>
                          <a:cs typeface="Arial" panose="020B0604020202020204" pitchFamily="34" charset="0"/>
                        </a:rPr>
                        <a:t> </a:t>
                      </a:r>
                      <a:endParaRPr lang="es-PE" sz="1200">
                        <a:effectLst/>
                        <a:latin typeface="Arial" panose="020B0604020202020204" pitchFamily="34" charset="0"/>
                        <a:cs typeface="Arial" panose="020B0604020202020204" pitchFamily="34" charset="0"/>
                      </a:endParaRPr>
                    </a:p>
                    <a:p>
                      <a:pPr>
                        <a:lnSpc>
                          <a:spcPct val="107000"/>
                        </a:lnSpc>
                        <a:spcAft>
                          <a:spcPts val="0"/>
                        </a:spcAft>
                      </a:pPr>
                      <a:r>
                        <a:rPr lang="es-MX" sz="1200">
                          <a:effectLst/>
                          <a:latin typeface="Arial" panose="020B0604020202020204" pitchFamily="34" charset="0"/>
                          <a:cs typeface="Arial" panose="020B0604020202020204" pitchFamily="34" charset="0"/>
                        </a:rPr>
                        <a:t> </a:t>
                      </a:r>
                      <a:endParaRPr lang="es-PE" sz="1200">
                        <a:effectLst/>
                        <a:latin typeface="Arial" panose="020B0604020202020204" pitchFamily="34" charset="0"/>
                        <a:cs typeface="Arial" panose="020B0604020202020204" pitchFamily="34" charset="0"/>
                      </a:endParaRPr>
                    </a:p>
                    <a:p>
                      <a:pPr>
                        <a:lnSpc>
                          <a:spcPct val="107000"/>
                        </a:lnSpc>
                        <a:spcAft>
                          <a:spcPts val="0"/>
                        </a:spcAft>
                      </a:pPr>
                      <a:r>
                        <a:rPr lang="es-MX" sz="1200">
                          <a:effectLst/>
                          <a:latin typeface="Arial" panose="020B0604020202020204" pitchFamily="34" charset="0"/>
                          <a:cs typeface="Arial" panose="020B0604020202020204" pitchFamily="34" charset="0"/>
                        </a:rPr>
                        <a:t> </a:t>
                      </a:r>
                      <a:endParaRPr lang="es-PE" sz="1200">
                        <a:effectLst/>
                        <a:latin typeface="Arial" panose="020B0604020202020204" pitchFamily="34" charset="0"/>
                        <a:cs typeface="Arial" panose="020B0604020202020204" pitchFamily="34" charset="0"/>
                      </a:endParaRPr>
                    </a:p>
                    <a:p>
                      <a:pPr>
                        <a:lnSpc>
                          <a:spcPct val="107000"/>
                        </a:lnSpc>
                        <a:spcAft>
                          <a:spcPts val="0"/>
                        </a:spcAft>
                      </a:pPr>
                      <a:r>
                        <a:rPr lang="es-MX" sz="1200">
                          <a:effectLst/>
                          <a:latin typeface="Arial" panose="020B0604020202020204" pitchFamily="34" charset="0"/>
                          <a:cs typeface="Arial" panose="020B0604020202020204" pitchFamily="34" charset="0"/>
                        </a:rPr>
                        <a:t>Chaki taklla ruray.</a:t>
                      </a:r>
                      <a:endParaRPr lang="es-PE" sz="1200">
                        <a:effectLst/>
                        <a:latin typeface="Arial" panose="020B0604020202020204" pitchFamily="34" charset="0"/>
                        <a:ea typeface="Calibri" panose="020F0502020204030204" pitchFamily="34" charset="0"/>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563" indent="-182563" algn="l" defTabSz="914400" rtl="0" eaLnBrk="1" latinLnBrk="0" hangingPunct="1">
                        <a:lnSpc>
                          <a:spcPct val="107000"/>
                        </a:lnSpc>
                        <a:spcAft>
                          <a:spcPts val="0"/>
                        </a:spcAft>
                        <a:buFont typeface="Wingdings" panose="05000000000000000000" pitchFamily="2" charset="2"/>
                        <a:buChar char="ü"/>
                      </a:pPr>
                      <a:r>
                        <a:rPr lang="es-MX" sz="1200" kern="1200" dirty="0" err="1">
                          <a:solidFill>
                            <a:schemeClr val="dk1"/>
                          </a:solidFill>
                          <a:effectLst/>
                          <a:latin typeface="Arial" panose="020B0604020202020204" pitchFamily="34" charset="0"/>
                          <a:ea typeface="+mn-ea"/>
                          <a:cs typeface="Arial" panose="020B0604020202020204" pitchFamily="34" charset="0"/>
                        </a:rPr>
                        <a:t>Pisqukuna</a:t>
                      </a:r>
                      <a:r>
                        <a:rPr lang="es-MX" sz="1200" kern="1200" dirty="0">
                          <a:solidFill>
                            <a:schemeClr val="dk1"/>
                          </a:solidFill>
                          <a:effectLst/>
                          <a:latin typeface="Arial" panose="020B0604020202020204" pitchFamily="34" charset="0"/>
                          <a:ea typeface="+mn-ea"/>
                          <a:cs typeface="Arial" panose="020B0604020202020204" pitchFamily="34" charset="0"/>
                        </a:rPr>
                        <a:t>, </a:t>
                      </a:r>
                      <a:r>
                        <a:rPr lang="es-MX" sz="1200" kern="1200" dirty="0" err="1">
                          <a:solidFill>
                            <a:schemeClr val="dk1"/>
                          </a:solidFill>
                          <a:effectLst/>
                          <a:latin typeface="Arial" panose="020B0604020202020204" pitchFamily="34" charset="0"/>
                          <a:ea typeface="+mn-ea"/>
                          <a:cs typeface="Arial" panose="020B0604020202020204" pitchFamily="34" charset="0"/>
                        </a:rPr>
                        <a:t>ururunquy</a:t>
                      </a:r>
                      <a:r>
                        <a:rPr lang="es-MX" sz="1200" kern="1200" dirty="0">
                          <a:solidFill>
                            <a:schemeClr val="dk1"/>
                          </a:solidFill>
                          <a:effectLst/>
                          <a:latin typeface="Arial" panose="020B0604020202020204" pitchFamily="34" charset="0"/>
                          <a:ea typeface="+mn-ea"/>
                          <a:cs typeface="Arial" panose="020B0604020202020204" pitchFamily="34" charset="0"/>
                        </a:rPr>
                        <a:t> </a:t>
                      </a:r>
                      <a:r>
                        <a:rPr lang="es-MX" sz="1200" kern="1200" dirty="0" err="1">
                          <a:solidFill>
                            <a:schemeClr val="dk1"/>
                          </a:solidFill>
                          <a:effectLst/>
                          <a:latin typeface="Arial" panose="020B0604020202020204" pitchFamily="34" charset="0"/>
                          <a:ea typeface="+mn-ea"/>
                          <a:cs typeface="Arial" panose="020B0604020202020204" pitchFamily="34" charset="0"/>
                        </a:rPr>
                        <a:t>qaway</a:t>
                      </a:r>
                      <a:r>
                        <a:rPr lang="es-MX" sz="1200" kern="1200" dirty="0">
                          <a:solidFill>
                            <a:schemeClr val="dk1"/>
                          </a:solidFill>
                          <a:effectLst/>
                          <a:latin typeface="Arial" panose="020B0604020202020204" pitchFamily="34" charset="0"/>
                          <a:ea typeface="+mn-ea"/>
                          <a:cs typeface="Arial" panose="020B0604020202020204" pitchFamily="34" charset="0"/>
                        </a:rPr>
                        <a:t>.</a:t>
                      </a:r>
                      <a:endParaRPr lang="es-PE" sz="1200" kern="1200" dirty="0">
                        <a:solidFill>
                          <a:schemeClr val="dk1"/>
                        </a:solidFill>
                        <a:effectLst/>
                        <a:latin typeface="Arial" panose="020B0604020202020204" pitchFamily="34" charset="0"/>
                        <a:ea typeface="+mn-ea"/>
                        <a:cs typeface="Arial" panose="020B0604020202020204" pitchFamily="34" charset="0"/>
                      </a:endParaRPr>
                    </a:p>
                    <a:p>
                      <a:pPr marL="182563" indent="-182563" algn="l" defTabSz="914400" rtl="0" eaLnBrk="1" latinLnBrk="0" hangingPunct="1">
                        <a:lnSpc>
                          <a:spcPct val="107000"/>
                        </a:lnSpc>
                        <a:spcAft>
                          <a:spcPts val="0"/>
                        </a:spcAft>
                        <a:buFont typeface="Wingdings" panose="05000000000000000000" pitchFamily="2" charset="2"/>
                        <a:buChar char="ü"/>
                      </a:pPr>
                      <a:endParaRPr lang="es-PE" sz="1200" kern="1200" dirty="0">
                        <a:solidFill>
                          <a:schemeClr val="dk1"/>
                        </a:solidFill>
                        <a:effectLst/>
                        <a:latin typeface="Arial" panose="020B0604020202020204" pitchFamily="34" charset="0"/>
                        <a:ea typeface="+mn-ea"/>
                        <a:cs typeface="Arial" panose="020B0604020202020204" pitchFamily="34" charset="0"/>
                      </a:endParaRPr>
                    </a:p>
                    <a:p>
                      <a:pPr marL="182563" indent="-182563" algn="l" defTabSz="914400" rtl="0" eaLnBrk="1" latinLnBrk="0" hangingPunct="1">
                        <a:lnSpc>
                          <a:spcPct val="107000"/>
                        </a:lnSpc>
                        <a:spcAft>
                          <a:spcPts val="0"/>
                        </a:spcAft>
                        <a:buFont typeface="Wingdings" panose="05000000000000000000" pitchFamily="2" charset="2"/>
                        <a:buChar char="ü"/>
                      </a:pPr>
                      <a:r>
                        <a:rPr lang="es-MX" sz="1200" kern="1200" dirty="0" err="1">
                          <a:solidFill>
                            <a:schemeClr val="dk1"/>
                          </a:solidFill>
                          <a:effectLst/>
                          <a:latin typeface="Arial" panose="020B0604020202020204" pitchFamily="34" charset="0"/>
                          <a:ea typeface="+mn-ea"/>
                          <a:cs typeface="Arial" panose="020B0604020202020204" pitchFamily="34" charset="0"/>
                        </a:rPr>
                        <a:t>Killa</a:t>
                      </a:r>
                      <a:r>
                        <a:rPr lang="es-MX" sz="1200" kern="1200" dirty="0">
                          <a:solidFill>
                            <a:schemeClr val="dk1"/>
                          </a:solidFill>
                          <a:effectLst/>
                          <a:latin typeface="Arial" panose="020B0604020202020204" pitchFamily="34" charset="0"/>
                          <a:ea typeface="+mn-ea"/>
                          <a:cs typeface="Arial" panose="020B0604020202020204" pitchFamily="34" charset="0"/>
                        </a:rPr>
                        <a:t> </a:t>
                      </a:r>
                      <a:r>
                        <a:rPr lang="es-MX" sz="1200" kern="1200" dirty="0" err="1">
                          <a:solidFill>
                            <a:schemeClr val="dk1"/>
                          </a:solidFill>
                          <a:effectLst/>
                          <a:latin typeface="Arial" panose="020B0604020202020204" pitchFamily="34" charset="0"/>
                          <a:ea typeface="+mn-ea"/>
                          <a:cs typeface="Arial" panose="020B0604020202020204" pitchFamily="34" charset="0"/>
                        </a:rPr>
                        <a:t>qaway</a:t>
                      </a:r>
                      <a:endParaRPr lang="es-PE" sz="1200" kern="1200" dirty="0">
                        <a:solidFill>
                          <a:schemeClr val="dk1"/>
                        </a:solidFill>
                        <a:effectLst/>
                        <a:latin typeface="Arial" panose="020B0604020202020204" pitchFamily="34" charset="0"/>
                        <a:ea typeface="+mn-ea"/>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s-MX" sz="1200">
                          <a:effectLst/>
                          <a:latin typeface="Arial" panose="020B0604020202020204" pitchFamily="34" charset="0"/>
                          <a:cs typeface="Arial" panose="020B0604020202020204" pitchFamily="34" charset="0"/>
                        </a:rPr>
                        <a:t> </a:t>
                      </a:r>
                      <a:endParaRPr lang="es-PE" sz="1200">
                        <a:effectLst/>
                        <a:latin typeface="Arial" panose="020B0604020202020204" pitchFamily="34" charset="0"/>
                        <a:ea typeface="Calibri" panose="020F0502020204030204" pitchFamily="34" charset="0"/>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s-MX" sz="1200" dirty="0" err="1">
                          <a:effectLst/>
                          <a:latin typeface="Arial" panose="020B0604020202020204" pitchFamily="34" charset="0"/>
                          <a:cs typeface="Arial" panose="020B0604020202020204" pitchFamily="34" charset="0"/>
                        </a:rPr>
                        <a:t>Kawsay</a:t>
                      </a:r>
                      <a:r>
                        <a:rPr lang="es-MX" sz="1200" dirty="0">
                          <a:effectLst/>
                          <a:latin typeface="Arial" panose="020B0604020202020204" pitchFamily="34" charset="0"/>
                          <a:cs typeface="Arial" panose="020B0604020202020204" pitchFamily="34" charset="0"/>
                        </a:rPr>
                        <a:t> </a:t>
                      </a:r>
                      <a:r>
                        <a:rPr lang="es-MX" sz="1200" dirty="0" err="1">
                          <a:effectLst/>
                          <a:latin typeface="Arial" panose="020B0604020202020204" pitchFamily="34" charset="0"/>
                          <a:cs typeface="Arial" panose="020B0604020202020204" pitchFamily="34" charset="0"/>
                        </a:rPr>
                        <a:t>quñichiy</a:t>
                      </a:r>
                      <a:r>
                        <a:rPr lang="es-MX" sz="1200" dirty="0">
                          <a:effectLst/>
                          <a:latin typeface="Arial" panose="020B0604020202020204" pitchFamily="34" charset="0"/>
                          <a:cs typeface="Arial" panose="020B0604020202020204" pitchFamily="34" charset="0"/>
                        </a:rPr>
                        <a:t>.</a:t>
                      </a:r>
                      <a:endParaRPr lang="es-PE" sz="1200" dirty="0">
                        <a:effectLst/>
                        <a:latin typeface="Arial" panose="020B0604020202020204" pitchFamily="34" charset="0"/>
                        <a:cs typeface="Arial" panose="020B0604020202020204" pitchFamily="34" charset="0"/>
                      </a:endParaRPr>
                    </a:p>
                    <a:p>
                      <a:pPr>
                        <a:lnSpc>
                          <a:spcPct val="107000"/>
                        </a:lnSpc>
                        <a:spcAft>
                          <a:spcPts val="0"/>
                        </a:spcAft>
                      </a:pPr>
                      <a:r>
                        <a:rPr lang="es-MX" sz="1200" dirty="0" err="1">
                          <a:effectLst/>
                          <a:latin typeface="Arial" panose="020B0604020202020204" pitchFamily="34" charset="0"/>
                          <a:cs typeface="Arial" panose="020B0604020202020204" pitchFamily="34" charset="0"/>
                        </a:rPr>
                        <a:t>Manka</a:t>
                      </a:r>
                      <a:r>
                        <a:rPr lang="es-MX" sz="1200" dirty="0">
                          <a:effectLst/>
                          <a:latin typeface="Arial" panose="020B0604020202020204" pitchFamily="34" charset="0"/>
                          <a:cs typeface="Arial" panose="020B0604020202020204" pitchFamily="34" charset="0"/>
                        </a:rPr>
                        <a:t> </a:t>
                      </a:r>
                      <a:r>
                        <a:rPr lang="es-MX" sz="1200" dirty="0" err="1">
                          <a:effectLst/>
                          <a:latin typeface="Arial" panose="020B0604020202020204" pitchFamily="34" charset="0"/>
                          <a:cs typeface="Arial" panose="020B0604020202020204" pitchFamily="34" charset="0"/>
                        </a:rPr>
                        <a:t>mallichiy</a:t>
                      </a:r>
                      <a:r>
                        <a:rPr lang="es-MX" sz="1200" dirty="0">
                          <a:effectLst/>
                          <a:latin typeface="Arial" panose="020B0604020202020204" pitchFamily="34" charset="0"/>
                          <a:cs typeface="Arial" panose="020B0604020202020204" pitchFamily="34" charset="0"/>
                        </a:rPr>
                        <a:t>.</a:t>
                      </a:r>
                      <a:endParaRPr lang="es-PE" sz="1200" dirty="0">
                        <a:effectLst/>
                        <a:latin typeface="Arial" panose="020B0604020202020204" pitchFamily="34" charset="0"/>
                        <a:cs typeface="Arial" panose="020B0604020202020204" pitchFamily="34" charset="0"/>
                      </a:endParaRPr>
                    </a:p>
                    <a:p>
                      <a:pPr>
                        <a:lnSpc>
                          <a:spcPct val="107000"/>
                        </a:lnSpc>
                        <a:spcAft>
                          <a:spcPts val="0"/>
                        </a:spcAft>
                      </a:pPr>
                      <a:r>
                        <a:rPr lang="es-MX" sz="1200" dirty="0" err="1">
                          <a:effectLst/>
                          <a:latin typeface="Arial" panose="020B0604020202020204" pitchFamily="34" charset="0"/>
                          <a:cs typeface="Arial" panose="020B0604020202020204" pitchFamily="34" charset="0"/>
                        </a:rPr>
                        <a:t>Anqusay</a:t>
                      </a:r>
                      <a:r>
                        <a:rPr lang="es-MX" sz="1200" dirty="0">
                          <a:effectLst/>
                          <a:latin typeface="Arial" panose="020B0604020202020204" pitchFamily="34" charset="0"/>
                          <a:cs typeface="Arial" panose="020B0604020202020204" pitchFamily="34" charset="0"/>
                        </a:rPr>
                        <a:t>.</a:t>
                      </a:r>
                      <a:endParaRPr lang="es-PE" sz="1200" dirty="0">
                        <a:effectLst/>
                        <a:latin typeface="Arial" panose="020B0604020202020204" pitchFamily="34" charset="0"/>
                        <a:ea typeface="Calibri" panose="020F0502020204030204" pitchFamily="34" charset="0"/>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s-MX" sz="1200">
                          <a:effectLst/>
                          <a:latin typeface="Arial" panose="020B0604020202020204" pitchFamily="34" charset="0"/>
                          <a:cs typeface="Arial" panose="020B0604020202020204" pitchFamily="34" charset="0"/>
                        </a:rPr>
                        <a:t> </a:t>
                      </a:r>
                      <a:endParaRPr lang="es-PE" sz="1200">
                        <a:effectLst/>
                        <a:latin typeface="Arial" panose="020B0604020202020204" pitchFamily="34" charset="0"/>
                        <a:ea typeface="Calibri" panose="020F0502020204030204" pitchFamily="34" charset="0"/>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s-MX" sz="1200">
                          <a:effectLst/>
                          <a:latin typeface="Arial" panose="020B0604020202020204" pitchFamily="34" charset="0"/>
                          <a:cs typeface="Arial" panose="020B0604020202020204" pitchFamily="34" charset="0"/>
                        </a:rPr>
                        <a:t> </a:t>
                      </a:r>
                      <a:endParaRPr lang="es-PE" sz="1200">
                        <a:effectLst/>
                        <a:latin typeface="Arial" panose="020B0604020202020204" pitchFamily="34" charset="0"/>
                        <a:ea typeface="Calibri" panose="020F0502020204030204" pitchFamily="34" charset="0"/>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s-MX" sz="1200">
                          <a:effectLst/>
                          <a:latin typeface="Arial" panose="020B0604020202020204" pitchFamily="34" charset="0"/>
                          <a:cs typeface="Arial" panose="020B0604020202020204" pitchFamily="34" charset="0"/>
                        </a:rPr>
                        <a:t> </a:t>
                      </a:r>
                      <a:endParaRPr lang="es-PE" sz="1200">
                        <a:effectLst/>
                        <a:latin typeface="Arial" panose="020B0604020202020204" pitchFamily="34" charset="0"/>
                        <a:ea typeface="Calibri" panose="020F0502020204030204" pitchFamily="34" charset="0"/>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563" lvl="0" indent="-182563" algn="l" defTabSz="914400" rtl="0" eaLnBrk="1" latinLnBrk="0" hangingPunct="1">
                        <a:lnSpc>
                          <a:spcPct val="107000"/>
                        </a:lnSpc>
                        <a:spcAft>
                          <a:spcPts val="0"/>
                        </a:spcAft>
                        <a:buFont typeface="Wingdings" panose="05000000000000000000" pitchFamily="2" charset="2"/>
                        <a:buChar char=""/>
                      </a:pPr>
                      <a:r>
                        <a:rPr lang="es-MX" sz="1200" kern="1200" dirty="0">
                          <a:solidFill>
                            <a:schemeClr val="dk1"/>
                          </a:solidFill>
                          <a:effectLst/>
                          <a:latin typeface="Arial" panose="020B0604020202020204" pitchFamily="34" charset="0"/>
                          <a:ea typeface="+mn-ea"/>
                          <a:cs typeface="Arial" panose="020B0604020202020204" pitchFamily="34" charset="0"/>
                        </a:rPr>
                        <a:t>01 día de la educación.</a:t>
                      </a:r>
                      <a:endParaRPr lang="es-PE" sz="1200" kern="1200" dirty="0">
                        <a:solidFill>
                          <a:schemeClr val="dk1"/>
                        </a:solidFill>
                        <a:effectLst/>
                        <a:latin typeface="Arial" panose="020B0604020202020204" pitchFamily="34" charset="0"/>
                        <a:ea typeface="+mn-ea"/>
                        <a:cs typeface="Arial" panose="020B0604020202020204" pitchFamily="34" charset="0"/>
                      </a:endParaRPr>
                    </a:p>
                    <a:p>
                      <a:pPr marL="182563" lvl="0" indent="-182563" algn="l" defTabSz="914400" rtl="0" eaLnBrk="1" latinLnBrk="0" hangingPunct="1">
                        <a:lnSpc>
                          <a:spcPct val="107000"/>
                        </a:lnSpc>
                        <a:spcAft>
                          <a:spcPts val="0"/>
                        </a:spcAft>
                        <a:buFont typeface="Wingdings" panose="05000000000000000000" pitchFamily="2" charset="2"/>
                        <a:buChar char=""/>
                      </a:pPr>
                      <a:r>
                        <a:rPr lang="es-MX" sz="1200" kern="1200" dirty="0">
                          <a:solidFill>
                            <a:schemeClr val="dk1"/>
                          </a:solidFill>
                          <a:effectLst/>
                          <a:latin typeface="Arial" panose="020B0604020202020204" pitchFamily="34" charset="0"/>
                          <a:ea typeface="+mn-ea"/>
                          <a:cs typeface="Arial" panose="020B0604020202020204" pitchFamily="34" charset="0"/>
                        </a:rPr>
                        <a:t>22 día de la tierra</a:t>
                      </a:r>
                      <a:endParaRPr lang="es-PE" sz="1200" kern="1200" dirty="0">
                        <a:solidFill>
                          <a:schemeClr val="dk1"/>
                        </a:solidFill>
                        <a:effectLst/>
                        <a:latin typeface="Arial" panose="020B0604020202020204" pitchFamily="34" charset="0"/>
                        <a:ea typeface="+mn-ea"/>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0187390"/>
                  </a:ext>
                </a:extLst>
              </a:tr>
              <a:tr h="179384">
                <a:tc vMerge="1">
                  <a:txBody>
                    <a:bodyPr/>
                    <a:lstStyle/>
                    <a:p>
                      <a:endParaRPr lang="es-PE"/>
                    </a:p>
                  </a:txBody>
                  <a:tcPr/>
                </a:tc>
                <a:tc vMerge="1">
                  <a:txBody>
                    <a:bodyPr/>
                    <a:lstStyle/>
                    <a:p>
                      <a:endParaRPr lang="es-PE"/>
                    </a:p>
                  </a:txBody>
                  <a:tcPr/>
                </a:tc>
                <a:tc>
                  <a:txBody>
                    <a:bodyPr/>
                    <a:lstStyle/>
                    <a:p>
                      <a:pPr>
                        <a:lnSpc>
                          <a:spcPct val="107000"/>
                        </a:lnSpc>
                        <a:spcAft>
                          <a:spcPts val="0"/>
                        </a:spcAft>
                      </a:pPr>
                      <a:r>
                        <a:rPr lang="es-MX" sz="1200">
                          <a:effectLst/>
                          <a:latin typeface="Arial" panose="020B0604020202020204" pitchFamily="34" charset="0"/>
                          <a:cs typeface="Arial" panose="020B0604020202020204" pitchFamily="34" charset="0"/>
                        </a:rPr>
                        <a:t>Ganad</a:t>
                      </a:r>
                      <a:endParaRPr lang="es-PE" sz="1200">
                        <a:effectLst/>
                        <a:latin typeface="Arial" panose="020B0604020202020204" pitchFamily="34" charset="0"/>
                        <a:ea typeface="Calibri" panose="020F0502020204030204" pitchFamily="34" charset="0"/>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563" lvl="0" indent="-182563" algn="l" defTabSz="914400" rtl="0" eaLnBrk="1" latinLnBrk="0" hangingPunct="1">
                        <a:lnSpc>
                          <a:spcPct val="107000"/>
                        </a:lnSpc>
                        <a:spcAft>
                          <a:spcPts val="0"/>
                        </a:spcAft>
                        <a:buFont typeface="Wingdings" panose="05000000000000000000" pitchFamily="2" charset="2"/>
                        <a:buChar char=""/>
                      </a:pPr>
                      <a:r>
                        <a:rPr lang="es-MX" sz="1200" kern="1200" dirty="0" err="1">
                          <a:solidFill>
                            <a:schemeClr val="dk1"/>
                          </a:solidFill>
                          <a:effectLst/>
                          <a:latin typeface="Arial" panose="020B0604020202020204" pitchFamily="34" charset="0"/>
                          <a:ea typeface="+mn-ea"/>
                          <a:cs typeface="Arial" panose="020B0604020202020204" pitchFamily="34" charset="0"/>
                        </a:rPr>
                        <a:t>Millma</a:t>
                      </a:r>
                      <a:r>
                        <a:rPr lang="es-MX" sz="1200" kern="1200" dirty="0">
                          <a:solidFill>
                            <a:schemeClr val="dk1"/>
                          </a:solidFill>
                          <a:effectLst/>
                          <a:latin typeface="Arial" panose="020B0604020202020204" pitchFamily="34" charset="0"/>
                          <a:ea typeface="+mn-ea"/>
                          <a:cs typeface="Arial" panose="020B0604020202020204" pitchFamily="34" charset="0"/>
                        </a:rPr>
                        <a:t> </a:t>
                      </a:r>
                      <a:r>
                        <a:rPr lang="es-MX" sz="1200" kern="1200" dirty="0" err="1">
                          <a:solidFill>
                            <a:schemeClr val="dk1"/>
                          </a:solidFill>
                          <a:effectLst/>
                          <a:latin typeface="Arial" panose="020B0604020202020204" pitchFamily="34" charset="0"/>
                          <a:ea typeface="+mn-ea"/>
                          <a:cs typeface="Arial" panose="020B0604020202020204" pitchFamily="34" charset="0"/>
                        </a:rPr>
                        <a:t>rutuy</a:t>
                      </a:r>
                      <a:endParaRPr lang="es-PE" sz="1200" kern="1200" dirty="0">
                        <a:solidFill>
                          <a:schemeClr val="dk1"/>
                        </a:solidFill>
                        <a:effectLst/>
                        <a:latin typeface="Arial" panose="020B0604020202020204" pitchFamily="34" charset="0"/>
                        <a:ea typeface="+mn-ea"/>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PE" sz="1200">
                        <a:effectLst/>
                        <a:latin typeface="Arial" panose="020B0604020202020204" pitchFamily="34" charset="0"/>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563" indent="-182563" algn="l" defTabSz="914400" rtl="0" eaLnBrk="1" latinLnBrk="0" hangingPunct="1">
                        <a:lnSpc>
                          <a:spcPct val="107000"/>
                        </a:lnSpc>
                        <a:spcAft>
                          <a:spcPts val="0"/>
                        </a:spcAft>
                        <a:buFont typeface="Wingdings" panose="05000000000000000000" pitchFamily="2" charset="2"/>
                        <a:buChar char="ü"/>
                      </a:pPr>
                      <a:r>
                        <a:rPr lang="es-MX" sz="1200" kern="1200" dirty="0" err="1">
                          <a:solidFill>
                            <a:schemeClr val="dk1"/>
                          </a:solidFill>
                          <a:effectLst/>
                          <a:latin typeface="Arial" panose="020B0604020202020204" pitchFamily="34" charset="0"/>
                          <a:ea typeface="+mn-ea"/>
                          <a:cs typeface="Arial" panose="020B0604020202020204" pitchFamily="34" charset="0"/>
                        </a:rPr>
                        <a:t>Makiyuq</a:t>
                      </a:r>
                      <a:r>
                        <a:rPr lang="es-MX" sz="1200" kern="1200" dirty="0">
                          <a:solidFill>
                            <a:schemeClr val="dk1"/>
                          </a:solidFill>
                          <a:effectLst/>
                          <a:latin typeface="Arial" panose="020B0604020202020204" pitchFamily="34" charset="0"/>
                          <a:ea typeface="+mn-ea"/>
                          <a:cs typeface="Arial" panose="020B0604020202020204" pitchFamily="34" charset="0"/>
                        </a:rPr>
                        <a:t> </a:t>
                      </a:r>
                      <a:r>
                        <a:rPr lang="es-MX" sz="1200" kern="1200" dirty="0" err="1">
                          <a:solidFill>
                            <a:schemeClr val="dk1"/>
                          </a:solidFill>
                          <a:effectLst/>
                          <a:latin typeface="Arial" panose="020B0604020202020204" pitchFamily="34" charset="0"/>
                          <a:ea typeface="+mn-ea"/>
                          <a:cs typeface="Arial" panose="020B0604020202020204" pitchFamily="34" charset="0"/>
                        </a:rPr>
                        <a:t>riqsiy</a:t>
                      </a:r>
                      <a:endParaRPr lang="es-PE" sz="1200" kern="1200" dirty="0">
                        <a:solidFill>
                          <a:schemeClr val="dk1"/>
                        </a:solidFill>
                        <a:effectLst/>
                        <a:latin typeface="Arial" panose="020B0604020202020204" pitchFamily="34" charset="0"/>
                        <a:ea typeface="+mn-ea"/>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s-MX" sz="1200">
                          <a:effectLst/>
                          <a:latin typeface="Arial" panose="020B0604020202020204" pitchFamily="34" charset="0"/>
                          <a:cs typeface="Arial" panose="020B0604020202020204" pitchFamily="34" charset="0"/>
                        </a:rPr>
                        <a:t> </a:t>
                      </a:r>
                      <a:endParaRPr lang="es-PE" sz="1200">
                        <a:effectLst/>
                        <a:latin typeface="Arial" panose="020B0604020202020204" pitchFamily="34" charset="0"/>
                        <a:ea typeface="Calibri" panose="020F0502020204030204" pitchFamily="34" charset="0"/>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s-MX" sz="1200">
                          <a:effectLst/>
                          <a:latin typeface="Arial" panose="020B0604020202020204" pitchFamily="34" charset="0"/>
                          <a:cs typeface="Arial" panose="020B0604020202020204" pitchFamily="34" charset="0"/>
                        </a:rPr>
                        <a:t>Saminchay.</a:t>
                      </a:r>
                      <a:endParaRPr lang="es-PE" sz="1200">
                        <a:effectLst/>
                        <a:latin typeface="Arial" panose="020B0604020202020204" pitchFamily="34" charset="0"/>
                        <a:ea typeface="Calibri" panose="020F0502020204030204" pitchFamily="34" charset="0"/>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s-MX" sz="1200">
                          <a:effectLst/>
                          <a:latin typeface="Arial" panose="020B0604020202020204" pitchFamily="34" charset="0"/>
                          <a:cs typeface="Arial" panose="020B0604020202020204" pitchFamily="34" charset="0"/>
                        </a:rPr>
                        <a:t> </a:t>
                      </a:r>
                      <a:endParaRPr lang="es-PE" sz="1200">
                        <a:effectLst/>
                        <a:latin typeface="Arial" panose="020B0604020202020204" pitchFamily="34" charset="0"/>
                        <a:ea typeface="Calibri" panose="020F0502020204030204" pitchFamily="34" charset="0"/>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s-MX" sz="1200">
                          <a:effectLst/>
                          <a:latin typeface="Arial" panose="020B0604020202020204" pitchFamily="34" charset="0"/>
                          <a:cs typeface="Arial" panose="020B0604020202020204" pitchFamily="34" charset="0"/>
                        </a:rPr>
                        <a:t> </a:t>
                      </a:r>
                      <a:endParaRPr lang="es-PE" sz="1200">
                        <a:effectLst/>
                        <a:latin typeface="Arial" panose="020B0604020202020204" pitchFamily="34" charset="0"/>
                        <a:ea typeface="Calibri" panose="020F0502020204030204" pitchFamily="34" charset="0"/>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s-MX" sz="1200">
                          <a:effectLst/>
                          <a:latin typeface="Arial" panose="020B0604020202020204" pitchFamily="34" charset="0"/>
                          <a:cs typeface="Arial" panose="020B0604020202020204" pitchFamily="34" charset="0"/>
                        </a:rPr>
                        <a:t> </a:t>
                      </a:r>
                      <a:endParaRPr lang="es-PE" sz="1200">
                        <a:effectLst/>
                        <a:latin typeface="Arial" panose="020B0604020202020204" pitchFamily="34" charset="0"/>
                        <a:ea typeface="Calibri" panose="020F0502020204030204" pitchFamily="34" charset="0"/>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defTabSz="914400" rtl="0" eaLnBrk="1" latinLnBrk="0" hangingPunct="1">
                        <a:lnSpc>
                          <a:spcPct val="107000"/>
                        </a:lnSpc>
                        <a:spcAft>
                          <a:spcPts val="0"/>
                        </a:spcAft>
                        <a:buFont typeface="Wingdings" panose="05000000000000000000" pitchFamily="2" charset="2"/>
                        <a:buNone/>
                      </a:pPr>
                      <a:endParaRPr lang="es-PE" sz="1200" kern="1200" dirty="0">
                        <a:solidFill>
                          <a:schemeClr val="dk1"/>
                        </a:solidFill>
                        <a:effectLst/>
                        <a:latin typeface="Arial" panose="020B0604020202020204" pitchFamily="34" charset="0"/>
                        <a:ea typeface="+mn-ea"/>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71756181"/>
                  </a:ext>
                </a:extLst>
              </a:tr>
              <a:tr h="87385">
                <a:tc vMerge="1">
                  <a:txBody>
                    <a:bodyPr/>
                    <a:lstStyle/>
                    <a:p>
                      <a:endParaRPr lang="es-PE"/>
                    </a:p>
                  </a:txBody>
                  <a:tcPr/>
                </a:tc>
                <a:tc vMerge="1">
                  <a:txBody>
                    <a:bodyPr/>
                    <a:lstStyle/>
                    <a:p>
                      <a:endParaRPr lang="es-PE"/>
                    </a:p>
                  </a:txBody>
                  <a:tcPr/>
                </a:tc>
                <a:tc>
                  <a:txBody>
                    <a:bodyPr/>
                    <a:lstStyle/>
                    <a:p>
                      <a:pPr>
                        <a:lnSpc>
                          <a:spcPct val="107000"/>
                        </a:lnSpc>
                        <a:spcAft>
                          <a:spcPts val="0"/>
                        </a:spcAft>
                      </a:pPr>
                      <a:r>
                        <a:rPr lang="es-MX" sz="1200">
                          <a:effectLst/>
                          <a:latin typeface="Arial" panose="020B0604020202020204" pitchFamily="34" charset="0"/>
                          <a:cs typeface="Arial" panose="020B0604020202020204" pitchFamily="34" charset="0"/>
                        </a:rPr>
                        <a:t>Comun</a:t>
                      </a:r>
                      <a:endParaRPr lang="es-PE" sz="1200">
                        <a:effectLst/>
                        <a:latin typeface="Arial" panose="020B0604020202020204" pitchFamily="34" charset="0"/>
                        <a:ea typeface="Calibri" panose="020F0502020204030204" pitchFamily="34" charset="0"/>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563" indent="-182563" algn="l" defTabSz="914400" rtl="0" eaLnBrk="1" latinLnBrk="0" hangingPunct="1">
                        <a:lnSpc>
                          <a:spcPct val="107000"/>
                        </a:lnSpc>
                        <a:spcAft>
                          <a:spcPts val="0"/>
                        </a:spcAft>
                      </a:pPr>
                      <a:r>
                        <a:rPr lang="es-MX" sz="1200" kern="1200" dirty="0">
                          <a:solidFill>
                            <a:schemeClr val="dk1"/>
                          </a:solidFill>
                          <a:effectLst/>
                          <a:latin typeface="Arial" panose="020B0604020202020204" pitchFamily="34" charset="0"/>
                          <a:ea typeface="+mn-ea"/>
                          <a:cs typeface="Arial" panose="020B0604020202020204" pitchFamily="34" charset="0"/>
                        </a:rPr>
                        <a:t> </a:t>
                      </a:r>
                      <a:endParaRPr lang="es-PE" sz="1200" kern="1200" dirty="0">
                        <a:solidFill>
                          <a:schemeClr val="dk1"/>
                        </a:solidFill>
                        <a:effectLst/>
                        <a:latin typeface="Arial" panose="020B0604020202020204" pitchFamily="34" charset="0"/>
                        <a:ea typeface="+mn-ea"/>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s-MX" sz="1200">
                          <a:effectLst/>
                          <a:latin typeface="Arial" panose="020B0604020202020204" pitchFamily="34" charset="0"/>
                          <a:cs typeface="Arial" panose="020B0604020202020204" pitchFamily="34" charset="0"/>
                        </a:rPr>
                        <a:t> </a:t>
                      </a:r>
                      <a:endParaRPr lang="es-PE" sz="1200">
                        <a:effectLst/>
                        <a:latin typeface="Arial" panose="020B0604020202020204" pitchFamily="34" charset="0"/>
                        <a:ea typeface="Calibri" panose="020F0502020204030204" pitchFamily="34" charset="0"/>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563" indent="-182563" algn="l" defTabSz="914400" rtl="0" eaLnBrk="1" latinLnBrk="0" hangingPunct="1">
                        <a:lnSpc>
                          <a:spcPct val="107000"/>
                        </a:lnSpc>
                        <a:spcAft>
                          <a:spcPts val="0"/>
                        </a:spcAft>
                      </a:pPr>
                      <a:r>
                        <a:rPr lang="es-MX" sz="1200" kern="1200" dirty="0">
                          <a:solidFill>
                            <a:schemeClr val="dk1"/>
                          </a:solidFill>
                          <a:effectLst/>
                          <a:latin typeface="Arial" panose="020B0604020202020204" pitchFamily="34" charset="0"/>
                          <a:ea typeface="+mn-ea"/>
                          <a:cs typeface="Arial" panose="020B0604020202020204" pitchFamily="34" charset="0"/>
                        </a:rPr>
                        <a:t> </a:t>
                      </a:r>
                      <a:endParaRPr lang="es-PE" sz="1200" kern="1200" dirty="0">
                        <a:solidFill>
                          <a:schemeClr val="dk1"/>
                        </a:solidFill>
                        <a:effectLst/>
                        <a:latin typeface="Arial" panose="020B0604020202020204" pitchFamily="34" charset="0"/>
                        <a:ea typeface="+mn-ea"/>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s-MX" sz="1200">
                          <a:effectLst/>
                          <a:latin typeface="Arial" panose="020B0604020202020204" pitchFamily="34" charset="0"/>
                          <a:cs typeface="Arial" panose="020B0604020202020204" pitchFamily="34" charset="0"/>
                        </a:rPr>
                        <a:t> </a:t>
                      </a:r>
                      <a:endParaRPr lang="es-PE" sz="1200">
                        <a:effectLst/>
                        <a:latin typeface="Arial" panose="020B0604020202020204" pitchFamily="34" charset="0"/>
                        <a:ea typeface="Calibri" panose="020F0502020204030204" pitchFamily="34" charset="0"/>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s-MX" sz="1200">
                          <a:effectLst/>
                          <a:latin typeface="Arial" panose="020B0604020202020204" pitchFamily="34" charset="0"/>
                          <a:cs typeface="Arial" panose="020B0604020202020204" pitchFamily="34" charset="0"/>
                        </a:rPr>
                        <a:t> </a:t>
                      </a:r>
                      <a:endParaRPr lang="es-PE" sz="1200">
                        <a:effectLst/>
                        <a:latin typeface="Arial" panose="020B0604020202020204" pitchFamily="34" charset="0"/>
                        <a:ea typeface="Calibri" panose="020F0502020204030204" pitchFamily="34" charset="0"/>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s-MX" sz="1200">
                          <a:effectLst/>
                          <a:latin typeface="Arial" panose="020B0604020202020204" pitchFamily="34" charset="0"/>
                          <a:cs typeface="Arial" panose="020B0604020202020204" pitchFamily="34" charset="0"/>
                        </a:rPr>
                        <a:t> </a:t>
                      </a:r>
                      <a:endParaRPr lang="es-PE" sz="1200">
                        <a:effectLst/>
                        <a:latin typeface="Arial" panose="020B0604020202020204" pitchFamily="34" charset="0"/>
                        <a:ea typeface="Calibri" panose="020F0502020204030204" pitchFamily="34" charset="0"/>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s-MX" sz="1200">
                          <a:effectLst/>
                          <a:latin typeface="Arial" panose="020B0604020202020204" pitchFamily="34" charset="0"/>
                          <a:cs typeface="Arial" panose="020B0604020202020204" pitchFamily="34" charset="0"/>
                        </a:rPr>
                        <a:t> </a:t>
                      </a:r>
                      <a:endParaRPr lang="es-PE" sz="1200">
                        <a:effectLst/>
                        <a:latin typeface="Arial" panose="020B0604020202020204" pitchFamily="34" charset="0"/>
                        <a:ea typeface="Calibri" panose="020F0502020204030204" pitchFamily="34" charset="0"/>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s-MX" sz="1200">
                          <a:effectLst/>
                          <a:latin typeface="Arial" panose="020B0604020202020204" pitchFamily="34" charset="0"/>
                          <a:cs typeface="Arial" panose="020B0604020202020204" pitchFamily="34" charset="0"/>
                        </a:rPr>
                        <a:t> </a:t>
                      </a:r>
                      <a:endParaRPr lang="es-PE" sz="1200">
                        <a:effectLst/>
                        <a:latin typeface="Arial" panose="020B0604020202020204" pitchFamily="34" charset="0"/>
                        <a:ea typeface="Calibri" panose="020F0502020204030204" pitchFamily="34" charset="0"/>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defTabSz="914400" rtl="0" eaLnBrk="1" latinLnBrk="0" hangingPunct="1">
                        <a:lnSpc>
                          <a:spcPct val="107000"/>
                        </a:lnSpc>
                        <a:spcAft>
                          <a:spcPts val="0"/>
                        </a:spcAft>
                        <a:buFont typeface="Wingdings" panose="05000000000000000000" pitchFamily="2" charset="2"/>
                        <a:buNone/>
                      </a:pPr>
                      <a:r>
                        <a:rPr lang="es-MX" sz="1200" kern="1200" dirty="0">
                          <a:solidFill>
                            <a:schemeClr val="dk1"/>
                          </a:solidFill>
                          <a:effectLst/>
                          <a:latin typeface="Arial" panose="020B0604020202020204" pitchFamily="34" charset="0"/>
                          <a:ea typeface="+mn-ea"/>
                          <a:cs typeface="Arial" panose="020B0604020202020204" pitchFamily="34" charset="0"/>
                        </a:rPr>
                        <a:t> </a:t>
                      </a:r>
                      <a:endParaRPr lang="es-PE" sz="1200" kern="1200" dirty="0">
                        <a:solidFill>
                          <a:schemeClr val="dk1"/>
                        </a:solidFill>
                        <a:effectLst/>
                        <a:latin typeface="Arial" panose="020B0604020202020204" pitchFamily="34" charset="0"/>
                        <a:ea typeface="+mn-ea"/>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9180931"/>
                  </a:ext>
                </a:extLst>
              </a:tr>
              <a:tr h="1743355">
                <a:tc>
                  <a:txBody>
                    <a:bodyPr/>
                    <a:lstStyle/>
                    <a:p>
                      <a:pPr>
                        <a:lnSpc>
                          <a:spcPct val="107000"/>
                        </a:lnSpc>
                        <a:spcAft>
                          <a:spcPts val="0"/>
                        </a:spcAft>
                      </a:pPr>
                      <a:r>
                        <a:rPr lang="es-MX" sz="1200" dirty="0" err="1">
                          <a:effectLst/>
                          <a:latin typeface="Arial" panose="020B0604020202020204" pitchFamily="34" charset="0"/>
                          <a:cs typeface="Arial" panose="020B0604020202020204" pitchFamily="34" charset="0"/>
                        </a:rPr>
                        <a:t>Usyay</a:t>
                      </a:r>
                      <a:r>
                        <a:rPr lang="es-MX" sz="1200" dirty="0">
                          <a:effectLst/>
                          <a:latin typeface="Arial" panose="020B0604020202020204" pitchFamily="34" charset="0"/>
                          <a:cs typeface="Arial" panose="020B0604020202020204" pitchFamily="34" charset="0"/>
                        </a:rPr>
                        <a:t> </a:t>
                      </a:r>
                      <a:r>
                        <a:rPr lang="es-MX" sz="1200" dirty="0" err="1">
                          <a:effectLst/>
                          <a:latin typeface="Arial" panose="020B0604020202020204" pitchFamily="34" charset="0"/>
                          <a:cs typeface="Arial" panose="020B0604020202020204" pitchFamily="34" charset="0"/>
                        </a:rPr>
                        <a:t>uku</a:t>
                      </a:r>
                      <a:endParaRPr lang="es-PE" sz="1200" dirty="0">
                        <a:effectLst/>
                        <a:latin typeface="Arial" panose="020B0604020202020204" pitchFamily="34" charset="0"/>
                        <a:ea typeface="Calibri" panose="020F0502020204030204" pitchFamily="34" charset="0"/>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s-MX" sz="1200">
                          <a:effectLst/>
                          <a:latin typeface="Arial" panose="020B0604020202020204" pitchFamily="34" charset="0"/>
                          <a:cs typeface="Arial" panose="020B0604020202020204" pitchFamily="34" charset="0"/>
                        </a:rPr>
                        <a:t>Mayo</a:t>
                      </a:r>
                      <a:endParaRPr lang="es-PE" sz="1200">
                        <a:effectLst/>
                        <a:latin typeface="Arial" panose="020B0604020202020204" pitchFamily="34" charset="0"/>
                        <a:ea typeface="Calibri" panose="020F0502020204030204" pitchFamily="34" charset="0"/>
                        <a:cs typeface="Arial" panose="020B0604020202020204" pitchFamily="34" charset="0"/>
                      </a:endParaRPr>
                    </a:p>
                  </a:txBody>
                  <a:tcPr marL="48373" marR="483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s-MX" sz="1200" dirty="0" err="1">
                          <a:effectLst/>
                          <a:latin typeface="Arial" panose="020B0604020202020204" pitchFamily="34" charset="0"/>
                          <a:cs typeface="Arial" panose="020B0604020202020204" pitchFamily="34" charset="0"/>
                        </a:rPr>
                        <a:t>Agric</a:t>
                      </a:r>
                      <a:endParaRPr lang="es-PE" sz="1200" dirty="0">
                        <a:effectLst/>
                        <a:latin typeface="Arial" panose="020B0604020202020204" pitchFamily="34" charset="0"/>
                        <a:ea typeface="Calibri" panose="020F0502020204030204" pitchFamily="34" charset="0"/>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563" lvl="0" indent="-182563" algn="l" defTabSz="914400" rtl="0" eaLnBrk="1" latinLnBrk="0" hangingPunct="1">
                        <a:lnSpc>
                          <a:spcPct val="107000"/>
                        </a:lnSpc>
                        <a:spcAft>
                          <a:spcPts val="0"/>
                        </a:spcAft>
                        <a:buFont typeface="Wingdings" panose="05000000000000000000" pitchFamily="2" charset="2"/>
                        <a:buChar char=""/>
                      </a:pPr>
                      <a:r>
                        <a:rPr lang="es-MX" sz="1200" kern="1200" dirty="0">
                          <a:solidFill>
                            <a:schemeClr val="dk1"/>
                          </a:solidFill>
                          <a:effectLst/>
                          <a:latin typeface="Arial" panose="020B0604020202020204" pitchFamily="34" charset="0"/>
                          <a:ea typeface="+mn-ea"/>
                          <a:cs typeface="Arial" panose="020B0604020202020204" pitchFamily="34" charset="0"/>
                        </a:rPr>
                        <a:t>Papa </a:t>
                      </a:r>
                      <a:r>
                        <a:rPr lang="es-MX" sz="1200" kern="1200" dirty="0" err="1">
                          <a:solidFill>
                            <a:schemeClr val="dk1"/>
                          </a:solidFill>
                          <a:effectLst/>
                          <a:latin typeface="Arial" panose="020B0604020202020204" pitchFamily="34" charset="0"/>
                          <a:ea typeface="+mn-ea"/>
                          <a:cs typeface="Arial" panose="020B0604020202020204" pitchFamily="34" charset="0"/>
                        </a:rPr>
                        <a:t>allay</a:t>
                      </a:r>
                      <a:r>
                        <a:rPr lang="es-MX" sz="1200" kern="1200" dirty="0">
                          <a:solidFill>
                            <a:schemeClr val="dk1"/>
                          </a:solidFill>
                          <a:effectLst/>
                          <a:latin typeface="Arial" panose="020B0604020202020204" pitchFamily="34" charset="0"/>
                          <a:ea typeface="+mn-ea"/>
                          <a:cs typeface="Arial" panose="020B0604020202020204" pitchFamily="34" charset="0"/>
                        </a:rPr>
                        <a:t>.</a:t>
                      </a:r>
                      <a:endParaRPr lang="es-PE" sz="1200" kern="1200" dirty="0">
                        <a:solidFill>
                          <a:schemeClr val="dk1"/>
                        </a:solidFill>
                        <a:effectLst/>
                        <a:latin typeface="Arial" panose="020B0604020202020204" pitchFamily="34" charset="0"/>
                        <a:ea typeface="+mn-ea"/>
                        <a:cs typeface="Arial" panose="020B0604020202020204" pitchFamily="34" charset="0"/>
                      </a:endParaRPr>
                    </a:p>
                    <a:p>
                      <a:pPr marL="182563" lvl="0" indent="-182563" algn="l" defTabSz="914400" rtl="0" eaLnBrk="1" latinLnBrk="0" hangingPunct="1">
                        <a:lnSpc>
                          <a:spcPct val="107000"/>
                        </a:lnSpc>
                        <a:spcAft>
                          <a:spcPts val="0"/>
                        </a:spcAft>
                        <a:buFont typeface="Wingdings" panose="05000000000000000000" pitchFamily="2" charset="2"/>
                        <a:buChar char=""/>
                      </a:pPr>
                      <a:r>
                        <a:rPr lang="es-MX" sz="1200" kern="1200" dirty="0">
                          <a:solidFill>
                            <a:schemeClr val="dk1"/>
                          </a:solidFill>
                          <a:effectLst/>
                          <a:latin typeface="Arial" panose="020B0604020202020204" pitchFamily="34" charset="0"/>
                          <a:ea typeface="+mn-ea"/>
                          <a:cs typeface="Arial" panose="020B0604020202020204" pitchFamily="34" charset="0"/>
                        </a:rPr>
                        <a:t>Sara </a:t>
                      </a:r>
                      <a:r>
                        <a:rPr lang="es-MX" sz="1200" kern="1200" dirty="0" err="1">
                          <a:solidFill>
                            <a:schemeClr val="dk1"/>
                          </a:solidFill>
                          <a:effectLst/>
                          <a:latin typeface="Arial" panose="020B0604020202020204" pitchFamily="34" charset="0"/>
                          <a:ea typeface="+mn-ea"/>
                          <a:cs typeface="Arial" panose="020B0604020202020204" pitchFamily="34" charset="0"/>
                        </a:rPr>
                        <a:t>tipiy</a:t>
                      </a:r>
                      <a:r>
                        <a:rPr lang="es-MX" sz="1200" kern="1200" dirty="0">
                          <a:solidFill>
                            <a:schemeClr val="dk1"/>
                          </a:solidFill>
                          <a:effectLst/>
                          <a:latin typeface="Arial" panose="020B0604020202020204" pitchFamily="34" charset="0"/>
                          <a:ea typeface="+mn-ea"/>
                          <a:cs typeface="Arial" panose="020B0604020202020204" pitchFamily="34" charset="0"/>
                        </a:rPr>
                        <a:t>.</a:t>
                      </a:r>
                      <a:endParaRPr lang="es-PE" sz="1200" kern="1200" dirty="0">
                        <a:solidFill>
                          <a:schemeClr val="dk1"/>
                        </a:solidFill>
                        <a:effectLst/>
                        <a:latin typeface="Arial" panose="020B0604020202020204" pitchFamily="34" charset="0"/>
                        <a:ea typeface="+mn-ea"/>
                        <a:cs typeface="Arial" panose="020B0604020202020204" pitchFamily="34" charset="0"/>
                      </a:endParaRPr>
                    </a:p>
                    <a:p>
                      <a:pPr marL="182563" lvl="0" indent="-182563" algn="l" defTabSz="914400" rtl="0" eaLnBrk="1" latinLnBrk="0" hangingPunct="1">
                        <a:lnSpc>
                          <a:spcPct val="107000"/>
                        </a:lnSpc>
                        <a:spcAft>
                          <a:spcPts val="0"/>
                        </a:spcAft>
                        <a:buFont typeface="Wingdings" panose="05000000000000000000" pitchFamily="2" charset="2"/>
                        <a:buChar char=""/>
                      </a:pPr>
                      <a:r>
                        <a:rPr lang="es-MX" sz="1200" kern="1200" dirty="0" err="1">
                          <a:solidFill>
                            <a:schemeClr val="dk1"/>
                          </a:solidFill>
                          <a:effectLst/>
                          <a:latin typeface="Arial" panose="020B0604020202020204" pitchFamily="34" charset="0"/>
                          <a:ea typeface="+mn-ea"/>
                          <a:cs typeface="Arial" panose="020B0604020202020204" pitchFamily="34" charset="0"/>
                        </a:rPr>
                        <a:t>Uqa</a:t>
                      </a:r>
                      <a:r>
                        <a:rPr lang="es-MX" sz="1200" kern="1200" dirty="0">
                          <a:solidFill>
                            <a:schemeClr val="dk1"/>
                          </a:solidFill>
                          <a:effectLst/>
                          <a:latin typeface="Arial" panose="020B0604020202020204" pitchFamily="34" charset="0"/>
                          <a:ea typeface="+mn-ea"/>
                          <a:cs typeface="Arial" panose="020B0604020202020204" pitchFamily="34" charset="0"/>
                        </a:rPr>
                        <a:t>, </a:t>
                      </a:r>
                      <a:r>
                        <a:rPr lang="es-MX" sz="1200" kern="1200" dirty="0" err="1">
                          <a:solidFill>
                            <a:schemeClr val="dk1"/>
                          </a:solidFill>
                          <a:effectLst/>
                          <a:latin typeface="Arial" panose="020B0604020202020204" pitchFamily="34" charset="0"/>
                          <a:ea typeface="+mn-ea"/>
                          <a:cs typeface="Arial" panose="020B0604020202020204" pitchFamily="34" charset="0"/>
                        </a:rPr>
                        <a:t>ulluku</a:t>
                      </a:r>
                      <a:r>
                        <a:rPr lang="es-MX" sz="1200" kern="1200" dirty="0">
                          <a:solidFill>
                            <a:schemeClr val="dk1"/>
                          </a:solidFill>
                          <a:effectLst/>
                          <a:latin typeface="Arial" panose="020B0604020202020204" pitchFamily="34" charset="0"/>
                          <a:ea typeface="+mn-ea"/>
                          <a:cs typeface="Arial" panose="020B0604020202020204" pitchFamily="34" charset="0"/>
                        </a:rPr>
                        <a:t> </a:t>
                      </a:r>
                      <a:r>
                        <a:rPr lang="es-MX" sz="1200" kern="1200" dirty="0" err="1">
                          <a:solidFill>
                            <a:schemeClr val="dk1"/>
                          </a:solidFill>
                          <a:effectLst/>
                          <a:latin typeface="Arial" panose="020B0604020202020204" pitchFamily="34" charset="0"/>
                          <a:ea typeface="+mn-ea"/>
                          <a:cs typeface="Arial" panose="020B0604020202020204" pitchFamily="34" charset="0"/>
                        </a:rPr>
                        <a:t>allay</a:t>
                      </a:r>
                      <a:r>
                        <a:rPr lang="es-MX" sz="1200" kern="1200" dirty="0">
                          <a:solidFill>
                            <a:schemeClr val="dk1"/>
                          </a:solidFill>
                          <a:effectLst/>
                          <a:latin typeface="Arial" panose="020B0604020202020204" pitchFamily="34" charset="0"/>
                          <a:ea typeface="+mn-ea"/>
                          <a:cs typeface="Arial" panose="020B0604020202020204" pitchFamily="34" charset="0"/>
                        </a:rPr>
                        <a:t>.</a:t>
                      </a:r>
                      <a:endParaRPr lang="es-PE" sz="1200" kern="1200" dirty="0">
                        <a:solidFill>
                          <a:schemeClr val="dk1"/>
                        </a:solidFill>
                        <a:effectLst/>
                        <a:latin typeface="Arial" panose="020B0604020202020204" pitchFamily="34" charset="0"/>
                        <a:ea typeface="+mn-ea"/>
                        <a:cs typeface="Arial" panose="020B0604020202020204" pitchFamily="34" charset="0"/>
                      </a:endParaRPr>
                    </a:p>
                    <a:p>
                      <a:pPr marL="182563" lvl="0" indent="-182563" algn="l" defTabSz="914400" rtl="0" eaLnBrk="1" latinLnBrk="0" hangingPunct="1">
                        <a:lnSpc>
                          <a:spcPct val="107000"/>
                        </a:lnSpc>
                        <a:spcAft>
                          <a:spcPts val="0"/>
                        </a:spcAft>
                        <a:buFont typeface="Wingdings" panose="05000000000000000000" pitchFamily="2" charset="2"/>
                        <a:buChar char=""/>
                      </a:pPr>
                      <a:r>
                        <a:rPr lang="es-MX" sz="1200" kern="1200" dirty="0" err="1">
                          <a:solidFill>
                            <a:schemeClr val="dk1"/>
                          </a:solidFill>
                          <a:effectLst/>
                          <a:latin typeface="Arial" panose="020B0604020202020204" pitchFamily="34" charset="0"/>
                          <a:ea typeface="+mn-ea"/>
                          <a:cs typeface="Arial" panose="020B0604020202020204" pitchFamily="34" charset="0"/>
                        </a:rPr>
                        <a:t>Siwara</a:t>
                      </a:r>
                      <a:r>
                        <a:rPr lang="es-MX" sz="1200" kern="1200" dirty="0">
                          <a:solidFill>
                            <a:schemeClr val="dk1"/>
                          </a:solidFill>
                          <a:effectLst/>
                          <a:latin typeface="Arial" panose="020B0604020202020204" pitchFamily="34" charset="0"/>
                          <a:ea typeface="+mn-ea"/>
                          <a:cs typeface="Arial" panose="020B0604020202020204" pitchFamily="34" charset="0"/>
                        </a:rPr>
                        <a:t>, </a:t>
                      </a:r>
                      <a:r>
                        <a:rPr lang="es-MX" sz="1200" kern="1200" dirty="0" err="1">
                          <a:solidFill>
                            <a:schemeClr val="dk1"/>
                          </a:solidFill>
                          <a:effectLst/>
                          <a:latin typeface="Arial" panose="020B0604020202020204" pitchFamily="34" charset="0"/>
                          <a:ea typeface="+mn-ea"/>
                          <a:cs typeface="Arial" panose="020B0604020202020204" pitchFamily="34" charset="0"/>
                        </a:rPr>
                        <a:t>rihu</a:t>
                      </a:r>
                      <a:r>
                        <a:rPr lang="es-MX" sz="1200" kern="1200" dirty="0">
                          <a:solidFill>
                            <a:schemeClr val="dk1"/>
                          </a:solidFill>
                          <a:effectLst/>
                          <a:latin typeface="Arial" panose="020B0604020202020204" pitchFamily="34" charset="0"/>
                          <a:ea typeface="+mn-ea"/>
                          <a:cs typeface="Arial" panose="020B0604020202020204" pitchFamily="34" charset="0"/>
                        </a:rPr>
                        <a:t> </a:t>
                      </a:r>
                      <a:r>
                        <a:rPr lang="es-MX" sz="1200" kern="1200" dirty="0" err="1">
                          <a:solidFill>
                            <a:schemeClr val="dk1"/>
                          </a:solidFill>
                          <a:effectLst/>
                          <a:latin typeface="Arial" panose="020B0604020202020204" pitchFamily="34" charset="0"/>
                          <a:ea typeface="+mn-ea"/>
                          <a:cs typeface="Arial" panose="020B0604020202020204" pitchFamily="34" charset="0"/>
                        </a:rPr>
                        <a:t>iray</a:t>
                      </a:r>
                      <a:r>
                        <a:rPr lang="es-MX" sz="1200" kern="1200" dirty="0">
                          <a:solidFill>
                            <a:schemeClr val="dk1"/>
                          </a:solidFill>
                          <a:effectLst/>
                          <a:latin typeface="Arial" panose="020B0604020202020204" pitchFamily="34" charset="0"/>
                          <a:ea typeface="+mn-ea"/>
                          <a:cs typeface="Arial" panose="020B0604020202020204" pitchFamily="34" charset="0"/>
                        </a:rPr>
                        <a:t>.</a:t>
                      </a:r>
                      <a:endParaRPr lang="es-PE" sz="1200" kern="1200" dirty="0">
                        <a:solidFill>
                          <a:schemeClr val="dk1"/>
                        </a:solidFill>
                        <a:effectLst/>
                        <a:latin typeface="Arial" panose="020B0604020202020204" pitchFamily="34" charset="0"/>
                        <a:ea typeface="+mn-ea"/>
                        <a:cs typeface="Arial" panose="020B0604020202020204" pitchFamily="34" charset="0"/>
                      </a:endParaRPr>
                    </a:p>
                    <a:p>
                      <a:pPr marL="182563" indent="-182563" algn="l" defTabSz="914400" rtl="0" eaLnBrk="1" latinLnBrk="0" hangingPunct="1">
                        <a:lnSpc>
                          <a:spcPct val="107000"/>
                        </a:lnSpc>
                        <a:spcAft>
                          <a:spcPts val="0"/>
                        </a:spcAft>
                      </a:pPr>
                      <a:r>
                        <a:rPr lang="es-MX" sz="1200" kern="1200" dirty="0">
                          <a:solidFill>
                            <a:schemeClr val="dk1"/>
                          </a:solidFill>
                          <a:effectLst/>
                          <a:latin typeface="Arial" panose="020B0604020202020204" pitchFamily="34" charset="0"/>
                          <a:ea typeface="+mn-ea"/>
                          <a:cs typeface="Arial" panose="020B0604020202020204" pitchFamily="34" charset="0"/>
                        </a:rPr>
                        <a:t> </a:t>
                      </a:r>
                      <a:endParaRPr lang="es-PE" sz="1200" kern="1200" dirty="0">
                        <a:solidFill>
                          <a:schemeClr val="dk1"/>
                        </a:solidFill>
                        <a:effectLst/>
                        <a:latin typeface="Arial" panose="020B0604020202020204" pitchFamily="34" charset="0"/>
                        <a:ea typeface="+mn-ea"/>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s-MX" sz="1200">
                          <a:effectLst/>
                          <a:latin typeface="Arial" panose="020B0604020202020204" pitchFamily="34" charset="0"/>
                          <a:cs typeface="Arial" panose="020B0604020202020204" pitchFamily="34" charset="0"/>
                        </a:rPr>
                        <a:t>Allachu ruray</a:t>
                      </a:r>
                      <a:endParaRPr lang="es-PE" sz="1200">
                        <a:effectLst/>
                        <a:latin typeface="Arial" panose="020B0604020202020204" pitchFamily="34" charset="0"/>
                        <a:ea typeface="Calibri" panose="020F0502020204030204" pitchFamily="34" charset="0"/>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563" lvl="0" indent="-182563" algn="l" defTabSz="914400" rtl="0" eaLnBrk="1" latinLnBrk="0" hangingPunct="1">
                        <a:lnSpc>
                          <a:spcPct val="107000"/>
                        </a:lnSpc>
                        <a:spcAft>
                          <a:spcPts val="0"/>
                        </a:spcAft>
                        <a:buFont typeface="Wingdings" panose="05000000000000000000" pitchFamily="2" charset="2"/>
                        <a:buChar char=""/>
                      </a:pPr>
                      <a:r>
                        <a:rPr lang="es-MX" sz="1200" kern="1200" dirty="0" err="1">
                          <a:solidFill>
                            <a:schemeClr val="dk1"/>
                          </a:solidFill>
                          <a:effectLst/>
                          <a:latin typeface="Arial" panose="020B0604020202020204" pitchFamily="34" charset="0"/>
                          <a:ea typeface="+mn-ea"/>
                          <a:cs typeface="Arial" panose="020B0604020202020204" pitchFamily="34" charset="0"/>
                        </a:rPr>
                        <a:t>Killa</a:t>
                      </a:r>
                      <a:r>
                        <a:rPr lang="es-MX" sz="1200" kern="1200" dirty="0">
                          <a:solidFill>
                            <a:schemeClr val="dk1"/>
                          </a:solidFill>
                          <a:effectLst/>
                          <a:latin typeface="Arial" panose="020B0604020202020204" pitchFamily="34" charset="0"/>
                          <a:ea typeface="+mn-ea"/>
                          <a:cs typeface="Arial" panose="020B0604020202020204" pitchFamily="34" charset="0"/>
                        </a:rPr>
                        <a:t> </a:t>
                      </a:r>
                      <a:r>
                        <a:rPr lang="es-MX" sz="1200" kern="1200" dirty="0" err="1">
                          <a:solidFill>
                            <a:schemeClr val="dk1"/>
                          </a:solidFill>
                          <a:effectLst/>
                          <a:latin typeface="Arial" panose="020B0604020202020204" pitchFamily="34" charset="0"/>
                          <a:ea typeface="+mn-ea"/>
                          <a:cs typeface="Arial" panose="020B0604020202020204" pitchFamily="34" charset="0"/>
                        </a:rPr>
                        <a:t>qaway</a:t>
                      </a:r>
                      <a:r>
                        <a:rPr lang="es-MX" sz="1200" kern="1200" dirty="0">
                          <a:solidFill>
                            <a:schemeClr val="dk1"/>
                          </a:solidFill>
                          <a:effectLst/>
                          <a:latin typeface="Arial" panose="020B0604020202020204" pitchFamily="34" charset="0"/>
                          <a:ea typeface="+mn-ea"/>
                          <a:cs typeface="Arial" panose="020B0604020202020204" pitchFamily="34" charset="0"/>
                        </a:rPr>
                        <a:t>.</a:t>
                      </a:r>
                      <a:endParaRPr lang="es-PE" sz="1200" kern="1200" dirty="0">
                        <a:solidFill>
                          <a:schemeClr val="dk1"/>
                        </a:solidFill>
                        <a:effectLst/>
                        <a:latin typeface="Arial" panose="020B0604020202020204" pitchFamily="34" charset="0"/>
                        <a:ea typeface="+mn-ea"/>
                        <a:cs typeface="Arial" panose="020B0604020202020204" pitchFamily="34" charset="0"/>
                      </a:endParaRPr>
                    </a:p>
                    <a:p>
                      <a:pPr marL="182563" lvl="0" indent="-182563" algn="l" defTabSz="914400" rtl="0" eaLnBrk="1" latinLnBrk="0" hangingPunct="1">
                        <a:lnSpc>
                          <a:spcPct val="107000"/>
                        </a:lnSpc>
                        <a:spcAft>
                          <a:spcPts val="0"/>
                        </a:spcAft>
                        <a:buFont typeface="Wingdings" panose="05000000000000000000" pitchFamily="2" charset="2"/>
                        <a:buChar char=""/>
                      </a:pPr>
                      <a:r>
                        <a:rPr lang="es-MX" sz="1200" kern="1200" dirty="0" err="1">
                          <a:solidFill>
                            <a:schemeClr val="dk1"/>
                          </a:solidFill>
                          <a:effectLst/>
                          <a:latin typeface="Arial" panose="020B0604020202020204" pitchFamily="34" charset="0"/>
                          <a:ea typeface="+mn-ea"/>
                          <a:cs typeface="Arial" panose="020B0604020202020204" pitchFamily="34" charset="0"/>
                        </a:rPr>
                        <a:t>Parapaq</a:t>
                      </a:r>
                      <a:r>
                        <a:rPr lang="es-MX" sz="1200" kern="1200" dirty="0">
                          <a:solidFill>
                            <a:schemeClr val="dk1"/>
                          </a:solidFill>
                          <a:effectLst/>
                          <a:latin typeface="Arial" panose="020B0604020202020204" pitchFamily="34" charset="0"/>
                          <a:ea typeface="+mn-ea"/>
                          <a:cs typeface="Arial" panose="020B0604020202020204" pitchFamily="34" charset="0"/>
                        </a:rPr>
                        <a:t> </a:t>
                      </a:r>
                      <a:r>
                        <a:rPr lang="es-MX" sz="1200" kern="1200" dirty="0" err="1">
                          <a:solidFill>
                            <a:schemeClr val="dk1"/>
                          </a:solidFill>
                          <a:effectLst/>
                          <a:latin typeface="Arial" panose="020B0604020202020204" pitchFamily="34" charset="0"/>
                          <a:ea typeface="+mn-ea"/>
                          <a:cs typeface="Arial" panose="020B0604020202020204" pitchFamily="34" charset="0"/>
                        </a:rPr>
                        <a:t>unanchakuna</a:t>
                      </a:r>
                      <a:r>
                        <a:rPr lang="es-MX" sz="1200" kern="1200" dirty="0">
                          <a:solidFill>
                            <a:schemeClr val="dk1"/>
                          </a:solidFill>
                          <a:effectLst/>
                          <a:latin typeface="Arial" panose="020B0604020202020204" pitchFamily="34" charset="0"/>
                          <a:ea typeface="+mn-ea"/>
                          <a:cs typeface="Arial" panose="020B0604020202020204" pitchFamily="34" charset="0"/>
                        </a:rPr>
                        <a:t> </a:t>
                      </a:r>
                      <a:r>
                        <a:rPr lang="es-MX" sz="1200" kern="1200" dirty="0" err="1">
                          <a:solidFill>
                            <a:schemeClr val="dk1"/>
                          </a:solidFill>
                          <a:effectLst/>
                          <a:latin typeface="Arial" panose="020B0604020202020204" pitchFamily="34" charset="0"/>
                          <a:ea typeface="+mn-ea"/>
                          <a:cs typeface="Arial" panose="020B0604020202020204" pitchFamily="34" charset="0"/>
                        </a:rPr>
                        <a:t>qaway</a:t>
                      </a:r>
                      <a:r>
                        <a:rPr lang="es-MX" sz="1200" kern="1200" dirty="0">
                          <a:solidFill>
                            <a:schemeClr val="dk1"/>
                          </a:solidFill>
                          <a:effectLst/>
                          <a:latin typeface="Arial" panose="020B0604020202020204" pitchFamily="34" charset="0"/>
                          <a:ea typeface="+mn-ea"/>
                          <a:cs typeface="Arial" panose="020B0604020202020204" pitchFamily="34" charset="0"/>
                        </a:rPr>
                        <a:t>.</a:t>
                      </a:r>
                      <a:endParaRPr lang="es-PE" sz="1200" kern="1200" dirty="0">
                        <a:solidFill>
                          <a:schemeClr val="dk1"/>
                        </a:solidFill>
                        <a:effectLst/>
                        <a:latin typeface="Arial" panose="020B0604020202020204" pitchFamily="34" charset="0"/>
                        <a:ea typeface="+mn-ea"/>
                        <a:cs typeface="Arial" panose="020B0604020202020204" pitchFamily="34" charset="0"/>
                      </a:endParaRPr>
                    </a:p>
                    <a:p>
                      <a:pPr marL="182563" lvl="0" indent="-182563" algn="l" defTabSz="914400" rtl="0" eaLnBrk="1" latinLnBrk="0" hangingPunct="1">
                        <a:lnSpc>
                          <a:spcPct val="107000"/>
                        </a:lnSpc>
                        <a:spcAft>
                          <a:spcPts val="0"/>
                        </a:spcAft>
                        <a:buFont typeface="Wingdings" panose="05000000000000000000" pitchFamily="2" charset="2"/>
                        <a:buChar char=""/>
                      </a:pPr>
                      <a:r>
                        <a:rPr lang="es-MX" sz="1200" kern="1200" dirty="0" err="1">
                          <a:solidFill>
                            <a:schemeClr val="dk1"/>
                          </a:solidFill>
                          <a:effectLst/>
                          <a:latin typeface="Arial" panose="020B0604020202020204" pitchFamily="34" charset="0"/>
                          <a:ea typeface="+mn-ea"/>
                          <a:cs typeface="Arial" panose="020B0604020202020204" pitchFamily="34" charset="0"/>
                        </a:rPr>
                        <a:t>Kawsaypa</a:t>
                      </a:r>
                      <a:r>
                        <a:rPr lang="es-MX" sz="1200" kern="1200" dirty="0">
                          <a:solidFill>
                            <a:schemeClr val="dk1"/>
                          </a:solidFill>
                          <a:effectLst/>
                          <a:latin typeface="Arial" panose="020B0604020202020204" pitchFamily="34" charset="0"/>
                          <a:ea typeface="+mn-ea"/>
                          <a:cs typeface="Arial" panose="020B0604020202020204" pitchFamily="34" charset="0"/>
                        </a:rPr>
                        <a:t> </a:t>
                      </a:r>
                      <a:r>
                        <a:rPr lang="es-MX" sz="1200" kern="1200" dirty="0" err="1">
                          <a:solidFill>
                            <a:schemeClr val="dk1"/>
                          </a:solidFill>
                          <a:effectLst/>
                          <a:latin typeface="Arial" panose="020B0604020202020204" pitchFamily="34" charset="0"/>
                          <a:ea typeface="+mn-ea"/>
                          <a:cs typeface="Arial" panose="020B0604020202020204" pitchFamily="34" charset="0"/>
                        </a:rPr>
                        <a:t>willakuynin</a:t>
                      </a:r>
                      <a:r>
                        <a:rPr lang="es-MX" sz="1200" kern="1200" dirty="0">
                          <a:solidFill>
                            <a:schemeClr val="dk1"/>
                          </a:solidFill>
                          <a:effectLst/>
                          <a:latin typeface="Arial" panose="020B0604020202020204" pitchFamily="34" charset="0"/>
                          <a:ea typeface="+mn-ea"/>
                          <a:cs typeface="Arial" panose="020B0604020202020204" pitchFamily="34" charset="0"/>
                        </a:rPr>
                        <a:t> </a:t>
                      </a:r>
                      <a:r>
                        <a:rPr lang="es-MX" sz="1200" kern="1200" dirty="0" err="1">
                          <a:solidFill>
                            <a:schemeClr val="dk1"/>
                          </a:solidFill>
                          <a:effectLst/>
                          <a:latin typeface="Arial" panose="020B0604020202020204" pitchFamily="34" charset="0"/>
                          <a:ea typeface="+mn-ea"/>
                          <a:cs typeface="Arial" panose="020B0604020202020204" pitchFamily="34" charset="0"/>
                        </a:rPr>
                        <a:t>qaway</a:t>
                      </a:r>
                      <a:r>
                        <a:rPr lang="es-MX" sz="1200" kern="1200" dirty="0">
                          <a:solidFill>
                            <a:schemeClr val="dk1"/>
                          </a:solidFill>
                          <a:effectLst/>
                          <a:latin typeface="Arial" panose="020B0604020202020204" pitchFamily="34" charset="0"/>
                          <a:ea typeface="+mn-ea"/>
                          <a:cs typeface="Arial" panose="020B0604020202020204" pitchFamily="34" charset="0"/>
                        </a:rPr>
                        <a:t>.</a:t>
                      </a:r>
                      <a:endParaRPr lang="es-PE" sz="1200" kern="1200" dirty="0">
                        <a:solidFill>
                          <a:schemeClr val="dk1"/>
                        </a:solidFill>
                        <a:effectLst/>
                        <a:latin typeface="Arial" panose="020B0604020202020204" pitchFamily="34" charset="0"/>
                        <a:ea typeface="+mn-ea"/>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nSpc>
                          <a:spcPct val="107000"/>
                        </a:lnSpc>
                        <a:spcAft>
                          <a:spcPts val="0"/>
                        </a:spcAft>
                        <a:buFont typeface="Wingdings" panose="05000000000000000000" pitchFamily="2" charset="2"/>
                        <a:buChar char=""/>
                      </a:pPr>
                      <a:r>
                        <a:rPr lang="es-MX" sz="1200">
                          <a:effectLst/>
                          <a:latin typeface="Arial" panose="020B0604020202020204" pitchFamily="34" charset="0"/>
                          <a:cs typeface="Arial" panose="020B0604020202020204" pitchFamily="34" charset="0"/>
                        </a:rPr>
                        <a:t>Humintay.</a:t>
                      </a:r>
                      <a:endParaRPr lang="es-PE" sz="1200">
                        <a:effectLst/>
                        <a:latin typeface="Arial" panose="020B0604020202020204" pitchFamily="34" charset="0"/>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s-MX" sz="1200">
                          <a:effectLst/>
                          <a:latin typeface="Arial" panose="020B0604020202020204" pitchFamily="34" charset="0"/>
                          <a:cs typeface="Arial" panose="020B0604020202020204" pitchFamily="34" charset="0"/>
                        </a:rPr>
                        <a:t>Llullu kawsay mikuy.</a:t>
                      </a:r>
                      <a:endParaRPr lang="es-PE" sz="1200">
                        <a:effectLst/>
                        <a:latin typeface="Arial" panose="020B0604020202020204" pitchFamily="34" charset="0"/>
                        <a:ea typeface="Calibri" panose="020F0502020204030204" pitchFamily="34" charset="0"/>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nSpc>
                          <a:spcPct val="107000"/>
                        </a:lnSpc>
                        <a:spcAft>
                          <a:spcPts val="0"/>
                        </a:spcAft>
                        <a:buFont typeface="Wingdings" panose="05000000000000000000" pitchFamily="2" charset="2"/>
                        <a:buChar char=""/>
                      </a:pPr>
                      <a:r>
                        <a:rPr lang="es-MX" sz="1200">
                          <a:effectLst/>
                          <a:latin typeface="Arial" panose="020B0604020202020204" pitchFamily="34" charset="0"/>
                          <a:cs typeface="Arial" panose="020B0604020202020204" pitchFamily="34" charset="0"/>
                        </a:rPr>
                        <a:t>Wanllakuy.</a:t>
                      </a:r>
                      <a:endParaRPr lang="es-PE" sz="1200">
                        <a:effectLst/>
                        <a:latin typeface="Arial" panose="020B0604020202020204" pitchFamily="34" charset="0"/>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s-MX" sz="1200">
                          <a:effectLst/>
                          <a:latin typeface="Arial" panose="020B0604020202020204" pitchFamily="34" charset="0"/>
                          <a:cs typeface="Arial" panose="020B0604020202020204" pitchFamily="34" charset="0"/>
                        </a:rPr>
                        <a:t>Takyachi tiyachiy.</a:t>
                      </a:r>
                      <a:endParaRPr lang="es-PE" sz="1200">
                        <a:effectLst/>
                        <a:latin typeface="Arial" panose="020B0604020202020204" pitchFamily="34" charset="0"/>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s-MX" sz="1200">
                          <a:effectLst/>
                          <a:latin typeface="Arial" panose="020B0604020202020204" pitchFamily="34" charset="0"/>
                          <a:cs typeface="Arial" panose="020B0604020202020204" pitchFamily="34" charset="0"/>
                        </a:rPr>
                        <a:t>Muhu waqaychay.</a:t>
                      </a:r>
                      <a:endParaRPr lang="es-PE" sz="1200">
                        <a:effectLst/>
                        <a:latin typeface="Arial" panose="020B0604020202020204" pitchFamily="34" charset="0"/>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s-MX" sz="1200">
                          <a:effectLst/>
                          <a:latin typeface="Arial" panose="020B0604020202020204" pitchFamily="34" charset="0"/>
                          <a:cs typeface="Arial" panose="020B0604020202020204" pitchFamily="34" charset="0"/>
                        </a:rPr>
                        <a:t>Wayra qayakuy.</a:t>
                      </a:r>
                      <a:endParaRPr lang="es-PE" sz="1200">
                        <a:effectLst/>
                        <a:latin typeface="Arial" panose="020B0604020202020204" pitchFamily="34" charset="0"/>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s-MX" sz="1200">
                          <a:effectLst/>
                          <a:latin typeface="Arial" panose="020B0604020202020204" pitchFamily="34" charset="0"/>
                          <a:cs typeface="Arial" panose="020B0604020202020204" pitchFamily="34" charset="0"/>
                        </a:rPr>
                        <a:t>Pachamama saminchay.</a:t>
                      </a:r>
                      <a:endParaRPr lang="es-PE" sz="1200">
                        <a:effectLst/>
                        <a:latin typeface="Arial" panose="020B0604020202020204" pitchFamily="34" charset="0"/>
                        <a:ea typeface="Calibri" panose="020F0502020204030204" pitchFamily="34" charset="0"/>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nSpc>
                          <a:spcPct val="107000"/>
                        </a:lnSpc>
                        <a:spcAft>
                          <a:spcPts val="0"/>
                        </a:spcAft>
                        <a:buFont typeface="Wingdings" panose="05000000000000000000" pitchFamily="2" charset="2"/>
                        <a:buChar char=""/>
                      </a:pPr>
                      <a:r>
                        <a:rPr lang="es-MX" sz="1200">
                          <a:effectLst/>
                          <a:latin typeface="Arial" panose="020B0604020202020204" pitchFamily="34" charset="0"/>
                          <a:cs typeface="Arial" panose="020B0604020202020204" pitchFamily="34" charset="0"/>
                        </a:rPr>
                        <a:t>Chakata akchikuy.</a:t>
                      </a:r>
                      <a:endParaRPr lang="es-PE" sz="1200">
                        <a:effectLst/>
                        <a:latin typeface="Arial" panose="020B0604020202020204" pitchFamily="34" charset="0"/>
                        <a:cs typeface="Arial" panose="020B0604020202020204" pitchFamily="34" charset="0"/>
                      </a:endParaRPr>
                    </a:p>
                    <a:p>
                      <a:pPr>
                        <a:lnSpc>
                          <a:spcPct val="107000"/>
                        </a:lnSpc>
                        <a:spcAft>
                          <a:spcPts val="0"/>
                        </a:spcAft>
                      </a:pPr>
                      <a:r>
                        <a:rPr lang="es-MX" sz="1200">
                          <a:effectLst/>
                          <a:latin typeface="Arial" panose="020B0604020202020204" pitchFamily="34" charset="0"/>
                          <a:cs typeface="Arial" panose="020B0604020202020204" pitchFamily="34" charset="0"/>
                        </a:rPr>
                        <a:t> </a:t>
                      </a:r>
                      <a:endParaRPr lang="es-PE" sz="1200">
                        <a:effectLst/>
                        <a:latin typeface="Arial" panose="020B0604020202020204" pitchFamily="34" charset="0"/>
                        <a:ea typeface="Calibri" panose="020F0502020204030204" pitchFamily="34" charset="0"/>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s-MX" sz="1200" dirty="0">
                          <a:effectLst/>
                          <a:latin typeface="Arial" panose="020B0604020202020204" pitchFamily="34" charset="0"/>
                          <a:cs typeface="Arial" panose="020B0604020202020204" pitchFamily="34" charset="0"/>
                        </a:rPr>
                        <a:t> </a:t>
                      </a:r>
                      <a:endParaRPr lang="es-PE" sz="1200" dirty="0">
                        <a:effectLst/>
                        <a:latin typeface="Arial" panose="020B0604020202020204" pitchFamily="34" charset="0"/>
                        <a:ea typeface="Calibri" panose="020F0502020204030204" pitchFamily="34" charset="0"/>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s-MX" sz="1200">
                          <a:effectLst/>
                          <a:latin typeface="Arial" panose="020B0604020202020204" pitchFamily="34" charset="0"/>
                          <a:cs typeface="Arial" panose="020B0604020202020204" pitchFamily="34" charset="0"/>
                        </a:rPr>
                        <a:t>Wanllanakuy.</a:t>
                      </a:r>
                      <a:endParaRPr lang="es-PE" sz="1200">
                        <a:effectLst/>
                        <a:latin typeface="Arial" panose="020B0604020202020204" pitchFamily="34" charset="0"/>
                        <a:cs typeface="Arial" panose="020B0604020202020204" pitchFamily="34" charset="0"/>
                      </a:endParaRPr>
                    </a:p>
                    <a:p>
                      <a:pPr>
                        <a:lnSpc>
                          <a:spcPct val="107000"/>
                        </a:lnSpc>
                        <a:spcAft>
                          <a:spcPts val="0"/>
                        </a:spcAft>
                      </a:pPr>
                      <a:r>
                        <a:rPr lang="es-MX" sz="1200">
                          <a:effectLst/>
                          <a:latin typeface="Arial" panose="020B0604020202020204" pitchFamily="34" charset="0"/>
                          <a:cs typeface="Arial" panose="020B0604020202020204" pitchFamily="34" charset="0"/>
                        </a:rPr>
                        <a:t>qachway</a:t>
                      </a:r>
                      <a:endParaRPr lang="es-PE" sz="1200">
                        <a:effectLst/>
                        <a:latin typeface="Arial" panose="020B0604020202020204" pitchFamily="34" charset="0"/>
                        <a:ea typeface="Calibri" panose="020F0502020204030204" pitchFamily="34" charset="0"/>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563" lvl="0" indent="-182563" algn="l" defTabSz="914400" rtl="0" eaLnBrk="1" latinLnBrk="0" hangingPunct="1">
                        <a:lnSpc>
                          <a:spcPct val="107000"/>
                        </a:lnSpc>
                        <a:spcAft>
                          <a:spcPts val="0"/>
                        </a:spcAft>
                        <a:buFont typeface="Wingdings" panose="05000000000000000000" pitchFamily="2" charset="2"/>
                        <a:buChar char=""/>
                      </a:pPr>
                      <a:r>
                        <a:rPr lang="es-MX" sz="1200" kern="1200" dirty="0">
                          <a:solidFill>
                            <a:schemeClr val="dk1"/>
                          </a:solidFill>
                          <a:effectLst/>
                          <a:latin typeface="Arial" panose="020B0604020202020204" pitchFamily="34" charset="0"/>
                          <a:ea typeface="+mn-ea"/>
                          <a:cs typeface="Arial" panose="020B0604020202020204" pitchFamily="34" charset="0"/>
                        </a:rPr>
                        <a:t>01 día del trabajo.</a:t>
                      </a:r>
                      <a:endParaRPr lang="es-PE" sz="1200" kern="1200" dirty="0">
                        <a:solidFill>
                          <a:schemeClr val="dk1"/>
                        </a:solidFill>
                        <a:effectLst/>
                        <a:latin typeface="Arial" panose="020B0604020202020204" pitchFamily="34" charset="0"/>
                        <a:ea typeface="+mn-ea"/>
                        <a:cs typeface="Arial" panose="020B0604020202020204" pitchFamily="34" charset="0"/>
                      </a:endParaRPr>
                    </a:p>
                    <a:p>
                      <a:pPr marL="182563" lvl="0" indent="-182563" algn="l" defTabSz="914400" rtl="0" eaLnBrk="1" latinLnBrk="0" hangingPunct="1">
                        <a:lnSpc>
                          <a:spcPct val="107000"/>
                        </a:lnSpc>
                        <a:spcAft>
                          <a:spcPts val="0"/>
                        </a:spcAft>
                        <a:buFont typeface="Wingdings" panose="05000000000000000000" pitchFamily="2" charset="2"/>
                        <a:buChar char=""/>
                      </a:pPr>
                      <a:r>
                        <a:rPr lang="es-MX" sz="1200" kern="1200" dirty="0">
                          <a:solidFill>
                            <a:schemeClr val="dk1"/>
                          </a:solidFill>
                          <a:effectLst/>
                          <a:latin typeface="Arial" panose="020B0604020202020204" pitchFamily="34" charset="0"/>
                          <a:ea typeface="+mn-ea"/>
                          <a:cs typeface="Arial" panose="020B0604020202020204" pitchFamily="34" charset="0"/>
                        </a:rPr>
                        <a:t>2do domingo, día de la madre.</a:t>
                      </a:r>
                      <a:endParaRPr lang="es-PE" sz="1200" kern="1200" dirty="0">
                        <a:solidFill>
                          <a:schemeClr val="dk1"/>
                        </a:solidFill>
                        <a:effectLst/>
                        <a:latin typeface="Arial" panose="020B0604020202020204" pitchFamily="34" charset="0"/>
                        <a:ea typeface="+mn-ea"/>
                        <a:cs typeface="Arial" panose="020B0604020202020204" pitchFamily="34" charset="0"/>
                      </a:endParaRPr>
                    </a:p>
                    <a:p>
                      <a:pPr marL="182563" lvl="0" indent="-182563" algn="l" defTabSz="914400" rtl="0" eaLnBrk="1" latinLnBrk="0" hangingPunct="1">
                        <a:lnSpc>
                          <a:spcPct val="107000"/>
                        </a:lnSpc>
                        <a:spcAft>
                          <a:spcPts val="0"/>
                        </a:spcAft>
                        <a:buFont typeface="Wingdings" panose="05000000000000000000" pitchFamily="2" charset="2"/>
                        <a:buChar char=""/>
                      </a:pPr>
                      <a:r>
                        <a:rPr lang="es-MX" sz="1200" kern="1200" dirty="0">
                          <a:solidFill>
                            <a:schemeClr val="dk1"/>
                          </a:solidFill>
                          <a:effectLst/>
                          <a:latin typeface="Arial" panose="020B0604020202020204" pitchFamily="34" charset="0"/>
                          <a:ea typeface="+mn-ea"/>
                          <a:cs typeface="Arial" panose="020B0604020202020204" pitchFamily="34" charset="0"/>
                        </a:rPr>
                        <a:t>15 día de la familia.</a:t>
                      </a:r>
                      <a:endParaRPr lang="es-PE" sz="1200" kern="1200" dirty="0">
                        <a:solidFill>
                          <a:schemeClr val="dk1"/>
                        </a:solidFill>
                        <a:effectLst/>
                        <a:latin typeface="Arial" panose="020B0604020202020204" pitchFamily="34" charset="0"/>
                        <a:ea typeface="+mn-ea"/>
                        <a:cs typeface="Arial" panose="020B0604020202020204" pitchFamily="34" charset="0"/>
                      </a:endParaRPr>
                    </a:p>
                    <a:p>
                      <a:pPr marL="182563" lvl="0" indent="-182563" algn="l" defTabSz="914400" rtl="0" eaLnBrk="1" latinLnBrk="0" hangingPunct="1">
                        <a:lnSpc>
                          <a:spcPct val="107000"/>
                        </a:lnSpc>
                        <a:spcAft>
                          <a:spcPts val="0"/>
                        </a:spcAft>
                        <a:buFont typeface="Wingdings" panose="05000000000000000000" pitchFamily="2" charset="2"/>
                        <a:buChar char=""/>
                      </a:pPr>
                      <a:r>
                        <a:rPr lang="es-MX" sz="1200" kern="1200" dirty="0">
                          <a:solidFill>
                            <a:schemeClr val="dk1"/>
                          </a:solidFill>
                          <a:effectLst/>
                          <a:latin typeface="Arial" panose="020B0604020202020204" pitchFamily="34" charset="0"/>
                          <a:ea typeface="+mn-ea"/>
                          <a:cs typeface="Arial" panose="020B0604020202020204" pitchFamily="34" charset="0"/>
                        </a:rPr>
                        <a:t>18 sacrificio de Túpac Amaru y Micaela Bastidas.</a:t>
                      </a:r>
                      <a:endParaRPr lang="es-PE" sz="1200" kern="1200" dirty="0">
                        <a:solidFill>
                          <a:schemeClr val="dk1"/>
                        </a:solidFill>
                        <a:effectLst/>
                        <a:latin typeface="Arial" panose="020B0604020202020204" pitchFamily="34" charset="0"/>
                        <a:ea typeface="+mn-ea"/>
                        <a:cs typeface="Arial" panose="020B0604020202020204" pitchFamily="34" charset="0"/>
                      </a:endParaRPr>
                    </a:p>
                  </a:txBody>
                  <a:tcPr marL="48373" marR="4837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5653898"/>
                  </a:ext>
                </a:extLst>
              </a:tr>
            </a:tbl>
          </a:graphicData>
        </a:graphic>
      </p:graphicFrame>
    </p:spTree>
    <p:extLst>
      <p:ext uri="{BB962C8B-B14F-4D97-AF65-F5344CB8AC3E}">
        <p14:creationId xmlns:p14="http://schemas.microsoft.com/office/powerpoint/2010/main" val="34119858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a:extLst>
              <a:ext uri="{FF2B5EF4-FFF2-40B4-BE49-F238E27FC236}">
                <a16:creationId xmlns:a16="http://schemas.microsoft.com/office/drawing/2014/main" id="{A02FC9EC-522F-4796-8EF3-FCDE8F066EC8}"/>
              </a:ext>
            </a:extLst>
          </p:cNvPr>
          <p:cNvSpPr>
            <a:spLocks noGrp="1"/>
          </p:cNvSpPr>
          <p:nvPr>
            <p:ph type="title"/>
          </p:nvPr>
        </p:nvSpPr>
        <p:spPr>
          <a:xfrm>
            <a:off x="1652016" y="0"/>
            <a:ext cx="9048750" cy="402017"/>
          </a:xfrm>
          <a:solidFill>
            <a:srgbClr val="990000"/>
          </a:solidFill>
        </p:spPr>
        <p:txBody>
          <a:bodyPr>
            <a:normAutofit fontScale="90000"/>
          </a:bodyPr>
          <a:lstStyle/>
          <a:p>
            <a:pPr algn="ctr" eaLnBrk="1" hangingPunct="1"/>
            <a:r>
              <a:rPr lang="es-PE" altLang="es-PE" sz="3600" b="1" dirty="0">
                <a:solidFill>
                  <a:schemeClr val="bg1"/>
                </a:solidFill>
              </a:rPr>
              <a:t>Procesos previos a la planificación</a:t>
            </a:r>
          </a:p>
        </p:txBody>
      </p:sp>
      <p:sp>
        <p:nvSpPr>
          <p:cNvPr id="2" name="Rectángulo 1"/>
          <p:cNvSpPr/>
          <p:nvPr/>
        </p:nvSpPr>
        <p:spPr>
          <a:xfrm>
            <a:off x="3791196" y="454920"/>
            <a:ext cx="4164084" cy="369332"/>
          </a:xfrm>
          <a:prstGeom prst="rect">
            <a:avLst/>
          </a:prstGeom>
        </p:spPr>
        <p:txBody>
          <a:bodyPr wrap="square">
            <a:spAutoFit/>
          </a:bodyPr>
          <a:lstStyle/>
          <a:p>
            <a:pPr algn="ctr"/>
            <a:r>
              <a:rPr lang="es-PE" dirty="0">
                <a:solidFill>
                  <a:srgbClr val="0070C0"/>
                </a:solidFill>
                <a:latin typeface="BellMT"/>
              </a:rPr>
              <a:t>Ejemplo de registro cultural e histórico</a:t>
            </a:r>
            <a:endParaRPr lang="es-PE" dirty="0">
              <a:solidFill>
                <a:srgbClr val="0070C0"/>
              </a:solidFill>
            </a:endParaRPr>
          </a:p>
        </p:txBody>
      </p:sp>
      <p:graphicFrame>
        <p:nvGraphicFramePr>
          <p:cNvPr id="4" name="Tabla 3">
            <a:extLst>
              <a:ext uri="{FF2B5EF4-FFF2-40B4-BE49-F238E27FC236}">
                <a16:creationId xmlns:a16="http://schemas.microsoft.com/office/drawing/2014/main" id="{1DB97AB0-1A4D-4F38-8B5A-1817AF696424}"/>
              </a:ext>
            </a:extLst>
          </p:cNvPr>
          <p:cNvGraphicFramePr>
            <a:graphicFrameLocks noGrp="1"/>
          </p:cNvGraphicFramePr>
          <p:nvPr>
            <p:extLst>
              <p:ext uri="{D42A27DB-BD31-4B8C-83A1-F6EECF244321}">
                <p14:modId xmlns:p14="http://schemas.microsoft.com/office/powerpoint/2010/main" val="2618862290"/>
              </p:ext>
            </p:extLst>
          </p:nvPr>
        </p:nvGraphicFramePr>
        <p:xfrm>
          <a:off x="161635" y="835591"/>
          <a:ext cx="11829475" cy="5918200"/>
        </p:xfrm>
        <a:graphic>
          <a:graphicData uri="http://schemas.openxmlformats.org/drawingml/2006/table">
            <a:tbl>
              <a:tblPr firstRow="1" bandRow="1">
                <a:tableStyleId>{5C22544A-7EE6-4342-B048-85BDC9FD1C3A}</a:tableStyleId>
              </a:tblPr>
              <a:tblGrid>
                <a:gridCol w="669638">
                  <a:extLst>
                    <a:ext uri="{9D8B030D-6E8A-4147-A177-3AD203B41FA5}">
                      <a16:colId xmlns:a16="http://schemas.microsoft.com/office/drawing/2014/main" val="2166937704"/>
                    </a:ext>
                  </a:extLst>
                </a:gridCol>
                <a:gridCol w="1974272">
                  <a:extLst>
                    <a:ext uri="{9D8B030D-6E8A-4147-A177-3AD203B41FA5}">
                      <a16:colId xmlns:a16="http://schemas.microsoft.com/office/drawing/2014/main" val="455487507"/>
                    </a:ext>
                  </a:extLst>
                </a:gridCol>
                <a:gridCol w="2202873">
                  <a:extLst>
                    <a:ext uri="{9D8B030D-6E8A-4147-A177-3AD203B41FA5}">
                      <a16:colId xmlns:a16="http://schemas.microsoft.com/office/drawing/2014/main" val="2443680356"/>
                    </a:ext>
                  </a:extLst>
                </a:gridCol>
                <a:gridCol w="2784764">
                  <a:extLst>
                    <a:ext uri="{9D8B030D-6E8A-4147-A177-3AD203B41FA5}">
                      <a16:colId xmlns:a16="http://schemas.microsoft.com/office/drawing/2014/main" val="1021249954"/>
                    </a:ext>
                  </a:extLst>
                </a:gridCol>
                <a:gridCol w="818078">
                  <a:extLst>
                    <a:ext uri="{9D8B030D-6E8A-4147-A177-3AD203B41FA5}">
                      <a16:colId xmlns:a16="http://schemas.microsoft.com/office/drawing/2014/main" val="3427397077"/>
                    </a:ext>
                  </a:extLst>
                </a:gridCol>
                <a:gridCol w="2569358">
                  <a:extLst>
                    <a:ext uri="{9D8B030D-6E8A-4147-A177-3AD203B41FA5}">
                      <a16:colId xmlns:a16="http://schemas.microsoft.com/office/drawing/2014/main" val="2070552113"/>
                    </a:ext>
                  </a:extLst>
                </a:gridCol>
                <a:gridCol w="810492">
                  <a:extLst>
                    <a:ext uri="{9D8B030D-6E8A-4147-A177-3AD203B41FA5}">
                      <a16:colId xmlns:a16="http://schemas.microsoft.com/office/drawing/2014/main" val="1858332261"/>
                    </a:ext>
                  </a:extLst>
                </a:gridCol>
              </a:tblGrid>
              <a:tr h="370840">
                <a:tc gridSpan="3">
                  <a:txBody>
                    <a:bodyPr/>
                    <a:lstStyle/>
                    <a:p>
                      <a:r>
                        <a:rPr lang="es-ES" sz="1400" dirty="0"/>
                        <a:t>ASPECTOS</a:t>
                      </a:r>
                      <a:endParaRPr lang="es-PE" sz="1400" dirty="0"/>
                    </a:p>
                  </a:txBody>
                  <a:tcPr/>
                </a:tc>
                <a:tc hMerge="1">
                  <a:txBody>
                    <a:bodyPr/>
                    <a:lstStyle/>
                    <a:p>
                      <a:endParaRPr lang="es-PE" dirty="0"/>
                    </a:p>
                  </a:txBody>
                  <a:tcPr/>
                </a:tc>
                <a:tc hMerge="1">
                  <a:txBody>
                    <a:bodyPr/>
                    <a:lstStyle/>
                    <a:p>
                      <a:endParaRPr lang="es-PE" dirty="0"/>
                    </a:p>
                  </a:txBody>
                  <a:tcPr/>
                </a:tc>
                <a:tc>
                  <a:txBody>
                    <a:bodyPr/>
                    <a:lstStyle/>
                    <a:p>
                      <a:r>
                        <a:rPr lang="es-ES" sz="1400" dirty="0"/>
                        <a:t>Pueblo: Quechua</a:t>
                      </a:r>
                      <a:endParaRPr lang="es-PE" sz="1400" dirty="0"/>
                    </a:p>
                  </a:txBody>
                  <a:tcPr/>
                </a:tc>
                <a:tc>
                  <a:txBody>
                    <a:bodyPr/>
                    <a:lstStyle/>
                    <a:p>
                      <a:r>
                        <a:rPr lang="es-ES" sz="1400" dirty="0"/>
                        <a:t>Mes / lugar</a:t>
                      </a:r>
                      <a:endParaRPr lang="es-PE" sz="1400" dirty="0"/>
                    </a:p>
                  </a:txBody>
                  <a:tcPr/>
                </a:tc>
                <a:tc>
                  <a:txBody>
                    <a:bodyPr/>
                    <a:lstStyle/>
                    <a:p>
                      <a:r>
                        <a:rPr lang="es-ES" sz="1400" dirty="0"/>
                        <a:t>Pueblo: </a:t>
                      </a:r>
                      <a:r>
                        <a:rPr lang="es-ES" sz="1400" dirty="0" err="1"/>
                        <a:t>wanka</a:t>
                      </a:r>
                      <a:endParaRPr lang="es-PE" sz="1400" dirty="0"/>
                    </a:p>
                  </a:txBody>
                  <a:tcPr/>
                </a:tc>
                <a:tc>
                  <a:txBody>
                    <a:bodyPr/>
                    <a:lstStyle/>
                    <a:p>
                      <a:r>
                        <a:rPr lang="es-ES" sz="1400" dirty="0"/>
                        <a:t>Mes / lugar</a:t>
                      </a:r>
                      <a:endParaRPr lang="es-PE" sz="1400" dirty="0"/>
                    </a:p>
                  </a:txBody>
                  <a:tcPr/>
                </a:tc>
                <a:extLst>
                  <a:ext uri="{0D108BD9-81ED-4DB2-BD59-A6C34878D82A}">
                    <a16:rowId xmlns:a16="http://schemas.microsoft.com/office/drawing/2014/main" val="907798315"/>
                  </a:ext>
                </a:extLst>
              </a:tr>
              <a:tr h="370840">
                <a:tc rowSpan="9">
                  <a:txBody>
                    <a:bodyPr/>
                    <a:lstStyle/>
                    <a:p>
                      <a:pPr algn="ctr"/>
                      <a:r>
                        <a:rPr lang="es-ES" sz="1400" dirty="0"/>
                        <a:t>Cultural</a:t>
                      </a:r>
                      <a:endParaRPr lang="es-PE" sz="1400" dirty="0"/>
                    </a:p>
                  </a:txBody>
                  <a:tcPr vert="vert270"/>
                </a:tc>
                <a:tc rowSpan="9">
                  <a:txBody>
                    <a:bodyPr/>
                    <a:lstStyle/>
                    <a:p>
                      <a:r>
                        <a:rPr lang="es-ES" sz="1400" dirty="0"/>
                        <a:t>Identificación de prácticas culturales del pueblo que se desarrollan en el contexto urbano.</a:t>
                      </a:r>
                      <a:endParaRPr lang="es-PE" sz="1400" dirty="0"/>
                    </a:p>
                  </a:txBody>
                  <a:tcPr anchor="ctr"/>
                </a:tc>
                <a:tc>
                  <a:txBody>
                    <a:bodyPr/>
                    <a:lstStyle/>
                    <a:p>
                      <a:r>
                        <a:rPr lang="es-ES" sz="1400" dirty="0"/>
                        <a:t>Formas de expresión.</a:t>
                      </a:r>
                      <a:endParaRPr lang="es-PE" sz="1400" dirty="0"/>
                    </a:p>
                  </a:txBody>
                  <a:tcPr/>
                </a:tc>
                <a:tc>
                  <a:txBody>
                    <a:bodyPr/>
                    <a:lstStyle/>
                    <a:p>
                      <a:r>
                        <a:rPr lang="es-ES" sz="1400" dirty="0" err="1"/>
                        <a:t>Carnabal</a:t>
                      </a:r>
                      <a:r>
                        <a:rPr lang="es-ES" sz="1400" dirty="0"/>
                        <a:t> - </a:t>
                      </a:r>
                      <a:r>
                        <a:rPr lang="es-ES" sz="1400" dirty="0" err="1"/>
                        <a:t>Pukllay</a:t>
                      </a:r>
                      <a:r>
                        <a:rPr lang="es-ES" sz="1400" dirty="0"/>
                        <a:t>.</a:t>
                      </a:r>
                    </a:p>
                  </a:txBody>
                  <a:tcPr/>
                </a:tc>
                <a:tc>
                  <a:txBody>
                    <a:bodyPr/>
                    <a:lstStyle/>
                    <a:p>
                      <a:endParaRPr lang="es-PE" sz="1400"/>
                    </a:p>
                  </a:txBody>
                  <a:tcPr/>
                </a:tc>
                <a:tc>
                  <a:txBody>
                    <a:bodyPr/>
                    <a:lstStyle/>
                    <a:p>
                      <a:r>
                        <a:rPr lang="es-ES" sz="1400" dirty="0" err="1"/>
                        <a:t>Waylas</a:t>
                      </a:r>
                      <a:endParaRPr lang="es-PE" sz="1400" dirty="0"/>
                    </a:p>
                  </a:txBody>
                  <a:tcPr/>
                </a:tc>
                <a:tc>
                  <a:txBody>
                    <a:bodyPr/>
                    <a:lstStyle/>
                    <a:p>
                      <a:endParaRPr lang="es-PE" sz="1400"/>
                    </a:p>
                  </a:txBody>
                  <a:tcPr/>
                </a:tc>
                <a:extLst>
                  <a:ext uri="{0D108BD9-81ED-4DB2-BD59-A6C34878D82A}">
                    <a16:rowId xmlns:a16="http://schemas.microsoft.com/office/drawing/2014/main" val="2418936895"/>
                  </a:ext>
                </a:extLst>
              </a:tr>
              <a:tr h="370840">
                <a:tc vMerge="1">
                  <a:txBody>
                    <a:bodyPr/>
                    <a:lstStyle/>
                    <a:p>
                      <a:endParaRPr lang="es-PE" dirty="0"/>
                    </a:p>
                  </a:txBody>
                  <a:tcPr/>
                </a:tc>
                <a:tc vMerge="1">
                  <a:txBody>
                    <a:bodyPr/>
                    <a:lstStyle/>
                    <a:p>
                      <a:endParaRPr lang="es-PE" dirty="0"/>
                    </a:p>
                  </a:txBody>
                  <a:tcPr/>
                </a:tc>
                <a:tc>
                  <a:txBody>
                    <a:bodyPr/>
                    <a:lstStyle/>
                    <a:p>
                      <a:r>
                        <a:rPr lang="es-ES" sz="1400" dirty="0"/>
                        <a:t>Formas de alimentación</a:t>
                      </a:r>
                      <a:endParaRPr lang="es-PE" sz="1400" dirty="0"/>
                    </a:p>
                  </a:txBody>
                  <a:tcPr/>
                </a:tc>
                <a:tc>
                  <a:txBody>
                    <a:bodyPr/>
                    <a:lstStyle/>
                    <a:p>
                      <a:r>
                        <a:rPr lang="es-ES" sz="1400" dirty="0" err="1"/>
                        <a:t>Llullucha</a:t>
                      </a:r>
                      <a:r>
                        <a:rPr lang="es-ES" sz="1400" dirty="0"/>
                        <a:t>, </a:t>
                      </a:r>
                      <a:r>
                        <a:rPr lang="es-ES" sz="1400" dirty="0" err="1"/>
                        <a:t>Tarwi</a:t>
                      </a:r>
                      <a:endParaRPr lang="es-PE" sz="1400" dirty="0"/>
                    </a:p>
                  </a:txBody>
                  <a:tcPr/>
                </a:tc>
                <a:tc>
                  <a:txBody>
                    <a:bodyPr/>
                    <a:lstStyle/>
                    <a:p>
                      <a:endParaRPr lang="es-PE" sz="1400"/>
                    </a:p>
                  </a:txBody>
                  <a:tcPr/>
                </a:tc>
                <a:tc>
                  <a:txBody>
                    <a:bodyPr/>
                    <a:lstStyle/>
                    <a:p>
                      <a:endParaRPr lang="es-PE" sz="1400"/>
                    </a:p>
                  </a:txBody>
                  <a:tcPr/>
                </a:tc>
                <a:tc>
                  <a:txBody>
                    <a:bodyPr/>
                    <a:lstStyle/>
                    <a:p>
                      <a:endParaRPr lang="es-PE" sz="1400"/>
                    </a:p>
                  </a:txBody>
                  <a:tcPr/>
                </a:tc>
                <a:extLst>
                  <a:ext uri="{0D108BD9-81ED-4DB2-BD59-A6C34878D82A}">
                    <a16:rowId xmlns:a16="http://schemas.microsoft.com/office/drawing/2014/main" val="918716105"/>
                  </a:ext>
                </a:extLst>
              </a:tr>
              <a:tr h="370840">
                <a:tc vMerge="1">
                  <a:txBody>
                    <a:bodyPr/>
                    <a:lstStyle/>
                    <a:p>
                      <a:endParaRPr lang="es-PE" dirty="0"/>
                    </a:p>
                  </a:txBody>
                  <a:tcPr/>
                </a:tc>
                <a:tc vMerge="1">
                  <a:txBody>
                    <a:bodyPr/>
                    <a:lstStyle/>
                    <a:p>
                      <a:endParaRPr lang="es-PE" dirty="0"/>
                    </a:p>
                  </a:txBody>
                  <a:tcPr/>
                </a:tc>
                <a:tc>
                  <a:txBody>
                    <a:bodyPr/>
                    <a:lstStyle/>
                    <a:p>
                      <a:r>
                        <a:rPr lang="es-ES" sz="1400" dirty="0"/>
                        <a:t>Artesanía</a:t>
                      </a:r>
                      <a:endParaRPr lang="es-PE" sz="1400" dirty="0"/>
                    </a:p>
                  </a:txBody>
                  <a:tcPr/>
                </a:tc>
                <a:tc>
                  <a:txBody>
                    <a:bodyPr/>
                    <a:lstStyle/>
                    <a:p>
                      <a:r>
                        <a:rPr lang="es-ES" sz="1400" dirty="0"/>
                        <a:t>Tejido de manta</a:t>
                      </a:r>
                    </a:p>
                    <a:p>
                      <a:r>
                        <a:rPr lang="es-ES" sz="1400" dirty="0"/>
                        <a:t>Elaboración de arado</a:t>
                      </a:r>
                      <a:endParaRPr lang="es-PE" sz="1400" dirty="0"/>
                    </a:p>
                  </a:txBody>
                  <a:tcPr/>
                </a:tc>
                <a:tc>
                  <a:txBody>
                    <a:bodyPr/>
                    <a:lstStyle/>
                    <a:p>
                      <a:endParaRPr lang="es-PE" sz="1400" dirty="0"/>
                    </a:p>
                  </a:txBody>
                  <a:tcPr/>
                </a:tc>
                <a:tc>
                  <a:txBody>
                    <a:bodyPr/>
                    <a:lstStyle/>
                    <a:p>
                      <a:endParaRPr lang="es-PE" sz="1400" dirty="0"/>
                    </a:p>
                  </a:txBody>
                  <a:tcPr/>
                </a:tc>
                <a:tc>
                  <a:txBody>
                    <a:bodyPr/>
                    <a:lstStyle/>
                    <a:p>
                      <a:endParaRPr lang="es-PE" sz="1400" dirty="0"/>
                    </a:p>
                  </a:txBody>
                  <a:tcPr/>
                </a:tc>
                <a:extLst>
                  <a:ext uri="{0D108BD9-81ED-4DB2-BD59-A6C34878D82A}">
                    <a16:rowId xmlns:a16="http://schemas.microsoft.com/office/drawing/2014/main" val="1246157458"/>
                  </a:ext>
                </a:extLst>
              </a:tr>
              <a:tr h="370840">
                <a:tc vMerge="1">
                  <a:txBody>
                    <a:bodyPr/>
                    <a:lstStyle/>
                    <a:p>
                      <a:endParaRPr lang="es-PE" dirty="0"/>
                    </a:p>
                  </a:txBody>
                  <a:tcPr/>
                </a:tc>
                <a:tc vMerge="1">
                  <a:txBody>
                    <a:bodyPr/>
                    <a:lstStyle/>
                    <a:p>
                      <a:endParaRPr lang="es-PE"/>
                    </a:p>
                  </a:txBody>
                  <a:tcPr/>
                </a:tc>
                <a:tc>
                  <a:txBody>
                    <a:bodyPr/>
                    <a:lstStyle/>
                    <a:p>
                      <a:r>
                        <a:rPr lang="es-ES" sz="1400" dirty="0"/>
                        <a:t>Tecnología</a:t>
                      </a:r>
                      <a:endParaRPr lang="es-PE" sz="1400" dirty="0"/>
                    </a:p>
                  </a:txBody>
                  <a:tcPr/>
                </a:tc>
                <a:tc>
                  <a:txBody>
                    <a:bodyPr/>
                    <a:lstStyle/>
                    <a:p>
                      <a:r>
                        <a:rPr lang="es-ES" sz="1400" dirty="0"/>
                        <a:t>Elaboración de chuño</a:t>
                      </a:r>
                    </a:p>
                    <a:p>
                      <a:r>
                        <a:rPr lang="es-ES" sz="1400" dirty="0"/>
                        <a:t>Elaboración de jora</a:t>
                      </a:r>
                      <a:endParaRPr lang="es-PE" sz="1400" dirty="0"/>
                    </a:p>
                  </a:txBody>
                  <a:tcPr/>
                </a:tc>
                <a:tc>
                  <a:txBody>
                    <a:bodyPr/>
                    <a:lstStyle/>
                    <a:p>
                      <a:endParaRPr lang="es-PE" sz="1400" dirty="0"/>
                    </a:p>
                  </a:txBody>
                  <a:tcPr/>
                </a:tc>
                <a:tc>
                  <a:txBody>
                    <a:bodyPr/>
                    <a:lstStyle/>
                    <a:p>
                      <a:endParaRPr lang="es-PE" sz="1400" dirty="0"/>
                    </a:p>
                  </a:txBody>
                  <a:tcPr/>
                </a:tc>
                <a:tc>
                  <a:txBody>
                    <a:bodyPr/>
                    <a:lstStyle/>
                    <a:p>
                      <a:endParaRPr lang="es-PE" sz="1400" dirty="0"/>
                    </a:p>
                  </a:txBody>
                  <a:tcPr/>
                </a:tc>
                <a:extLst>
                  <a:ext uri="{0D108BD9-81ED-4DB2-BD59-A6C34878D82A}">
                    <a16:rowId xmlns:a16="http://schemas.microsoft.com/office/drawing/2014/main" val="2779179117"/>
                  </a:ext>
                </a:extLst>
              </a:tr>
              <a:tr h="370840">
                <a:tc vMerge="1">
                  <a:txBody>
                    <a:bodyPr/>
                    <a:lstStyle/>
                    <a:p>
                      <a:endParaRPr lang="es-PE" dirty="0"/>
                    </a:p>
                  </a:txBody>
                  <a:tcPr/>
                </a:tc>
                <a:tc vMerge="1">
                  <a:txBody>
                    <a:bodyPr/>
                    <a:lstStyle/>
                    <a:p>
                      <a:endParaRPr lang="es-PE" dirty="0"/>
                    </a:p>
                  </a:txBody>
                  <a:tcPr/>
                </a:tc>
                <a:tc>
                  <a:txBody>
                    <a:bodyPr/>
                    <a:lstStyle/>
                    <a:p>
                      <a:r>
                        <a:rPr lang="es-ES" sz="1400" dirty="0"/>
                        <a:t>Espiritualidad / rituales</a:t>
                      </a:r>
                      <a:endParaRPr lang="es-PE" sz="1400" dirty="0"/>
                    </a:p>
                  </a:txBody>
                  <a:tcPr/>
                </a:tc>
                <a:tc>
                  <a:txBody>
                    <a:bodyPr/>
                    <a:lstStyle/>
                    <a:p>
                      <a:r>
                        <a:rPr lang="es-ES" sz="1400" dirty="0"/>
                        <a:t>Ofrenda a la madre tierra</a:t>
                      </a:r>
                    </a:p>
                    <a:p>
                      <a:r>
                        <a:rPr lang="es-ES" sz="1400" dirty="0"/>
                        <a:t>Ofrenda para negocio</a:t>
                      </a:r>
                    </a:p>
                    <a:p>
                      <a:r>
                        <a:rPr lang="es-ES" sz="1400" dirty="0"/>
                        <a:t>Curaciones</a:t>
                      </a:r>
                      <a:endParaRPr lang="es-PE" sz="1400" dirty="0"/>
                    </a:p>
                  </a:txBody>
                  <a:tcPr/>
                </a:tc>
                <a:tc>
                  <a:txBody>
                    <a:bodyPr/>
                    <a:lstStyle/>
                    <a:p>
                      <a:endParaRPr lang="es-PE" sz="1400" dirty="0"/>
                    </a:p>
                  </a:txBody>
                  <a:tcPr/>
                </a:tc>
                <a:tc>
                  <a:txBody>
                    <a:bodyPr/>
                    <a:lstStyle/>
                    <a:p>
                      <a:endParaRPr lang="es-PE" sz="1400" dirty="0"/>
                    </a:p>
                  </a:txBody>
                  <a:tcPr/>
                </a:tc>
                <a:tc>
                  <a:txBody>
                    <a:bodyPr/>
                    <a:lstStyle/>
                    <a:p>
                      <a:endParaRPr lang="es-PE" sz="1400" dirty="0"/>
                    </a:p>
                  </a:txBody>
                  <a:tcPr/>
                </a:tc>
                <a:extLst>
                  <a:ext uri="{0D108BD9-81ED-4DB2-BD59-A6C34878D82A}">
                    <a16:rowId xmlns:a16="http://schemas.microsoft.com/office/drawing/2014/main" val="2102509285"/>
                  </a:ext>
                </a:extLst>
              </a:tr>
              <a:tr h="370840">
                <a:tc vMerge="1">
                  <a:txBody>
                    <a:bodyPr/>
                    <a:lstStyle/>
                    <a:p>
                      <a:endParaRPr lang="es-PE" dirty="0"/>
                    </a:p>
                  </a:txBody>
                  <a:tcPr/>
                </a:tc>
                <a:tc vMerge="1">
                  <a:txBody>
                    <a:bodyPr/>
                    <a:lstStyle/>
                    <a:p>
                      <a:endParaRPr lang="es-PE" dirty="0"/>
                    </a:p>
                  </a:txBody>
                  <a:tcPr/>
                </a:tc>
                <a:tc>
                  <a:txBody>
                    <a:bodyPr/>
                    <a:lstStyle/>
                    <a:p>
                      <a:r>
                        <a:rPr lang="es-ES" sz="1400" dirty="0"/>
                        <a:t>Formas de organización</a:t>
                      </a:r>
                      <a:endParaRPr lang="es-PE" sz="1400" dirty="0"/>
                    </a:p>
                  </a:txBody>
                  <a:tcPr/>
                </a:tc>
                <a:tc>
                  <a:txBody>
                    <a:bodyPr/>
                    <a:lstStyle/>
                    <a:p>
                      <a:r>
                        <a:rPr lang="es-ES" sz="1400" dirty="0"/>
                        <a:t>C</a:t>
                      </a:r>
                      <a:r>
                        <a:rPr lang="es-PE" sz="1400" dirty="0" err="1"/>
                        <a:t>onsejo</a:t>
                      </a:r>
                      <a:r>
                        <a:rPr lang="es-PE" sz="1400" dirty="0"/>
                        <a:t> de sabios</a:t>
                      </a:r>
                      <a:endParaRPr lang="es-ES" sz="1400" dirty="0"/>
                    </a:p>
                  </a:txBody>
                  <a:tcPr/>
                </a:tc>
                <a:tc>
                  <a:txBody>
                    <a:bodyPr/>
                    <a:lstStyle/>
                    <a:p>
                      <a:endParaRPr lang="es-PE" sz="1400" dirty="0"/>
                    </a:p>
                  </a:txBody>
                  <a:tcPr/>
                </a:tc>
                <a:tc>
                  <a:txBody>
                    <a:bodyPr/>
                    <a:lstStyle/>
                    <a:p>
                      <a:endParaRPr lang="es-PE" sz="1400" dirty="0"/>
                    </a:p>
                  </a:txBody>
                  <a:tcPr/>
                </a:tc>
                <a:tc>
                  <a:txBody>
                    <a:bodyPr/>
                    <a:lstStyle/>
                    <a:p>
                      <a:endParaRPr lang="es-PE" sz="1400" dirty="0"/>
                    </a:p>
                  </a:txBody>
                  <a:tcPr/>
                </a:tc>
                <a:extLst>
                  <a:ext uri="{0D108BD9-81ED-4DB2-BD59-A6C34878D82A}">
                    <a16:rowId xmlns:a16="http://schemas.microsoft.com/office/drawing/2014/main" val="2449868793"/>
                  </a:ext>
                </a:extLst>
              </a:tr>
              <a:tr h="370840">
                <a:tc vMerge="1">
                  <a:txBody>
                    <a:bodyPr/>
                    <a:lstStyle/>
                    <a:p>
                      <a:endParaRPr lang="es-PE" dirty="0"/>
                    </a:p>
                  </a:txBody>
                  <a:tcPr/>
                </a:tc>
                <a:tc vMerge="1">
                  <a:txBody>
                    <a:bodyPr/>
                    <a:lstStyle/>
                    <a:p>
                      <a:endParaRPr lang="es-PE" dirty="0"/>
                    </a:p>
                  </a:txBody>
                  <a:tcPr/>
                </a:tc>
                <a:tc>
                  <a:txBody>
                    <a:bodyPr/>
                    <a:lstStyle/>
                    <a:p>
                      <a:r>
                        <a:rPr lang="es-ES" sz="1400" dirty="0"/>
                        <a:t>Formas de trabajo</a:t>
                      </a:r>
                      <a:endParaRPr lang="es-PE"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400" dirty="0" err="1"/>
                        <a:t>Ayni</a:t>
                      </a:r>
                      <a:r>
                        <a:rPr lang="es-PE" sz="1400" dirty="0"/>
                        <a:t> – </a:t>
                      </a:r>
                      <a:r>
                        <a:rPr lang="es-PE" sz="1400" dirty="0" err="1"/>
                        <a:t>minka</a:t>
                      </a:r>
                      <a:endParaRPr lang="es-PE" sz="1400" dirty="0"/>
                    </a:p>
                  </a:txBody>
                  <a:tcPr/>
                </a:tc>
                <a:tc>
                  <a:txBody>
                    <a:bodyPr/>
                    <a:lstStyle/>
                    <a:p>
                      <a:endParaRPr lang="es-PE" sz="1400" dirty="0"/>
                    </a:p>
                  </a:txBody>
                  <a:tcPr/>
                </a:tc>
                <a:tc>
                  <a:txBody>
                    <a:bodyPr/>
                    <a:lstStyle/>
                    <a:p>
                      <a:endParaRPr lang="es-PE" sz="1400" dirty="0"/>
                    </a:p>
                  </a:txBody>
                  <a:tcPr/>
                </a:tc>
                <a:tc>
                  <a:txBody>
                    <a:bodyPr/>
                    <a:lstStyle/>
                    <a:p>
                      <a:endParaRPr lang="es-PE" sz="1400" dirty="0"/>
                    </a:p>
                  </a:txBody>
                  <a:tcPr/>
                </a:tc>
                <a:extLst>
                  <a:ext uri="{0D108BD9-81ED-4DB2-BD59-A6C34878D82A}">
                    <a16:rowId xmlns:a16="http://schemas.microsoft.com/office/drawing/2014/main" val="4243883986"/>
                  </a:ext>
                </a:extLst>
              </a:tr>
              <a:tr h="370840">
                <a:tc vMerge="1">
                  <a:txBody>
                    <a:bodyPr/>
                    <a:lstStyle/>
                    <a:p>
                      <a:endParaRPr lang="es-PE" dirty="0"/>
                    </a:p>
                  </a:txBody>
                  <a:tcPr/>
                </a:tc>
                <a:tc vMerge="1">
                  <a:txBody>
                    <a:bodyPr/>
                    <a:lstStyle/>
                    <a:p>
                      <a:endParaRPr lang="es-PE" dirty="0"/>
                    </a:p>
                  </a:txBody>
                  <a:tcPr/>
                </a:tc>
                <a:tc>
                  <a:txBody>
                    <a:bodyPr/>
                    <a:lstStyle/>
                    <a:p>
                      <a:r>
                        <a:rPr lang="es-ES" sz="1400" dirty="0"/>
                        <a:t>Cuidado de la vida</a:t>
                      </a:r>
                      <a:endParaRPr lang="es-PE" sz="1400" dirty="0"/>
                    </a:p>
                  </a:txBody>
                  <a:tcPr/>
                </a:tc>
                <a:tc>
                  <a:txBody>
                    <a:bodyPr/>
                    <a:lstStyle/>
                    <a:p>
                      <a:r>
                        <a:rPr lang="es-ES" sz="1400" dirty="0"/>
                        <a:t>Cuidado del agua.</a:t>
                      </a:r>
                    </a:p>
                    <a:p>
                      <a:r>
                        <a:rPr lang="es-ES" sz="1400" dirty="0"/>
                        <a:t>Prohibiciones</a:t>
                      </a:r>
                      <a:endParaRPr lang="es-PE" sz="1400" dirty="0"/>
                    </a:p>
                  </a:txBody>
                  <a:tcPr/>
                </a:tc>
                <a:tc>
                  <a:txBody>
                    <a:bodyPr/>
                    <a:lstStyle/>
                    <a:p>
                      <a:endParaRPr lang="es-PE" sz="1400" dirty="0"/>
                    </a:p>
                  </a:txBody>
                  <a:tcPr/>
                </a:tc>
                <a:tc>
                  <a:txBody>
                    <a:bodyPr/>
                    <a:lstStyle/>
                    <a:p>
                      <a:endParaRPr lang="es-PE" sz="1400" dirty="0"/>
                    </a:p>
                  </a:txBody>
                  <a:tcPr/>
                </a:tc>
                <a:tc>
                  <a:txBody>
                    <a:bodyPr/>
                    <a:lstStyle/>
                    <a:p>
                      <a:endParaRPr lang="es-PE" sz="1400" dirty="0"/>
                    </a:p>
                  </a:txBody>
                  <a:tcPr/>
                </a:tc>
                <a:extLst>
                  <a:ext uri="{0D108BD9-81ED-4DB2-BD59-A6C34878D82A}">
                    <a16:rowId xmlns:a16="http://schemas.microsoft.com/office/drawing/2014/main" val="3851086174"/>
                  </a:ext>
                </a:extLst>
              </a:tr>
              <a:tr h="370840">
                <a:tc vMerge="1">
                  <a:txBody>
                    <a:bodyPr/>
                    <a:lstStyle/>
                    <a:p>
                      <a:endParaRPr lang="es-PE" dirty="0"/>
                    </a:p>
                  </a:txBody>
                  <a:tcPr/>
                </a:tc>
                <a:tc vMerge="1">
                  <a:txBody>
                    <a:bodyPr/>
                    <a:lstStyle/>
                    <a:p>
                      <a:endParaRPr lang="es-PE" dirty="0"/>
                    </a:p>
                  </a:txBody>
                  <a:tcPr/>
                </a:tc>
                <a:tc>
                  <a:txBody>
                    <a:bodyPr/>
                    <a:lstStyle/>
                    <a:p>
                      <a:r>
                        <a:rPr lang="es-ES" sz="1400" dirty="0"/>
                        <a:t>Comercio</a:t>
                      </a:r>
                      <a:endParaRPr lang="es-PE" sz="1400" dirty="0"/>
                    </a:p>
                  </a:txBody>
                  <a:tcPr/>
                </a:tc>
                <a:tc>
                  <a:txBody>
                    <a:bodyPr/>
                    <a:lstStyle/>
                    <a:p>
                      <a:r>
                        <a:rPr lang="es-ES" sz="1400" dirty="0"/>
                        <a:t>Trueque</a:t>
                      </a:r>
                    </a:p>
                    <a:p>
                      <a:r>
                        <a:rPr lang="es-ES" sz="1400" dirty="0"/>
                        <a:t>Medidas ancestrales</a:t>
                      </a:r>
                      <a:endParaRPr lang="es-PE" sz="1400" dirty="0"/>
                    </a:p>
                  </a:txBody>
                  <a:tcPr/>
                </a:tc>
                <a:tc>
                  <a:txBody>
                    <a:bodyPr/>
                    <a:lstStyle/>
                    <a:p>
                      <a:endParaRPr lang="es-PE" sz="1400" dirty="0"/>
                    </a:p>
                  </a:txBody>
                  <a:tcPr/>
                </a:tc>
                <a:tc>
                  <a:txBody>
                    <a:bodyPr/>
                    <a:lstStyle/>
                    <a:p>
                      <a:endParaRPr lang="es-PE" sz="1400" dirty="0"/>
                    </a:p>
                  </a:txBody>
                  <a:tcPr/>
                </a:tc>
                <a:tc>
                  <a:txBody>
                    <a:bodyPr/>
                    <a:lstStyle/>
                    <a:p>
                      <a:endParaRPr lang="es-PE" sz="1400" dirty="0"/>
                    </a:p>
                  </a:txBody>
                  <a:tcPr/>
                </a:tc>
                <a:extLst>
                  <a:ext uri="{0D108BD9-81ED-4DB2-BD59-A6C34878D82A}">
                    <a16:rowId xmlns:a16="http://schemas.microsoft.com/office/drawing/2014/main" val="372094086"/>
                  </a:ext>
                </a:extLst>
              </a:tr>
              <a:tr h="370840">
                <a:tc rowSpan="3">
                  <a:txBody>
                    <a:bodyPr/>
                    <a:lstStyle/>
                    <a:p>
                      <a:r>
                        <a:rPr lang="es-ES" dirty="0"/>
                        <a:t>Histórico</a:t>
                      </a:r>
                      <a:endParaRPr lang="es-PE" dirty="0"/>
                    </a:p>
                  </a:txBody>
                  <a:tcPr vert="vert270"/>
                </a:tc>
                <a:tc gridSpan="2">
                  <a:txBody>
                    <a:bodyPr/>
                    <a:lstStyle/>
                    <a:p>
                      <a:r>
                        <a:rPr lang="es-ES" sz="1400" dirty="0"/>
                        <a:t>Hechos histórico importantes del contexto</a:t>
                      </a:r>
                      <a:endParaRPr lang="es-PE" sz="1400" dirty="0"/>
                    </a:p>
                  </a:txBody>
                  <a:tcPr/>
                </a:tc>
                <a:tc hMerge="1">
                  <a:txBody>
                    <a:bodyPr/>
                    <a:lstStyle/>
                    <a:p>
                      <a:endParaRPr lang="es-PE" sz="1400" dirty="0"/>
                    </a:p>
                  </a:txBody>
                  <a:tcPr/>
                </a:tc>
                <a:tc>
                  <a:txBody>
                    <a:bodyPr/>
                    <a:lstStyle/>
                    <a:p>
                      <a:r>
                        <a:rPr lang="es-ES" sz="1400" dirty="0"/>
                        <a:t>Los primeros pobladores de </a:t>
                      </a:r>
                      <a:r>
                        <a:rPr lang="es-ES" sz="1400" dirty="0" err="1"/>
                        <a:t>Andah</a:t>
                      </a:r>
                      <a:endParaRPr lang="es-PE" sz="1400" dirty="0"/>
                    </a:p>
                  </a:txBody>
                  <a:tcPr/>
                </a:tc>
                <a:tc>
                  <a:txBody>
                    <a:bodyPr/>
                    <a:lstStyle/>
                    <a:p>
                      <a:endParaRPr lang="es-PE" sz="1400" dirty="0"/>
                    </a:p>
                  </a:txBody>
                  <a:tcPr/>
                </a:tc>
                <a:tc>
                  <a:txBody>
                    <a:bodyPr/>
                    <a:lstStyle/>
                    <a:p>
                      <a:endParaRPr lang="es-PE" sz="1400" dirty="0"/>
                    </a:p>
                  </a:txBody>
                  <a:tcPr/>
                </a:tc>
                <a:tc>
                  <a:txBody>
                    <a:bodyPr/>
                    <a:lstStyle/>
                    <a:p>
                      <a:endParaRPr lang="es-PE" sz="1400" dirty="0"/>
                    </a:p>
                  </a:txBody>
                  <a:tcPr/>
                </a:tc>
                <a:extLst>
                  <a:ext uri="{0D108BD9-81ED-4DB2-BD59-A6C34878D82A}">
                    <a16:rowId xmlns:a16="http://schemas.microsoft.com/office/drawing/2014/main" val="927396595"/>
                  </a:ext>
                </a:extLst>
              </a:tr>
              <a:tr h="370840">
                <a:tc vMerge="1">
                  <a:txBody>
                    <a:bodyPr/>
                    <a:lstStyle/>
                    <a:p>
                      <a:endParaRPr lang="es-PE"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400" dirty="0"/>
                        <a:t>Hechos histórico importantes del pueblo de origen</a:t>
                      </a:r>
                      <a:endParaRPr lang="es-PE" sz="1400" dirty="0"/>
                    </a:p>
                  </a:txBody>
                  <a:tcPr/>
                </a:tc>
                <a:tc hMerge="1">
                  <a:txBody>
                    <a:bodyPr/>
                    <a:lstStyle/>
                    <a:p>
                      <a:endParaRPr lang="es-PE"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400" dirty="0"/>
                        <a:t>Consolidación de la nación </a:t>
                      </a:r>
                      <a:r>
                        <a:rPr lang="es-ES" sz="1400" dirty="0" err="1"/>
                        <a:t>chanka</a:t>
                      </a:r>
                      <a:endParaRPr lang="es-PE" sz="1400" dirty="0"/>
                    </a:p>
                  </a:txBody>
                  <a:tcPr/>
                </a:tc>
                <a:tc>
                  <a:txBody>
                    <a:bodyPr/>
                    <a:lstStyle/>
                    <a:p>
                      <a:endParaRPr lang="es-PE" sz="1400" dirty="0"/>
                    </a:p>
                  </a:txBody>
                  <a:tcPr/>
                </a:tc>
                <a:tc>
                  <a:txBody>
                    <a:bodyPr/>
                    <a:lstStyle/>
                    <a:p>
                      <a:endParaRPr lang="es-PE" sz="1400" dirty="0"/>
                    </a:p>
                  </a:txBody>
                  <a:tcPr/>
                </a:tc>
                <a:tc>
                  <a:txBody>
                    <a:bodyPr/>
                    <a:lstStyle/>
                    <a:p>
                      <a:endParaRPr lang="es-PE" sz="1400" dirty="0"/>
                    </a:p>
                  </a:txBody>
                  <a:tcPr/>
                </a:tc>
                <a:extLst>
                  <a:ext uri="{0D108BD9-81ED-4DB2-BD59-A6C34878D82A}">
                    <a16:rowId xmlns:a16="http://schemas.microsoft.com/office/drawing/2014/main" val="851144047"/>
                  </a:ext>
                </a:extLst>
              </a:tr>
              <a:tr h="370840">
                <a:tc vMerge="1">
                  <a:txBody>
                    <a:bodyPr/>
                    <a:lstStyle/>
                    <a:p>
                      <a:endParaRPr lang="es-PE" dirty="0"/>
                    </a:p>
                  </a:txBody>
                  <a:tcPr/>
                </a:tc>
                <a:tc gridSpan="2">
                  <a:txBody>
                    <a:bodyPr/>
                    <a:lstStyle/>
                    <a:p>
                      <a:r>
                        <a:rPr lang="es-ES" dirty="0"/>
                        <a:t>Construcciones arqueológicas</a:t>
                      </a:r>
                      <a:endParaRPr lang="es-PE" dirty="0"/>
                    </a:p>
                  </a:txBody>
                  <a:tcPr/>
                </a:tc>
                <a:tc hMerge="1">
                  <a:txBody>
                    <a:bodyPr/>
                    <a:lstStyle/>
                    <a:p>
                      <a:endParaRPr lang="es-PE" sz="1400" dirty="0"/>
                    </a:p>
                  </a:txBody>
                  <a:tcPr/>
                </a:tc>
                <a:tc>
                  <a:txBody>
                    <a:bodyPr/>
                    <a:lstStyle/>
                    <a:p>
                      <a:r>
                        <a:rPr lang="es-ES" sz="1400" dirty="0" err="1"/>
                        <a:t>Sóndor</a:t>
                      </a:r>
                      <a:r>
                        <a:rPr lang="es-ES" sz="1400" dirty="0"/>
                        <a:t> y sus implicancias</a:t>
                      </a:r>
                      <a:endParaRPr lang="es-PE" sz="1400" dirty="0"/>
                    </a:p>
                  </a:txBody>
                  <a:tcPr/>
                </a:tc>
                <a:tc>
                  <a:txBody>
                    <a:bodyPr/>
                    <a:lstStyle/>
                    <a:p>
                      <a:endParaRPr lang="es-PE" sz="1400" dirty="0"/>
                    </a:p>
                  </a:txBody>
                  <a:tcPr/>
                </a:tc>
                <a:tc>
                  <a:txBody>
                    <a:bodyPr/>
                    <a:lstStyle/>
                    <a:p>
                      <a:endParaRPr lang="es-PE" sz="1400" dirty="0"/>
                    </a:p>
                  </a:txBody>
                  <a:tcPr/>
                </a:tc>
                <a:tc>
                  <a:txBody>
                    <a:bodyPr/>
                    <a:lstStyle/>
                    <a:p>
                      <a:endParaRPr lang="es-PE" sz="1400" dirty="0"/>
                    </a:p>
                  </a:txBody>
                  <a:tcPr/>
                </a:tc>
                <a:extLst>
                  <a:ext uri="{0D108BD9-81ED-4DB2-BD59-A6C34878D82A}">
                    <a16:rowId xmlns:a16="http://schemas.microsoft.com/office/drawing/2014/main" val="842098263"/>
                  </a:ext>
                </a:extLst>
              </a:tr>
            </a:tbl>
          </a:graphicData>
        </a:graphic>
      </p:graphicFrame>
    </p:spTree>
    <p:extLst>
      <p:ext uri="{BB962C8B-B14F-4D97-AF65-F5344CB8AC3E}">
        <p14:creationId xmlns:p14="http://schemas.microsoft.com/office/powerpoint/2010/main" val="39952903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a:extLst>
              <a:ext uri="{FF2B5EF4-FFF2-40B4-BE49-F238E27FC236}">
                <a16:creationId xmlns:a16="http://schemas.microsoft.com/office/drawing/2014/main" id="{A02FC9EC-522F-4796-8EF3-FCDE8F066EC8}"/>
              </a:ext>
            </a:extLst>
          </p:cNvPr>
          <p:cNvSpPr>
            <a:spLocks noGrp="1"/>
          </p:cNvSpPr>
          <p:nvPr>
            <p:ph type="title"/>
          </p:nvPr>
        </p:nvSpPr>
        <p:spPr>
          <a:xfrm>
            <a:off x="1652016" y="0"/>
            <a:ext cx="9048750" cy="402017"/>
          </a:xfrm>
          <a:solidFill>
            <a:srgbClr val="990000"/>
          </a:solidFill>
        </p:spPr>
        <p:txBody>
          <a:bodyPr>
            <a:normAutofit fontScale="90000"/>
          </a:bodyPr>
          <a:lstStyle/>
          <a:p>
            <a:pPr algn="ctr" eaLnBrk="1" hangingPunct="1"/>
            <a:r>
              <a:rPr lang="es-PE" altLang="es-PE" sz="3600" b="1" dirty="0">
                <a:solidFill>
                  <a:schemeClr val="bg1"/>
                </a:solidFill>
              </a:rPr>
              <a:t>Procesos previos a la planificación</a:t>
            </a:r>
          </a:p>
        </p:txBody>
      </p:sp>
      <p:sp>
        <p:nvSpPr>
          <p:cNvPr id="2" name="Rectángulo 1"/>
          <p:cNvSpPr/>
          <p:nvPr/>
        </p:nvSpPr>
        <p:spPr>
          <a:xfrm>
            <a:off x="3791196" y="435986"/>
            <a:ext cx="5638554" cy="461665"/>
          </a:xfrm>
          <a:prstGeom prst="rect">
            <a:avLst/>
          </a:prstGeom>
        </p:spPr>
        <p:txBody>
          <a:bodyPr wrap="square">
            <a:spAutoFit/>
          </a:bodyPr>
          <a:lstStyle/>
          <a:p>
            <a:pPr algn="ctr"/>
            <a:r>
              <a:rPr lang="es-PE" sz="2400" dirty="0">
                <a:solidFill>
                  <a:srgbClr val="0070C0"/>
                </a:solidFill>
                <a:latin typeface="BellMT"/>
              </a:rPr>
              <a:t>Caracterización sociolingüística</a:t>
            </a:r>
            <a:endParaRPr lang="es-PE" sz="2400" dirty="0">
              <a:solidFill>
                <a:srgbClr val="0070C0"/>
              </a:solidFill>
            </a:endParaRPr>
          </a:p>
        </p:txBody>
      </p:sp>
      <p:sp>
        <p:nvSpPr>
          <p:cNvPr id="6" name="Rectángulo 5"/>
          <p:cNvSpPr/>
          <p:nvPr/>
        </p:nvSpPr>
        <p:spPr>
          <a:xfrm>
            <a:off x="0" y="970474"/>
            <a:ext cx="5596128" cy="1477328"/>
          </a:xfrm>
          <a:prstGeom prst="rect">
            <a:avLst/>
          </a:prstGeom>
          <a:ln w="3175">
            <a:solidFill>
              <a:schemeClr val="tx1"/>
            </a:solidFill>
          </a:ln>
        </p:spPr>
        <p:txBody>
          <a:bodyPr wrap="square">
            <a:spAutoFit/>
          </a:bodyPr>
          <a:lstStyle/>
          <a:p>
            <a:r>
              <a:rPr lang="es-ES" dirty="0"/>
              <a:t>recojo y análisis de información sobre:</a:t>
            </a:r>
          </a:p>
          <a:p>
            <a:r>
              <a:rPr lang="es-ES" dirty="0">
                <a:solidFill>
                  <a:srgbClr val="0070C0"/>
                </a:solidFill>
              </a:rPr>
              <a:t>Lengua que se hablan.</a:t>
            </a:r>
          </a:p>
          <a:p>
            <a:r>
              <a:rPr lang="es-ES" dirty="0">
                <a:solidFill>
                  <a:srgbClr val="0070C0"/>
                </a:solidFill>
              </a:rPr>
              <a:t>Las generaciones que hablan.</a:t>
            </a:r>
          </a:p>
          <a:p>
            <a:r>
              <a:rPr lang="es-ES" dirty="0">
                <a:solidFill>
                  <a:srgbClr val="0070C0"/>
                </a:solidFill>
              </a:rPr>
              <a:t>Espacios donde se hablan.</a:t>
            </a:r>
          </a:p>
          <a:p>
            <a:r>
              <a:rPr lang="es-ES" dirty="0">
                <a:solidFill>
                  <a:srgbClr val="0070C0"/>
                </a:solidFill>
              </a:rPr>
              <a:t>Situaciones en los que se hablan.</a:t>
            </a:r>
            <a:endParaRPr lang="es-PE" dirty="0">
              <a:solidFill>
                <a:srgbClr val="0070C0"/>
              </a:solidFill>
            </a:endParaRPr>
          </a:p>
        </p:txBody>
      </p:sp>
      <p:sp>
        <p:nvSpPr>
          <p:cNvPr id="7" name="Rectángulo 6"/>
          <p:cNvSpPr/>
          <p:nvPr/>
        </p:nvSpPr>
        <p:spPr>
          <a:xfrm>
            <a:off x="1754374" y="2749788"/>
            <a:ext cx="5596128" cy="1477328"/>
          </a:xfrm>
          <a:prstGeom prst="rect">
            <a:avLst/>
          </a:prstGeom>
          <a:ln w="3175">
            <a:solidFill>
              <a:schemeClr val="tx1"/>
            </a:solidFill>
          </a:ln>
        </p:spPr>
        <p:txBody>
          <a:bodyPr wrap="square">
            <a:spAutoFit/>
          </a:bodyPr>
          <a:lstStyle/>
          <a:p>
            <a:r>
              <a:rPr lang="es-PE" dirty="0">
                <a:solidFill>
                  <a:srgbClr val="0070C0"/>
                </a:solidFill>
                <a:latin typeface="BellMT"/>
              </a:rPr>
              <a:t>Permite conocer:</a:t>
            </a:r>
          </a:p>
          <a:p>
            <a:r>
              <a:rPr lang="es-PE" dirty="0">
                <a:solidFill>
                  <a:srgbClr val="0070C0"/>
                </a:solidFill>
                <a:latin typeface="BellMT"/>
              </a:rPr>
              <a:t>La vitalidad de la lengua.</a:t>
            </a:r>
          </a:p>
          <a:p>
            <a:r>
              <a:rPr lang="es-PE" dirty="0">
                <a:solidFill>
                  <a:srgbClr val="0070C0"/>
                </a:solidFill>
                <a:latin typeface="BellMT"/>
              </a:rPr>
              <a:t> La situación de las lenguas.</a:t>
            </a:r>
          </a:p>
          <a:p>
            <a:r>
              <a:rPr lang="es-ES" dirty="0">
                <a:solidFill>
                  <a:srgbClr val="0070C0"/>
                </a:solidFill>
              </a:rPr>
              <a:t>Percepción de las lenguas por los hablantes</a:t>
            </a:r>
          </a:p>
          <a:p>
            <a:r>
              <a:rPr lang="es-ES" dirty="0">
                <a:solidFill>
                  <a:srgbClr val="0070C0"/>
                </a:solidFill>
              </a:rPr>
              <a:t>Identificar aliados para el desarrollo.</a:t>
            </a:r>
            <a:endParaRPr lang="es-PE" dirty="0">
              <a:solidFill>
                <a:srgbClr val="0070C0"/>
              </a:solidFill>
            </a:endParaRPr>
          </a:p>
        </p:txBody>
      </p:sp>
      <p:sp>
        <p:nvSpPr>
          <p:cNvPr id="16" name="Rectángulo 15"/>
          <p:cNvSpPr/>
          <p:nvPr/>
        </p:nvSpPr>
        <p:spPr>
          <a:xfrm>
            <a:off x="5226304" y="4528832"/>
            <a:ext cx="4870196" cy="1200329"/>
          </a:xfrm>
          <a:prstGeom prst="rect">
            <a:avLst/>
          </a:prstGeom>
          <a:ln w="3175">
            <a:solidFill>
              <a:schemeClr val="tx1"/>
            </a:solidFill>
          </a:ln>
        </p:spPr>
        <p:txBody>
          <a:bodyPr wrap="square">
            <a:spAutoFit/>
          </a:bodyPr>
          <a:lstStyle/>
          <a:p>
            <a:r>
              <a:rPr lang="es-PE" dirty="0">
                <a:solidFill>
                  <a:srgbClr val="0070C0"/>
                </a:solidFill>
                <a:latin typeface="BellMT"/>
              </a:rPr>
              <a:t>Constituye la base para la planificación para el desarrollo y/o revitalización.</a:t>
            </a:r>
          </a:p>
          <a:p>
            <a:r>
              <a:rPr lang="es-ES" dirty="0">
                <a:solidFill>
                  <a:srgbClr val="0070C0"/>
                </a:solidFill>
                <a:latin typeface="BellMT"/>
              </a:rPr>
              <a:t>P</a:t>
            </a:r>
            <a:r>
              <a:rPr lang="es-PE" dirty="0" err="1">
                <a:solidFill>
                  <a:srgbClr val="0070C0"/>
                </a:solidFill>
                <a:latin typeface="BellMT"/>
              </a:rPr>
              <a:t>ermite</a:t>
            </a:r>
            <a:r>
              <a:rPr lang="es-PE" dirty="0">
                <a:solidFill>
                  <a:srgbClr val="0070C0"/>
                </a:solidFill>
                <a:latin typeface="BellMT"/>
              </a:rPr>
              <a:t> decidir pedagógicamente el uso de las lenguas – Uso y tratamiento de lenguas.</a:t>
            </a:r>
            <a:endParaRPr lang="es-PE" dirty="0">
              <a:solidFill>
                <a:srgbClr val="0070C0"/>
              </a:solidFill>
            </a:endParaRPr>
          </a:p>
        </p:txBody>
      </p:sp>
      <p:sp>
        <p:nvSpPr>
          <p:cNvPr id="17" name="Rectángulo 16"/>
          <p:cNvSpPr/>
          <p:nvPr/>
        </p:nvSpPr>
        <p:spPr>
          <a:xfrm>
            <a:off x="7109968" y="6005596"/>
            <a:ext cx="4718304" cy="369332"/>
          </a:xfrm>
          <a:prstGeom prst="rect">
            <a:avLst/>
          </a:prstGeom>
          <a:ln w="3175">
            <a:solidFill>
              <a:schemeClr val="tx1"/>
            </a:solidFill>
          </a:ln>
        </p:spPr>
        <p:txBody>
          <a:bodyPr wrap="square">
            <a:spAutoFit/>
          </a:bodyPr>
          <a:lstStyle/>
          <a:p>
            <a:r>
              <a:rPr lang="es-PE" dirty="0">
                <a:solidFill>
                  <a:srgbClr val="0070C0"/>
                </a:solidFill>
                <a:latin typeface="BellMT"/>
              </a:rPr>
              <a:t>Asegura desarrollo de las lenguas.. </a:t>
            </a:r>
            <a:endParaRPr lang="es-PE" dirty="0">
              <a:solidFill>
                <a:srgbClr val="0070C0"/>
              </a:solidFill>
            </a:endParaRPr>
          </a:p>
        </p:txBody>
      </p:sp>
      <p:sp>
        <p:nvSpPr>
          <p:cNvPr id="3" name="Flecha: doblada hacia arriba 2">
            <a:extLst>
              <a:ext uri="{FF2B5EF4-FFF2-40B4-BE49-F238E27FC236}">
                <a16:creationId xmlns:a16="http://schemas.microsoft.com/office/drawing/2014/main" id="{8B54F366-1EC5-440E-983E-4241DFEB8AC6}"/>
              </a:ext>
            </a:extLst>
          </p:cNvPr>
          <p:cNvSpPr/>
          <p:nvPr/>
        </p:nvSpPr>
        <p:spPr>
          <a:xfrm rot="5400000">
            <a:off x="640768" y="2765005"/>
            <a:ext cx="1026464" cy="679212"/>
          </a:xfrm>
          <a:prstGeom prst="bentUpArrow">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9" name="Flecha: doblada hacia arriba 8">
            <a:extLst>
              <a:ext uri="{FF2B5EF4-FFF2-40B4-BE49-F238E27FC236}">
                <a16:creationId xmlns:a16="http://schemas.microsoft.com/office/drawing/2014/main" id="{0769EF2C-E904-47C2-891A-F107907F6275}"/>
              </a:ext>
            </a:extLst>
          </p:cNvPr>
          <p:cNvSpPr/>
          <p:nvPr/>
        </p:nvSpPr>
        <p:spPr>
          <a:xfrm rot="5400000">
            <a:off x="4039206" y="4453750"/>
            <a:ext cx="1026464" cy="679212"/>
          </a:xfrm>
          <a:prstGeom prst="bentUpArrow">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0" name="Flecha: doblada hacia arriba 9">
            <a:extLst>
              <a:ext uri="{FF2B5EF4-FFF2-40B4-BE49-F238E27FC236}">
                <a16:creationId xmlns:a16="http://schemas.microsoft.com/office/drawing/2014/main" id="{DE106465-DF0E-4504-88D7-DC16EB5E9815}"/>
              </a:ext>
            </a:extLst>
          </p:cNvPr>
          <p:cNvSpPr/>
          <p:nvPr/>
        </p:nvSpPr>
        <p:spPr>
          <a:xfrm rot="5400000">
            <a:off x="6447478" y="5712438"/>
            <a:ext cx="645767" cy="679212"/>
          </a:xfrm>
          <a:prstGeom prst="bentUpArrow">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Tree>
    <p:extLst>
      <p:ext uri="{BB962C8B-B14F-4D97-AF65-F5344CB8AC3E}">
        <p14:creationId xmlns:p14="http://schemas.microsoft.com/office/powerpoint/2010/main" val="2660938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1170432" y="1333500"/>
            <a:ext cx="9637776" cy="303733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PE" sz="2800" b="1" dirty="0"/>
              <a:t>Reflexionamos y respondemos de manera individual:</a:t>
            </a:r>
          </a:p>
          <a:p>
            <a:pPr algn="ctr"/>
            <a:endParaRPr lang="es-PE" sz="4800" b="1" dirty="0"/>
          </a:p>
          <a:p>
            <a:pPr algn="ctr"/>
            <a:r>
              <a:rPr lang="es-PE" sz="4800" b="1" dirty="0"/>
              <a:t>¿Qué es EIB?</a:t>
            </a:r>
          </a:p>
        </p:txBody>
      </p:sp>
    </p:spTree>
    <p:extLst>
      <p:ext uri="{BB962C8B-B14F-4D97-AF65-F5344CB8AC3E}">
        <p14:creationId xmlns:p14="http://schemas.microsoft.com/office/powerpoint/2010/main" val="32362040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a:extLst>
              <a:ext uri="{FF2B5EF4-FFF2-40B4-BE49-F238E27FC236}">
                <a16:creationId xmlns:a16="http://schemas.microsoft.com/office/drawing/2014/main" id="{A02FC9EC-522F-4796-8EF3-FCDE8F066EC8}"/>
              </a:ext>
            </a:extLst>
          </p:cNvPr>
          <p:cNvSpPr>
            <a:spLocks noGrp="1"/>
          </p:cNvSpPr>
          <p:nvPr>
            <p:ph type="title"/>
          </p:nvPr>
        </p:nvSpPr>
        <p:spPr>
          <a:xfrm>
            <a:off x="1652016" y="0"/>
            <a:ext cx="9048750" cy="402017"/>
          </a:xfrm>
          <a:solidFill>
            <a:srgbClr val="990000"/>
          </a:solidFill>
        </p:spPr>
        <p:txBody>
          <a:bodyPr>
            <a:normAutofit fontScale="90000"/>
          </a:bodyPr>
          <a:lstStyle/>
          <a:p>
            <a:pPr algn="ctr" eaLnBrk="1" hangingPunct="1"/>
            <a:r>
              <a:rPr lang="es-PE" altLang="es-PE" sz="3600" b="1" dirty="0">
                <a:solidFill>
                  <a:schemeClr val="bg1"/>
                </a:solidFill>
              </a:rPr>
              <a:t>Procesos previos a la planificación</a:t>
            </a:r>
          </a:p>
        </p:txBody>
      </p:sp>
      <p:sp>
        <p:nvSpPr>
          <p:cNvPr id="2" name="Rectángulo 1"/>
          <p:cNvSpPr/>
          <p:nvPr/>
        </p:nvSpPr>
        <p:spPr>
          <a:xfrm>
            <a:off x="2688971" y="703081"/>
            <a:ext cx="6974840" cy="461665"/>
          </a:xfrm>
          <a:prstGeom prst="rect">
            <a:avLst/>
          </a:prstGeom>
        </p:spPr>
        <p:txBody>
          <a:bodyPr wrap="square">
            <a:spAutoFit/>
          </a:bodyPr>
          <a:lstStyle/>
          <a:p>
            <a:pPr algn="ctr"/>
            <a:r>
              <a:rPr lang="es-PE" sz="2400" dirty="0">
                <a:solidFill>
                  <a:srgbClr val="0070C0"/>
                </a:solidFill>
                <a:latin typeface="BellMT"/>
              </a:rPr>
              <a:t>Ejemplo de caracterización sociolingüística</a:t>
            </a:r>
            <a:endParaRPr lang="es-PE" sz="2400" dirty="0">
              <a:solidFill>
                <a:srgbClr val="0070C0"/>
              </a:solidFill>
            </a:endParaRPr>
          </a:p>
        </p:txBody>
      </p:sp>
      <p:graphicFrame>
        <p:nvGraphicFramePr>
          <p:cNvPr id="3" name="Tabla 2">
            <a:extLst>
              <a:ext uri="{FF2B5EF4-FFF2-40B4-BE49-F238E27FC236}">
                <a16:creationId xmlns:a16="http://schemas.microsoft.com/office/drawing/2014/main" id="{06E45589-872F-4E32-A516-8066DF9F608E}"/>
              </a:ext>
            </a:extLst>
          </p:cNvPr>
          <p:cNvGraphicFramePr>
            <a:graphicFrameLocks noGrp="1"/>
          </p:cNvGraphicFramePr>
          <p:nvPr>
            <p:extLst>
              <p:ext uri="{D42A27DB-BD31-4B8C-83A1-F6EECF244321}">
                <p14:modId xmlns:p14="http://schemas.microsoft.com/office/powerpoint/2010/main" val="2133691202"/>
              </p:ext>
            </p:extLst>
          </p:nvPr>
        </p:nvGraphicFramePr>
        <p:xfrm>
          <a:off x="40639" y="1465811"/>
          <a:ext cx="12029442" cy="1930400"/>
        </p:xfrm>
        <a:graphic>
          <a:graphicData uri="http://schemas.openxmlformats.org/drawingml/2006/table">
            <a:tbl>
              <a:tblPr firstRow="1" bandRow="1">
                <a:tableStyleId>{5C22544A-7EE6-4342-B048-85BDC9FD1C3A}</a:tableStyleId>
              </a:tblPr>
              <a:tblGrid>
                <a:gridCol w="2004907">
                  <a:extLst>
                    <a:ext uri="{9D8B030D-6E8A-4147-A177-3AD203B41FA5}">
                      <a16:colId xmlns:a16="http://schemas.microsoft.com/office/drawing/2014/main" val="3642636494"/>
                    </a:ext>
                  </a:extLst>
                </a:gridCol>
                <a:gridCol w="2004907">
                  <a:extLst>
                    <a:ext uri="{9D8B030D-6E8A-4147-A177-3AD203B41FA5}">
                      <a16:colId xmlns:a16="http://schemas.microsoft.com/office/drawing/2014/main" val="1112833415"/>
                    </a:ext>
                  </a:extLst>
                </a:gridCol>
                <a:gridCol w="2004907">
                  <a:extLst>
                    <a:ext uri="{9D8B030D-6E8A-4147-A177-3AD203B41FA5}">
                      <a16:colId xmlns:a16="http://schemas.microsoft.com/office/drawing/2014/main" val="2246860846"/>
                    </a:ext>
                  </a:extLst>
                </a:gridCol>
                <a:gridCol w="2004907">
                  <a:extLst>
                    <a:ext uri="{9D8B030D-6E8A-4147-A177-3AD203B41FA5}">
                      <a16:colId xmlns:a16="http://schemas.microsoft.com/office/drawing/2014/main" val="4197994639"/>
                    </a:ext>
                  </a:extLst>
                </a:gridCol>
                <a:gridCol w="2004907">
                  <a:extLst>
                    <a:ext uri="{9D8B030D-6E8A-4147-A177-3AD203B41FA5}">
                      <a16:colId xmlns:a16="http://schemas.microsoft.com/office/drawing/2014/main" val="3616567991"/>
                    </a:ext>
                  </a:extLst>
                </a:gridCol>
                <a:gridCol w="2004907">
                  <a:extLst>
                    <a:ext uri="{9D8B030D-6E8A-4147-A177-3AD203B41FA5}">
                      <a16:colId xmlns:a16="http://schemas.microsoft.com/office/drawing/2014/main" val="750334016"/>
                    </a:ext>
                  </a:extLst>
                </a:gridCol>
              </a:tblGrid>
              <a:tr h="370840">
                <a:tc>
                  <a:txBody>
                    <a:bodyPr/>
                    <a:lstStyle/>
                    <a:p>
                      <a:pPr algn="l"/>
                      <a:r>
                        <a:rPr lang="es-ES" dirty="0"/>
                        <a:t>¿Qué lenguas hablamos en la comunidad?</a:t>
                      </a:r>
                      <a:endParaRPr lang="es-PE" dirty="0"/>
                    </a:p>
                  </a:txBody>
                  <a:tcPr/>
                </a:tc>
                <a:tc>
                  <a:txBody>
                    <a:bodyPr/>
                    <a:lstStyle/>
                    <a:p>
                      <a:r>
                        <a:rPr lang="es-PE" dirty="0"/>
                        <a:t>¿Quiénes las hablamos?</a:t>
                      </a:r>
                    </a:p>
                  </a:txBody>
                  <a:tcPr/>
                </a:tc>
                <a:tc>
                  <a:txBody>
                    <a:bodyPr/>
                    <a:lstStyle/>
                    <a:p>
                      <a:r>
                        <a:rPr lang="es-ES" dirty="0"/>
                        <a:t>¿Dónde y cuándo las hablamos?</a:t>
                      </a:r>
                      <a:endParaRPr lang="es-PE" dirty="0"/>
                    </a:p>
                  </a:txBody>
                  <a:tcPr/>
                </a:tc>
                <a:tc>
                  <a:txBody>
                    <a:bodyPr/>
                    <a:lstStyle/>
                    <a:p>
                      <a:r>
                        <a:rPr lang="es-ES" dirty="0"/>
                        <a:t>¿Queremos que se sigan hablando?, ¿por qué?</a:t>
                      </a:r>
                      <a:endParaRPr lang="es-PE" dirty="0"/>
                    </a:p>
                  </a:txBody>
                  <a:tcPr/>
                </a:tc>
                <a:tc>
                  <a:txBody>
                    <a:bodyPr/>
                    <a:lstStyle/>
                    <a:p>
                      <a:r>
                        <a:rPr lang="es-ES" dirty="0"/>
                        <a:t>¿Qué haríamos para que se siga hablando la lengua originaria?</a:t>
                      </a:r>
                      <a:endParaRPr lang="es-PE" dirty="0"/>
                    </a:p>
                  </a:txBody>
                  <a:tcPr/>
                </a:tc>
                <a:tc>
                  <a:txBody>
                    <a:bodyPr/>
                    <a:lstStyle/>
                    <a:p>
                      <a:r>
                        <a:rPr lang="es-ES" dirty="0"/>
                        <a:t>¿Qué familias o personas dominan más</a:t>
                      </a:r>
                      <a:endParaRPr lang="es-PE" dirty="0"/>
                    </a:p>
                  </a:txBody>
                  <a:tcPr/>
                </a:tc>
                <a:extLst>
                  <a:ext uri="{0D108BD9-81ED-4DB2-BD59-A6C34878D82A}">
                    <a16:rowId xmlns:a16="http://schemas.microsoft.com/office/drawing/2014/main" val="2667773740"/>
                  </a:ext>
                </a:extLst>
              </a:tr>
              <a:tr h="370840">
                <a:tc>
                  <a:txBody>
                    <a:bodyPr/>
                    <a:lstStyle/>
                    <a:p>
                      <a:endParaRPr lang="es-PE" dirty="0"/>
                    </a:p>
                  </a:txBody>
                  <a:tcPr/>
                </a:tc>
                <a:tc>
                  <a:txBody>
                    <a:bodyPr/>
                    <a:lstStyle/>
                    <a:p>
                      <a:endParaRPr lang="es-PE" dirty="0"/>
                    </a:p>
                  </a:txBody>
                  <a:tcPr/>
                </a:tc>
                <a:tc>
                  <a:txBody>
                    <a:bodyPr/>
                    <a:lstStyle/>
                    <a:p>
                      <a:endParaRPr lang="es-PE" dirty="0"/>
                    </a:p>
                  </a:txBody>
                  <a:tcPr/>
                </a:tc>
                <a:tc>
                  <a:txBody>
                    <a:bodyPr/>
                    <a:lstStyle/>
                    <a:p>
                      <a:endParaRPr lang="es-PE" dirty="0"/>
                    </a:p>
                  </a:txBody>
                  <a:tcPr/>
                </a:tc>
                <a:tc>
                  <a:txBody>
                    <a:bodyPr/>
                    <a:lstStyle/>
                    <a:p>
                      <a:endParaRPr lang="es-PE" dirty="0"/>
                    </a:p>
                  </a:txBody>
                  <a:tcPr/>
                </a:tc>
                <a:tc>
                  <a:txBody>
                    <a:bodyPr/>
                    <a:lstStyle/>
                    <a:p>
                      <a:endParaRPr lang="es-PE" dirty="0"/>
                    </a:p>
                  </a:txBody>
                  <a:tcPr/>
                </a:tc>
                <a:extLst>
                  <a:ext uri="{0D108BD9-81ED-4DB2-BD59-A6C34878D82A}">
                    <a16:rowId xmlns:a16="http://schemas.microsoft.com/office/drawing/2014/main" val="1016598237"/>
                  </a:ext>
                </a:extLst>
              </a:tr>
              <a:tr h="370840">
                <a:tc>
                  <a:txBody>
                    <a:bodyPr/>
                    <a:lstStyle/>
                    <a:p>
                      <a:endParaRPr lang="es-PE"/>
                    </a:p>
                  </a:txBody>
                  <a:tcPr/>
                </a:tc>
                <a:tc>
                  <a:txBody>
                    <a:bodyPr/>
                    <a:lstStyle/>
                    <a:p>
                      <a:endParaRPr lang="es-PE"/>
                    </a:p>
                  </a:txBody>
                  <a:tcPr/>
                </a:tc>
                <a:tc>
                  <a:txBody>
                    <a:bodyPr/>
                    <a:lstStyle/>
                    <a:p>
                      <a:endParaRPr lang="es-PE"/>
                    </a:p>
                  </a:txBody>
                  <a:tcPr/>
                </a:tc>
                <a:tc>
                  <a:txBody>
                    <a:bodyPr/>
                    <a:lstStyle/>
                    <a:p>
                      <a:endParaRPr lang="es-PE" dirty="0"/>
                    </a:p>
                  </a:txBody>
                  <a:tcPr/>
                </a:tc>
                <a:tc>
                  <a:txBody>
                    <a:bodyPr/>
                    <a:lstStyle/>
                    <a:p>
                      <a:endParaRPr lang="es-PE"/>
                    </a:p>
                  </a:txBody>
                  <a:tcPr/>
                </a:tc>
                <a:tc>
                  <a:txBody>
                    <a:bodyPr/>
                    <a:lstStyle/>
                    <a:p>
                      <a:endParaRPr lang="es-PE" dirty="0"/>
                    </a:p>
                  </a:txBody>
                  <a:tcPr/>
                </a:tc>
                <a:extLst>
                  <a:ext uri="{0D108BD9-81ED-4DB2-BD59-A6C34878D82A}">
                    <a16:rowId xmlns:a16="http://schemas.microsoft.com/office/drawing/2014/main" val="3126206763"/>
                  </a:ext>
                </a:extLst>
              </a:tr>
            </a:tbl>
          </a:graphicData>
        </a:graphic>
      </p:graphicFrame>
      <p:sp>
        <p:nvSpPr>
          <p:cNvPr id="4" name="Rectángulo 3">
            <a:extLst>
              <a:ext uri="{FF2B5EF4-FFF2-40B4-BE49-F238E27FC236}">
                <a16:creationId xmlns:a16="http://schemas.microsoft.com/office/drawing/2014/main" id="{81FB4927-F9D1-4F92-8340-538534F31FF0}"/>
              </a:ext>
            </a:extLst>
          </p:cNvPr>
          <p:cNvSpPr/>
          <p:nvPr/>
        </p:nvSpPr>
        <p:spPr>
          <a:xfrm>
            <a:off x="80391" y="3813674"/>
            <a:ext cx="12029442" cy="1754326"/>
          </a:xfrm>
          <a:prstGeom prst="rect">
            <a:avLst/>
          </a:prstGeom>
        </p:spPr>
        <p:txBody>
          <a:bodyPr wrap="square">
            <a:spAutoFit/>
          </a:bodyPr>
          <a:lstStyle/>
          <a:p>
            <a:r>
              <a:rPr lang="es-ES" dirty="0"/>
              <a:t>Conclusiones:</a:t>
            </a:r>
          </a:p>
          <a:p>
            <a:r>
              <a:rPr lang="es-ES" dirty="0"/>
              <a:t>En la comunidad Se hablan dos lenguas, quechua y castellano.</a:t>
            </a:r>
          </a:p>
          <a:p>
            <a:r>
              <a:rPr lang="es-ES" dirty="0"/>
              <a:t>Todos (abuelos, papás e hijos) hablan quechua.</a:t>
            </a:r>
          </a:p>
          <a:p>
            <a:r>
              <a:rPr lang="es-ES" dirty="0"/>
              <a:t>Para asegurar uso permanente de la lengua, se deben prever estrategias.</a:t>
            </a:r>
          </a:p>
          <a:p>
            <a:r>
              <a:rPr lang="es-ES" dirty="0"/>
              <a:t>En la comunidad el quechua se usa casi en todos los contextos, no se identifican espacios preferenciales para una u otra lengua.</a:t>
            </a:r>
          </a:p>
          <a:p>
            <a:r>
              <a:rPr lang="es-ES" dirty="0"/>
              <a:t>Los hablantes muestran actitud positiva hacia los hablantes.</a:t>
            </a:r>
            <a:endParaRPr lang="es-PE" dirty="0"/>
          </a:p>
        </p:txBody>
      </p:sp>
    </p:spTree>
    <p:extLst>
      <p:ext uri="{BB962C8B-B14F-4D97-AF65-F5344CB8AC3E}">
        <p14:creationId xmlns:p14="http://schemas.microsoft.com/office/powerpoint/2010/main" val="23723694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a:extLst>
              <a:ext uri="{FF2B5EF4-FFF2-40B4-BE49-F238E27FC236}">
                <a16:creationId xmlns:a16="http://schemas.microsoft.com/office/drawing/2014/main" id="{A02FC9EC-522F-4796-8EF3-FCDE8F066EC8}"/>
              </a:ext>
            </a:extLst>
          </p:cNvPr>
          <p:cNvSpPr>
            <a:spLocks noGrp="1"/>
          </p:cNvSpPr>
          <p:nvPr>
            <p:ph type="title"/>
          </p:nvPr>
        </p:nvSpPr>
        <p:spPr>
          <a:xfrm>
            <a:off x="1652016" y="0"/>
            <a:ext cx="9048750" cy="402017"/>
          </a:xfrm>
          <a:solidFill>
            <a:srgbClr val="990000"/>
          </a:solidFill>
        </p:spPr>
        <p:txBody>
          <a:bodyPr>
            <a:normAutofit fontScale="90000"/>
          </a:bodyPr>
          <a:lstStyle/>
          <a:p>
            <a:pPr algn="ctr" eaLnBrk="1" hangingPunct="1"/>
            <a:r>
              <a:rPr lang="es-PE" altLang="es-PE" sz="3600" b="1" dirty="0">
                <a:solidFill>
                  <a:schemeClr val="bg1"/>
                </a:solidFill>
              </a:rPr>
              <a:t>Procesos previos a la planificación</a:t>
            </a:r>
          </a:p>
        </p:txBody>
      </p:sp>
      <p:sp>
        <p:nvSpPr>
          <p:cNvPr id="2" name="Rectángulo 1"/>
          <p:cNvSpPr/>
          <p:nvPr/>
        </p:nvSpPr>
        <p:spPr>
          <a:xfrm>
            <a:off x="1468620" y="483420"/>
            <a:ext cx="7510788" cy="461665"/>
          </a:xfrm>
          <a:prstGeom prst="rect">
            <a:avLst/>
          </a:prstGeom>
        </p:spPr>
        <p:txBody>
          <a:bodyPr wrap="square">
            <a:spAutoFit/>
          </a:bodyPr>
          <a:lstStyle/>
          <a:p>
            <a:pPr algn="ctr"/>
            <a:r>
              <a:rPr lang="es-PE" sz="2400" dirty="0">
                <a:solidFill>
                  <a:srgbClr val="0070C0"/>
                </a:solidFill>
                <a:latin typeface="BellMT"/>
              </a:rPr>
              <a:t>Caracterización </a:t>
            </a:r>
            <a:r>
              <a:rPr lang="es-PE" sz="2400" dirty="0" err="1">
                <a:solidFill>
                  <a:srgbClr val="0070C0"/>
                </a:solidFill>
                <a:latin typeface="BellMT"/>
              </a:rPr>
              <a:t>spsicolingüística</a:t>
            </a:r>
            <a:endParaRPr lang="es-PE" sz="2400" dirty="0">
              <a:solidFill>
                <a:srgbClr val="0070C0"/>
              </a:solidFill>
            </a:endParaRPr>
          </a:p>
        </p:txBody>
      </p:sp>
      <p:sp>
        <p:nvSpPr>
          <p:cNvPr id="6" name="Rectángulo 5"/>
          <p:cNvSpPr/>
          <p:nvPr/>
        </p:nvSpPr>
        <p:spPr>
          <a:xfrm>
            <a:off x="0" y="1297372"/>
            <a:ext cx="4592320" cy="1200329"/>
          </a:xfrm>
          <a:prstGeom prst="rect">
            <a:avLst/>
          </a:prstGeom>
          <a:ln w="3175">
            <a:solidFill>
              <a:schemeClr val="tx1"/>
            </a:solidFill>
          </a:ln>
        </p:spPr>
        <p:txBody>
          <a:bodyPr wrap="square">
            <a:spAutoFit/>
          </a:bodyPr>
          <a:lstStyle/>
          <a:p>
            <a:r>
              <a:rPr lang="es-ES" dirty="0"/>
              <a:t>Se recoge información en situaciones reales:</a:t>
            </a:r>
          </a:p>
          <a:p>
            <a:r>
              <a:rPr lang="es-ES" dirty="0"/>
              <a:t>Juego.</a:t>
            </a:r>
          </a:p>
          <a:p>
            <a:r>
              <a:rPr lang="es-ES" dirty="0"/>
              <a:t>Recreo.</a:t>
            </a:r>
          </a:p>
          <a:p>
            <a:r>
              <a:rPr lang="es-ES" dirty="0"/>
              <a:t>Diálogos amicales</a:t>
            </a:r>
            <a:endParaRPr lang="es-PE" dirty="0"/>
          </a:p>
        </p:txBody>
      </p:sp>
      <p:sp>
        <p:nvSpPr>
          <p:cNvPr id="7" name="Rectángulo 6"/>
          <p:cNvSpPr/>
          <p:nvPr/>
        </p:nvSpPr>
        <p:spPr>
          <a:xfrm>
            <a:off x="1754374" y="2869056"/>
            <a:ext cx="5596128" cy="923330"/>
          </a:xfrm>
          <a:prstGeom prst="rect">
            <a:avLst/>
          </a:prstGeom>
          <a:ln w="3175">
            <a:solidFill>
              <a:schemeClr val="tx1"/>
            </a:solidFill>
          </a:ln>
        </p:spPr>
        <p:txBody>
          <a:bodyPr wrap="square">
            <a:spAutoFit/>
          </a:bodyPr>
          <a:lstStyle/>
          <a:p>
            <a:r>
              <a:rPr lang="es-PE" dirty="0">
                <a:latin typeface="BellMT"/>
              </a:rPr>
              <a:t>Permite:</a:t>
            </a:r>
          </a:p>
          <a:p>
            <a:r>
              <a:rPr lang="es-ES" dirty="0">
                <a:latin typeface="BellMT"/>
              </a:rPr>
              <a:t>Identificar nivel de dominios de las lenguas.</a:t>
            </a:r>
          </a:p>
          <a:p>
            <a:r>
              <a:rPr lang="es-ES" dirty="0">
                <a:latin typeface="BellMT"/>
              </a:rPr>
              <a:t>Diseñar estrategias acorde.</a:t>
            </a:r>
            <a:endParaRPr lang="es-PE" dirty="0"/>
          </a:p>
        </p:txBody>
      </p:sp>
      <p:sp>
        <p:nvSpPr>
          <p:cNvPr id="16" name="Rectángulo 15"/>
          <p:cNvSpPr/>
          <p:nvPr/>
        </p:nvSpPr>
        <p:spPr>
          <a:xfrm>
            <a:off x="5066534" y="4100693"/>
            <a:ext cx="4567936" cy="1477328"/>
          </a:xfrm>
          <a:prstGeom prst="rect">
            <a:avLst/>
          </a:prstGeom>
          <a:ln w="3175">
            <a:solidFill>
              <a:schemeClr val="tx1"/>
            </a:solidFill>
          </a:ln>
        </p:spPr>
        <p:txBody>
          <a:bodyPr wrap="square">
            <a:spAutoFit/>
          </a:bodyPr>
          <a:lstStyle/>
          <a:p>
            <a:r>
              <a:rPr lang="es-PE" dirty="0">
                <a:latin typeface="BellMT"/>
              </a:rPr>
              <a:t>Constituye la base para la planificación para el desarrollo y/o revitalización.</a:t>
            </a:r>
          </a:p>
          <a:p>
            <a:r>
              <a:rPr lang="es-ES" dirty="0">
                <a:latin typeface="BellMT"/>
              </a:rPr>
              <a:t>P</a:t>
            </a:r>
            <a:r>
              <a:rPr lang="es-PE" dirty="0" err="1">
                <a:latin typeface="BellMT"/>
              </a:rPr>
              <a:t>ermite</a:t>
            </a:r>
            <a:r>
              <a:rPr lang="es-PE" dirty="0">
                <a:latin typeface="BellMT"/>
              </a:rPr>
              <a:t> decidir pedagógicamente el uso de las lenguas – Uso y tratamiento de lenguas.</a:t>
            </a:r>
            <a:endParaRPr lang="es-PE" dirty="0"/>
          </a:p>
        </p:txBody>
      </p:sp>
      <p:sp>
        <p:nvSpPr>
          <p:cNvPr id="17" name="Rectángulo 16"/>
          <p:cNvSpPr/>
          <p:nvPr/>
        </p:nvSpPr>
        <p:spPr>
          <a:xfrm>
            <a:off x="7109968" y="5926084"/>
            <a:ext cx="4718304" cy="646331"/>
          </a:xfrm>
          <a:prstGeom prst="rect">
            <a:avLst/>
          </a:prstGeom>
          <a:ln w="3175">
            <a:solidFill>
              <a:schemeClr val="tx1"/>
            </a:solidFill>
          </a:ln>
        </p:spPr>
        <p:txBody>
          <a:bodyPr wrap="square">
            <a:spAutoFit/>
          </a:bodyPr>
          <a:lstStyle/>
          <a:p>
            <a:r>
              <a:rPr lang="es-PE" dirty="0">
                <a:latin typeface="BellMT"/>
              </a:rPr>
              <a:t>Son base para planificar uso y tratamiento de lenguas.</a:t>
            </a:r>
            <a:endParaRPr lang="es-PE" dirty="0"/>
          </a:p>
        </p:txBody>
      </p:sp>
      <p:sp>
        <p:nvSpPr>
          <p:cNvPr id="3" name="Flecha: doblada hacia arriba 2">
            <a:extLst>
              <a:ext uri="{FF2B5EF4-FFF2-40B4-BE49-F238E27FC236}">
                <a16:creationId xmlns:a16="http://schemas.microsoft.com/office/drawing/2014/main" id="{D31E1FD3-88CA-4676-B24F-01BE3E69AAFA}"/>
              </a:ext>
            </a:extLst>
          </p:cNvPr>
          <p:cNvSpPr/>
          <p:nvPr/>
        </p:nvSpPr>
        <p:spPr>
          <a:xfrm rot="5400000">
            <a:off x="834885" y="2557335"/>
            <a:ext cx="792759" cy="931299"/>
          </a:xfrm>
          <a:prstGeom prst="bentUpArrow">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9" name="Flecha: doblada hacia arriba 8">
            <a:extLst>
              <a:ext uri="{FF2B5EF4-FFF2-40B4-BE49-F238E27FC236}">
                <a16:creationId xmlns:a16="http://schemas.microsoft.com/office/drawing/2014/main" id="{121F746A-12E1-4C80-80A6-A652548A8FBE}"/>
              </a:ext>
            </a:extLst>
          </p:cNvPr>
          <p:cNvSpPr/>
          <p:nvPr/>
        </p:nvSpPr>
        <p:spPr>
          <a:xfrm rot="5400000">
            <a:off x="3996483" y="3882690"/>
            <a:ext cx="1111907" cy="931299"/>
          </a:xfrm>
          <a:prstGeom prst="bentUpArrow">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0" name="Flecha: doblada hacia arriba 9">
            <a:extLst>
              <a:ext uri="{FF2B5EF4-FFF2-40B4-BE49-F238E27FC236}">
                <a16:creationId xmlns:a16="http://schemas.microsoft.com/office/drawing/2014/main" id="{5C195EAB-8253-45FD-9F2C-BD8F43B1836A}"/>
              </a:ext>
            </a:extLst>
          </p:cNvPr>
          <p:cNvSpPr/>
          <p:nvPr/>
        </p:nvSpPr>
        <p:spPr>
          <a:xfrm rot="5400000">
            <a:off x="6247939" y="5577164"/>
            <a:ext cx="792759" cy="931299"/>
          </a:xfrm>
          <a:prstGeom prst="bentUpArrow">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Tree>
    <p:extLst>
      <p:ext uri="{BB962C8B-B14F-4D97-AF65-F5344CB8AC3E}">
        <p14:creationId xmlns:p14="http://schemas.microsoft.com/office/powerpoint/2010/main" val="6293485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a:extLst>
              <a:ext uri="{FF2B5EF4-FFF2-40B4-BE49-F238E27FC236}">
                <a16:creationId xmlns:a16="http://schemas.microsoft.com/office/drawing/2014/main" id="{A02FC9EC-522F-4796-8EF3-FCDE8F066EC8}"/>
              </a:ext>
            </a:extLst>
          </p:cNvPr>
          <p:cNvSpPr>
            <a:spLocks noGrp="1"/>
          </p:cNvSpPr>
          <p:nvPr>
            <p:ph type="title"/>
          </p:nvPr>
        </p:nvSpPr>
        <p:spPr>
          <a:xfrm>
            <a:off x="1652016" y="0"/>
            <a:ext cx="9048750" cy="402017"/>
          </a:xfrm>
          <a:solidFill>
            <a:srgbClr val="990000"/>
          </a:solidFill>
        </p:spPr>
        <p:txBody>
          <a:bodyPr>
            <a:normAutofit fontScale="90000"/>
          </a:bodyPr>
          <a:lstStyle/>
          <a:p>
            <a:pPr algn="ctr" eaLnBrk="1" hangingPunct="1"/>
            <a:r>
              <a:rPr lang="es-PE" altLang="es-PE" sz="3600" b="1" dirty="0">
                <a:solidFill>
                  <a:schemeClr val="bg1"/>
                </a:solidFill>
              </a:rPr>
              <a:t>Procesos previos a la planificación</a:t>
            </a:r>
          </a:p>
        </p:txBody>
      </p:sp>
      <p:sp>
        <p:nvSpPr>
          <p:cNvPr id="2" name="Rectángulo 1"/>
          <p:cNvSpPr/>
          <p:nvPr/>
        </p:nvSpPr>
        <p:spPr>
          <a:xfrm>
            <a:off x="447040" y="434730"/>
            <a:ext cx="11460480" cy="461665"/>
          </a:xfrm>
          <a:prstGeom prst="rect">
            <a:avLst/>
          </a:prstGeom>
        </p:spPr>
        <p:txBody>
          <a:bodyPr wrap="square">
            <a:spAutoFit/>
          </a:bodyPr>
          <a:lstStyle/>
          <a:p>
            <a:pPr algn="ctr"/>
            <a:r>
              <a:rPr lang="es-PE" sz="2400" dirty="0">
                <a:solidFill>
                  <a:srgbClr val="0070C0"/>
                </a:solidFill>
                <a:latin typeface="BellMT"/>
              </a:rPr>
              <a:t>Ejemplo de caracterización </a:t>
            </a:r>
            <a:r>
              <a:rPr lang="es-PE" sz="2400" dirty="0" err="1">
                <a:solidFill>
                  <a:srgbClr val="0070C0"/>
                </a:solidFill>
                <a:latin typeface="BellMT"/>
              </a:rPr>
              <a:t>psicogüística</a:t>
            </a:r>
            <a:r>
              <a:rPr lang="es-PE" sz="2400" dirty="0">
                <a:solidFill>
                  <a:srgbClr val="0070C0"/>
                </a:solidFill>
                <a:latin typeface="BellMT"/>
              </a:rPr>
              <a:t> – nivel de dominio del quechua.</a:t>
            </a:r>
            <a:endParaRPr lang="es-PE" sz="2400" dirty="0">
              <a:solidFill>
                <a:srgbClr val="0070C0"/>
              </a:solidFill>
            </a:endParaRPr>
          </a:p>
        </p:txBody>
      </p:sp>
      <p:graphicFrame>
        <p:nvGraphicFramePr>
          <p:cNvPr id="5" name="Tabla 4">
            <a:extLst>
              <a:ext uri="{FF2B5EF4-FFF2-40B4-BE49-F238E27FC236}">
                <a16:creationId xmlns:a16="http://schemas.microsoft.com/office/drawing/2014/main" id="{D68227C6-C2C8-4B9E-BAB7-54E23886D63A}"/>
              </a:ext>
            </a:extLst>
          </p:cNvPr>
          <p:cNvGraphicFramePr>
            <a:graphicFrameLocks noGrp="1"/>
          </p:cNvGraphicFramePr>
          <p:nvPr>
            <p:extLst>
              <p:ext uri="{D42A27DB-BD31-4B8C-83A1-F6EECF244321}">
                <p14:modId xmlns:p14="http://schemas.microsoft.com/office/powerpoint/2010/main" val="2756179750"/>
              </p:ext>
            </p:extLst>
          </p:nvPr>
        </p:nvGraphicFramePr>
        <p:xfrm>
          <a:off x="142240" y="944851"/>
          <a:ext cx="11765275" cy="5620297"/>
        </p:xfrm>
        <a:graphic>
          <a:graphicData uri="http://schemas.openxmlformats.org/drawingml/2006/table">
            <a:tbl>
              <a:tblPr firstRow="1" firstCol="1" bandRow="1">
                <a:tableStyleId>{5C22544A-7EE6-4342-B048-85BDC9FD1C3A}</a:tableStyleId>
              </a:tblPr>
              <a:tblGrid>
                <a:gridCol w="1233157">
                  <a:extLst>
                    <a:ext uri="{9D8B030D-6E8A-4147-A177-3AD203B41FA5}">
                      <a16:colId xmlns:a16="http://schemas.microsoft.com/office/drawing/2014/main" val="3478102672"/>
                    </a:ext>
                  </a:extLst>
                </a:gridCol>
                <a:gridCol w="615486">
                  <a:extLst>
                    <a:ext uri="{9D8B030D-6E8A-4147-A177-3AD203B41FA5}">
                      <a16:colId xmlns:a16="http://schemas.microsoft.com/office/drawing/2014/main" val="3571036641"/>
                    </a:ext>
                  </a:extLst>
                </a:gridCol>
                <a:gridCol w="164060">
                  <a:extLst>
                    <a:ext uri="{9D8B030D-6E8A-4147-A177-3AD203B41FA5}">
                      <a16:colId xmlns:a16="http://schemas.microsoft.com/office/drawing/2014/main" val="2906267065"/>
                    </a:ext>
                  </a:extLst>
                </a:gridCol>
                <a:gridCol w="164060">
                  <a:extLst>
                    <a:ext uri="{9D8B030D-6E8A-4147-A177-3AD203B41FA5}">
                      <a16:colId xmlns:a16="http://schemas.microsoft.com/office/drawing/2014/main" val="3366117337"/>
                    </a:ext>
                  </a:extLst>
                </a:gridCol>
                <a:gridCol w="460799">
                  <a:extLst>
                    <a:ext uri="{9D8B030D-6E8A-4147-A177-3AD203B41FA5}">
                      <a16:colId xmlns:a16="http://schemas.microsoft.com/office/drawing/2014/main" val="1902749913"/>
                    </a:ext>
                  </a:extLst>
                </a:gridCol>
                <a:gridCol w="464064">
                  <a:extLst>
                    <a:ext uri="{9D8B030D-6E8A-4147-A177-3AD203B41FA5}">
                      <a16:colId xmlns:a16="http://schemas.microsoft.com/office/drawing/2014/main" val="2730169630"/>
                    </a:ext>
                  </a:extLst>
                </a:gridCol>
                <a:gridCol w="462976">
                  <a:extLst>
                    <a:ext uri="{9D8B030D-6E8A-4147-A177-3AD203B41FA5}">
                      <a16:colId xmlns:a16="http://schemas.microsoft.com/office/drawing/2014/main" val="543235590"/>
                    </a:ext>
                  </a:extLst>
                </a:gridCol>
                <a:gridCol w="466245">
                  <a:extLst>
                    <a:ext uri="{9D8B030D-6E8A-4147-A177-3AD203B41FA5}">
                      <a16:colId xmlns:a16="http://schemas.microsoft.com/office/drawing/2014/main" val="2303007294"/>
                    </a:ext>
                  </a:extLst>
                </a:gridCol>
                <a:gridCol w="620935">
                  <a:extLst>
                    <a:ext uri="{9D8B030D-6E8A-4147-A177-3AD203B41FA5}">
                      <a16:colId xmlns:a16="http://schemas.microsoft.com/office/drawing/2014/main" val="604310033"/>
                    </a:ext>
                  </a:extLst>
                </a:gridCol>
                <a:gridCol w="462976">
                  <a:extLst>
                    <a:ext uri="{9D8B030D-6E8A-4147-A177-3AD203B41FA5}">
                      <a16:colId xmlns:a16="http://schemas.microsoft.com/office/drawing/2014/main" val="3561228050"/>
                    </a:ext>
                  </a:extLst>
                </a:gridCol>
                <a:gridCol w="464064">
                  <a:extLst>
                    <a:ext uri="{9D8B030D-6E8A-4147-A177-3AD203B41FA5}">
                      <a16:colId xmlns:a16="http://schemas.microsoft.com/office/drawing/2014/main" val="890616633"/>
                    </a:ext>
                  </a:extLst>
                </a:gridCol>
                <a:gridCol w="462976">
                  <a:extLst>
                    <a:ext uri="{9D8B030D-6E8A-4147-A177-3AD203B41FA5}">
                      <a16:colId xmlns:a16="http://schemas.microsoft.com/office/drawing/2014/main" val="3122563287"/>
                    </a:ext>
                  </a:extLst>
                </a:gridCol>
                <a:gridCol w="462976">
                  <a:extLst>
                    <a:ext uri="{9D8B030D-6E8A-4147-A177-3AD203B41FA5}">
                      <a16:colId xmlns:a16="http://schemas.microsoft.com/office/drawing/2014/main" val="295497280"/>
                    </a:ext>
                  </a:extLst>
                </a:gridCol>
                <a:gridCol w="462976">
                  <a:extLst>
                    <a:ext uri="{9D8B030D-6E8A-4147-A177-3AD203B41FA5}">
                      <a16:colId xmlns:a16="http://schemas.microsoft.com/office/drawing/2014/main" val="3326586294"/>
                    </a:ext>
                  </a:extLst>
                </a:gridCol>
                <a:gridCol w="464064">
                  <a:extLst>
                    <a:ext uri="{9D8B030D-6E8A-4147-A177-3AD203B41FA5}">
                      <a16:colId xmlns:a16="http://schemas.microsoft.com/office/drawing/2014/main" val="1163438316"/>
                    </a:ext>
                  </a:extLst>
                </a:gridCol>
                <a:gridCol w="462976">
                  <a:extLst>
                    <a:ext uri="{9D8B030D-6E8A-4147-A177-3AD203B41FA5}">
                      <a16:colId xmlns:a16="http://schemas.microsoft.com/office/drawing/2014/main" val="626538205"/>
                    </a:ext>
                  </a:extLst>
                </a:gridCol>
                <a:gridCol w="462976">
                  <a:extLst>
                    <a:ext uri="{9D8B030D-6E8A-4147-A177-3AD203B41FA5}">
                      <a16:colId xmlns:a16="http://schemas.microsoft.com/office/drawing/2014/main" val="3852601770"/>
                    </a:ext>
                  </a:extLst>
                </a:gridCol>
                <a:gridCol w="620935">
                  <a:extLst>
                    <a:ext uri="{9D8B030D-6E8A-4147-A177-3AD203B41FA5}">
                      <a16:colId xmlns:a16="http://schemas.microsoft.com/office/drawing/2014/main" val="1870178683"/>
                    </a:ext>
                  </a:extLst>
                </a:gridCol>
                <a:gridCol w="456443">
                  <a:extLst>
                    <a:ext uri="{9D8B030D-6E8A-4147-A177-3AD203B41FA5}">
                      <a16:colId xmlns:a16="http://schemas.microsoft.com/office/drawing/2014/main" val="2743148534"/>
                    </a:ext>
                  </a:extLst>
                </a:gridCol>
                <a:gridCol w="456443">
                  <a:extLst>
                    <a:ext uri="{9D8B030D-6E8A-4147-A177-3AD203B41FA5}">
                      <a16:colId xmlns:a16="http://schemas.microsoft.com/office/drawing/2014/main" val="161266378"/>
                    </a:ext>
                  </a:extLst>
                </a:gridCol>
                <a:gridCol w="482584">
                  <a:extLst>
                    <a:ext uri="{9D8B030D-6E8A-4147-A177-3AD203B41FA5}">
                      <a16:colId xmlns:a16="http://schemas.microsoft.com/office/drawing/2014/main" val="1014872939"/>
                    </a:ext>
                  </a:extLst>
                </a:gridCol>
                <a:gridCol w="462976">
                  <a:extLst>
                    <a:ext uri="{9D8B030D-6E8A-4147-A177-3AD203B41FA5}">
                      <a16:colId xmlns:a16="http://schemas.microsoft.com/office/drawing/2014/main" val="561021593"/>
                    </a:ext>
                  </a:extLst>
                </a:gridCol>
                <a:gridCol w="464064">
                  <a:extLst>
                    <a:ext uri="{9D8B030D-6E8A-4147-A177-3AD203B41FA5}">
                      <a16:colId xmlns:a16="http://schemas.microsoft.com/office/drawing/2014/main" val="3406839100"/>
                    </a:ext>
                  </a:extLst>
                </a:gridCol>
                <a:gridCol w="464064">
                  <a:extLst>
                    <a:ext uri="{9D8B030D-6E8A-4147-A177-3AD203B41FA5}">
                      <a16:colId xmlns:a16="http://schemas.microsoft.com/office/drawing/2014/main" val="181601487"/>
                    </a:ext>
                  </a:extLst>
                </a:gridCol>
              </a:tblGrid>
              <a:tr h="113121">
                <a:tc rowSpan="2" gridSpan="3">
                  <a:txBody>
                    <a:bodyPr/>
                    <a:lstStyle/>
                    <a:p>
                      <a:pPr algn="ctr">
                        <a:lnSpc>
                          <a:spcPct val="107000"/>
                        </a:lnSpc>
                        <a:spcAft>
                          <a:spcPts val="0"/>
                        </a:spcAft>
                      </a:pPr>
                      <a:r>
                        <a:rPr lang="es-MX" sz="1200">
                          <a:effectLst/>
                        </a:rPr>
                        <a:t>YACHAQKUNAPA RIQSICHIKUYNIN</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nchor="ctr"/>
                </a:tc>
                <a:tc rowSpan="2" hMerge="1">
                  <a:txBody>
                    <a:bodyPr/>
                    <a:lstStyle/>
                    <a:p>
                      <a:endParaRPr lang="es-PE"/>
                    </a:p>
                  </a:txBody>
                  <a:tcPr/>
                </a:tc>
                <a:tc rowSpan="2" hMerge="1">
                  <a:txBody>
                    <a:bodyPr/>
                    <a:lstStyle/>
                    <a:p>
                      <a:endParaRPr lang="es-PE"/>
                    </a:p>
                  </a:txBody>
                  <a:tcPr/>
                </a:tc>
                <a:tc gridSpan="18">
                  <a:txBody>
                    <a:bodyPr/>
                    <a:lstStyle/>
                    <a:p>
                      <a:pPr algn="ctr">
                        <a:lnSpc>
                          <a:spcPct val="107000"/>
                        </a:lnSpc>
                        <a:spcAft>
                          <a:spcPts val="0"/>
                        </a:spcAft>
                      </a:pPr>
                      <a:r>
                        <a:rPr lang="es-MX" sz="1200">
                          <a:effectLst/>
                        </a:rPr>
                        <a:t>MAYKAMA YACHASQAN</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nchor="ct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gridSpan="3">
                  <a:txBody>
                    <a:bodyPr/>
                    <a:lstStyle/>
                    <a:p>
                      <a:pPr algn="ctr">
                        <a:lnSpc>
                          <a:spcPct val="107000"/>
                        </a:lnSpc>
                        <a:spcAft>
                          <a:spcPts val="0"/>
                        </a:spcAft>
                      </a:pPr>
                      <a:r>
                        <a:rPr lang="es-MX" sz="1200">
                          <a:effectLst/>
                        </a:rPr>
                        <a:t>CHUMASQA</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nchor="ctr"/>
                </a:tc>
                <a:tc hMerge="1">
                  <a:txBody>
                    <a:bodyPr/>
                    <a:lstStyle/>
                    <a:p>
                      <a:endParaRPr lang="es-PE"/>
                    </a:p>
                  </a:txBody>
                  <a:tcPr/>
                </a:tc>
                <a:tc hMerge="1">
                  <a:txBody>
                    <a:bodyPr/>
                    <a:lstStyle/>
                    <a:p>
                      <a:endParaRPr lang="es-PE"/>
                    </a:p>
                  </a:txBody>
                  <a:tcPr/>
                </a:tc>
                <a:extLst>
                  <a:ext uri="{0D108BD9-81ED-4DB2-BD59-A6C34878D82A}">
                    <a16:rowId xmlns:a16="http://schemas.microsoft.com/office/drawing/2014/main" val="1167399322"/>
                  </a:ext>
                </a:extLst>
              </a:tr>
              <a:tr h="118318">
                <a:tc gridSpan="3" vMerge="1">
                  <a:txBody>
                    <a:bodyPr/>
                    <a:lstStyle/>
                    <a:p>
                      <a:endParaRPr lang="es-PE"/>
                    </a:p>
                  </a:txBody>
                  <a:tcPr/>
                </a:tc>
                <a:tc hMerge="1" vMerge="1">
                  <a:txBody>
                    <a:bodyPr/>
                    <a:lstStyle/>
                    <a:p>
                      <a:endParaRPr lang="es-PE"/>
                    </a:p>
                  </a:txBody>
                  <a:tcPr/>
                </a:tc>
                <a:tc hMerge="1" vMerge="1">
                  <a:txBody>
                    <a:bodyPr/>
                    <a:lstStyle/>
                    <a:p>
                      <a:endParaRPr lang="es-PE"/>
                    </a:p>
                  </a:txBody>
                  <a:tcPr/>
                </a:tc>
                <a:tc gridSpan="6">
                  <a:txBody>
                    <a:bodyPr/>
                    <a:lstStyle/>
                    <a:p>
                      <a:pPr algn="ctr">
                        <a:lnSpc>
                          <a:spcPct val="107000"/>
                        </a:lnSpc>
                        <a:spcAft>
                          <a:spcPts val="0"/>
                        </a:spcAft>
                      </a:pPr>
                      <a:r>
                        <a:rPr lang="es-MX" sz="1200">
                          <a:effectLst/>
                        </a:rPr>
                        <a:t>PISILLATARAQ YACHAN</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nchor="ct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gridSpan="6">
                  <a:txBody>
                    <a:bodyPr/>
                    <a:lstStyle/>
                    <a:p>
                      <a:pPr algn="ctr">
                        <a:lnSpc>
                          <a:spcPct val="107000"/>
                        </a:lnSpc>
                        <a:spcAft>
                          <a:spcPts val="0"/>
                        </a:spcAft>
                      </a:pPr>
                      <a:r>
                        <a:rPr lang="es-MX" sz="1200">
                          <a:effectLst/>
                        </a:rPr>
                        <a:t>ALLINTAÑA YACHAN</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nchor="ct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gridSpan="6">
                  <a:txBody>
                    <a:bodyPr/>
                    <a:lstStyle/>
                    <a:p>
                      <a:pPr algn="ctr">
                        <a:lnSpc>
                          <a:spcPct val="107000"/>
                        </a:lnSpc>
                        <a:spcAft>
                          <a:spcPts val="0"/>
                        </a:spcAft>
                      </a:pPr>
                      <a:r>
                        <a:rPr lang="es-MX" sz="1200" dirty="0">
                          <a:effectLst/>
                        </a:rPr>
                        <a:t>YACHANÑA</a:t>
                      </a:r>
                      <a:endParaRPr lang="es-P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nchor="ct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gridSpan="3">
                  <a:txBody>
                    <a:bodyPr/>
                    <a:lstStyle/>
                    <a:p>
                      <a:pPr algn="ctr">
                        <a:lnSpc>
                          <a:spcPct val="107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nchor="ctr"/>
                </a:tc>
                <a:tc hMerge="1">
                  <a:txBody>
                    <a:bodyPr/>
                    <a:lstStyle/>
                    <a:p>
                      <a:endParaRPr lang="es-PE"/>
                    </a:p>
                  </a:txBody>
                  <a:tcPr/>
                </a:tc>
                <a:tc hMerge="1">
                  <a:txBody>
                    <a:bodyPr/>
                    <a:lstStyle/>
                    <a:p>
                      <a:endParaRPr lang="es-PE"/>
                    </a:p>
                  </a:txBody>
                  <a:tcPr/>
                </a:tc>
                <a:extLst>
                  <a:ext uri="{0D108BD9-81ED-4DB2-BD59-A6C34878D82A}">
                    <a16:rowId xmlns:a16="http://schemas.microsoft.com/office/drawing/2014/main" val="3430173200"/>
                  </a:ext>
                </a:extLst>
              </a:tr>
              <a:tr h="231439">
                <a:tc>
                  <a:txBody>
                    <a:bodyPr/>
                    <a:lstStyle/>
                    <a:p>
                      <a:pPr algn="ctr">
                        <a:lnSpc>
                          <a:spcPct val="107000"/>
                        </a:lnSpc>
                        <a:spcAft>
                          <a:spcPts val="0"/>
                        </a:spcAft>
                      </a:pPr>
                      <a:r>
                        <a:rPr lang="es-MX" sz="1200">
                          <a:effectLst/>
                        </a:rPr>
                        <a:t>Sutinkuna</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nchor="ctr"/>
                </a:tc>
                <a:tc>
                  <a:txBody>
                    <a:bodyPr/>
                    <a:lstStyle/>
                    <a:p>
                      <a:pPr algn="ctr">
                        <a:lnSpc>
                          <a:spcPct val="107000"/>
                        </a:lnSpc>
                        <a:spcAft>
                          <a:spcPts val="0"/>
                        </a:spcAft>
                      </a:pPr>
                      <a:r>
                        <a:rPr lang="es-MX" sz="1200">
                          <a:effectLst/>
                        </a:rPr>
                        <a:t>Watan</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nchor="ctr"/>
                </a:tc>
                <a:tc gridSpan="7">
                  <a:txBody>
                    <a:bodyPr/>
                    <a:lstStyle/>
                    <a:p>
                      <a:pPr algn="ctr">
                        <a:lnSpc>
                          <a:spcPct val="107000"/>
                        </a:lnSpc>
                        <a:spcAft>
                          <a:spcPts val="0"/>
                        </a:spcAft>
                      </a:pPr>
                      <a:r>
                        <a:rPr lang="es-MX" sz="1200">
                          <a:effectLst/>
                        </a:rPr>
                        <a:t>YACHASQANTA RIQSINAPAQ</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nchor="ct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gridSpan="6">
                  <a:txBody>
                    <a:bodyPr/>
                    <a:lstStyle/>
                    <a:p>
                      <a:pPr>
                        <a:lnSpc>
                          <a:spcPct val="107000"/>
                        </a:lnSpc>
                        <a:spcAft>
                          <a:spcPts val="0"/>
                        </a:spcAft>
                      </a:pPr>
                      <a:r>
                        <a:rPr lang="es-MX" sz="1200">
                          <a:effectLst/>
                        </a:rPr>
                        <a:t>YACHASQANTA RIQSINAPAQ</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gridSpan="6">
                  <a:txBody>
                    <a:bodyPr/>
                    <a:lstStyle/>
                    <a:p>
                      <a:pPr>
                        <a:lnSpc>
                          <a:spcPct val="107000"/>
                        </a:lnSpc>
                        <a:spcAft>
                          <a:spcPts val="0"/>
                        </a:spcAft>
                      </a:pPr>
                      <a:r>
                        <a:rPr lang="es-MX" sz="1200">
                          <a:effectLst/>
                        </a:rPr>
                        <a:t>YACHASQANTA RIQSINAPAQ</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gridSpan="3">
                  <a:txBody>
                    <a:bodyPr/>
                    <a:lstStyle/>
                    <a:p>
                      <a:pPr algn="ctr">
                        <a:lnSpc>
                          <a:spcPct val="107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nchor="ctr"/>
                </a:tc>
                <a:tc hMerge="1">
                  <a:txBody>
                    <a:bodyPr/>
                    <a:lstStyle/>
                    <a:p>
                      <a:endParaRPr lang="es-PE"/>
                    </a:p>
                  </a:txBody>
                  <a:tcPr/>
                </a:tc>
                <a:tc hMerge="1">
                  <a:txBody>
                    <a:bodyPr/>
                    <a:lstStyle/>
                    <a:p>
                      <a:endParaRPr lang="es-PE"/>
                    </a:p>
                  </a:txBody>
                  <a:tcPr/>
                </a:tc>
                <a:extLst>
                  <a:ext uri="{0D108BD9-81ED-4DB2-BD59-A6C34878D82A}">
                    <a16:rowId xmlns:a16="http://schemas.microsoft.com/office/drawing/2014/main" val="1049251706"/>
                  </a:ext>
                </a:extLst>
              </a:tr>
              <a:tr h="3571284">
                <a:tc>
                  <a:txBody>
                    <a:bodyPr/>
                    <a:lstStyle/>
                    <a:p>
                      <a:pPr>
                        <a:lnSpc>
                          <a:spcPct val="107000"/>
                        </a:lnSpc>
                        <a:spcAft>
                          <a:spcPts val="0"/>
                        </a:spcAft>
                      </a:pPr>
                      <a:r>
                        <a:rPr lang="es-MX" sz="1200" dirty="0">
                          <a:effectLst/>
                        </a:rPr>
                        <a:t> </a:t>
                      </a:r>
                      <a:endParaRPr lang="es-P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nSpc>
                          <a:spcPct val="107000"/>
                        </a:lnSpc>
                        <a:spcAft>
                          <a:spcPts val="0"/>
                        </a:spcAft>
                      </a:pPr>
                      <a:r>
                        <a:rPr lang="es-MX" sz="1200" dirty="0">
                          <a:effectLst/>
                        </a:rPr>
                        <a:t> </a:t>
                      </a:r>
                      <a:endParaRPr lang="es-P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gridSpan="2">
                  <a:txBody>
                    <a:bodyPr/>
                    <a:lstStyle/>
                    <a:p>
                      <a:pPr marL="71755" marR="71755">
                        <a:lnSpc>
                          <a:spcPct val="107000"/>
                        </a:lnSpc>
                        <a:spcAft>
                          <a:spcPts val="0"/>
                        </a:spcAft>
                      </a:pPr>
                      <a:r>
                        <a:rPr lang="es-MX" sz="1200">
                          <a:effectLst/>
                        </a:rPr>
                        <a:t>Chikan kamachikuykunata ruran.</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vert="vert270" anchor="ctr"/>
                </a:tc>
                <a:tc hMerge="1">
                  <a:txBody>
                    <a:bodyPr/>
                    <a:lstStyle/>
                    <a:p>
                      <a:endParaRPr lang="es-PE"/>
                    </a:p>
                  </a:txBody>
                  <a:tcPr/>
                </a:tc>
                <a:tc>
                  <a:txBody>
                    <a:bodyPr/>
                    <a:lstStyle/>
                    <a:p>
                      <a:pPr marL="71755" marR="71755">
                        <a:lnSpc>
                          <a:spcPct val="107000"/>
                        </a:lnSpc>
                        <a:spcAft>
                          <a:spcPts val="0"/>
                        </a:spcAft>
                      </a:pPr>
                      <a:r>
                        <a:rPr lang="es-MX" sz="1200">
                          <a:effectLst/>
                        </a:rPr>
                        <a:t>Pisi simillawan tapukuykunata kutichin.</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vert="vert270" anchor="ctr"/>
                </a:tc>
                <a:tc>
                  <a:txBody>
                    <a:bodyPr/>
                    <a:lstStyle/>
                    <a:p>
                      <a:pPr marL="71755" marR="71755">
                        <a:lnSpc>
                          <a:spcPct val="107000"/>
                        </a:lnSpc>
                        <a:spcAft>
                          <a:spcPts val="0"/>
                        </a:spcAft>
                      </a:pPr>
                      <a:r>
                        <a:rPr lang="es-MX" sz="1200" dirty="0" err="1">
                          <a:effectLst/>
                        </a:rPr>
                        <a:t>Pisi</a:t>
                      </a:r>
                      <a:r>
                        <a:rPr lang="es-MX" sz="1200" dirty="0">
                          <a:effectLst/>
                        </a:rPr>
                        <a:t> </a:t>
                      </a:r>
                      <a:r>
                        <a:rPr lang="es-MX" sz="1200" dirty="0" err="1">
                          <a:effectLst/>
                        </a:rPr>
                        <a:t>kuyay</a:t>
                      </a:r>
                      <a:r>
                        <a:rPr lang="es-MX" sz="1200" dirty="0">
                          <a:effectLst/>
                        </a:rPr>
                        <a:t> </a:t>
                      </a:r>
                      <a:r>
                        <a:rPr lang="es-MX" sz="1200" dirty="0" err="1">
                          <a:effectLst/>
                        </a:rPr>
                        <a:t>simikunallawan</a:t>
                      </a:r>
                      <a:r>
                        <a:rPr lang="es-MX" sz="1200" dirty="0">
                          <a:effectLst/>
                        </a:rPr>
                        <a:t> sapa </a:t>
                      </a:r>
                      <a:r>
                        <a:rPr lang="es-MX" sz="1200" dirty="0" err="1">
                          <a:effectLst/>
                        </a:rPr>
                        <a:t>kuti</a:t>
                      </a:r>
                      <a:r>
                        <a:rPr lang="es-MX" sz="1200" dirty="0">
                          <a:effectLst/>
                        </a:rPr>
                        <a:t> </a:t>
                      </a:r>
                      <a:r>
                        <a:rPr lang="es-MX" sz="1200" dirty="0" err="1">
                          <a:effectLst/>
                        </a:rPr>
                        <a:t>piwanpas</a:t>
                      </a:r>
                      <a:r>
                        <a:rPr lang="es-MX" sz="1200" dirty="0">
                          <a:effectLst/>
                        </a:rPr>
                        <a:t> </a:t>
                      </a:r>
                      <a:r>
                        <a:rPr lang="es-MX" sz="1200" dirty="0" err="1">
                          <a:effectLst/>
                        </a:rPr>
                        <a:t>maywanpas</a:t>
                      </a:r>
                      <a:r>
                        <a:rPr lang="es-MX" sz="1200" dirty="0">
                          <a:effectLst/>
                        </a:rPr>
                        <a:t> </a:t>
                      </a:r>
                      <a:r>
                        <a:rPr lang="es-MX" sz="1200" dirty="0" err="1">
                          <a:effectLst/>
                        </a:rPr>
                        <a:t>rimanakun</a:t>
                      </a:r>
                      <a:r>
                        <a:rPr lang="es-MX" sz="1200" dirty="0">
                          <a:effectLst/>
                        </a:rPr>
                        <a:t>. </a:t>
                      </a:r>
                      <a:endParaRPr lang="es-P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vert="vert270" anchor="ctr"/>
                </a:tc>
                <a:tc>
                  <a:txBody>
                    <a:bodyPr/>
                    <a:lstStyle/>
                    <a:p>
                      <a:pPr marL="71755" marR="71755">
                        <a:lnSpc>
                          <a:spcPct val="107000"/>
                        </a:lnSpc>
                        <a:spcAft>
                          <a:spcPts val="0"/>
                        </a:spcAft>
                      </a:pPr>
                      <a:r>
                        <a:rPr lang="es-MX" sz="1200">
                          <a:effectLst/>
                        </a:rPr>
                        <a:t>Kikinmanta tapukuykuna kaptin allintapuni kutichin.</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vert="vert270" anchor="ctr"/>
                </a:tc>
                <a:tc>
                  <a:txBody>
                    <a:bodyPr/>
                    <a:lstStyle/>
                    <a:p>
                      <a:pPr marL="71755" marR="71755">
                        <a:lnSpc>
                          <a:spcPct val="107000"/>
                        </a:lnSpc>
                        <a:spcAft>
                          <a:spcPts val="0"/>
                        </a:spcAft>
                      </a:pPr>
                      <a:r>
                        <a:rPr lang="es-MX" sz="1200">
                          <a:effectLst/>
                        </a:rPr>
                        <a:t>Pi kasqanta riqsisqa simikunawan riqsichikun.</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vert="vert270" anchor="ctr"/>
                </a:tc>
                <a:tc>
                  <a:txBody>
                    <a:bodyPr/>
                    <a:lstStyle/>
                    <a:p>
                      <a:pPr marL="71755" marR="71755">
                        <a:lnSpc>
                          <a:spcPct val="107000"/>
                        </a:lnSpc>
                        <a:spcAft>
                          <a:spcPts val="0"/>
                        </a:spcAft>
                      </a:pPr>
                      <a:r>
                        <a:rPr lang="es-MX" sz="1200">
                          <a:effectLst/>
                        </a:rPr>
                        <a:t>Ayllunkunamanta, qayllanpi kaqkunamantapas imahina kasqankumanta willakun, ichaqa simi tupachiqkunawan  tupachispa riman.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vert="vert270" anchor="ctr"/>
                </a:tc>
                <a:tc>
                  <a:txBody>
                    <a:bodyPr/>
                    <a:lstStyle/>
                    <a:p>
                      <a:pPr marL="71755" marR="71755">
                        <a:lnSpc>
                          <a:spcPct val="107000"/>
                        </a:lnSpc>
                        <a:spcAft>
                          <a:spcPts val="0"/>
                        </a:spcAft>
                      </a:pPr>
                      <a:r>
                        <a:rPr lang="es-MX" sz="1200">
                          <a:effectLst/>
                        </a:rPr>
                        <a:t>Tapukun chaymantapas tapukuykunatapas allin kaqninpi kutichin.</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vert="vert270" anchor="ctr"/>
                </a:tc>
                <a:tc>
                  <a:txBody>
                    <a:bodyPr/>
                    <a:lstStyle/>
                    <a:p>
                      <a:pPr marL="71755" marR="71755">
                        <a:lnSpc>
                          <a:spcPct val="107000"/>
                        </a:lnSpc>
                        <a:spcAft>
                          <a:spcPts val="0"/>
                        </a:spcAft>
                      </a:pPr>
                      <a:r>
                        <a:rPr lang="es-MX" sz="1200">
                          <a:effectLst/>
                        </a:rPr>
                        <a:t>Iskay iskaypipas huñupipas pisi rimanakuykunapi yaykun rimapakuq.</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vert="vert270" anchor="ctr"/>
                </a:tc>
                <a:tc>
                  <a:txBody>
                    <a:bodyPr/>
                    <a:lstStyle/>
                    <a:p>
                      <a:pPr marL="71755" marR="71755">
                        <a:lnSpc>
                          <a:spcPct val="107000"/>
                        </a:lnSpc>
                        <a:spcAft>
                          <a:spcPts val="0"/>
                        </a:spcAft>
                      </a:pPr>
                      <a:r>
                        <a:rPr lang="es-MX" sz="1200">
                          <a:effectLst/>
                        </a:rPr>
                        <a:t>Qayllanpi tukuy ima kaqkunamanta, imapas rikurimuqkunamantapas willakun.</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vert="vert270" anchor="ctr"/>
                </a:tc>
                <a:tc>
                  <a:txBody>
                    <a:bodyPr/>
                    <a:lstStyle/>
                    <a:p>
                      <a:pPr marL="71755" marR="71755">
                        <a:lnSpc>
                          <a:spcPct val="107000"/>
                        </a:lnSpc>
                        <a:spcAft>
                          <a:spcPts val="0"/>
                        </a:spcAft>
                      </a:pPr>
                      <a:r>
                        <a:rPr lang="es-MX" sz="1200">
                          <a:effectLst/>
                        </a:rPr>
                        <a:t>Rimanakuykunapi  yaykuspan qatiqllanta riman aswan yanapakun rimasqankuman.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vert="vert270" anchor="ctr"/>
                </a:tc>
                <a:tc>
                  <a:txBody>
                    <a:bodyPr/>
                    <a:lstStyle/>
                    <a:p>
                      <a:pPr marL="71755" marR="71755">
                        <a:lnSpc>
                          <a:spcPct val="107000"/>
                        </a:lnSpc>
                        <a:spcAft>
                          <a:spcPts val="0"/>
                        </a:spcAft>
                      </a:pPr>
                      <a:r>
                        <a:rPr lang="es-MX" sz="1200">
                          <a:effectLst/>
                        </a:rPr>
                        <a:t>Imatapas rimaspan achka niraq simikunawan riman ichaqa allin kaqnillanpi riman.</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vert="vert270" anchor="ctr"/>
                </a:tc>
                <a:tc>
                  <a:txBody>
                    <a:bodyPr/>
                    <a:lstStyle/>
                    <a:p>
                      <a:pPr marL="71755" marR="71755">
                        <a:lnSpc>
                          <a:spcPct val="107000"/>
                        </a:lnSpc>
                        <a:spcAft>
                          <a:spcPts val="0"/>
                        </a:spcAft>
                      </a:pPr>
                      <a:r>
                        <a:rPr lang="es-MX" sz="1200">
                          <a:effectLst/>
                        </a:rPr>
                        <a:t>Ima yachaykuna yachasqantapas willakun, mana pantaspalla.</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vert="vert270" anchor="ctr"/>
                </a:tc>
                <a:tc>
                  <a:txBody>
                    <a:bodyPr/>
                    <a:lstStyle/>
                    <a:p>
                      <a:pPr marL="71755" marR="71755">
                        <a:lnSpc>
                          <a:spcPct val="107000"/>
                        </a:lnSpc>
                        <a:spcAft>
                          <a:spcPts val="0"/>
                        </a:spcAft>
                      </a:pPr>
                      <a:r>
                        <a:rPr lang="es-MX" sz="1200">
                          <a:effectLst/>
                        </a:rPr>
                        <a:t>Yuyaymanaykunatapas, willakuykunatapas tupachina simikunawan tupanachispa qispichin.</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vert="vert270" anchor="ctr"/>
                </a:tc>
                <a:tc>
                  <a:txBody>
                    <a:bodyPr/>
                    <a:lstStyle/>
                    <a:p>
                      <a:pPr marL="71755" marR="71755">
                        <a:lnSpc>
                          <a:spcPct val="107000"/>
                        </a:lnSpc>
                        <a:spcAft>
                          <a:spcPts val="0"/>
                        </a:spcAft>
                      </a:pPr>
                      <a:r>
                        <a:rPr lang="es-MX" sz="1200">
                          <a:effectLst/>
                        </a:rPr>
                        <a:t>Llaqtanpi, ayllunpi tukuy ima ruraykunamanta willakun.</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vert="vert270" anchor="ctr"/>
                </a:tc>
                <a:tc>
                  <a:txBody>
                    <a:bodyPr/>
                    <a:lstStyle/>
                    <a:p>
                      <a:pPr marL="71755" marR="71755">
                        <a:lnSpc>
                          <a:spcPct val="107000"/>
                        </a:lnSpc>
                        <a:spcAft>
                          <a:spcPts val="0"/>
                        </a:spcAft>
                      </a:pPr>
                      <a:r>
                        <a:rPr lang="es-MX" sz="1200">
                          <a:effectLst/>
                        </a:rPr>
                        <a:t>Rimanakuykunapi rimapakun; willakuykunata willaspa, tapukuykunata chay kaqlla tapupayaspa, kutichispa imsa.</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vert="vert270" anchor="ctr"/>
                </a:tc>
                <a:tc>
                  <a:txBody>
                    <a:bodyPr/>
                    <a:lstStyle/>
                    <a:p>
                      <a:pPr marL="71755" marR="71755">
                        <a:lnSpc>
                          <a:spcPct val="107000"/>
                        </a:lnSpc>
                        <a:spcAft>
                          <a:spcPts val="0"/>
                        </a:spcAft>
                      </a:pPr>
                      <a:r>
                        <a:rPr lang="es-MX" sz="1200">
                          <a:effectLst/>
                        </a:rPr>
                        <a:t>Yachay ywasipi  ima rurasqankumantapas yuyaymanaspa willakun.</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vert="vert270" anchor="ctr"/>
                </a:tc>
                <a:tc>
                  <a:txBody>
                    <a:bodyPr/>
                    <a:lstStyle/>
                    <a:p>
                      <a:pPr marL="71755" marR="71755">
                        <a:lnSpc>
                          <a:spcPct val="107000"/>
                        </a:lnSpc>
                        <a:spcAft>
                          <a:spcPts val="0"/>
                        </a:spcAft>
                      </a:pPr>
                      <a:r>
                        <a:rPr lang="es-MX" sz="1200">
                          <a:effectLst/>
                        </a:rPr>
                        <a:t>Llaqtan ukupi, llaqtan hawapi tukuy ima kaqkunata yuyaymanaspa riqsichin.</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vert="vert270" anchor="ctr"/>
                </a:tc>
                <a:tc>
                  <a:txBody>
                    <a:bodyPr/>
                    <a:lstStyle/>
                    <a:p>
                      <a:pPr marL="71755" marR="71755">
                        <a:lnSpc>
                          <a:spcPct val="107000"/>
                        </a:lnSpc>
                        <a:spcAft>
                          <a:spcPts val="0"/>
                        </a:spcAft>
                      </a:pPr>
                      <a:r>
                        <a:rPr lang="es-MX" sz="1200">
                          <a:effectLst/>
                        </a:rPr>
                        <a:t>Tukuy niraq yachaykunamanta imarayku chayhina kasqanmanta rimamun.</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vert="vert270" anchor="ctr"/>
                </a:tc>
                <a:tc>
                  <a:txBody>
                    <a:bodyPr/>
                    <a:lstStyle/>
                    <a:p>
                      <a:pPr marL="71755" marR="71755">
                        <a:lnSpc>
                          <a:spcPct val="107000"/>
                        </a:lnSpc>
                        <a:spcAft>
                          <a:spcPts val="0"/>
                        </a:spcAft>
                      </a:pPr>
                      <a:r>
                        <a:rPr lang="es-MX" sz="1200">
                          <a:effectLst/>
                        </a:rPr>
                        <a:t>PISILLATARAQ YACHAN</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vert="vert270" anchor="ctr"/>
                </a:tc>
                <a:tc>
                  <a:txBody>
                    <a:bodyPr/>
                    <a:lstStyle/>
                    <a:p>
                      <a:pPr marL="71755" marR="71755">
                        <a:lnSpc>
                          <a:spcPct val="107000"/>
                        </a:lnSpc>
                        <a:spcAft>
                          <a:spcPts val="0"/>
                        </a:spcAft>
                      </a:pPr>
                      <a:r>
                        <a:rPr lang="es-MX" sz="1200">
                          <a:effectLst/>
                        </a:rPr>
                        <a:t>ALLINTAÑA YACHAN</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vert="vert270" anchor="ctr"/>
                </a:tc>
                <a:tc>
                  <a:txBody>
                    <a:bodyPr/>
                    <a:lstStyle/>
                    <a:p>
                      <a:pPr marL="71755" marR="71755">
                        <a:lnSpc>
                          <a:spcPct val="107000"/>
                        </a:lnSpc>
                        <a:spcAft>
                          <a:spcPts val="0"/>
                        </a:spcAft>
                      </a:pPr>
                      <a:r>
                        <a:rPr lang="es-MX" sz="1200">
                          <a:effectLst/>
                        </a:rPr>
                        <a:t>YACHANÑA</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vert="vert270" anchor="ctr"/>
                </a:tc>
                <a:extLst>
                  <a:ext uri="{0D108BD9-81ED-4DB2-BD59-A6C34878D82A}">
                    <a16:rowId xmlns:a16="http://schemas.microsoft.com/office/drawing/2014/main" val="4274325689"/>
                  </a:ext>
                </a:extLst>
              </a:tr>
              <a:tr h="119702">
                <a:tc>
                  <a:txBody>
                    <a:bodyPr/>
                    <a:lstStyle/>
                    <a:p>
                      <a:pPr>
                        <a:lnSpc>
                          <a:spcPct val="115000"/>
                        </a:lnSpc>
                        <a:spcAft>
                          <a:spcPts val="0"/>
                        </a:spcAft>
                      </a:pPr>
                      <a:r>
                        <a:rPr lang="es-MX" sz="1200" dirty="0">
                          <a:effectLst/>
                        </a:rPr>
                        <a:t>Wilmer</a:t>
                      </a:r>
                      <a:endParaRPr lang="es-P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nSpc>
                          <a:spcPct val="115000"/>
                        </a:lnSpc>
                        <a:spcAft>
                          <a:spcPts val="0"/>
                        </a:spcAft>
                      </a:pPr>
                      <a:r>
                        <a:rPr lang="es-MX" sz="1200" dirty="0">
                          <a:solidFill>
                            <a:schemeClr val="tx1"/>
                          </a:solidFill>
                          <a:effectLst/>
                        </a:rPr>
                        <a:t> 10</a:t>
                      </a:r>
                      <a:endParaRPr lang="es-PE"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gridSpan="2">
                  <a:txBody>
                    <a:bodyPr/>
                    <a:lstStyle/>
                    <a:p>
                      <a:pPr algn="ctr">
                        <a:lnSpc>
                          <a:spcPct val="115000"/>
                        </a:lnSpc>
                        <a:spcAft>
                          <a:spcPts val="0"/>
                        </a:spcAft>
                      </a:pPr>
                      <a:r>
                        <a:rPr lang="es-MX" sz="1200" dirty="0">
                          <a:effectLst/>
                        </a:rPr>
                        <a:t> </a:t>
                      </a:r>
                      <a:endParaRPr lang="es-P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hMerge="1">
                  <a:txBody>
                    <a:bodyPr/>
                    <a:lstStyle/>
                    <a:p>
                      <a:endParaRPr lang="es-PE"/>
                    </a:p>
                  </a:txBody>
                  <a:tcPr/>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X</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X</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X</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X</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X</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extLst>
                  <a:ext uri="{0D108BD9-81ED-4DB2-BD59-A6C34878D82A}">
                    <a16:rowId xmlns:a16="http://schemas.microsoft.com/office/drawing/2014/main" val="1918922374"/>
                  </a:ext>
                </a:extLst>
              </a:tr>
              <a:tr h="119702">
                <a:tc>
                  <a:txBody>
                    <a:bodyPr/>
                    <a:lstStyle/>
                    <a:p>
                      <a:pPr>
                        <a:lnSpc>
                          <a:spcPct val="115000"/>
                        </a:lnSpc>
                        <a:spcAft>
                          <a:spcPts val="0"/>
                        </a:spcAft>
                      </a:pPr>
                      <a:r>
                        <a:rPr lang="es-MX" sz="1200" dirty="0" err="1">
                          <a:effectLst/>
                        </a:rPr>
                        <a:t>Jhoel</a:t>
                      </a:r>
                      <a:endParaRPr lang="es-P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nSpc>
                          <a:spcPct val="115000"/>
                        </a:lnSpc>
                        <a:spcAft>
                          <a:spcPts val="0"/>
                        </a:spcAft>
                      </a:pPr>
                      <a:r>
                        <a:rPr lang="es-MX" sz="1200" dirty="0">
                          <a:solidFill>
                            <a:schemeClr val="tx1"/>
                          </a:solidFill>
                          <a:effectLst/>
                        </a:rPr>
                        <a:t> 11</a:t>
                      </a:r>
                      <a:endParaRPr lang="es-PE"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gridSpan="2">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hMerge="1">
                  <a:txBody>
                    <a:bodyPr/>
                    <a:lstStyle/>
                    <a:p>
                      <a:endParaRPr lang="es-PE"/>
                    </a:p>
                  </a:txBody>
                  <a:tcPr/>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X</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X</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X</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X</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X</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X</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X</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extLst>
                  <a:ext uri="{0D108BD9-81ED-4DB2-BD59-A6C34878D82A}">
                    <a16:rowId xmlns:a16="http://schemas.microsoft.com/office/drawing/2014/main" val="3031157374"/>
                  </a:ext>
                </a:extLst>
              </a:tr>
              <a:tr h="119702">
                <a:tc>
                  <a:txBody>
                    <a:bodyPr/>
                    <a:lstStyle/>
                    <a:p>
                      <a:pPr>
                        <a:lnSpc>
                          <a:spcPct val="115000"/>
                        </a:lnSpc>
                        <a:spcAft>
                          <a:spcPts val="0"/>
                        </a:spcAft>
                      </a:pPr>
                      <a:r>
                        <a:rPr lang="es-MX" sz="1200" dirty="0">
                          <a:effectLst/>
                        </a:rPr>
                        <a:t>Fredy</a:t>
                      </a:r>
                      <a:endParaRPr lang="es-P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nSpc>
                          <a:spcPct val="115000"/>
                        </a:lnSpc>
                        <a:spcAft>
                          <a:spcPts val="0"/>
                        </a:spcAft>
                      </a:pPr>
                      <a:r>
                        <a:rPr lang="es-MX" sz="1200" dirty="0">
                          <a:solidFill>
                            <a:schemeClr val="tx1"/>
                          </a:solidFill>
                          <a:effectLst/>
                        </a:rPr>
                        <a:t> 10</a:t>
                      </a:r>
                      <a:endParaRPr lang="es-PE"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gridSpan="2">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hMerge="1">
                  <a:txBody>
                    <a:bodyPr/>
                    <a:lstStyle/>
                    <a:p>
                      <a:endParaRPr lang="es-PE"/>
                    </a:p>
                  </a:txBody>
                  <a:tcPr/>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X</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dirty="0">
                          <a:effectLst/>
                        </a:rPr>
                        <a:t>X</a:t>
                      </a:r>
                      <a:endParaRPr lang="es-P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dirty="0">
                          <a:effectLst/>
                        </a:rPr>
                        <a:t>X</a:t>
                      </a:r>
                      <a:endParaRPr lang="es-P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dirty="0">
                          <a:effectLst/>
                        </a:rPr>
                        <a:t>X</a:t>
                      </a:r>
                      <a:endParaRPr lang="es-P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dirty="0">
                          <a:effectLst/>
                        </a:rPr>
                        <a:t> </a:t>
                      </a:r>
                      <a:endParaRPr lang="es-P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dirty="0">
                          <a:effectLst/>
                        </a:rPr>
                        <a:t> </a:t>
                      </a:r>
                      <a:endParaRPr lang="es-P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X</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extLst>
                  <a:ext uri="{0D108BD9-81ED-4DB2-BD59-A6C34878D82A}">
                    <a16:rowId xmlns:a16="http://schemas.microsoft.com/office/drawing/2014/main" val="3666950309"/>
                  </a:ext>
                </a:extLst>
              </a:tr>
              <a:tr h="119702">
                <a:tc>
                  <a:txBody>
                    <a:bodyPr/>
                    <a:lstStyle/>
                    <a:p>
                      <a:pPr>
                        <a:lnSpc>
                          <a:spcPct val="115000"/>
                        </a:lnSpc>
                        <a:spcAft>
                          <a:spcPts val="0"/>
                        </a:spcAft>
                      </a:pPr>
                      <a:r>
                        <a:rPr lang="es-MX" sz="1200" dirty="0">
                          <a:effectLst/>
                        </a:rPr>
                        <a:t>Aaron</a:t>
                      </a:r>
                      <a:endParaRPr lang="es-P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nSpc>
                          <a:spcPct val="115000"/>
                        </a:lnSpc>
                        <a:spcAft>
                          <a:spcPts val="0"/>
                        </a:spcAft>
                      </a:pPr>
                      <a:r>
                        <a:rPr lang="es-MX" sz="1200" dirty="0">
                          <a:solidFill>
                            <a:schemeClr val="tx1"/>
                          </a:solidFill>
                          <a:effectLst/>
                        </a:rPr>
                        <a:t> 10</a:t>
                      </a:r>
                      <a:endParaRPr lang="es-PE"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gridSpan="2">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hMerge="1">
                  <a:txBody>
                    <a:bodyPr/>
                    <a:lstStyle/>
                    <a:p>
                      <a:endParaRPr lang="es-PE"/>
                    </a:p>
                  </a:txBody>
                  <a:tcPr/>
                </a:tc>
                <a:tc>
                  <a:txBody>
                    <a:bodyPr/>
                    <a:lstStyle/>
                    <a:p>
                      <a:pPr algn="ctr">
                        <a:lnSpc>
                          <a:spcPct val="115000"/>
                        </a:lnSpc>
                        <a:spcAft>
                          <a:spcPts val="0"/>
                        </a:spcAft>
                      </a:pPr>
                      <a:r>
                        <a:rPr lang="es-MX" sz="1200" dirty="0">
                          <a:effectLst/>
                        </a:rPr>
                        <a:t> </a:t>
                      </a:r>
                      <a:endParaRPr lang="es-P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X</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X</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X</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X</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dirty="0">
                          <a:effectLst/>
                        </a:rPr>
                        <a:t> </a:t>
                      </a:r>
                      <a:endParaRPr lang="es-P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dirty="0">
                          <a:effectLst/>
                        </a:rPr>
                        <a:t> </a:t>
                      </a:r>
                      <a:endParaRPr lang="es-P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dirty="0">
                          <a:effectLst/>
                        </a:rPr>
                        <a:t> </a:t>
                      </a:r>
                      <a:endParaRPr lang="es-P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X</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extLst>
                  <a:ext uri="{0D108BD9-81ED-4DB2-BD59-A6C34878D82A}">
                    <a16:rowId xmlns:a16="http://schemas.microsoft.com/office/drawing/2014/main" val="366462064"/>
                  </a:ext>
                </a:extLst>
              </a:tr>
              <a:tr h="246838">
                <a:tc>
                  <a:txBody>
                    <a:bodyPr/>
                    <a:lstStyle/>
                    <a:p>
                      <a:pPr>
                        <a:lnSpc>
                          <a:spcPct val="115000"/>
                        </a:lnSpc>
                        <a:spcAft>
                          <a:spcPts val="0"/>
                        </a:spcAft>
                      </a:pPr>
                      <a:r>
                        <a:rPr lang="es-MX" sz="1200" dirty="0" err="1">
                          <a:effectLst/>
                        </a:rPr>
                        <a:t>Prescia</a:t>
                      </a:r>
                      <a:endParaRPr lang="es-P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nSpc>
                          <a:spcPct val="115000"/>
                        </a:lnSpc>
                        <a:spcAft>
                          <a:spcPts val="0"/>
                        </a:spcAft>
                      </a:pPr>
                      <a:r>
                        <a:rPr lang="es-MX" sz="1200" dirty="0">
                          <a:solidFill>
                            <a:schemeClr val="tx1"/>
                          </a:solidFill>
                          <a:effectLst/>
                        </a:rPr>
                        <a:t> 12</a:t>
                      </a:r>
                      <a:endParaRPr lang="es-PE"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gridSpan="2">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hMerge="1">
                  <a:txBody>
                    <a:bodyPr/>
                    <a:lstStyle/>
                    <a:p>
                      <a:endParaRPr lang="es-PE"/>
                    </a:p>
                  </a:txBody>
                  <a:tcPr/>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X</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X</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X</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X</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dirty="0">
                          <a:effectLst/>
                        </a:rPr>
                        <a:t>X</a:t>
                      </a:r>
                      <a:endParaRPr lang="es-P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dirty="0">
                          <a:effectLst/>
                        </a:rPr>
                        <a:t>X</a:t>
                      </a:r>
                      <a:endParaRPr lang="es-P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dirty="0">
                          <a:effectLst/>
                        </a:rPr>
                        <a:t> </a:t>
                      </a:r>
                      <a:endParaRPr lang="es-P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X</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extLst>
                  <a:ext uri="{0D108BD9-81ED-4DB2-BD59-A6C34878D82A}">
                    <a16:rowId xmlns:a16="http://schemas.microsoft.com/office/drawing/2014/main" val="124817562"/>
                  </a:ext>
                </a:extLst>
              </a:tr>
              <a:tr h="119702">
                <a:tc>
                  <a:txBody>
                    <a:bodyPr/>
                    <a:lstStyle/>
                    <a:p>
                      <a:pPr>
                        <a:lnSpc>
                          <a:spcPct val="115000"/>
                        </a:lnSpc>
                        <a:spcAft>
                          <a:spcPts val="0"/>
                        </a:spcAft>
                      </a:pPr>
                      <a:r>
                        <a:rPr lang="es-MX" sz="1200" dirty="0" err="1">
                          <a:effectLst/>
                        </a:rPr>
                        <a:t>Dair</a:t>
                      </a:r>
                      <a:r>
                        <a:rPr lang="es-MX" sz="1200" dirty="0">
                          <a:effectLst/>
                        </a:rPr>
                        <a:t> Huamán</a:t>
                      </a:r>
                      <a:endParaRPr lang="es-P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nSpc>
                          <a:spcPct val="115000"/>
                        </a:lnSpc>
                        <a:spcAft>
                          <a:spcPts val="0"/>
                        </a:spcAft>
                      </a:pPr>
                      <a:r>
                        <a:rPr lang="es-MX" sz="1200" dirty="0">
                          <a:solidFill>
                            <a:schemeClr val="tx1"/>
                          </a:solidFill>
                          <a:effectLst/>
                        </a:rPr>
                        <a:t> 13</a:t>
                      </a:r>
                      <a:endParaRPr lang="es-PE"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gridSpan="2">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hMerge="1">
                  <a:txBody>
                    <a:bodyPr/>
                    <a:lstStyle/>
                    <a:p>
                      <a:endParaRPr lang="es-PE"/>
                    </a:p>
                  </a:txBody>
                  <a:tcPr/>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X</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X</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X</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X</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X</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a:effectLst/>
                        </a:rPr>
                        <a:t>X</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dirty="0">
                          <a:effectLst/>
                        </a:rPr>
                        <a:t> </a:t>
                      </a:r>
                      <a:endParaRPr lang="es-P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dirty="0">
                          <a:effectLst/>
                        </a:rPr>
                        <a:t> </a:t>
                      </a:r>
                      <a:endParaRPr lang="es-P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dirty="0">
                          <a:effectLst/>
                        </a:rPr>
                        <a:t> </a:t>
                      </a:r>
                      <a:endParaRPr lang="es-P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dirty="0">
                          <a:effectLst/>
                        </a:rPr>
                        <a:t> </a:t>
                      </a:r>
                      <a:endParaRPr lang="es-P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dirty="0">
                          <a:effectLst/>
                        </a:rPr>
                        <a:t> </a:t>
                      </a:r>
                      <a:endParaRPr lang="es-P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dirty="0">
                          <a:effectLst/>
                        </a:rPr>
                        <a:t> </a:t>
                      </a:r>
                      <a:endParaRPr lang="es-P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dirty="0">
                          <a:effectLst/>
                        </a:rPr>
                        <a:t> </a:t>
                      </a:r>
                      <a:endParaRPr lang="es-P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dirty="0">
                          <a:effectLst/>
                        </a:rPr>
                        <a:t>X</a:t>
                      </a:r>
                      <a:endParaRPr lang="es-P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gn="ctr">
                        <a:lnSpc>
                          <a:spcPct val="115000"/>
                        </a:lnSpc>
                        <a:spcAft>
                          <a:spcPts val="0"/>
                        </a:spcAft>
                      </a:pPr>
                      <a:r>
                        <a:rPr lang="es-MX" sz="1200" dirty="0">
                          <a:effectLst/>
                        </a:rPr>
                        <a:t> </a:t>
                      </a:r>
                      <a:endParaRPr lang="es-P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extLst>
                  <a:ext uri="{0D108BD9-81ED-4DB2-BD59-A6C34878D82A}">
                    <a16:rowId xmlns:a16="http://schemas.microsoft.com/office/drawing/2014/main" val="2927025023"/>
                  </a:ext>
                </a:extLst>
              </a:tr>
              <a:tr h="119702">
                <a:tc gridSpan="21">
                  <a:txBody>
                    <a:bodyPr/>
                    <a:lstStyle/>
                    <a:p>
                      <a:pPr algn="ctr">
                        <a:lnSpc>
                          <a:spcPct val="115000"/>
                        </a:lnSpc>
                        <a:spcAft>
                          <a:spcPts val="0"/>
                        </a:spcAft>
                      </a:pPr>
                      <a:r>
                        <a:rPr lang="es-MX" sz="1200" dirty="0">
                          <a:effectLst/>
                        </a:rPr>
                        <a:t>YACHASQANKUMANHINA HUÑUNCHASQA</a:t>
                      </a:r>
                      <a:endParaRPr lang="es-P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a:txBody>
                    <a:bodyPr/>
                    <a:lstStyle/>
                    <a:p>
                      <a:pPr>
                        <a:lnSpc>
                          <a:spcPct val="115000"/>
                        </a:lnSpc>
                        <a:spcAft>
                          <a:spcPts val="0"/>
                        </a:spcAft>
                      </a:pPr>
                      <a:r>
                        <a:rPr lang="es-MX" sz="1200">
                          <a:effectLst/>
                        </a:rPr>
                        <a:t>3</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nSpc>
                          <a:spcPct val="115000"/>
                        </a:lnSpc>
                        <a:spcAft>
                          <a:spcPts val="0"/>
                        </a:spcAft>
                      </a:pPr>
                      <a:r>
                        <a:rPr lang="es-MX" sz="1200">
                          <a:effectLst/>
                        </a:rPr>
                        <a:t>3</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tc>
                  <a:txBody>
                    <a:bodyPr/>
                    <a:lstStyle/>
                    <a:p>
                      <a:pPr>
                        <a:lnSpc>
                          <a:spcPct val="115000"/>
                        </a:lnSpc>
                        <a:spcAft>
                          <a:spcPts val="0"/>
                        </a:spcAft>
                      </a:pPr>
                      <a:r>
                        <a:rPr lang="es-MX" sz="1200" dirty="0">
                          <a:effectLst/>
                        </a:rPr>
                        <a:t> </a:t>
                      </a:r>
                      <a:endParaRPr lang="es-P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860" marR="61860" marT="0" marB="0"/>
                </a:tc>
                <a:extLst>
                  <a:ext uri="{0D108BD9-81ED-4DB2-BD59-A6C34878D82A}">
                    <a16:rowId xmlns:a16="http://schemas.microsoft.com/office/drawing/2014/main" val="2639344263"/>
                  </a:ext>
                </a:extLst>
              </a:tr>
            </a:tbl>
          </a:graphicData>
        </a:graphic>
      </p:graphicFrame>
    </p:spTree>
    <p:extLst>
      <p:ext uri="{BB962C8B-B14F-4D97-AF65-F5344CB8AC3E}">
        <p14:creationId xmlns:p14="http://schemas.microsoft.com/office/powerpoint/2010/main" val="2492989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a:extLst>
              <a:ext uri="{FF2B5EF4-FFF2-40B4-BE49-F238E27FC236}">
                <a16:creationId xmlns:a16="http://schemas.microsoft.com/office/drawing/2014/main" id="{A02FC9EC-522F-4796-8EF3-FCDE8F066EC8}"/>
              </a:ext>
            </a:extLst>
          </p:cNvPr>
          <p:cNvSpPr>
            <a:spLocks noGrp="1"/>
          </p:cNvSpPr>
          <p:nvPr>
            <p:ph type="title"/>
          </p:nvPr>
        </p:nvSpPr>
        <p:spPr>
          <a:xfrm>
            <a:off x="1652016" y="0"/>
            <a:ext cx="9048750" cy="402017"/>
          </a:xfrm>
          <a:solidFill>
            <a:srgbClr val="990000"/>
          </a:solidFill>
        </p:spPr>
        <p:txBody>
          <a:bodyPr>
            <a:normAutofit fontScale="90000"/>
          </a:bodyPr>
          <a:lstStyle/>
          <a:p>
            <a:pPr algn="ctr" eaLnBrk="1" hangingPunct="1"/>
            <a:r>
              <a:rPr lang="es-PE" altLang="es-PE" sz="3600" b="1" dirty="0">
                <a:solidFill>
                  <a:schemeClr val="bg1"/>
                </a:solidFill>
              </a:rPr>
              <a:t>Procesos previos a la planificación</a:t>
            </a:r>
          </a:p>
        </p:txBody>
      </p:sp>
      <p:sp>
        <p:nvSpPr>
          <p:cNvPr id="2" name="Rectángulo 1"/>
          <p:cNvSpPr/>
          <p:nvPr/>
        </p:nvSpPr>
        <p:spPr>
          <a:xfrm>
            <a:off x="142240" y="669190"/>
            <a:ext cx="11907520" cy="461665"/>
          </a:xfrm>
          <a:prstGeom prst="rect">
            <a:avLst/>
          </a:prstGeom>
        </p:spPr>
        <p:txBody>
          <a:bodyPr wrap="square">
            <a:spAutoFit/>
          </a:bodyPr>
          <a:lstStyle/>
          <a:p>
            <a:pPr algn="ctr"/>
            <a:r>
              <a:rPr lang="es-PE" sz="2400" b="1" dirty="0">
                <a:solidFill>
                  <a:srgbClr val="0070C0"/>
                </a:solidFill>
                <a:latin typeface="BellMT"/>
              </a:rPr>
              <a:t>Ejemplo de caracterización psicolingüística – nivel de dominio del quechua - Interpretación.</a:t>
            </a:r>
            <a:endParaRPr lang="es-PE" sz="2400" b="1" dirty="0">
              <a:solidFill>
                <a:srgbClr val="0070C0"/>
              </a:solidFill>
            </a:endParaRPr>
          </a:p>
        </p:txBody>
      </p:sp>
      <p:sp>
        <p:nvSpPr>
          <p:cNvPr id="6" name="Rectángulo 5">
            <a:extLst>
              <a:ext uri="{FF2B5EF4-FFF2-40B4-BE49-F238E27FC236}">
                <a16:creationId xmlns:a16="http://schemas.microsoft.com/office/drawing/2014/main" id="{6F3AC92E-7094-4930-B950-694CC911D15C}"/>
              </a:ext>
            </a:extLst>
          </p:cNvPr>
          <p:cNvSpPr/>
          <p:nvPr/>
        </p:nvSpPr>
        <p:spPr>
          <a:xfrm>
            <a:off x="284480" y="1940442"/>
            <a:ext cx="11401552" cy="2677656"/>
          </a:xfrm>
          <a:prstGeom prst="rect">
            <a:avLst/>
          </a:prstGeom>
        </p:spPr>
        <p:txBody>
          <a:bodyPr wrap="square">
            <a:spAutoFit/>
          </a:bodyPr>
          <a:lstStyle/>
          <a:p>
            <a:r>
              <a:rPr lang="es-PE" sz="2400" dirty="0">
                <a:solidFill>
                  <a:srgbClr val="0070C0"/>
                </a:solidFill>
                <a:latin typeface="BellMT"/>
              </a:rPr>
              <a:t>El nivel de dominio del quechua, por parte de los estudiantes, no es lo óptimo. De 6 estudiantes, 3 aún están en el nivel básico de dominio del quechua y otros 3 en el nivel intermedio.</a:t>
            </a:r>
          </a:p>
          <a:p>
            <a:endParaRPr lang="es-PE" sz="2400" dirty="0">
              <a:solidFill>
                <a:srgbClr val="0070C0"/>
              </a:solidFill>
              <a:latin typeface="BellMT"/>
            </a:endParaRPr>
          </a:p>
          <a:p>
            <a:r>
              <a:rPr lang="es-PE" sz="2400" dirty="0">
                <a:solidFill>
                  <a:srgbClr val="0070C0"/>
                </a:solidFill>
                <a:latin typeface="BellMT"/>
              </a:rPr>
              <a:t>A pesar del grado en que se encuentran, requieren de espacio de tiempo asignado para aprender y oportunidades para interactuar con hablantes originarios para apoyar el desarrollo en clase.  </a:t>
            </a:r>
            <a:endParaRPr lang="es-PE" sz="2400" dirty="0">
              <a:solidFill>
                <a:srgbClr val="0070C0"/>
              </a:solidFill>
            </a:endParaRPr>
          </a:p>
        </p:txBody>
      </p:sp>
    </p:spTree>
    <p:extLst>
      <p:ext uri="{BB962C8B-B14F-4D97-AF65-F5344CB8AC3E}">
        <p14:creationId xmlns:p14="http://schemas.microsoft.com/office/powerpoint/2010/main" val="507466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a:extLst>
              <a:ext uri="{FF2B5EF4-FFF2-40B4-BE49-F238E27FC236}">
                <a16:creationId xmlns:a16="http://schemas.microsoft.com/office/drawing/2014/main" id="{A02FC9EC-522F-4796-8EF3-FCDE8F066EC8}"/>
              </a:ext>
            </a:extLst>
          </p:cNvPr>
          <p:cNvSpPr>
            <a:spLocks noGrp="1"/>
          </p:cNvSpPr>
          <p:nvPr>
            <p:ph type="title"/>
          </p:nvPr>
        </p:nvSpPr>
        <p:spPr>
          <a:xfrm>
            <a:off x="1550416" y="0"/>
            <a:ext cx="9048750" cy="402017"/>
          </a:xfrm>
          <a:solidFill>
            <a:srgbClr val="990000"/>
          </a:solidFill>
        </p:spPr>
        <p:txBody>
          <a:bodyPr>
            <a:normAutofit fontScale="90000"/>
          </a:bodyPr>
          <a:lstStyle/>
          <a:p>
            <a:pPr algn="ctr" eaLnBrk="1" hangingPunct="1"/>
            <a:r>
              <a:rPr lang="es-PE" altLang="es-PE" sz="3600" b="1" dirty="0">
                <a:solidFill>
                  <a:schemeClr val="bg1"/>
                </a:solidFill>
              </a:rPr>
              <a:t>Procesos previos a la planificación</a:t>
            </a:r>
          </a:p>
        </p:txBody>
      </p:sp>
      <p:sp>
        <p:nvSpPr>
          <p:cNvPr id="2" name="Rectángulo 1"/>
          <p:cNvSpPr/>
          <p:nvPr/>
        </p:nvSpPr>
        <p:spPr>
          <a:xfrm>
            <a:off x="447040" y="372212"/>
            <a:ext cx="11460480" cy="461665"/>
          </a:xfrm>
          <a:prstGeom prst="rect">
            <a:avLst/>
          </a:prstGeom>
        </p:spPr>
        <p:txBody>
          <a:bodyPr wrap="square">
            <a:spAutoFit/>
          </a:bodyPr>
          <a:lstStyle/>
          <a:p>
            <a:pPr algn="ctr"/>
            <a:r>
              <a:rPr lang="es-PE" sz="2400" dirty="0">
                <a:solidFill>
                  <a:srgbClr val="0070C0"/>
                </a:solidFill>
                <a:latin typeface="BellMT"/>
              </a:rPr>
              <a:t>Ejemplo de caracterización </a:t>
            </a:r>
            <a:r>
              <a:rPr lang="es-PE" sz="2400" dirty="0" err="1">
                <a:solidFill>
                  <a:srgbClr val="0070C0"/>
                </a:solidFill>
                <a:latin typeface="BellMT"/>
              </a:rPr>
              <a:t>psicogüística</a:t>
            </a:r>
            <a:r>
              <a:rPr lang="es-PE" sz="2400" dirty="0">
                <a:solidFill>
                  <a:srgbClr val="0070C0"/>
                </a:solidFill>
                <a:latin typeface="BellMT"/>
              </a:rPr>
              <a:t> – nivel de dominio del castellano</a:t>
            </a:r>
          </a:p>
        </p:txBody>
      </p:sp>
      <p:graphicFrame>
        <p:nvGraphicFramePr>
          <p:cNvPr id="3" name="Tabla 2">
            <a:extLst>
              <a:ext uri="{FF2B5EF4-FFF2-40B4-BE49-F238E27FC236}">
                <a16:creationId xmlns:a16="http://schemas.microsoft.com/office/drawing/2014/main" id="{93FB722D-5E92-4C54-A3FA-89BF55CAF2E3}"/>
              </a:ext>
            </a:extLst>
          </p:cNvPr>
          <p:cNvGraphicFramePr>
            <a:graphicFrameLocks noGrp="1"/>
          </p:cNvGraphicFramePr>
          <p:nvPr>
            <p:extLst>
              <p:ext uri="{D42A27DB-BD31-4B8C-83A1-F6EECF244321}">
                <p14:modId xmlns:p14="http://schemas.microsoft.com/office/powerpoint/2010/main" val="881800566"/>
              </p:ext>
            </p:extLst>
          </p:nvPr>
        </p:nvGraphicFramePr>
        <p:xfrm>
          <a:off x="243842" y="795833"/>
          <a:ext cx="11460482" cy="6241796"/>
        </p:xfrm>
        <a:graphic>
          <a:graphicData uri="http://schemas.openxmlformats.org/drawingml/2006/table">
            <a:tbl>
              <a:tblPr firstRow="1" firstCol="1" bandRow="1">
                <a:tableStyleId>{5C22544A-7EE6-4342-B048-85BDC9FD1C3A}</a:tableStyleId>
              </a:tblPr>
              <a:tblGrid>
                <a:gridCol w="1048711">
                  <a:extLst>
                    <a:ext uri="{9D8B030D-6E8A-4147-A177-3AD203B41FA5}">
                      <a16:colId xmlns:a16="http://schemas.microsoft.com/office/drawing/2014/main" val="1610737769"/>
                    </a:ext>
                  </a:extLst>
                </a:gridCol>
                <a:gridCol w="446870">
                  <a:extLst>
                    <a:ext uri="{9D8B030D-6E8A-4147-A177-3AD203B41FA5}">
                      <a16:colId xmlns:a16="http://schemas.microsoft.com/office/drawing/2014/main" val="3141415993"/>
                    </a:ext>
                  </a:extLst>
                </a:gridCol>
                <a:gridCol w="602905">
                  <a:extLst>
                    <a:ext uri="{9D8B030D-6E8A-4147-A177-3AD203B41FA5}">
                      <a16:colId xmlns:a16="http://schemas.microsoft.com/office/drawing/2014/main" val="2806516516"/>
                    </a:ext>
                  </a:extLst>
                </a:gridCol>
                <a:gridCol w="602905">
                  <a:extLst>
                    <a:ext uri="{9D8B030D-6E8A-4147-A177-3AD203B41FA5}">
                      <a16:colId xmlns:a16="http://schemas.microsoft.com/office/drawing/2014/main" val="4196939619"/>
                    </a:ext>
                  </a:extLst>
                </a:gridCol>
                <a:gridCol w="752569">
                  <a:extLst>
                    <a:ext uri="{9D8B030D-6E8A-4147-A177-3AD203B41FA5}">
                      <a16:colId xmlns:a16="http://schemas.microsoft.com/office/drawing/2014/main" val="914139624"/>
                    </a:ext>
                  </a:extLst>
                </a:gridCol>
                <a:gridCol w="757876">
                  <a:extLst>
                    <a:ext uri="{9D8B030D-6E8A-4147-A177-3AD203B41FA5}">
                      <a16:colId xmlns:a16="http://schemas.microsoft.com/office/drawing/2014/main" val="2548758849"/>
                    </a:ext>
                  </a:extLst>
                </a:gridCol>
                <a:gridCol w="605027">
                  <a:extLst>
                    <a:ext uri="{9D8B030D-6E8A-4147-A177-3AD203B41FA5}">
                      <a16:colId xmlns:a16="http://schemas.microsoft.com/office/drawing/2014/main" val="18375911"/>
                    </a:ext>
                  </a:extLst>
                </a:gridCol>
                <a:gridCol w="605027">
                  <a:extLst>
                    <a:ext uri="{9D8B030D-6E8A-4147-A177-3AD203B41FA5}">
                      <a16:colId xmlns:a16="http://schemas.microsoft.com/office/drawing/2014/main" val="4041343494"/>
                    </a:ext>
                  </a:extLst>
                </a:gridCol>
                <a:gridCol w="605027">
                  <a:extLst>
                    <a:ext uri="{9D8B030D-6E8A-4147-A177-3AD203B41FA5}">
                      <a16:colId xmlns:a16="http://schemas.microsoft.com/office/drawing/2014/main" val="2486306874"/>
                    </a:ext>
                  </a:extLst>
                </a:gridCol>
                <a:gridCol w="453238">
                  <a:extLst>
                    <a:ext uri="{9D8B030D-6E8A-4147-A177-3AD203B41FA5}">
                      <a16:colId xmlns:a16="http://schemas.microsoft.com/office/drawing/2014/main" val="570806738"/>
                    </a:ext>
                  </a:extLst>
                </a:gridCol>
                <a:gridCol w="452178">
                  <a:extLst>
                    <a:ext uri="{9D8B030D-6E8A-4147-A177-3AD203B41FA5}">
                      <a16:colId xmlns:a16="http://schemas.microsoft.com/office/drawing/2014/main" val="1426233427"/>
                    </a:ext>
                  </a:extLst>
                </a:gridCol>
                <a:gridCol w="605027">
                  <a:extLst>
                    <a:ext uri="{9D8B030D-6E8A-4147-A177-3AD203B41FA5}">
                      <a16:colId xmlns:a16="http://schemas.microsoft.com/office/drawing/2014/main" val="3865821937"/>
                    </a:ext>
                  </a:extLst>
                </a:gridCol>
                <a:gridCol w="605027">
                  <a:extLst>
                    <a:ext uri="{9D8B030D-6E8A-4147-A177-3AD203B41FA5}">
                      <a16:colId xmlns:a16="http://schemas.microsoft.com/office/drawing/2014/main" val="3471733254"/>
                    </a:ext>
                  </a:extLst>
                </a:gridCol>
                <a:gridCol w="751507">
                  <a:extLst>
                    <a:ext uri="{9D8B030D-6E8A-4147-A177-3AD203B41FA5}">
                      <a16:colId xmlns:a16="http://schemas.microsoft.com/office/drawing/2014/main" val="1519160319"/>
                    </a:ext>
                  </a:extLst>
                </a:gridCol>
                <a:gridCol w="751507">
                  <a:extLst>
                    <a:ext uri="{9D8B030D-6E8A-4147-A177-3AD203B41FA5}">
                      <a16:colId xmlns:a16="http://schemas.microsoft.com/office/drawing/2014/main" val="1803526406"/>
                    </a:ext>
                  </a:extLst>
                </a:gridCol>
                <a:gridCol w="605027">
                  <a:extLst>
                    <a:ext uri="{9D8B030D-6E8A-4147-A177-3AD203B41FA5}">
                      <a16:colId xmlns:a16="http://schemas.microsoft.com/office/drawing/2014/main" val="2124261353"/>
                    </a:ext>
                  </a:extLst>
                </a:gridCol>
                <a:gridCol w="605027">
                  <a:extLst>
                    <a:ext uri="{9D8B030D-6E8A-4147-A177-3AD203B41FA5}">
                      <a16:colId xmlns:a16="http://schemas.microsoft.com/office/drawing/2014/main" val="3414122173"/>
                    </a:ext>
                  </a:extLst>
                </a:gridCol>
                <a:gridCol w="605027">
                  <a:extLst>
                    <a:ext uri="{9D8B030D-6E8A-4147-A177-3AD203B41FA5}">
                      <a16:colId xmlns:a16="http://schemas.microsoft.com/office/drawing/2014/main" val="2838440316"/>
                    </a:ext>
                  </a:extLst>
                </a:gridCol>
              </a:tblGrid>
              <a:tr h="87731">
                <a:tc rowSpan="2" gridSpan="2">
                  <a:txBody>
                    <a:bodyPr/>
                    <a:lstStyle/>
                    <a:p>
                      <a:pPr algn="ctr">
                        <a:lnSpc>
                          <a:spcPct val="107000"/>
                        </a:lnSpc>
                        <a:spcAft>
                          <a:spcPts val="0"/>
                        </a:spcAft>
                      </a:pPr>
                      <a:r>
                        <a:rPr lang="es-MX" sz="1200" dirty="0">
                          <a:effectLst/>
                        </a:rPr>
                        <a:t>DATOS DEL ESTUDIANTE</a:t>
                      </a:r>
                      <a:endParaRPr lang="es-P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rowSpan="2" hMerge="1">
                  <a:txBody>
                    <a:bodyPr/>
                    <a:lstStyle/>
                    <a:p>
                      <a:endParaRPr lang="es-PE"/>
                    </a:p>
                  </a:txBody>
                  <a:tcPr/>
                </a:tc>
                <a:tc gridSpan="16">
                  <a:txBody>
                    <a:bodyPr/>
                    <a:lstStyle/>
                    <a:p>
                      <a:pPr algn="ctr">
                        <a:lnSpc>
                          <a:spcPct val="107000"/>
                        </a:lnSpc>
                        <a:spcAft>
                          <a:spcPts val="0"/>
                        </a:spcAft>
                      </a:pPr>
                      <a:r>
                        <a:rPr lang="es-MX" sz="1200">
                          <a:effectLst/>
                        </a:rPr>
                        <a:t>NIVEL DE DOMINIO</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extLst>
                  <a:ext uri="{0D108BD9-81ED-4DB2-BD59-A6C34878D82A}">
                    <a16:rowId xmlns:a16="http://schemas.microsoft.com/office/drawing/2014/main" val="1488822510"/>
                  </a:ext>
                </a:extLst>
              </a:tr>
              <a:tr h="179494">
                <a:tc gridSpan="2" vMerge="1">
                  <a:txBody>
                    <a:bodyPr/>
                    <a:lstStyle/>
                    <a:p>
                      <a:endParaRPr lang="es-PE"/>
                    </a:p>
                  </a:txBody>
                  <a:tcPr/>
                </a:tc>
                <a:tc hMerge="1" vMerge="1">
                  <a:txBody>
                    <a:bodyPr/>
                    <a:lstStyle/>
                    <a:p>
                      <a:endParaRPr lang="es-PE"/>
                    </a:p>
                  </a:txBody>
                  <a:tcPr/>
                </a:tc>
                <a:tc>
                  <a:txBody>
                    <a:bodyPr/>
                    <a:lstStyle/>
                    <a:p>
                      <a:pPr algn="ctr">
                        <a:lnSpc>
                          <a:spcPct val="107000"/>
                        </a:lnSpc>
                        <a:spcAft>
                          <a:spcPts val="0"/>
                        </a:spcAft>
                      </a:pPr>
                      <a:r>
                        <a:rPr lang="es-MX" sz="1200">
                          <a:effectLst/>
                        </a:rPr>
                        <a:t>Nivel I</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gridSpan="3">
                  <a:txBody>
                    <a:bodyPr/>
                    <a:lstStyle/>
                    <a:p>
                      <a:pPr algn="ctr">
                        <a:lnSpc>
                          <a:spcPct val="107000"/>
                        </a:lnSpc>
                        <a:spcAft>
                          <a:spcPts val="0"/>
                        </a:spcAft>
                      </a:pPr>
                      <a:r>
                        <a:rPr lang="es-MX" sz="1200">
                          <a:effectLst/>
                        </a:rPr>
                        <a:t>Nivel II</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hMerge="1">
                  <a:txBody>
                    <a:bodyPr/>
                    <a:lstStyle/>
                    <a:p>
                      <a:endParaRPr lang="es-PE"/>
                    </a:p>
                  </a:txBody>
                  <a:tcPr/>
                </a:tc>
                <a:tc hMerge="1">
                  <a:txBody>
                    <a:bodyPr/>
                    <a:lstStyle/>
                    <a:p>
                      <a:endParaRPr lang="es-PE"/>
                    </a:p>
                  </a:txBody>
                  <a:tcPr/>
                </a:tc>
                <a:tc gridSpan="2">
                  <a:txBody>
                    <a:bodyPr/>
                    <a:lstStyle/>
                    <a:p>
                      <a:pPr algn="ctr">
                        <a:lnSpc>
                          <a:spcPct val="107000"/>
                        </a:lnSpc>
                        <a:spcAft>
                          <a:spcPts val="0"/>
                        </a:spcAft>
                      </a:pPr>
                      <a:r>
                        <a:rPr lang="es-MX" sz="1200">
                          <a:effectLst/>
                        </a:rPr>
                        <a:t>Nivel III</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hMerge="1">
                  <a:txBody>
                    <a:bodyPr/>
                    <a:lstStyle/>
                    <a:p>
                      <a:endParaRPr lang="es-PE"/>
                    </a:p>
                  </a:txBody>
                  <a:tcPr/>
                </a:tc>
                <a:tc gridSpan="2">
                  <a:txBody>
                    <a:bodyPr/>
                    <a:lstStyle/>
                    <a:p>
                      <a:pPr algn="ctr">
                        <a:lnSpc>
                          <a:spcPct val="107000"/>
                        </a:lnSpc>
                        <a:spcAft>
                          <a:spcPts val="0"/>
                        </a:spcAft>
                      </a:pPr>
                      <a:r>
                        <a:rPr lang="es-MX" sz="1200">
                          <a:effectLst/>
                        </a:rPr>
                        <a:t>Nivel IV</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hMerge="1">
                  <a:txBody>
                    <a:bodyPr/>
                    <a:lstStyle/>
                    <a:p>
                      <a:endParaRPr lang="es-PE"/>
                    </a:p>
                  </a:txBody>
                  <a:tcPr/>
                </a:tc>
                <a:tc gridSpan="2">
                  <a:txBody>
                    <a:bodyPr/>
                    <a:lstStyle/>
                    <a:p>
                      <a:pPr algn="ctr">
                        <a:lnSpc>
                          <a:spcPct val="107000"/>
                        </a:lnSpc>
                        <a:spcAft>
                          <a:spcPts val="0"/>
                        </a:spcAft>
                      </a:pPr>
                      <a:r>
                        <a:rPr lang="es-MX" sz="1200">
                          <a:effectLst/>
                        </a:rPr>
                        <a:t>Nivel V</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hMerge="1">
                  <a:txBody>
                    <a:bodyPr/>
                    <a:lstStyle/>
                    <a:p>
                      <a:endParaRPr lang="es-PE"/>
                    </a:p>
                  </a:txBody>
                  <a:tcPr/>
                </a:tc>
                <a:tc gridSpan="2">
                  <a:txBody>
                    <a:bodyPr/>
                    <a:lstStyle/>
                    <a:p>
                      <a:pPr algn="ctr">
                        <a:lnSpc>
                          <a:spcPct val="107000"/>
                        </a:lnSpc>
                        <a:spcAft>
                          <a:spcPts val="0"/>
                        </a:spcAft>
                      </a:pPr>
                      <a:r>
                        <a:rPr lang="es-MX" sz="1200">
                          <a:effectLst/>
                        </a:rPr>
                        <a:t>Nivel VI</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hMerge="1">
                  <a:txBody>
                    <a:bodyPr/>
                    <a:lstStyle/>
                    <a:p>
                      <a:endParaRPr lang="es-PE"/>
                    </a:p>
                  </a:txBody>
                  <a:tcPr/>
                </a:tc>
                <a:tc gridSpan="2">
                  <a:txBody>
                    <a:bodyPr/>
                    <a:lstStyle/>
                    <a:p>
                      <a:pPr algn="ctr">
                        <a:lnSpc>
                          <a:spcPct val="107000"/>
                        </a:lnSpc>
                        <a:spcAft>
                          <a:spcPts val="0"/>
                        </a:spcAft>
                      </a:pPr>
                      <a:r>
                        <a:rPr lang="es-MX" sz="1200">
                          <a:effectLst/>
                        </a:rPr>
                        <a:t>Nivel VII</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hMerge="1">
                  <a:txBody>
                    <a:bodyPr/>
                    <a:lstStyle/>
                    <a:p>
                      <a:endParaRPr lang="es-PE"/>
                    </a:p>
                  </a:txBody>
                  <a:tcPr/>
                </a:tc>
                <a:tc gridSpan="2">
                  <a:txBody>
                    <a:bodyPr/>
                    <a:lstStyle/>
                    <a:p>
                      <a:pPr algn="ctr">
                        <a:lnSpc>
                          <a:spcPct val="107000"/>
                        </a:lnSpc>
                        <a:spcAft>
                          <a:spcPts val="0"/>
                        </a:spcAft>
                      </a:pPr>
                      <a:r>
                        <a:rPr lang="es-MX" sz="1200">
                          <a:effectLst/>
                        </a:rPr>
                        <a:t>Destacado</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hMerge="1">
                  <a:txBody>
                    <a:bodyPr/>
                    <a:lstStyle/>
                    <a:p>
                      <a:endParaRPr lang="es-PE"/>
                    </a:p>
                  </a:txBody>
                  <a:tcPr/>
                </a:tc>
                <a:extLst>
                  <a:ext uri="{0D108BD9-81ED-4DB2-BD59-A6C34878D82A}">
                    <a16:rowId xmlns:a16="http://schemas.microsoft.com/office/drawing/2014/main" val="1599815069"/>
                  </a:ext>
                </a:extLst>
              </a:tr>
              <a:tr h="179494">
                <a:tc rowSpan="2">
                  <a:txBody>
                    <a:bodyPr/>
                    <a:lstStyle/>
                    <a:p>
                      <a:pPr algn="ctr">
                        <a:lnSpc>
                          <a:spcPct val="107000"/>
                        </a:lnSpc>
                        <a:spcAft>
                          <a:spcPts val="0"/>
                        </a:spcAft>
                      </a:pPr>
                      <a:r>
                        <a:rPr lang="es-MX" sz="1200">
                          <a:effectLst/>
                        </a:rPr>
                        <a:t>Nombres</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nchor="ctr"/>
                </a:tc>
                <a:tc rowSpan="2">
                  <a:txBody>
                    <a:bodyPr/>
                    <a:lstStyle/>
                    <a:p>
                      <a:pPr algn="ctr">
                        <a:lnSpc>
                          <a:spcPct val="107000"/>
                        </a:lnSpc>
                        <a:spcAft>
                          <a:spcPts val="0"/>
                        </a:spcAft>
                      </a:pPr>
                      <a:r>
                        <a:rPr lang="es-MX" sz="1200">
                          <a:effectLst/>
                        </a:rPr>
                        <a:t>Edad</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nchor="ctr"/>
                </a:tc>
                <a:tc>
                  <a:txBody>
                    <a:bodyPr/>
                    <a:lstStyle/>
                    <a:p>
                      <a:pPr algn="ctr">
                        <a:lnSpc>
                          <a:spcPct val="107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gridSpan="3">
                  <a:txBody>
                    <a:bodyPr/>
                    <a:lstStyle/>
                    <a:p>
                      <a:pPr algn="ctr">
                        <a:lnSpc>
                          <a:spcPct val="107000"/>
                        </a:lnSpc>
                        <a:spcAft>
                          <a:spcPts val="0"/>
                        </a:spcAft>
                      </a:pPr>
                      <a:r>
                        <a:rPr lang="es-MX" sz="1200">
                          <a:effectLst/>
                        </a:rPr>
                        <a:t>INDICADORES</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hMerge="1">
                  <a:txBody>
                    <a:bodyPr/>
                    <a:lstStyle/>
                    <a:p>
                      <a:endParaRPr lang="es-PE"/>
                    </a:p>
                  </a:txBody>
                  <a:tcPr/>
                </a:tc>
                <a:tc hMerge="1">
                  <a:txBody>
                    <a:bodyPr/>
                    <a:lstStyle/>
                    <a:p>
                      <a:endParaRPr lang="es-PE"/>
                    </a:p>
                  </a:txBody>
                  <a:tcPr/>
                </a:tc>
                <a:tc gridSpan="2">
                  <a:txBody>
                    <a:bodyPr/>
                    <a:lstStyle/>
                    <a:p>
                      <a:pPr algn="ctr">
                        <a:lnSpc>
                          <a:spcPct val="107000"/>
                        </a:lnSpc>
                        <a:spcAft>
                          <a:spcPts val="0"/>
                        </a:spcAft>
                      </a:pPr>
                      <a:r>
                        <a:rPr lang="es-MX" sz="1200">
                          <a:effectLst/>
                        </a:rPr>
                        <a:t>INDICADORES</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hMerge="1">
                  <a:txBody>
                    <a:bodyPr/>
                    <a:lstStyle/>
                    <a:p>
                      <a:endParaRPr lang="es-PE"/>
                    </a:p>
                  </a:txBody>
                  <a:tcPr/>
                </a:tc>
                <a:tc gridSpan="2">
                  <a:txBody>
                    <a:bodyPr/>
                    <a:lstStyle/>
                    <a:p>
                      <a:pPr algn="ctr">
                        <a:lnSpc>
                          <a:spcPct val="107000"/>
                        </a:lnSpc>
                        <a:spcAft>
                          <a:spcPts val="0"/>
                        </a:spcAft>
                      </a:pPr>
                      <a:r>
                        <a:rPr lang="es-MX" sz="1200">
                          <a:effectLst/>
                        </a:rPr>
                        <a:t>INDICADORES</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hMerge="1">
                  <a:txBody>
                    <a:bodyPr/>
                    <a:lstStyle/>
                    <a:p>
                      <a:endParaRPr lang="es-PE"/>
                    </a:p>
                  </a:txBody>
                  <a:tcPr/>
                </a:tc>
                <a:tc gridSpan="2">
                  <a:txBody>
                    <a:bodyPr/>
                    <a:lstStyle/>
                    <a:p>
                      <a:pPr algn="ctr">
                        <a:lnSpc>
                          <a:spcPct val="107000"/>
                        </a:lnSpc>
                        <a:spcAft>
                          <a:spcPts val="0"/>
                        </a:spcAft>
                      </a:pPr>
                      <a:r>
                        <a:rPr lang="es-MX" sz="1200">
                          <a:effectLst/>
                        </a:rPr>
                        <a:t>INDICADORES</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hMerge="1">
                  <a:txBody>
                    <a:bodyPr/>
                    <a:lstStyle/>
                    <a:p>
                      <a:endParaRPr lang="es-PE"/>
                    </a:p>
                  </a:txBody>
                  <a:tcPr/>
                </a:tc>
                <a:tc gridSpan="2">
                  <a:txBody>
                    <a:bodyPr/>
                    <a:lstStyle/>
                    <a:p>
                      <a:pPr algn="ctr">
                        <a:lnSpc>
                          <a:spcPct val="107000"/>
                        </a:lnSpc>
                        <a:spcAft>
                          <a:spcPts val="0"/>
                        </a:spcAft>
                      </a:pPr>
                      <a:r>
                        <a:rPr lang="es-MX" sz="1200">
                          <a:effectLst/>
                        </a:rPr>
                        <a:t>INDICADORES</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hMerge="1">
                  <a:txBody>
                    <a:bodyPr/>
                    <a:lstStyle/>
                    <a:p>
                      <a:endParaRPr lang="es-PE"/>
                    </a:p>
                  </a:txBody>
                  <a:tcPr/>
                </a:tc>
                <a:tc gridSpan="2">
                  <a:txBody>
                    <a:bodyPr/>
                    <a:lstStyle/>
                    <a:p>
                      <a:pPr algn="ctr">
                        <a:lnSpc>
                          <a:spcPct val="107000"/>
                        </a:lnSpc>
                        <a:spcAft>
                          <a:spcPts val="0"/>
                        </a:spcAft>
                      </a:pPr>
                      <a:r>
                        <a:rPr lang="es-MX" sz="1200">
                          <a:effectLst/>
                        </a:rPr>
                        <a:t>INDICADOR</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hMerge="1">
                  <a:txBody>
                    <a:bodyPr/>
                    <a:lstStyle/>
                    <a:p>
                      <a:endParaRPr lang="es-PE"/>
                    </a:p>
                  </a:txBody>
                  <a:tcPr/>
                </a:tc>
                <a:tc gridSpan="2">
                  <a:txBody>
                    <a:bodyPr/>
                    <a:lstStyle/>
                    <a:p>
                      <a:pPr algn="ctr">
                        <a:lnSpc>
                          <a:spcPct val="107000"/>
                        </a:lnSpc>
                        <a:spcAft>
                          <a:spcPts val="0"/>
                        </a:spcAft>
                      </a:pPr>
                      <a:r>
                        <a:rPr lang="es-MX" sz="1200">
                          <a:effectLst/>
                        </a:rPr>
                        <a:t>INDICADOR</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hMerge="1">
                  <a:txBody>
                    <a:bodyPr/>
                    <a:lstStyle/>
                    <a:p>
                      <a:endParaRPr lang="es-PE"/>
                    </a:p>
                  </a:txBody>
                  <a:tcPr/>
                </a:tc>
                <a:extLst>
                  <a:ext uri="{0D108BD9-81ED-4DB2-BD59-A6C34878D82A}">
                    <a16:rowId xmlns:a16="http://schemas.microsoft.com/office/drawing/2014/main" val="41813990"/>
                  </a:ext>
                </a:extLst>
              </a:tr>
              <a:tr h="454783">
                <a:tc vMerge="1">
                  <a:txBody>
                    <a:bodyPr/>
                    <a:lstStyle/>
                    <a:p>
                      <a:endParaRPr lang="es-PE"/>
                    </a:p>
                  </a:txBody>
                  <a:tcPr/>
                </a:tc>
                <a:tc vMerge="1">
                  <a:txBody>
                    <a:bodyPr/>
                    <a:lstStyle/>
                    <a:p>
                      <a:endParaRPr lang="es-PE"/>
                    </a:p>
                  </a:txBody>
                  <a:tcPr/>
                </a:tc>
                <a:tc>
                  <a:txBody>
                    <a:bodyPr/>
                    <a:lstStyle/>
                    <a:p>
                      <a:pPr algn="ctr">
                        <a:lnSpc>
                          <a:spcPct val="107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gn="ctr">
                        <a:lnSpc>
                          <a:spcPct val="107000"/>
                        </a:lnSpc>
                        <a:spcAft>
                          <a:spcPts val="0"/>
                        </a:spcAft>
                      </a:pPr>
                      <a:r>
                        <a:rPr lang="es-MX" sz="1200">
                          <a:effectLst/>
                        </a:rPr>
                        <a:t>Comprensión</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gridSpan="2">
                  <a:txBody>
                    <a:bodyPr/>
                    <a:lstStyle/>
                    <a:p>
                      <a:pPr algn="ctr">
                        <a:lnSpc>
                          <a:spcPct val="107000"/>
                        </a:lnSpc>
                        <a:spcAft>
                          <a:spcPts val="0"/>
                        </a:spcAft>
                      </a:pPr>
                      <a:r>
                        <a:rPr lang="es-MX" sz="1200" dirty="0">
                          <a:effectLst/>
                        </a:rPr>
                        <a:t>Producción</a:t>
                      </a:r>
                      <a:endParaRPr lang="es-P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hMerge="1">
                  <a:txBody>
                    <a:bodyPr/>
                    <a:lstStyle/>
                    <a:p>
                      <a:endParaRPr lang="es-PE"/>
                    </a:p>
                  </a:txBody>
                  <a:tcPr/>
                </a:tc>
                <a:tc>
                  <a:txBody>
                    <a:bodyPr/>
                    <a:lstStyle/>
                    <a:p>
                      <a:pPr algn="ctr">
                        <a:lnSpc>
                          <a:spcPct val="107000"/>
                        </a:lnSpc>
                        <a:spcAft>
                          <a:spcPts val="0"/>
                        </a:spcAft>
                      </a:pPr>
                      <a:r>
                        <a:rPr lang="es-MX" sz="1200">
                          <a:effectLst/>
                        </a:rPr>
                        <a:t>Comprensión</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gn="ctr">
                        <a:lnSpc>
                          <a:spcPct val="107000"/>
                        </a:lnSpc>
                        <a:spcAft>
                          <a:spcPts val="0"/>
                        </a:spcAft>
                      </a:pPr>
                      <a:r>
                        <a:rPr lang="es-MX" sz="1200">
                          <a:effectLst/>
                        </a:rPr>
                        <a:t>Producción</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gn="ctr">
                        <a:lnSpc>
                          <a:spcPct val="107000"/>
                        </a:lnSpc>
                        <a:spcAft>
                          <a:spcPts val="0"/>
                        </a:spcAft>
                      </a:pPr>
                      <a:r>
                        <a:rPr lang="es-MX" sz="1200">
                          <a:effectLst/>
                        </a:rPr>
                        <a:t>Comprensión</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gn="ctr">
                        <a:lnSpc>
                          <a:spcPct val="107000"/>
                        </a:lnSpc>
                        <a:spcAft>
                          <a:spcPts val="0"/>
                        </a:spcAft>
                      </a:pPr>
                      <a:r>
                        <a:rPr lang="es-MX" sz="1200">
                          <a:effectLst/>
                        </a:rPr>
                        <a:t>Producción</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gn="ctr">
                        <a:lnSpc>
                          <a:spcPct val="107000"/>
                        </a:lnSpc>
                        <a:spcAft>
                          <a:spcPts val="0"/>
                        </a:spcAft>
                      </a:pPr>
                      <a:r>
                        <a:rPr lang="es-MX" sz="1200">
                          <a:effectLst/>
                        </a:rPr>
                        <a:t>Comprensión</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gn="ctr">
                        <a:lnSpc>
                          <a:spcPct val="107000"/>
                        </a:lnSpc>
                        <a:spcAft>
                          <a:spcPts val="0"/>
                        </a:spcAft>
                      </a:pPr>
                      <a:r>
                        <a:rPr lang="es-MX" sz="1200">
                          <a:effectLst/>
                        </a:rPr>
                        <a:t>Producción</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gn="ctr">
                        <a:lnSpc>
                          <a:spcPct val="107000"/>
                        </a:lnSpc>
                        <a:spcAft>
                          <a:spcPts val="0"/>
                        </a:spcAft>
                      </a:pPr>
                      <a:r>
                        <a:rPr lang="es-MX" sz="1200">
                          <a:effectLst/>
                        </a:rPr>
                        <a:t>Comprensión</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gn="ctr">
                        <a:lnSpc>
                          <a:spcPct val="107000"/>
                        </a:lnSpc>
                        <a:spcAft>
                          <a:spcPts val="0"/>
                        </a:spcAft>
                      </a:pPr>
                      <a:r>
                        <a:rPr lang="es-MX" sz="1200">
                          <a:effectLst/>
                        </a:rPr>
                        <a:t>Producción</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gn="ctr">
                        <a:lnSpc>
                          <a:spcPct val="107000"/>
                        </a:lnSpc>
                        <a:spcAft>
                          <a:spcPts val="0"/>
                        </a:spcAft>
                      </a:pPr>
                      <a:r>
                        <a:rPr lang="es-MX" sz="1200">
                          <a:effectLst/>
                        </a:rPr>
                        <a:t>Comprensión</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gn="ctr">
                        <a:lnSpc>
                          <a:spcPct val="107000"/>
                        </a:lnSpc>
                        <a:spcAft>
                          <a:spcPts val="0"/>
                        </a:spcAft>
                      </a:pPr>
                      <a:r>
                        <a:rPr lang="es-MX" sz="1200">
                          <a:effectLst/>
                        </a:rPr>
                        <a:t>Producción</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gn="ctr">
                        <a:lnSpc>
                          <a:spcPct val="107000"/>
                        </a:lnSpc>
                        <a:spcAft>
                          <a:spcPts val="0"/>
                        </a:spcAft>
                      </a:pPr>
                      <a:r>
                        <a:rPr lang="es-MX" sz="1200">
                          <a:effectLst/>
                        </a:rPr>
                        <a:t>Comprensión</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gn="ctr">
                        <a:lnSpc>
                          <a:spcPct val="107000"/>
                        </a:lnSpc>
                        <a:spcAft>
                          <a:spcPts val="0"/>
                        </a:spcAft>
                      </a:pPr>
                      <a:r>
                        <a:rPr lang="es-MX" sz="1200">
                          <a:effectLst/>
                        </a:rPr>
                        <a:t>Producción</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extLst>
                  <a:ext uri="{0D108BD9-81ED-4DB2-BD59-A6C34878D82A}">
                    <a16:rowId xmlns:a16="http://schemas.microsoft.com/office/drawing/2014/main" val="892938048"/>
                  </a:ext>
                </a:extLst>
              </a:tr>
              <a:tr h="2301216">
                <a:tc>
                  <a:txBody>
                    <a:bodyPr/>
                    <a:lstStyle/>
                    <a:p>
                      <a:pPr>
                        <a:lnSpc>
                          <a:spcPct val="107000"/>
                        </a:lnSpc>
                        <a:spcAft>
                          <a:spcPts val="0"/>
                        </a:spcAft>
                      </a:pPr>
                      <a:r>
                        <a:rPr lang="es-MX" sz="1200" dirty="0">
                          <a:effectLst/>
                        </a:rPr>
                        <a:t> </a:t>
                      </a:r>
                      <a:endParaRPr lang="es-PE" sz="1200" dirty="0">
                        <a:effectLst/>
                      </a:endParaRPr>
                    </a:p>
                    <a:p>
                      <a:pPr>
                        <a:lnSpc>
                          <a:spcPct val="107000"/>
                        </a:lnSpc>
                        <a:spcAft>
                          <a:spcPts val="0"/>
                        </a:spcAft>
                      </a:pPr>
                      <a:r>
                        <a:rPr lang="es-MX" sz="1200" dirty="0">
                          <a:effectLst/>
                        </a:rPr>
                        <a:t> </a:t>
                      </a:r>
                      <a:endParaRPr lang="es-PE" sz="1200" dirty="0">
                        <a:effectLst/>
                      </a:endParaRPr>
                    </a:p>
                    <a:p>
                      <a:pPr>
                        <a:lnSpc>
                          <a:spcPct val="107000"/>
                        </a:lnSpc>
                        <a:spcAft>
                          <a:spcPts val="0"/>
                        </a:spcAft>
                      </a:pPr>
                      <a:r>
                        <a:rPr lang="es-MX" sz="1200" dirty="0">
                          <a:effectLst/>
                        </a:rPr>
                        <a:t> </a:t>
                      </a:r>
                      <a:endParaRPr lang="es-PE" sz="1200" dirty="0">
                        <a:effectLst/>
                      </a:endParaRPr>
                    </a:p>
                    <a:p>
                      <a:pPr>
                        <a:lnSpc>
                          <a:spcPct val="107000"/>
                        </a:lnSpc>
                        <a:spcAft>
                          <a:spcPts val="0"/>
                        </a:spcAft>
                      </a:pPr>
                      <a:r>
                        <a:rPr lang="es-MX" sz="1200" dirty="0">
                          <a:effectLst/>
                        </a:rPr>
                        <a:t> </a:t>
                      </a:r>
                      <a:endParaRPr lang="es-PE" sz="1200" dirty="0">
                        <a:effectLst/>
                      </a:endParaRPr>
                    </a:p>
                    <a:p>
                      <a:pPr>
                        <a:lnSpc>
                          <a:spcPct val="107000"/>
                        </a:lnSpc>
                        <a:spcAft>
                          <a:spcPts val="0"/>
                        </a:spcAft>
                      </a:pPr>
                      <a:r>
                        <a:rPr lang="es-MX" sz="1200" dirty="0">
                          <a:effectLst/>
                        </a:rPr>
                        <a:t> </a:t>
                      </a:r>
                      <a:endParaRPr lang="es-PE" sz="1200" dirty="0">
                        <a:effectLst/>
                      </a:endParaRPr>
                    </a:p>
                    <a:p>
                      <a:pPr>
                        <a:lnSpc>
                          <a:spcPct val="107000"/>
                        </a:lnSpc>
                        <a:spcAft>
                          <a:spcPts val="0"/>
                        </a:spcAft>
                      </a:pPr>
                      <a:r>
                        <a:rPr lang="es-MX" sz="1200" dirty="0">
                          <a:effectLst/>
                        </a:rPr>
                        <a:t> </a:t>
                      </a:r>
                      <a:endParaRPr lang="es-PE" sz="1200" dirty="0">
                        <a:effectLst/>
                      </a:endParaRPr>
                    </a:p>
                    <a:p>
                      <a:pPr>
                        <a:lnSpc>
                          <a:spcPct val="107000"/>
                        </a:lnSpc>
                        <a:spcAft>
                          <a:spcPts val="0"/>
                        </a:spcAft>
                      </a:pPr>
                      <a:r>
                        <a:rPr lang="es-MX" sz="1200" dirty="0">
                          <a:effectLst/>
                        </a:rPr>
                        <a:t> </a:t>
                      </a:r>
                      <a:endParaRPr lang="es-PE" sz="1200" dirty="0">
                        <a:effectLst/>
                      </a:endParaRPr>
                    </a:p>
                    <a:p>
                      <a:pPr>
                        <a:lnSpc>
                          <a:spcPct val="107000"/>
                        </a:lnSpc>
                        <a:spcAft>
                          <a:spcPts val="0"/>
                        </a:spcAft>
                      </a:pPr>
                      <a:r>
                        <a:rPr lang="es-MX" sz="1200" dirty="0">
                          <a:effectLst/>
                        </a:rPr>
                        <a:t> </a:t>
                      </a:r>
                      <a:endParaRPr lang="es-PE" sz="1200" dirty="0">
                        <a:effectLst/>
                      </a:endParaRPr>
                    </a:p>
                    <a:p>
                      <a:pPr>
                        <a:lnSpc>
                          <a:spcPct val="107000"/>
                        </a:lnSpc>
                        <a:spcAft>
                          <a:spcPts val="0"/>
                        </a:spcAft>
                      </a:pPr>
                      <a:r>
                        <a:rPr lang="es-MX" sz="1200" dirty="0">
                          <a:effectLst/>
                        </a:rPr>
                        <a:t> </a:t>
                      </a:r>
                      <a:endParaRPr lang="es-PE" sz="1200" dirty="0">
                        <a:effectLst/>
                      </a:endParaRPr>
                    </a:p>
                    <a:p>
                      <a:pPr>
                        <a:lnSpc>
                          <a:spcPct val="107000"/>
                        </a:lnSpc>
                        <a:spcAft>
                          <a:spcPts val="0"/>
                        </a:spcAft>
                      </a:pPr>
                      <a:r>
                        <a:rPr lang="es-MX" sz="1200" dirty="0">
                          <a:effectLst/>
                        </a:rPr>
                        <a:t> </a:t>
                      </a:r>
                      <a:endParaRPr lang="es-PE" sz="1200" dirty="0">
                        <a:effectLst/>
                      </a:endParaRPr>
                    </a:p>
                    <a:p>
                      <a:pPr>
                        <a:lnSpc>
                          <a:spcPct val="107000"/>
                        </a:lnSpc>
                        <a:spcAft>
                          <a:spcPts val="0"/>
                        </a:spcAft>
                      </a:pPr>
                      <a:r>
                        <a:rPr lang="es-MX" sz="1200" dirty="0">
                          <a:effectLst/>
                        </a:rPr>
                        <a:t> </a:t>
                      </a:r>
                      <a:endParaRPr lang="es-PE" sz="1200" dirty="0">
                        <a:effectLst/>
                      </a:endParaRPr>
                    </a:p>
                    <a:p>
                      <a:pPr>
                        <a:lnSpc>
                          <a:spcPct val="107000"/>
                        </a:lnSpc>
                        <a:spcAft>
                          <a:spcPts val="0"/>
                        </a:spcAft>
                      </a:pPr>
                      <a:r>
                        <a:rPr lang="es-MX" sz="1200" dirty="0">
                          <a:effectLst/>
                        </a:rPr>
                        <a:t> </a:t>
                      </a:r>
                      <a:endParaRPr lang="es-PE" sz="1200" dirty="0">
                        <a:effectLst/>
                      </a:endParaRPr>
                    </a:p>
                    <a:p>
                      <a:pPr>
                        <a:lnSpc>
                          <a:spcPct val="107000"/>
                        </a:lnSpc>
                        <a:spcAft>
                          <a:spcPts val="0"/>
                        </a:spcAft>
                      </a:pPr>
                      <a:r>
                        <a:rPr lang="es-MX" sz="1200" dirty="0">
                          <a:effectLst/>
                        </a:rPr>
                        <a:t> </a:t>
                      </a:r>
                      <a:endParaRPr lang="es-PE" sz="1200" dirty="0">
                        <a:effectLst/>
                      </a:endParaRPr>
                    </a:p>
                    <a:p>
                      <a:pPr>
                        <a:lnSpc>
                          <a:spcPct val="107000"/>
                        </a:lnSpc>
                        <a:spcAft>
                          <a:spcPts val="0"/>
                        </a:spcAft>
                      </a:pPr>
                      <a:r>
                        <a:rPr lang="es-MX" sz="1200" dirty="0">
                          <a:effectLst/>
                        </a:rPr>
                        <a:t> </a:t>
                      </a:r>
                      <a:endParaRPr lang="es-PE" sz="1200" dirty="0">
                        <a:effectLst/>
                      </a:endParaRPr>
                    </a:p>
                    <a:p>
                      <a:pPr>
                        <a:lnSpc>
                          <a:spcPct val="107000"/>
                        </a:lnSpc>
                        <a:spcAft>
                          <a:spcPts val="0"/>
                        </a:spcAft>
                      </a:pPr>
                      <a:r>
                        <a:rPr lang="es-MX" sz="1200" dirty="0">
                          <a:effectLst/>
                        </a:rPr>
                        <a:t> </a:t>
                      </a:r>
                      <a:endParaRPr lang="es-PE" sz="1200" dirty="0">
                        <a:effectLst/>
                      </a:endParaRPr>
                    </a:p>
                    <a:p>
                      <a:pPr>
                        <a:lnSpc>
                          <a:spcPct val="107000"/>
                        </a:lnSpc>
                        <a:spcAft>
                          <a:spcPts val="0"/>
                        </a:spcAft>
                      </a:pPr>
                      <a:r>
                        <a:rPr lang="es-MX" sz="1200" dirty="0">
                          <a:effectLst/>
                        </a:rPr>
                        <a:t> </a:t>
                      </a:r>
                      <a:endParaRPr lang="es-PE" sz="1200" dirty="0">
                        <a:effectLst/>
                      </a:endParaRPr>
                    </a:p>
                    <a:p>
                      <a:pPr>
                        <a:lnSpc>
                          <a:spcPct val="107000"/>
                        </a:lnSpc>
                        <a:spcAft>
                          <a:spcPts val="0"/>
                        </a:spcAft>
                      </a:pPr>
                      <a:r>
                        <a:rPr lang="es-MX" sz="1200" dirty="0">
                          <a:effectLst/>
                        </a:rPr>
                        <a:t> </a:t>
                      </a:r>
                      <a:endParaRPr lang="es-PE" sz="1200" dirty="0">
                        <a:effectLst/>
                      </a:endParaRPr>
                    </a:p>
                    <a:p>
                      <a:pPr>
                        <a:lnSpc>
                          <a:spcPct val="107000"/>
                        </a:lnSpc>
                        <a:spcAft>
                          <a:spcPts val="0"/>
                        </a:spcAft>
                      </a:pPr>
                      <a:r>
                        <a:rPr lang="es-MX" sz="1200" dirty="0">
                          <a:effectLst/>
                        </a:rPr>
                        <a:t> </a:t>
                      </a:r>
                      <a:endParaRPr lang="es-PE" sz="1200" dirty="0">
                        <a:effectLst/>
                      </a:endParaRPr>
                    </a:p>
                    <a:p>
                      <a:pPr>
                        <a:lnSpc>
                          <a:spcPct val="107000"/>
                        </a:lnSpc>
                        <a:spcAft>
                          <a:spcPts val="0"/>
                        </a:spcAft>
                      </a:pPr>
                      <a:r>
                        <a:rPr lang="es-MX" sz="1200" dirty="0">
                          <a:effectLst/>
                        </a:rPr>
                        <a:t> </a:t>
                      </a:r>
                      <a:endParaRPr lang="es-PE" sz="1200" dirty="0">
                        <a:effectLst/>
                      </a:endParaRPr>
                    </a:p>
                    <a:p>
                      <a:pPr>
                        <a:lnSpc>
                          <a:spcPct val="107000"/>
                        </a:lnSpc>
                        <a:spcAft>
                          <a:spcPts val="0"/>
                        </a:spcAft>
                      </a:pPr>
                      <a:r>
                        <a:rPr lang="es-MX" sz="1200" dirty="0">
                          <a:effectLst/>
                        </a:rPr>
                        <a:t> </a:t>
                      </a:r>
                      <a:endParaRPr lang="es-P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07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07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nchor="b"/>
                </a:tc>
                <a:tc>
                  <a:txBody>
                    <a:bodyPr/>
                    <a:lstStyle/>
                    <a:p>
                      <a:pPr marL="71755" marR="71755">
                        <a:lnSpc>
                          <a:spcPct val="107000"/>
                        </a:lnSpc>
                        <a:spcAft>
                          <a:spcPts val="0"/>
                        </a:spcAft>
                      </a:pPr>
                      <a:r>
                        <a:rPr lang="es-MX" sz="1200">
                          <a:effectLst/>
                        </a:rPr>
                        <a:t> Realiza indicaciones que implica una sola acción a través de gestos corporales</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vert="vert270"/>
                </a:tc>
                <a:tc>
                  <a:txBody>
                    <a:bodyPr/>
                    <a:lstStyle/>
                    <a:p>
                      <a:pPr marL="71755" marR="71755">
                        <a:lnSpc>
                          <a:spcPct val="107000"/>
                        </a:lnSpc>
                        <a:spcAft>
                          <a:spcPts val="0"/>
                        </a:spcAft>
                      </a:pPr>
                      <a:r>
                        <a:rPr lang="es-MX" sz="1200">
                          <a:effectLst/>
                        </a:rPr>
                        <a:t>Expresa espontáneamente temas de su interés con palabras o frases  breves  donde puede incluir su lengua  su lengua materna  y recursos no verbales</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vert="vert270"/>
                </a:tc>
                <a:tc>
                  <a:txBody>
                    <a:bodyPr/>
                    <a:lstStyle/>
                    <a:p>
                      <a:pPr marL="71755" marR="71755">
                        <a:lnSpc>
                          <a:spcPct val="107000"/>
                        </a:lnSpc>
                        <a:spcAft>
                          <a:spcPts val="0"/>
                        </a:spcAft>
                      </a:pPr>
                      <a:r>
                        <a:rPr lang="es-MX" sz="1200">
                          <a:effectLst/>
                        </a:rPr>
                        <a:t>Responde a la información que se le solicita, personal y fa miliar u objetos del salón de clase a través de palabras aisladas donde puede incluir su lengua materna.</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vert="vert270"/>
                </a:tc>
                <a:tc>
                  <a:txBody>
                    <a:bodyPr/>
                    <a:lstStyle/>
                    <a:p>
                      <a:pPr marL="71755" marR="71755">
                        <a:lnSpc>
                          <a:spcPct val="107000"/>
                        </a:lnSpc>
                        <a:spcAft>
                          <a:spcPts val="0"/>
                        </a:spcAft>
                      </a:pPr>
                      <a:r>
                        <a:rPr lang="es-MX" sz="1200" dirty="0">
                          <a:effectLst/>
                        </a:rPr>
                        <a:t>Ejecuta órdenes sencillas que implican dos o más acciones. Responde con palabras o frases breves relacionadas a temáticas de su interés.</a:t>
                      </a:r>
                      <a:endParaRPr lang="es-P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vert="vert270"/>
                </a:tc>
                <a:tc>
                  <a:txBody>
                    <a:bodyPr/>
                    <a:lstStyle/>
                    <a:p>
                      <a:pPr marL="71755" marR="71755">
                        <a:lnSpc>
                          <a:spcPct val="107000"/>
                        </a:lnSpc>
                        <a:spcAft>
                          <a:spcPts val="0"/>
                        </a:spcAft>
                      </a:pPr>
                      <a:r>
                        <a:rPr lang="es-MX" sz="1200">
                          <a:effectLst/>
                        </a:rPr>
                        <a:t>Expresa a través de frases sencillas sus necesidades básicas, acciones e intereses.</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vert="vert270"/>
                </a:tc>
                <a:tc>
                  <a:txBody>
                    <a:bodyPr/>
                    <a:lstStyle/>
                    <a:p>
                      <a:pPr marL="71755" marR="71755">
                        <a:lnSpc>
                          <a:spcPct val="107000"/>
                        </a:lnSpc>
                        <a:spcAft>
                          <a:spcPts val="0"/>
                        </a:spcAft>
                      </a:pPr>
                      <a:r>
                        <a:rPr lang="es-MX" sz="1200">
                          <a:effectLst/>
                        </a:rPr>
                        <a:t>Ofrece información explícita de un texto oral breve usando sus propias palabras.</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vert="vert270"/>
                </a:tc>
                <a:tc>
                  <a:txBody>
                    <a:bodyPr/>
                    <a:lstStyle/>
                    <a:p>
                      <a:pPr marL="71755" marR="71755">
                        <a:lnSpc>
                          <a:spcPct val="107000"/>
                        </a:lnSpc>
                        <a:spcAft>
                          <a:spcPts val="0"/>
                        </a:spcAft>
                      </a:pPr>
                      <a:r>
                        <a:rPr lang="es-MX" sz="1200">
                          <a:effectLst/>
                        </a:rPr>
                        <a:t>Describe situaciones o hechos en torno a un tema de interés.</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vert="vert270"/>
                </a:tc>
                <a:tc>
                  <a:txBody>
                    <a:bodyPr/>
                    <a:lstStyle/>
                    <a:p>
                      <a:pPr marL="71755" marR="71755">
                        <a:lnSpc>
                          <a:spcPct val="107000"/>
                        </a:lnSpc>
                        <a:spcAft>
                          <a:spcPts val="0"/>
                        </a:spcAft>
                      </a:pPr>
                      <a:r>
                        <a:rPr lang="es-MX" sz="1200">
                          <a:effectLst/>
                        </a:rPr>
                        <a:t>Expone algunas ideas importantes de un texto escuchado.</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vert="vert270"/>
                </a:tc>
                <a:tc>
                  <a:txBody>
                    <a:bodyPr/>
                    <a:lstStyle/>
                    <a:p>
                      <a:pPr marL="71755" marR="71755">
                        <a:lnSpc>
                          <a:spcPct val="107000"/>
                        </a:lnSpc>
                        <a:spcAft>
                          <a:spcPts val="0"/>
                        </a:spcAft>
                      </a:pPr>
                      <a:r>
                        <a:rPr lang="es-MX" sz="1200" dirty="0">
                          <a:effectLst/>
                        </a:rPr>
                        <a:t>Expresa su opinión en torno a un tema justificando su posición.</a:t>
                      </a:r>
                      <a:endParaRPr lang="es-P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vert="vert270"/>
                </a:tc>
                <a:tc>
                  <a:txBody>
                    <a:bodyPr/>
                    <a:lstStyle/>
                    <a:p>
                      <a:pPr marL="71755" marR="71755">
                        <a:lnSpc>
                          <a:spcPct val="107000"/>
                        </a:lnSpc>
                        <a:spcAft>
                          <a:spcPts val="0"/>
                        </a:spcAft>
                      </a:pPr>
                      <a:r>
                        <a:rPr lang="es-MX" sz="1200">
                          <a:effectLst/>
                        </a:rPr>
                        <a:t>Explica la idea principal y las secundarias denotando la intención comunicativa del autor.</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vert="vert270"/>
                </a:tc>
                <a:tc>
                  <a:txBody>
                    <a:bodyPr/>
                    <a:lstStyle/>
                    <a:p>
                      <a:pPr marL="71755" marR="71755">
                        <a:lnSpc>
                          <a:spcPct val="107000"/>
                        </a:lnSpc>
                        <a:spcAft>
                          <a:spcPts val="0"/>
                        </a:spcAft>
                      </a:pPr>
                      <a:r>
                        <a:rPr lang="es-MX" sz="1200">
                          <a:effectLst/>
                        </a:rPr>
                        <a:t>Expresa su opinión en torno a un tema controversial, lo argumenta y contra argumenta.</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vert="vert270"/>
                </a:tc>
                <a:tc>
                  <a:txBody>
                    <a:bodyPr/>
                    <a:lstStyle/>
                    <a:p>
                      <a:pPr marL="71755" marR="71755">
                        <a:lnSpc>
                          <a:spcPct val="107000"/>
                        </a:lnSpc>
                        <a:spcAft>
                          <a:spcPts val="0"/>
                        </a:spcAft>
                      </a:pPr>
                      <a:r>
                        <a:rPr lang="es-MX" sz="1200">
                          <a:effectLst/>
                        </a:rPr>
                        <a:t>Explica la idea principal y las secundarias en una exposición sobre diversas problemáticas y las explica con términos académicos dando a conocer la intención del expositor.</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vert="vert270"/>
                </a:tc>
                <a:tc>
                  <a:txBody>
                    <a:bodyPr/>
                    <a:lstStyle/>
                    <a:p>
                      <a:pPr marL="71755" marR="71755">
                        <a:lnSpc>
                          <a:spcPct val="107000"/>
                        </a:lnSpc>
                        <a:spcAft>
                          <a:spcPts val="0"/>
                        </a:spcAft>
                      </a:pPr>
                      <a:r>
                        <a:rPr lang="es-MX" sz="1200">
                          <a:effectLst/>
                        </a:rPr>
                        <a:t>Argumenta sus ideas sobre diversas problemáticas en un debate.</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vert="vert270"/>
                </a:tc>
                <a:tc>
                  <a:txBody>
                    <a:bodyPr/>
                    <a:lstStyle/>
                    <a:p>
                      <a:pPr marL="71755" marR="71755">
                        <a:lnSpc>
                          <a:spcPct val="107000"/>
                        </a:lnSpc>
                        <a:spcAft>
                          <a:spcPts val="0"/>
                        </a:spcAft>
                      </a:pPr>
                      <a:r>
                        <a:rPr lang="es-MX" sz="1200">
                          <a:effectLst/>
                        </a:rPr>
                        <a:t>Explica la intención del interlocutor y hace un resumen oral crítico tanto especializado como coloquial para diferentes públicos.</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vert="vert270"/>
                </a:tc>
                <a:tc>
                  <a:txBody>
                    <a:bodyPr/>
                    <a:lstStyle/>
                    <a:p>
                      <a:pPr marL="71755" marR="71755">
                        <a:lnSpc>
                          <a:spcPct val="107000"/>
                        </a:lnSpc>
                        <a:spcAft>
                          <a:spcPts val="0"/>
                        </a:spcAft>
                      </a:pPr>
                      <a:r>
                        <a:rPr lang="es-MX" sz="1200" dirty="0">
                          <a:effectLst/>
                        </a:rPr>
                        <a:t>Expresa su opinión de diversas fuentes según una temática definida y aporta en el debate con aspectos relevantes o poco tratados.</a:t>
                      </a:r>
                      <a:endParaRPr lang="es-P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vert="vert270"/>
                </a:tc>
                <a:extLst>
                  <a:ext uri="{0D108BD9-81ED-4DB2-BD59-A6C34878D82A}">
                    <a16:rowId xmlns:a16="http://schemas.microsoft.com/office/drawing/2014/main" val="2026487086"/>
                  </a:ext>
                </a:extLst>
              </a:tr>
              <a:tr h="191437">
                <a:tc>
                  <a:txBody>
                    <a:bodyPr/>
                    <a:lstStyle/>
                    <a:p>
                      <a:pPr>
                        <a:lnSpc>
                          <a:spcPct val="115000"/>
                        </a:lnSpc>
                        <a:spcAft>
                          <a:spcPts val="0"/>
                        </a:spcAft>
                      </a:pPr>
                      <a:r>
                        <a:rPr lang="es-MX" sz="1200" dirty="0">
                          <a:effectLst/>
                        </a:rPr>
                        <a:t>Wilmer</a:t>
                      </a:r>
                      <a:endParaRPr lang="es-P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X</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X</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extLst>
                  <a:ext uri="{0D108BD9-81ED-4DB2-BD59-A6C34878D82A}">
                    <a16:rowId xmlns:a16="http://schemas.microsoft.com/office/drawing/2014/main" val="3630253103"/>
                  </a:ext>
                </a:extLst>
              </a:tr>
              <a:tr h="191437">
                <a:tc>
                  <a:txBody>
                    <a:bodyPr/>
                    <a:lstStyle/>
                    <a:p>
                      <a:pPr>
                        <a:lnSpc>
                          <a:spcPct val="115000"/>
                        </a:lnSpc>
                        <a:spcAft>
                          <a:spcPts val="0"/>
                        </a:spcAft>
                      </a:pPr>
                      <a:r>
                        <a:rPr lang="es-MX" sz="1200" dirty="0" err="1">
                          <a:effectLst/>
                        </a:rPr>
                        <a:t>Jhoel</a:t>
                      </a:r>
                      <a:endParaRPr lang="es-P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X</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X</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X</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extLst>
                  <a:ext uri="{0D108BD9-81ED-4DB2-BD59-A6C34878D82A}">
                    <a16:rowId xmlns:a16="http://schemas.microsoft.com/office/drawing/2014/main" val="2363583638"/>
                  </a:ext>
                </a:extLst>
              </a:tr>
              <a:tr h="191437">
                <a:tc>
                  <a:txBody>
                    <a:bodyPr/>
                    <a:lstStyle/>
                    <a:p>
                      <a:pPr>
                        <a:lnSpc>
                          <a:spcPct val="115000"/>
                        </a:lnSpc>
                        <a:spcAft>
                          <a:spcPts val="0"/>
                        </a:spcAft>
                      </a:pPr>
                      <a:r>
                        <a:rPr lang="es-MX" sz="1200" dirty="0">
                          <a:effectLst/>
                        </a:rPr>
                        <a:t>Fredy</a:t>
                      </a:r>
                      <a:endParaRPr lang="es-P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X</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X</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extLst>
                  <a:ext uri="{0D108BD9-81ED-4DB2-BD59-A6C34878D82A}">
                    <a16:rowId xmlns:a16="http://schemas.microsoft.com/office/drawing/2014/main" val="4235884576"/>
                  </a:ext>
                </a:extLst>
              </a:tr>
              <a:tr h="191437">
                <a:tc>
                  <a:txBody>
                    <a:bodyPr/>
                    <a:lstStyle/>
                    <a:p>
                      <a:pPr>
                        <a:lnSpc>
                          <a:spcPct val="115000"/>
                        </a:lnSpc>
                        <a:spcAft>
                          <a:spcPts val="0"/>
                        </a:spcAft>
                      </a:pPr>
                      <a:r>
                        <a:rPr lang="es-MX" sz="1200" dirty="0">
                          <a:effectLst/>
                        </a:rPr>
                        <a:t>Aaron</a:t>
                      </a:r>
                      <a:endParaRPr lang="es-P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X</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X</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extLst>
                  <a:ext uri="{0D108BD9-81ED-4DB2-BD59-A6C34878D82A}">
                    <a16:rowId xmlns:a16="http://schemas.microsoft.com/office/drawing/2014/main" val="2814366163"/>
                  </a:ext>
                </a:extLst>
              </a:tr>
              <a:tr h="191437">
                <a:tc>
                  <a:txBody>
                    <a:bodyPr/>
                    <a:lstStyle/>
                    <a:p>
                      <a:pPr>
                        <a:lnSpc>
                          <a:spcPct val="115000"/>
                        </a:lnSpc>
                        <a:spcAft>
                          <a:spcPts val="0"/>
                        </a:spcAft>
                      </a:pPr>
                      <a:r>
                        <a:rPr lang="es-MX" sz="1200" dirty="0" err="1">
                          <a:effectLst/>
                        </a:rPr>
                        <a:t>Prescia</a:t>
                      </a:r>
                      <a:endParaRPr lang="es-P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X</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X</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extLst>
                  <a:ext uri="{0D108BD9-81ED-4DB2-BD59-A6C34878D82A}">
                    <a16:rowId xmlns:a16="http://schemas.microsoft.com/office/drawing/2014/main" val="2011082054"/>
                  </a:ext>
                </a:extLst>
              </a:tr>
              <a:tr h="191437">
                <a:tc>
                  <a:txBody>
                    <a:bodyPr/>
                    <a:lstStyle/>
                    <a:p>
                      <a:pPr>
                        <a:lnSpc>
                          <a:spcPct val="115000"/>
                        </a:lnSpc>
                        <a:spcAft>
                          <a:spcPts val="0"/>
                        </a:spcAft>
                      </a:pPr>
                      <a:r>
                        <a:rPr lang="es-MX" sz="1200" dirty="0" err="1">
                          <a:effectLst/>
                        </a:rPr>
                        <a:t>Dair</a:t>
                      </a:r>
                      <a:endParaRPr lang="es-P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dirty="0">
                          <a:effectLst/>
                        </a:rPr>
                        <a:t> </a:t>
                      </a:r>
                      <a:endParaRPr lang="es-P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dirty="0">
                          <a:effectLst/>
                        </a:rPr>
                        <a:t> </a:t>
                      </a:r>
                      <a:endParaRPr lang="es-P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X</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X</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a:effectLst/>
                        </a:rPr>
                        <a:t> </a:t>
                      </a:r>
                      <a:endParaRPr lang="es-PE" sz="120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tc>
                  <a:txBody>
                    <a:bodyPr/>
                    <a:lstStyle/>
                    <a:p>
                      <a:pPr>
                        <a:lnSpc>
                          <a:spcPct val="115000"/>
                        </a:lnSpc>
                        <a:spcAft>
                          <a:spcPts val="0"/>
                        </a:spcAft>
                      </a:pPr>
                      <a:r>
                        <a:rPr lang="es-MX" sz="1200" dirty="0">
                          <a:effectLst/>
                        </a:rPr>
                        <a:t> </a:t>
                      </a:r>
                      <a:endParaRPr lang="es-P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119" marR="55119" marT="0" marB="0"/>
                </a:tc>
                <a:extLst>
                  <a:ext uri="{0D108BD9-81ED-4DB2-BD59-A6C34878D82A}">
                    <a16:rowId xmlns:a16="http://schemas.microsoft.com/office/drawing/2014/main" val="2174780222"/>
                  </a:ext>
                </a:extLst>
              </a:tr>
            </a:tbl>
          </a:graphicData>
        </a:graphic>
      </p:graphicFrame>
    </p:spTree>
    <p:extLst>
      <p:ext uri="{BB962C8B-B14F-4D97-AF65-F5344CB8AC3E}">
        <p14:creationId xmlns:p14="http://schemas.microsoft.com/office/powerpoint/2010/main" val="24282099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a:extLst>
              <a:ext uri="{FF2B5EF4-FFF2-40B4-BE49-F238E27FC236}">
                <a16:creationId xmlns:a16="http://schemas.microsoft.com/office/drawing/2014/main" id="{A02FC9EC-522F-4796-8EF3-FCDE8F066EC8}"/>
              </a:ext>
            </a:extLst>
          </p:cNvPr>
          <p:cNvSpPr>
            <a:spLocks noGrp="1"/>
          </p:cNvSpPr>
          <p:nvPr>
            <p:ph type="title"/>
          </p:nvPr>
        </p:nvSpPr>
        <p:spPr>
          <a:xfrm>
            <a:off x="1652016" y="0"/>
            <a:ext cx="9048750" cy="402017"/>
          </a:xfrm>
          <a:solidFill>
            <a:srgbClr val="990000"/>
          </a:solidFill>
        </p:spPr>
        <p:txBody>
          <a:bodyPr>
            <a:normAutofit fontScale="90000"/>
          </a:bodyPr>
          <a:lstStyle/>
          <a:p>
            <a:pPr algn="ctr" eaLnBrk="1" hangingPunct="1"/>
            <a:r>
              <a:rPr lang="es-PE" altLang="es-PE" sz="3600" b="1" dirty="0">
                <a:solidFill>
                  <a:schemeClr val="bg1"/>
                </a:solidFill>
              </a:rPr>
              <a:t>Procesos previos a la planificación</a:t>
            </a:r>
          </a:p>
        </p:txBody>
      </p:sp>
      <p:sp>
        <p:nvSpPr>
          <p:cNvPr id="2" name="Rectángulo 1"/>
          <p:cNvSpPr/>
          <p:nvPr/>
        </p:nvSpPr>
        <p:spPr>
          <a:xfrm>
            <a:off x="142240" y="669190"/>
            <a:ext cx="11907520" cy="461665"/>
          </a:xfrm>
          <a:prstGeom prst="rect">
            <a:avLst/>
          </a:prstGeom>
        </p:spPr>
        <p:txBody>
          <a:bodyPr wrap="square">
            <a:spAutoFit/>
          </a:bodyPr>
          <a:lstStyle/>
          <a:p>
            <a:pPr algn="ctr"/>
            <a:r>
              <a:rPr lang="es-PE" sz="2400" b="1" dirty="0">
                <a:solidFill>
                  <a:srgbClr val="0070C0"/>
                </a:solidFill>
                <a:latin typeface="BellMT"/>
              </a:rPr>
              <a:t>Ejemplo de caracterización psicolingüística – nivel de dominio del castellano - Interpretación.</a:t>
            </a:r>
            <a:endParaRPr lang="es-PE" sz="2400" b="1" dirty="0">
              <a:solidFill>
                <a:srgbClr val="0070C0"/>
              </a:solidFill>
            </a:endParaRPr>
          </a:p>
        </p:txBody>
      </p:sp>
      <p:sp>
        <p:nvSpPr>
          <p:cNvPr id="6" name="Rectángulo 5">
            <a:extLst>
              <a:ext uri="{FF2B5EF4-FFF2-40B4-BE49-F238E27FC236}">
                <a16:creationId xmlns:a16="http://schemas.microsoft.com/office/drawing/2014/main" id="{6F3AC92E-7094-4930-B950-694CC911D15C}"/>
              </a:ext>
            </a:extLst>
          </p:cNvPr>
          <p:cNvSpPr/>
          <p:nvPr/>
        </p:nvSpPr>
        <p:spPr>
          <a:xfrm>
            <a:off x="284480" y="1940442"/>
            <a:ext cx="11401552" cy="3416320"/>
          </a:xfrm>
          <a:prstGeom prst="rect">
            <a:avLst/>
          </a:prstGeom>
        </p:spPr>
        <p:txBody>
          <a:bodyPr wrap="square">
            <a:spAutoFit/>
          </a:bodyPr>
          <a:lstStyle/>
          <a:p>
            <a:r>
              <a:rPr lang="es-PE" sz="2400" dirty="0">
                <a:solidFill>
                  <a:srgbClr val="0070C0"/>
                </a:solidFill>
                <a:latin typeface="BellMT"/>
              </a:rPr>
              <a:t>El nivel de dominio del castellano, por parte de los estudiantes, no es lo óptimo. Aparentar se hablantes de castellano; sin embargo, 3 aún están en el nivel básico de dominio del castellano y otros 3 en el nivel intermedio.</a:t>
            </a:r>
          </a:p>
          <a:p>
            <a:endParaRPr lang="es-PE" sz="2400" dirty="0">
              <a:solidFill>
                <a:srgbClr val="0070C0"/>
              </a:solidFill>
              <a:latin typeface="BellMT"/>
            </a:endParaRPr>
          </a:p>
          <a:p>
            <a:r>
              <a:rPr lang="es-PE" sz="2400" dirty="0">
                <a:solidFill>
                  <a:srgbClr val="0070C0"/>
                </a:solidFill>
                <a:latin typeface="BellMT"/>
              </a:rPr>
              <a:t>A pesar del grado en que se encuentran, requieren de espacio de tiempo asignado para aprender y oportunidades para interactuar con hablantes suficientes del castellano. Con el nivel de dominio de castellano que tienen, no pueden desarrollar pensamiento de orden superior en ninguna de las áreas. Necesitan mayores oportunidades para mejorar el dominio de la lengua.  </a:t>
            </a:r>
            <a:endParaRPr lang="es-PE" sz="2400" dirty="0">
              <a:solidFill>
                <a:srgbClr val="0070C0"/>
              </a:solidFill>
            </a:endParaRPr>
          </a:p>
        </p:txBody>
      </p:sp>
    </p:spTree>
    <p:extLst>
      <p:ext uri="{BB962C8B-B14F-4D97-AF65-F5344CB8AC3E}">
        <p14:creationId xmlns:p14="http://schemas.microsoft.com/office/powerpoint/2010/main" val="24499127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a:extLst>
              <a:ext uri="{FF2B5EF4-FFF2-40B4-BE49-F238E27FC236}">
                <a16:creationId xmlns:a16="http://schemas.microsoft.com/office/drawing/2014/main" id="{A02FC9EC-522F-4796-8EF3-FCDE8F066EC8}"/>
              </a:ext>
            </a:extLst>
          </p:cNvPr>
          <p:cNvSpPr>
            <a:spLocks noGrp="1"/>
          </p:cNvSpPr>
          <p:nvPr>
            <p:ph type="title"/>
          </p:nvPr>
        </p:nvSpPr>
        <p:spPr>
          <a:xfrm>
            <a:off x="1652016" y="0"/>
            <a:ext cx="9048750" cy="402017"/>
          </a:xfrm>
          <a:solidFill>
            <a:srgbClr val="990000"/>
          </a:solidFill>
        </p:spPr>
        <p:txBody>
          <a:bodyPr>
            <a:normAutofit fontScale="90000"/>
          </a:bodyPr>
          <a:lstStyle/>
          <a:p>
            <a:pPr algn="ctr" eaLnBrk="1" hangingPunct="1"/>
            <a:r>
              <a:rPr lang="es-PE" altLang="es-PE" sz="3600" b="1" dirty="0">
                <a:solidFill>
                  <a:schemeClr val="bg1"/>
                </a:solidFill>
              </a:rPr>
              <a:t>Procesos previos a la planificación</a:t>
            </a:r>
          </a:p>
        </p:txBody>
      </p:sp>
      <p:sp>
        <p:nvSpPr>
          <p:cNvPr id="2" name="Rectángulo 1"/>
          <p:cNvSpPr/>
          <p:nvPr/>
        </p:nvSpPr>
        <p:spPr>
          <a:xfrm>
            <a:off x="3791196" y="435986"/>
            <a:ext cx="6450084" cy="461665"/>
          </a:xfrm>
          <a:prstGeom prst="rect">
            <a:avLst/>
          </a:prstGeom>
        </p:spPr>
        <p:txBody>
          <a:bodyPr wrap="square">
            <a:spAutoFit/>
          </a:bodyPr>
          <a:lstStyle/>
          <a:p>
            <a:pPr algn="ctr"/>
            <a:r>
              <a:rPr lang="es-PE" sz="2400" dirty="0">
                <a:solidFill>
                  <a:srgbClr val="0070C0"/>
                </a:solidFill>
                <a:latin typeface="BellMT"/>
              </a:rPr>
              <a:t>Identificación de necesidades de aprendizaje</a:t>
            </a:r>
            <a:endParaRPr lang="es-PE" sz="2400" dirty="0">
              <a:solidFill>
                <a:srgbClr val="0070C0"/>
              </a:solidFill>
            </a:endParaRPr>
          </a:p>
        </p:txBody>
      </p:sp>
      <p:sp>
        <p:nvSpPr>
          <p:cNvPr id="6" name="Rectángulo 5"/>
          <p:cNvSpPr/>
          <p:nvPr/>
        </p:nvSpPr>
        <p:spPr>
          <a:xfrm>
            <a:off x="3791196" y="1155496"/>
            <a:ext cx="4838454" cy="646331"/>
          </a:xfrm>
          <a:prstGeom prst="rect">
            <a:avLst/>
          </a:prstGeom>
          <a:ln w="3175">
            <a:solidFill>
              <a:schemeClr val="tx1"/>
            </a:solidFill>
          </a:ln>
        </p:spPr>
        <p:txBody>
          <a:bodyPr wrap="square">
            <a:spAutoFit/>
          </a:bodyPr>
          <a:lstStyle/>
          <a:p>
            <a:pPr algn="ctr"/>
            <a:r>
              <a:rPr lang="es-ES" dirty="0"/>
              <a:t>Carencias de los aprendizajes de los estudiantes respecto a los aprendizajes esperados</a:t>
            </a:r>
            <a:endParaRPr lang="es-PE" dirty="0">
              <a:solidFill>
                <a:srgbClr val="0070C0"/>
              </a:solidFill>
            </a:endParaRPr>
          </a:p>
        </p:txBody>
      </p:sp>
      <p:sp>
        <p:nvSpPr>
          <p:cNvPr id="7" name="Rectángulo 6"/>
          <p:cNvSpPr/>
          <p:nvPr/>
        </p:nvSpPr>
        <p:spPr>
          <a:xfrm>
            <a:off x="4362696" y="2550186"/>
            <a:ext cx="3714504" cy="646331"/>
          </a:xfrm>
          <a:prstGeom prst="rect">
            <a:avLst/>
          </a:prstGeom>
          <a:ln w="3175">
            <a:solidFill>
              <a:schemeClr val="tx1"/>
            </a:solidFill>
          </a:ln>
        </p:spPr>
        <p:txBody>
          <a:bodyPr wrap="square">
            <a:spAutoFit/>
          </a:bodyPr>
          <a:lstStyle/>
          <a:p>
            <a:pPr algn="ctr"/>
            <a:r>
              <a:rPr lang="es-PE" dirty="0">
                <a:solidFill>
                  <a:srgbClr val="0070C0"/>
                </a:solidFill>
                <a:latin typeface="BellMT"/>
              </a:rPr>
              <a:t>Para planificación a largo plazo, se sugiere revisar</a:t>
            </a:r>
            <a:endParaRPr lang="es-PE" dirty="0">
              <a:solidFill>
                <a:srgbClr val="0070C0"/>
              </a:solidFill>
            </a:endParaRPr>
          </a:p>
        </p:txBody>
      </p:sp>
      <p:sp>
        <p:nvSpPr>
          <p:cNvPr id="16" name="Rectángulo 15"/>
          <p:cNvSpPr/>
          <p:nvPr/>
        </p:nvSpPr>
        <p:spPr>
          <a:xfrm>
            <a:off x="284984" y="3924301"/>
            <a:ext cx="2742188" cy="646331"/>
          </a:xfrm>
          <a:prstGeom prst="rect">
            <a:avLst/>
          </a:prstGeom>
          <a:ln w="3175">
            <a:solidFill>
              <a:schemeClr val="tx1"/>
            </a:solidFill>
          </a:ln>
        </p:spPr>
        <p:txBody>
          <a:bodyPr wrap="square">
            <a:spAutoFit/>
          </a:bodyPr>
          <a:lstStyle/>
          <a:p>
            <a:r>
              <a:rPr lang="es-PE" dirty="0">
                <a:solidFill>
                  <a:srgbClr val="0070C0"/>
                </a:solidFill>
                <a:latin typeface="BellMT"/>
              </a:rPr>
              <a:t>Resultados de evaluaciones nacionales</a:t>
            </a:r>
            <a:endParaRPr lang="es-PE" dirty="0">
              <a:solidFill>
                <a:srgbClr val="0070C0"/>
              </a:solidFill>
            </a:endParaRPr>
          </a:p>
        </p:txBody>
      </p:sp>
      <p:sp>
        <p:nvSpPr>
          <p:cNvPr id="8" name="Rectángulo 7"/>
          <p:cNvSpPr/>
          <p:nvPr/>
        </p:nvSpPr>
        <p:spPr>
          <a:xfrm>
            <a:off x="3437882" y="3924300"/>
            <a:ext cx="2542040" cy="646331"/>
          </a:xfrm>
          <a:prstGeom prst="rect">
            <a:avLst/>
          </a:prstGeom>
          <a:ln w="3175">
            <a:solidFill>
              <a:schemeClr val="tx1"/>
            </a:solidFill>
          </a:ln>
        </p:spPr>
        <p:txBody>
          <a:bodyPr wrap="square">
            <a:spAutoFit/>
          </a:bodyPr>
          <a:lstStyle/>
          <a:p>
            <a:r>
              <a:rPr lang="es-PE" dirty="0">
                <a:solidFill>
                  <a:srgbClr val="0070C0"/>
                </a:solidFill>
                <a:latin typeface="BellMT"/>
              </a:rPr>
              <a:t>Conclusión descriptiva del grado anterior</a:t>
            </a:r>
            <a:endParaRPr lang="es-PE" dirty="0">
              <a:solidFill>
                <a:srgbClr val="0070C0"/>
              </a:solidFill>
            </a:endParaRPr>
          </a:p>
        </p:txBody>
      </p:sp>
      <p:sp>
        <p:nvSpPr>
          <p:cNvPr id="9" name="Rectángulo 8"/>
          <p:cNvSpPr/>
          <p:nvPr/>
        </p:nvSpPr>
        <p:spPr>
          <a:xfrm>
            <a:off x="6409682" y="3924300"/>
            <a:ext cx="2542040" cy="646331"/>
          </a:xfrm>
          <a:prstGeom prst="rect">
            <a:avLst/>
          </a:prstGeom>
          <a:ln w="3175">
            <a:solidFill>
              <a:schemeClr val="tx1"/>
            </a:solidFill>
          </a:ln>
        </p:spPr>
        <p:txBody>
          <a:bodyPr wrap="square">
            <a:spAutoFit/>
          </a:bodyPr>
          <a:lstStyle/>
          <a:p>
            <a:r>
              <a:rPr lang="es-PE" dirty="0">
                <a:solidFill>
                  <a:srgbClr val="0070C0"/>
                </a:solidFill>
                <a:latin typeface="BellMT"/>
              </a:rPr>
              <a:t>Productos (evidencias del grado anterior).</a:t>
            </a:r>
            <a:endParaRPr lang="es-PE" dirty="0">
              <a:solidFill>
                <a:srgbClr val="0070C0"/>
              </a:solidFill>
            </a:endParaRPr>
          </a:p>
        </p:txBody>
      </p:sp>
      <p:sp>
        <p:nvSpPr>
          <p:cNvPr id="10" name="Rectángulo 9"/>
          <p:cNvSpPr/>
          <p:nvPr/>
        </p:nvSpPr>
        <p:spPr>
          <a:xfrm>
            <a:off x="9343382" y="3924300"/>
            <a:ext cx="2542040" cy="923330"/>
          </a:xfrm>
          <a:prstGeom prst="rect">
            <a:avLst/>
          </a:prstGeom>
          <a:ln w="3175">
            <a:solidFill>
              <a:schemeClr val="tx1"/>
            </a:solidFill>
          </a:ln>
        </p:spPr>
        <p:txBody>
          <a:bodyPr wrap="square">
            <a:spAutoFit/>
          </a:bodyPr>
          <a:lstStyle/>
          <a:p>
            <a:r>
              <a:rPr lang="es-PE" dirty="0">
                <a:solidFill>
                  <a:srgbClr val="0070C0"/>
                </a:solidFill>
                <a:latin typeface="BellMT"/>
              </a:rPr>
              <a:t>Otros: Portafolio, entrevista, actas de evaluación</a:t>
            </a:r>
            <a:endParaRPr lang="es-PE" dirty="0">
              <a:solidFill>
                <a:srgbClr val="0070C0"/>
              </a:solidFill>
            </a:endParaRPr>
          </a:p>
        </p:txBody>
      </p:sp>
      <p:sp>
        <p:nvSpPr>
          <p:cNvPr id="11" name="Rectángulo 10"/>
          <p:cNvSpPr/>
          <p:nvPr/>
        </p:nvSpPr>
        <p:spPr>
          <a:xfrm>
            <a:off x="4122670" y="5462535"/>
            <a:ext cx="3714504" cy="646331"/>
          </a:xfrm>
          <a:prstGeom prst="rect">
            <a:avLst/>
          </a:prstGeom>
          <a:ln w="3175">
            <a:solidFill>
              <a:schemeClr val="tx1"/>
            </a:solidFill>
          </a:ln>
        </p:spPr>
        <p:txBody>
          <a:bodyPr wrap="square">
            <a:spAutoFit/>
          </a:bodyPr>
          <a:lstStyle/>
          <a:p>
            <a:pPr algn="ctr"/>
            <a:r>
              <a:rPr lang="es-PE" dirty="0">
                <a:solidFill>
                  <a:srgbClr val="0070C0"/>
                </a:solidFill>
                <a:latin typeface="BellMT"/>
              </a:rPr>
              <a:t>Permite construir una visión global del avance de las competencias.</a:t>
            </a:r>
            <a:endParaRPr lang="es-PE" dirty="0">
              <a:solidFill>
                <a:srgbClr val="0070C0"/>
              </a:solidFill>
            </a:endParaRPr>
          </a:p>
        </p:txBody>
      </p:sp>
      <p:sp>
        <p:nvSpPr>
          <p:cNvPr id="12" name="Rectángulo 11"/>
          <p:cNvSpPr/>
          <p:nvPr/>
        </p:nvSpPr>
        <p:spPr>
          <a:xfrm>
            <a:off x="8572500" y="6046773"/>
            <a:ext cx="2542040" cy="646331"/>
          </a:xfrm>
          <a:prstGeom prst="rect">
            <a:avLst/>
          </a:prstGeom>
          <a:ln w="3175">
            <a:solidFill>
              <a:schemeClr val="tx1"/>
            </a:solidFill>
          </a:ln>
        </p:spPr>
        <p:txBody>
          <a:bodyPr wrap="square">
            <a:spAutoFit/>
          </a:bodyPr>
          <a:lstStyle/>
          <a:p>
            <a:r>
              <a:rPr lang="es-PE" dirty="0">
                <a:solidFill>
                  <a:srgbClr val="0070C0"/>
                </a:solidFill>
                <a:latin typeface="BellMT"/>
              </a:rPr>
              <a:t>Priorización de competencias.</a:t>
            </a:r>
            <a:endParaRPr lang="es-PE" dirty="0">
              <a:solidFill>
                <a:srgbClr val="0070C0"/>
              </a:solidFill>
            </a:endParaRPr>
          </a:p>
        </p:txBody>
      </p:sp>
      <p:cxnSp>
        <p:nvCxnSpPr>
          <p:cNvPr id="4" name="Conector recto de flecha 3"/>
          <p:cNvCxnSpPr>
            <a:stCxn id="6" idx="2"/>
            <a:endCxn id="7" idx="0"/>
          </p:cNvCxnSpPr>
          <p:nvPr/>
        </p:nvCxnSpPr>
        <p:spPr>
          <a:xfrm>
            <a:off x="6210423" y="1801827"/>
            <a:ext cx="9525" cy="7483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ector recto 12"/>
          <p:cNvCxnSpPr/>
          <p:nvPr/>
        </p:nvCxnSpPr>
        <p:spPr>
          <a:xfrm>
            <a:off x="1652016" y="3611422"/>
            <a:ext cx="8962386" cy="807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ector recto de flecha 14"/>
          <p:cNvCxnSpPr>
            <a:endCxn id="16" idx="0"/>
          </p:cNvCxnSpPr>
          <p:nvPr/>
        </p:nvCxnSpPr>
        <p:spPr>
          <a:xfrm>
            <a:off x="1652016" y="3619500"/>
            <a:ext cx="4062" cy="3048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Conector recto de flecha 18"/>
          <p:cNvCxnSpPr>
            <a:endCxn id="8" idx="0"/>
          </p:cNvCxnSpPr>
          <p:nvPr/>
        </p:nvCxnSpPr>
        <p:spPr>
          <a:xfrm>
            <a:off x="4708902" y="3619500"/>
            <a:ext cx="0" cy="304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Conector recto de flecha 20"/>
          <p:cNvCxnSpPr>
            <a:endCxn id="9" idx="0"/>
          </p:cNvCxnSpPr>
          <p:nvPr/>
        </p:nvCxnSpPr>
        <p:spPr>
          <a:xfrm>
            <a:off x="7680702" y="3619500"/>
            <a:ext cx="0" cy="304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Conector recto de flecha 22"/>
          <p:cNvCxnSpPr>
            <a:endCxn id="10" idx="0"/>
          </p:cNvCxnSpPr>
          <p:nvPr/>
        </p:nvCxnSpPr>
        <p:spPr>
          <a:xfrm>
            <a:off x="10614402" y="3619500"/>
            <a:ext cx="0" cy="304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Conector recto de flecha 25"/>
          <p:cNvCxnSpPr>
            <a:stCxn id="16" idx="2"/>
            <a:endCxn id="11" idx="0"/>
          </p:cNvCxnSpPr>
          <p:nvPr/>
        </p:nvCxnSpPr>
        <p:spPr>
          <a:xfrm>
            <a:off x="1656078" y="4570632"/>
            <a:ext cx="4323844" cy="8919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Conector recto de flecha 27"/>
          <p:cNvCxnSpPr>
            <a:stCxn id="8" idx="2"/>
            <a:endCxn id="11" idx="0"/>
          </p:cNvCxnSpPr>
          <p:nvPr/>
        </p:nvCxnSpPr>
        <p:spPr>
          <a:xfrm>
            <a:off x="4708902" y="4570631"/>
            <a:ext cx="1271020" cy="8919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Conector recto de flecha 29"/>
          <p:cNvCxnSpPr>
            <a:stCxn id="9" idx="2"/>
            <a:endCxn id="11" idx="0"/>
          </p:cNvCxnSpPr>
          <p:nvPr/>
        </p:nvCxnSpPr>
        <p:spPr>
          <a:xfrm flipH="1">
            <a:off x="5979922" y="4570631"/>
            <a:ext cx="1700780" cy="8919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312" name="Conector recto de flecha 13311"/>
          <p:cNvCxnSpPr>
            <a:stCxn id="10" idx="2"/>
            <a:endCxn id="11" idx="0"/>
          </p:cNvCxnSpPr>
          <p:nvPr/>
        </p:nvCxnSpPr>
        <p:spPr>
          <a:xfrm flipH="1">
            <a:off x="5979922" y="4847630"/>
            <a:ext cx="4634480" cy="6149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313" name="Flecha doblada hacia arriba 13312"/>
          <p:cNvSpPr/>
          <p:nvPr/>
        </p:nvSpPr>
        <p:spPr>
          <a:xfrm rot="5400000">
            <a:off x="7241161" y="5330341"/>
            <a:ext cx="499857" cy="2162818"/>
          </a:xfrm>
          <a:prstGeom prst="ben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cxnSp>
        <p:nvCxnSpPr>
          <p:cNvPr id="5" name="Conector recto 4"/>
          <p:cNvCxnSpPr>
            <a:stCxn id="7" idx="2"/>
          </p:cNvCxnSpPr>
          <p:nvPr/>
        </p:nvCxnSpPr>
        <p:spPr>
          <a:xfrm>
            <a:off x="6219948" y="3196517"/>
            <a:ext cx="0" cy="42298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87738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65760" y="2967335"/>
            <a:ext cx="11460480" cy="1200329"/>
          </a:xfrm>
          <a:prstGeom prst="rect">
            <a:avLst/>
          </a:prstGeom>
        </p:spPr>
        <p:txBody>
          <a:bodyPr wrap="square">
            <a:spAutoFit/>
          </a:bodyPr>
          <a:lstStyle/>
          <a:p>
            <a:pPr algn="ctr"/>
            <a:r>
              <a:rPr lang="es-PE" sz="2400" dirty="0">
                <a:solidFill>
                  <a:srgbClr val="0070C0"/>
                </a:solidFill>
                <a:latin typeface="BellMT"/>
              </a:rPr>
              <a:t>PLANIFICACIÓN CURRICULAR A LARGO PLAZO</a:t>
            </a:r>
          </a:p>
          <a:p>
            <a:pPr algn="ctr"/>
            <a:endParaRPr lang="es-ES" sz="2400" dirty="0">
              <a:solidFill>
                <a:srgbClr val="0070C0"/>
              </a:solidFill>
              <a:latin typeface="BellMT"/>
            </a:endParaRPr>
          </a:p>
          <a:p>
            <a:pPr algn="ctr"/>
            <a:r>
              <a:rPr lang="es-ES" sz="2400" dirty="0">
                <a:solidFill>
                  <a:srgbClr val="0070C0"/>
                </a:solidFill>
                <a:latin typeface="BellMT"/>
              </a:rPr>
              <a:t>PLANIFICACIÓN ANUAL</a:t>
            </a:r>
            <a:endParaRPr lang="es-PE" sz="2400" dirty="0">
              <a:solidFill>
                <a:srgbClr val="0070C0"/>
              </a:solidFill>
              <a:latin typeface="BellMT"/>
            </a:endParaRPr>
          </a:p>
        </p:txBody>
      </p:sp>
    </p:spTree>
    <p:extLst>
      <p:ext uri="{BB962C8B-B14F-4D97-AF65-F5344CB8AC3E}">
        <p14:creationId xmlns:p14="http://schemas.microsoft.com/office/powerpoint/2010/main" val="386222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a:extLst>
              <a:ext uri="{FF2B5EF4-FFF2-40B4-BE49-F238E27FC236}">
                <a16:creationId xmlns:a16="http://schemas.microsoft.com/office/drawing/2014/main" id="{A02FC9EC-522F-4796-8EF3-FCDE8F066EC8}"/>
              </a:ext>
            </a:extLst>
          </p:cNvPr>
          <p:cNvSpPr>
            <a:spLocks noGrp="1"/>
          </p:cNvSpPr>
          <p:nvPr>
            <p:ph type="title"/>
          </p:nvPr>
        </p:nvSpPr>
        <p:spPr>
          <a:xfrm>
            <a:off x="1981200" y="55183"/>
            <a:ext cx="9048750" cy="402017"/>
          </a:xfrm>
          <a:solidFill>
            <a:srgbClr val="990000"/>
          </a:solidFill>
        </p:spPr>
        <p:txBody>
          <a:bodyPr>
            <a:normAutofit fontScale="90000"/>
          </a:bodyPr>
          <a:lstStyle/>
          <a:p>
            <a:pPr algn="ctr" eaLnBrk="1" hangingPunct="1"/>
            <a:r>
              <a:rPr lang="es-PE" altLang="es-PE" sz="3600" b="1" dirty="0">
                <a:solidFill>
                  <a:schemeClr val="bg1"/>
                </a:solidFill>
              </a:rPr>
              <a:t>Para reflexionar</a:t>
            </a:r>
          </a:p>
        </p:txBody>
      </p:sp>
      <p:sp>
        <p:nvSpPr>
          <p:cNvPr id="2" name="Rectángulo 1"/>
          <p:cNvSpPr/>
          <p:nvPr/>
        </p:nvSpPr>
        <p:spPr>
          <a:xfrm>
            <a:off x="2928035" y="2505668"/>
            <a:ext cx="7667355" cy="646331"/>
          </a:xfrm>
          <a:prstGeom prst="rect">
            <a:avLst/>
          </a:prstGeom>
        </p:spPr>
        <p:txBody>
          <a:bodyPr wrap="none">
            <a:spAutoFit/>
          </a:bodyPr>
          <a:lstStyle/>
          <a:p>
            <a:r>
              <a:rPr lang="es-PE" sz="3600" dirty="0">
                <a:latin typeface="Calibri" panose="020F0502020204030204" pitchFamily="34" charset="0"/>
                <a:ea typeface="Calibri" panose="020F0502020204030204" pitchFamily="34" charset="0"/>
                <a:cs typeface="Times New Roman" panose="02020603050405020304" pitchFamily="18" charset="0"/>
              </a:rPr>
              <a:t>¿Qué implica desarrollar competencias?</a:t>
            </a:r>
            <a:endParaRPr lang="es-PE" sz="3600" dirty="0"/>
          </a:p>
        </p:txBody>
      </p:sp>
      <p:sp>
        <p:nvSpPr>
          <p:cNvPr id="5" name="Rectángulo 4"/>
          <p:cNvSpPr/>
          <p:nvPr/>
        </p:nvSpPr>
        <p:spPr>
          <a:xfrm>
            <a:off x="889685" y="1296768"/>
            <a:ext cx="4977715" cy="461665"/>
          </a:xfrm>
          <a:prstGeom prst="rect">
            <a:avLst/>
          </a:prstGeom>
        </p:spPr>
        <p:txBody>
          <a:bodyPr wrap="square">
            <a:spAutoFit/>
          </a:bodyPr>
          <a:lstStyle/>
          <a:p>
            <a:r>
              <a:rPr lang="es-PE" sz="2400" dirty="0">
                <a:latin typeface="Calibri" panose="020F0502020204030204" pitchFamily="34" charset="0"/>
                <a:ea typeface="Calibri" panose="020F0502020204030204" pitchFamily="34" charset="0"/>
                <a:cs typeface="Times New Roman" panose="02020603050405020304" pitchFamily="18" charset="0"/>
              </a:rPr>
              <a:t>Cada uno reflexiona y responde</a:t>
            </a:r>
            <a:endParaRPr lang="es-PE" sz="2400" dirty="0"/>
          </a:p>
        </p:txBody>
      </p:sp>
    </p:spTree>
    <p:extLst>
      <p:ext uri="{BB962C8B-B14F-4D97-AF65-F5344CB8AC3E}">
        <p14:creationId xmlns:p14="http://schemas.microsoft.com/office/powerpoint/2010/main" val="26343313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a:extLst>
              <a:ext uri="{FF2B5EF4-FFF2-40B4-BE49-F238E27FC236}">
                <a16:creationId xmlns:a16="http://schemas.microsoft.com/office/drawing/2014/main" id="{A02FC9EC-522F-4796-8EF3-FCDE8F066EC8}"/>
              </a:ext>
            </a:extLst>
          </p:cNvPr>
          <p:cNvSpPr>
            <a:spLocks noGrp="1"/>
          </p:cNvSpPr>
          <p:nvPr>
            <p:ph type="title"/>
          </p:nvPr>
        </p:nvSpPr>
        <p:spPr>
          <a:xfrm>
            <a:off x="1981200" y="55183"/>
            <a:ext cx="9048750" cy="402017"/>
          </a:xfrm>
          <a:solidFill>
            <a:srgbClr val="990000"/>
          </a:solidFill>
        </p:spPr>
        <p:txBody>
          <a:bodyPr>
            <a:normAutofit fontScale="90000"/>
          </a:bodyPr>
          <a:lstStyle/>
          <a:p>
            <a:pPr algn="ctr" eaLnBrk="1" hangingPunct="1"/>
            <a:r>
              <a:rPr lang="es-PE" altLang="es-PE" sz="3600" b="1" dirty="0">
                <a:solidFill>
                  <a:schemeClr val="bg1"/>
                </a:solidFill>
              </a:rPr>
              <a:t>Para reflexionar</a:t>
            </a:r>
          </a:p>
        </p:txBody>
      </p:sp>
      <p:sp>
        <p:nvSpPr>
          <p:cNvPr id="5" name="Rectángulo 4"/>
          <p:cNvSpPr/>
          <p:nvPr/>
        </p:nvSpPr>
        <p:spPr>
          <a:xfrm>
            <a:off x="375335" y="363318"/>
            <a:ext cx="4977715" cy="461665"/>
          </a:xfrm>
          <a:prstGeom prst="rect">
            <a:avLst/>
          </a:prstGeom>
        </p:spPr>
        <p:txBody>
          <a:bodyPr wrap="square">
            <a:spAutoFit/>
          </a:bodyPr>
          <a:lstStyle/>
          <a:p>
            <a:r>
              <a:rPr lang="es-PE" sz="2400" dirty="0">
                <a:latin typeface="Calibri" panose="020F0502020204030204" pitchFamily="34" charset="0"/>
                <a:ea typeface="Calibri" panose="020F0502020204030204" pitchFamily="34" charset="0"/>
                <a:cs typeface="Times New Roman" panose="02020603050405020304" pitchFamily="18" charset="0"/>
              </a:rPr>
              <a:t>Leemos:</a:t>
            </a:r>
            <a:endParaRPr lang="es-PE" sz="2400" dirty="0"/>
          </a:p>
        </p:txBody>
      </p:sp>
      <p:sp>
        <p:nvSpPr>
          <p:cNvPr id="3" name="Rectángulo 2"/>
          <p:cNvSpPr/>
          <p:nvPr/>
        </p:nvSpPr>
        <p:spPr>
          <a:xfrm>
            <a:off x="183808" y="781585"/>
            <a:ext cx="12008192" cy="6063198"/>
          </a:xfrm>
          <a:prstGeom prst="rect">
            <a:avLst/>
          </a:prstGeom>
        </p:spPr>
        <p:txBody>
          <a:bodyPr wrap="square">
            <a:spAutoFit/>
          </a:bodyPr>
          <a:lstStyle/>
          <a:p>
            <a:r>
              <a:rPr lang="es-PE" sz="2400" b="1" dirty="0">
                <a:solidFill>
                  <a:srgbClr val="00B3C2"/>
                </a:solidFill>
                <a:latin typeface="Garamond-Bold"/>
              </a:rPr>
              <a:t>3.1 Competencias</a:t>
            </a:r>
          </a:p>
          <a:p>
            <a:r>
              <a:rPr lang="es-PE" dirty="0">
                <a:solidFill>
                  <a:srgbClr val="58595B"/>
                </a:solidFill>
                <a:latin typeface="Garamond" panose="02020404030301010803" pitchFamily="18" charset="0"/>
              </a:rPr>
              <a:t>La competencia se define como la </a:t>
            </a:r>
            <a:r>
              <a:rPr lang="es-PE" sz="2000" b="1" u="sng" dirty="0">
                <a:solidFill>
                  <a:srgbClr val="58595B"/>
                </a:solidFill>
                <a:latin typeface="Garamond" panose="02020404030301010803" pitchFamily="18" charset="0"/>
              </a:rPr>
              <a:t>facultad que tiene una persona de combinar un conjunto de capacidades a fin de lograr un propósito específico en una situación determinada</a:t>
            </a:r>
            <a:r>
              <a:rPr lang="es-PE" dirty="0">
                <a:solidFill>
                  <a:srgbClr val="58595B"/>
                </a:solidFill>
                <a:latin typeface="Garamond" panose="02020404030301010803" pitchFamily="18" charset="0"/>
              </a:rPr>
              <a:t>, actuando de manera pertinente y con sentido ético.</a:t>
            </a:r>
          </a:p>
          <a:p>
            <a:endParaRPr lang="es-PE" dirty="0">
              <a:solidFill>
                <a:srgbClr val="58595B"/>
              </a:solidFill>
              <a:latin typeface="Garamond" panose="02020404030301010803" pitchFamily="18" charset="0"/>
            </a:endParaRPr>
          </a:p>
          <a:p>
            <a:r>
              <a:rPr lang="es-PE" dirty="0">
                <a:solidFill>
                  <a:srgbClr val="58595B"/>
                </a:solidFill>
                <a:latin typeface="Garamond" panose="02020404030301010803" pitchFamily="18" charset="0"/>
              </a:rPr>
              <a:t>Ser competente </a:t>
            </a:r>
            <a:r>
              <a:rPr lang="es-PE" b="1" u="sng" dirty="0">
                <a:solidFill>
                  <a:srgbClr val="58595B"/>
                </a:solidFill>
                <a:latin typeface="Garamond" panose="02020404030301010803" pitchFamily="18" charset="0"/>
              </a:rPr>
              <a:t>supone comprender la situación que se debe afrontar y evaluar las posibilidades que se tiene para resolverla</a:t>
            </a:r>
            <a:r>
              <a:rPr lang="es-PE" dirty="0">
                <a:solidFill>
                  <a:srgbClr val="58595B"/>
                </a:solidFill>
                <a:latin typeface="Garamond" panose="02020404030301010803" pitchFamily="18" charset="0"/>
              </a:rPr>
              <a:t>. Esto significa identificar los conocimientos y habilidades que uno posee o que están </a:t>
            </a:r>
            <a:r>
              <a:rPr lang="es-PE" b="1" u="sng" dirty="0">
                <a:solidFill>
                  <a:srgbClr val="58595B"/>
                </a:solidFill>
                <a:latin typeface="Garamond" panose="02020404030301010803" pitchFamily="18" charset="0"/>
              </a:rPr>
              <a:t>disponibles en el entorno</a:t>
            </a:r>
            <a:r>
              <a:rPr lang="es-PE" dirty="0">
                <a:solidFill>
                  <a:srgbClr val="58595B"/>
                </a:solidFill>
                <a:latin typeface="Garamond" panose="02020404030301010803" pitchFamily="18" charset="0"/>
              </a:rPr>
              <a:t>, analizar las combinaciones más pertinentes a la situación y al propósito, para luego tomar decisiones; y ejecutar o poner en acción la combinación seleccionada.</a:t>
            </a:r>
          </a:p>
          <a:p>
            <a:endParaRPr lang="es-PE" dirty="0">
              <a:solidFill>
                <a:srgbClr val="58595B"/>
              </a:solidFill>
              <a:latin typeface="Garamond" panose="02020404030301010803" pitchFamily="18" charset="0"/>
            </a:endParaRPr>
          </a:p>
          <a:p>
            <a:r>
              <a:rPr lang="es-PE" dirty="0">
                <a:solidFill>
                  <a:srgbClr val="58595B"/>
                </a:solidFill>
                <a:latin typeface="Garamond" panose="02020404030301010803" pitchFamily="18" charset="0"/>
              </a:rPr>
              <a:t>Asimismo, ser competente es combinar también determinadas características personales, con habilidades socioemocionales que hagan más eficaz su interacción con otros. Esto le va a exigir al individuo mantenerse alerta respecto a las disposiciones subjetivas, valoraciones o estados emocionales personales y de los otros, pues estas dimensiones influirán tanto en la evaluación y selección de alternativas, como también en su desempeño mismo a la hora de actuar.</a:t>
            </a:r>
          </a:p>
          <a:p>
            <a:endParaRPr lang="es-PE" dirty="0">
              <a:solidFill>
                <a:srgbClr val="58595B"/>
              </a:solidFill>
              <a:latin typeface="Garamond" panose="02020404030301010803" pitchFamily="18" charset="0"/>
            </a:endParaRPr>
          </a:p>
          <a:p>
            <a:r>
              <a:rPr lang="es-PE" b="1" u="sng" dirty="0">
                <a:solidFill>
                  <a:srgbClr val="58595B"/>
                </a:solidFill>
                <a:latin typeface="Garamond" panose="02020404030301010803" pitchFamily="18" charset="0"/>
              </a:rPr>
              <a:t>El desarrollo de las competencias</a:t>
            </a:r>
            <a:r>
              <a:rPr lang="es-PE" dirty="0">
                <a:solidFill>
                  <a:srgbClr val="58595B"/>
                </a:solidFill>
                <a:latin typeface="Garamond" panose="02020404030301010803" pitchFamily="18" charset="0"/>
              </a:rPr>
              <a:t> de los estudiantes </a:t>
            </a:r>
            <a:r>
              <a:rPr lang="es-PE" b="1" u="sng" dirty="0">
                <a:solidFill>
                  <a:srgbClr val="58595B"/>
                </a:solidFill>
                <a:latin typeface="Garamond" panose="02020404030301010803" pitchFamily="18" charset="0"/>
              </a:rPr>
              <a:t>es una construcción constante, deliberada y consciente, propiciada por los docentes</a:t>
            </a:r>
            <a:r>
              <a:rPr lang="es-PE" dirty="0">
                <a:solidFill>
                  <a:srgbClr val="58595B"/>
                </a:solidFill>
                <a:latin typeface="Garamond" panose="02020404030301010803" pitchFamily="18" charset="0"/>
              </a:rPr>
              <a:t> y las instituciones y programas educativos. Este desarrollo </a:t>
            </a:r>
            <a:r>
              <a:rPr lang="es-PE" b="1" u="sng" dirty="0">
                <a:solidFill>
                  <a:srgbClr val="58595B"/>
                </a:solidFill>
                <a:latin typeface="Garamond" panose="02020404030301010803" pitchFamily="18" charset="0"/>
              </a:rPr>
              <a:t>se da a lo largo de la vida y tiene niveles esperados en cada ciclo de la escolaridad</a:t>
            </a:r>
            <a:r>
              <a:rPr lang="es-PE" dirty="0">
                <a:solidFill>
                  <a:srgbClr val="58595B"/>
                </a:solidFill>
                <a:latin typeface="Garamond" panose="02020404030301010803" pitchFamily="18" charset="0"/>
              </a:rPr>
              <a:t>.</a:t>
            </a:r>
          </a:p>
          <a:p>
            <a:endParaRPr lang="es-PE" dirty="0">
              <a:solidFill>
                <a:srgbClr val="58595B"/>
              </a:solidFill>
              <a:latin typeface="Garamond" panose="02020404030301010803" pitchFamily="18" charset="0"/>
            </a:endParaRPr>
          </a:p>
          <a:p>
            <a:r>
              <a:rPr lang="es-PE" dirty="0">
                <a:solidFill>
                  <a:srgbClr val="58595B"/>
                </a:solidFill>
                <a:latin typeface="Garamond" panose="02020404030301010803" pitchFamily="18" charset="0"/>
              </a:rPr>
              <a:t>El desarrollo de las competencias del Currículo Nacional de la Educación Básica a lo largo de la Educación </a:t>
            </a:r>
            <a:r>
              <a:rPr lang="es-PE" b="1" u="sng" dirty="0">
                <a:solidFill>
                  <a:srgbClr val="58595B"/>
                </a:solidFill>
                <a:latin typeface="Garamond" panose="02020404030301010803" pitchFamily="18" charset="0"/>
              </a:rPr>
              <a:t>Básica permite el logro del Perfil de egreso</a:t>
            </a:r>
            <a:r>
              <a:rPr lang="es-PE" dirty="0">
                <a:solidFill>
                  <a:srgbClr val="58595B"/>
                </a:solidFill>
                <a:latin typeface="Garamond" panose="02020404030301010803" pitchFamily="18" charset="0"/>
              </a:rPr>
              <a:t>. </a:t>
            </a:r>
            <a:r>
              <a:rPr lang="es-PE" b="1" u="sng" dirty="0">
                <a:solidFill>
                  <a:srgbClr val="58595B"/>
                </a:solidFill>
                <a:latin typeface="Garamond" panose="02020404030301010803" pitchFamily="18" charset="0"/>
              </a:rPr>
              <a:t>Estas competencias se desarrollan en forma vinculada, simultánea y sostenida durante la experiencia educativa</a:t>
            </a:r>
            <a:r>
              <a:rPr lang="es-PE" dirty="0">
                <a:solidFill>
                  <a:srgbClr val="58595B"/>
                </a:solidFill>
                <a:latin typeface="Garamond" panose="02020404030301010803" pitchFamily="18" charset="0"/>
              </a:rPr>
              <a:t>. Estas se prolongarán y se combinarán con otras a lo largo de la vida.</a:t>
            </a:r>
            <a:endParaRPr lang="es-PE" dirty="0"/>
          </a:p>
        </p:txBody>
      </p:sp>
    </p:spTree>
    <p:extLst>
      <p:ext uri="{BB962C8B-B14F-4D97-AF65-F5344CB8AC3E}">
        <p14:creationId xmlns:p14="http://schemas.microsoft.com/office/powerpoint/2010/main" val="2479108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1170432" y="1333500"/>
            <a:ext cx="9637776" cy="30099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PE" sz="2800" b="1" dirty="0"/>
              <a:t>La EIB, es un modelo de servicio, que aprovecha el conocimiento de diferentes culturas para desarrollar pensamiento de orden superior, un actuar competente intercultural en un país plural.</a:t>
            </a:r>
          </a:p>
        </p:txBody>
      </p:sp>
    </p:spTree>
    <p:extLst>
      <p:ext uri="{BB962C8B-B14F-4D97-AF65-F5344CB8AC3E}">
        <p14:creationId xmlns:p14="http://schemas.microsoft.com/office/powerpoint/2010/main" val="35405421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a:extLst>
              <a:ext uri="{FF2B5EF4-FFF2-40B4-BE49-F238E27FC236}">
                <a16:creationId xmlns:a16="http://schemas.microsoft.com/office/drawing/2014/main" id="{A02FC9EC-522F-4796-8EF3-FCDE8F066EC8}"/>
              </a:ext>
            </a:extLst>
          </p:cNvPr>
          <p:cNvSpPr>
            <a:spLocks noGrp="1"/>
          </p:cNvSpPr>
          <p:nvPr>
            <p:ph type="title"/>
          </p:nvPr>
        </p:nvSpPr>
        <p:spPr>
          <a:xfrm>
            <a:off x="1981200" y="55183"/>
            <a:ext cx="9048750" cy="402017"/>
          </a:xfrm>
          <a:solidFill>
            <a:srgbClr val="990000"/>
          </a:solidFill>
        </p:spPr>
        <p:txBody>
          <a:bodyPr>
            <a:normAutofit fontScale="90000"/>
          </a:bodyPr>
          <a:lstStyle/>
          <a:p>
            <a:pPr algn="ctr" eaLnBrk="1" hangingPunct="1"/>
            <a:r>
              <a:rPr lang="es-PE" altLang="es-PE" sz="3600" b="1" dirty="0">
                <a:solidFill>
                  <a:schemeClr val="bg1"/>
                </a:solidFill>
              </a:rPr>
              <a:t>Para reflexionar</a:t>
            </a:r>
          </a:p>
        </p:txBody>
      </p:sp>
      <p:sp>
        <p:nvSpPr>
          <p:cNvPr id="5" name="Rectángulo 4"/>
          <p:cNvSpPr/>
          <p:nvPr/>
        </p:nvSpPr>
        <p:spPr>
          <a:xfrm>
            <a:off x="413435" y="775037"/>
            <a:ext cx="4977715" cy="461665"/>
          </a:xfrm>
          <a:prstGeom prst="rect">
            <a:avLst/>
          </a:prstGeom>
        </p:spPr>
        <p:txBody>
          <a:bodyPr wrap="square">
            <a:spAutoFit/>
          </a:bodyPr>
          <a:lstStyle/>
          <a:p>
            <a:r>
              <a:rPr lang="es-PE" sz="2400" dirty="0">
                <a:latin typeface="Calibri" panose="020F0502020204030204" pitchFamily="34" charset="0"/>
                <a:ea typeface="Calibri" panose="020F0502020204030204" pitchFamily="34" charset="0"/>
                <a:cs typeface="Times New Roman" panose="02020603050405020304" pitchFamily="18" charset="0"/>
              </a:rPr>
              <a:t>Leemos:</a:t>
            </a:r>
            <a:endParaRPr lang="es-PE" sz="2400" dirty="0"/>
          </a:p>
        </p:txBody>
      </p:sp>
      <p:sp>
        <p:nvSpPr>
          <p:cNvPr id="2" name="Rectángulo 1"/>
          <p:cNvSpPr/>
          <p:nvPr/>
        </p:nvSpPr>
        <p:spPr>
          <a:xfrm>
            <a:off x="1085850" y="1554540"/>
            <a:ext cx="8077200" cy="1200329"/>
          </a:xfrm>
          <a:prstGeom prst="rect">
            <a:avLst/>
          </a:prstGeom>
        </p:spPr>
        <p:txBody>
          <a:bodyPr wrap="square">
            <a:spAutoFit/>
          </a:bodyPr>
          <a:lstStyle/>
          <a:p>
            <a:r>
              <a:rPr lang="es-PE" sz="2400" dirty="0">
                <a:solidFill>
                  <a:srgbClr val="EF377C"/>
                </a:solidFill>
                <a:latin typeface="AmericanTypewriter"/>
              </a:rPr>
              <a:t>Ser competente es más que demostrar el logro de cada capacidad por separado: es usar las capacidades combinadamente y ante situaciones nuevas.</a:t>
            </a:r>
            <a:endParaRPr lang="es-PE" sz="2400" dirty="0"/>
          </a:p>
        </p:txBody>
      </p:sp>
      <p:sp>
        <p:nvSpPr>
          <p:cNvPr id="6" name="Rectángulo 5"/>
          <p:cNvSpPr/>
          <p:nvPr/>
        </p:nvSpPr>
        <p:spPr>
          <a:xfrm>
            <a:off x="416267" y="4195109"/>
            <a:ext cx="9416365" cy="461665"/>
          </a:xfrm>
          <a:prstGeom prst="rect">
            <a:avLst/>
          </a:prstGeom>
        </p:spPr>
        <p:txBody>
          <a:bodyPr wrap="square">
            <a:spAutoFit/>
          </a:bodyPr>
          <a:lstStyle/>
          <a:p>
            <a:r>
              <a:rPr lang="es-PE" sz="24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Cada uno organiza y propone ejemplo que ilustra la afirmación.</a:t>
            </a:r>
            <a:endParaRPr lang="es-PE" sz="2400" b="1" dirty="0">
              <a:solidFill>
                <a:srgbClr val="0070C0"/>
              </a:solidFill>
            </a:endParaRPr>
          </a:p>
        </p:txBody>
      </p:sp>
    </p:spTree>
    <p:extLst>
      <p:ext uri="{BB962C8B-B14F-4D97-AF65-F5344CB8AC3E}">
        <p14:creationId xmlns:p14="http://schemas.microsoft.com/office/powerpoint/2010/main" val="2938976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a:extLst>
              <a:ext uri="{FF2B5EF4-FFF2-40B4-BE49-F238E27FC236}">
                <a16:creationId xmlns:a16="http://schemas.microsoft.com/office/drawing/2014/main" id="{A02FC9EC-522F-4796-8EF3-FCDE8F066EC8}"/>
              </a:ext>
            </a:extLst>
          </p:cNvPr>
          <p:cNvSpPr>
            <a:spLocks noGrp="1"/>
          </p:cNvSpPr>
          <p:nvPr>
            <p:ph type="title"/>
          </p:nvPr>
        </p:nvSpPr>
        <p:spPr>
          <a:xfrm>
            <a:off x="1981200" y="55183"/>
            <a:ext cx="9048750" cy="402017"/>
          </a:xfrm>
          <a:solidFill>
            <a:srgbClr val="990000"/>
          </a:solidFill>
        </p:spPr>
        <p:txBody>
          <a:bodyPr>
            <a:normAutofit fontScale="90000"/>
          </a:bodyPr>
          <a:lstStyle/>
          <a:p>
            <a:pPr algn="ctr" eaLnBrk="1" hangingPunct="1"/>
            <a:r>
              <a:rPr lang="es-PE" altLang="es-PE" sz="3600" b="1" dirty="0">
                <a:solidFill>
                  <a:schemeClr val="bg1"/>
                </a:solidFill>
              </a:rPr>
              <a:t>Para reflexionar</a:t>
            </a:r>
          </a:p>
        </p:txBody>
      </p:sp>
      <p:sp>
        <p:nvSpPr>
          <p:cNvPr id="3" name="Rectángulo 2"/>
          <p:cNvSpPr/>
          <p:nvPr/>
        </p:nvSpPr>
        <p:spPr>
          <a:xfrm>
            <a:off x="146733" y="639633"/>
            <a:ext cx="11778565" cy="4616648"/>
          </a:xfrm>
          <a:prstGeom prst="rect">
            <a:avLst/>
          </a:prstGeom>
        </p:spPr>
        <p:txBody>
          <a:bodyPr wrap="square">
            <a:spAutoFit/>
          </a:bodyPr>
          <a:lstStyle/>
          <a:p>
            <a:r>
              <a:rPr lang="es-PE" sz="2400" b="1" dirty="0">
                <a:solidFill>
                  <a:srgbClr val="00B3C2"/>
                </a:solidFill>
                <a:latin typeface="Garamond-Bold"/>
              </a:rPr>
              <a:t>3.2 Capacidades</a:t>
            </a:r>
          </a:p>
          <a:p>
            <a:r>
              <a:rPr lang="es-PE" dirty="0">
                <a:solidFill>
                  <a:srgbClr val="58595B"/>
                </a:solidFill>
                <a:latin typeface="Garamond" panose="02020404030301010803" pitchFamily="18" charset="0"/>
              </a:rPr>
              <a:t>Las capacidades </a:t>
            </a:r>
            <a:r>
              <a:rPr lang="es-PE" b="1" u="sng" dirty="0">
                <a:solidFill>
                  <a:srgbClr val="58595B"/>
                </a:solidFill>
                <a:latin typeface="Garamond" panose="02020404030301010803" pitchFamily="18" charset="0"/>
              </a:rPr>
              <a:t>son recursos</a:t>
            </a:r>
            <a:r>
              <a:rPr lang="es-PE" dirty="0">
                <a:solidFill>
                  <a:srgbClr val="58595B"/>
                </a:solidFill>
                <a:latin typeface="Garamond" panose="02020404030301010803" pitchFamily="18" charset="0"/>
              </a:rPr>
              <a:t> para actuar de manera competente. Estos recursos son los conocimientos, habilidades y actitudes que los estudiantes utilizan para afrontar una situación determinada. Estas capacidades </a:t>
            </a:r>
            <a:r>
              <a:rPr lang="es-PE" b="1" dirty="0">
                <a:solidFill>
                  <a:srgbClr val="58595B"/>
                </a:solidFill>
                <a:latin typeface="Garamond" panose="02020404030301010803" pitchFamily="18" charset="0"/>
              </a:rPr>
              <a:t>suponen operaciones menores implicadas en las competencias</a:t>
            </a:r>
            <a:r>
              <a:rPr lang="es-PE" dirty="0">
                <a:solidFill>
                  <a:srgbClr val="58595B"/>
                </a:solidFill>
                <a:latin typeface="Garamond" panose="02020404030301010803" pitchFamily="18" charset="0"/>
              </a:rPr>
              <a:t>, que son operaciones más complejas.</a:t>
            </a:r>
          </a:p>
          <a:p>
            <a:endParaRPr lang="es-PE" dirty="0">
              <a:solidFill>
                <a:srgbClr val="58595B"/>
              </a:solidFill>
              <a:latin typeface="Garamond" panose="02020404030301010803" pitchFamily="18" charset="0"/>
            </a:endParaRPr>
          </a:p>
          <a:p>
            <a:r>
              <a:rPr lang="es-PE" b="1" u="sng" dirty="0">
                <a:solidFill>
                  <a:srgbClr val="58595B"/>
                </a:solidFill>
                <a:latin typeface="Garamond" panose="02020404030301010803" pitchFamily="18" charset="0"/>
              </a:rPr>
              <a:t>Los conocimientos son las teorías, conceptos y procedimientos legados por la humanidad</a:t>
            </a:r>
            <a:r>
              <a:rPr lang="es-PE" dirty="0">
                <a:solidFill>
                  <a:srgbClr val="58595B"/>
                </a:solidFill>
                <a:latin typeface="Garamond" panose="02020404030301010803" pitchFamily="18" charset="0"/>
              </a:rPr>
              <a:t> en distintos campos del saber. La escuela trabaja con conocimientos construidos y validados por la sociedad global y por la sociedad en la que están insertos. De la misma forma, los estudiantes también construyen conocimientos. De ahí que el aprendizaje es un proceso vivo, alejado de la repetición mecánica y memorística de los conocimientos preestablecidos.</a:t>
            </a:r>
          </a:p>
          <a:p>
            <a:endParaRPr lang="es-PE" dirty="0">
              <a:solidFill>
                <a:srgbClr val="58595B"/>
              </a:solidFill>
              <a:latin typeface="Garamond" panose="02020404030301010803" pitchFamily="18" charset="0"/>
            </a:endParaRPr>
          </a:p>
          <a:p>
            <a:r>
              <a:rPr lang="es-PE" dirty="0">
                <a:solidFill>
                  <a:srgbClr val="58595B"/>
                </a:solidFill>
                <a:latin typeface="Garamond" panose="02020404030301010803" pitchFamily="18" charset="0"/>
              </a:rPr>
              <a:t>Las habilidades hacen referencia al talento, la pericia o la aptitud de una persona para desarrollar alguna tarea con éxito. Las habilidades pueden ser sociales, cognitivas, motoras.</a:t>
            </a:r>
          </a:p>
          <a:p>
            <a:endParaRPr lang="es-PE" dirty="0">
              <a:solidFill>
                <a:srgbClr val="58595B"/>
              </a:solidFill>
              <a:latin typeface="Garamond" panose="02020404030301010803" pitchFamily="18" charset="0"/>
            </a:endParaRPr>
          </a:p>
          <a:p>
            <a:r>
              <a:rPr lang="es-PE" dirty="0">
                <a:solidFill>
                  <a:srgbClr val="58595B"/>
                </a:solidFill>
                <a:latin typeface="Garamond" panose="02020404030301010803" pitchFamily="18" charset="0"/>
              </a:rPr>
              <a:t>Las actitudes son disposiciones o tendencias para actuar de acuerdo o en desacuerdo a una situación específica. Son formas habituales de pensar, sentir y comportarse de acuerdo a un sistema de valores que se va configurando a lo largo de la vida a través de las experiencias y educación recibida.</a:t>
            </a:r>
            <a:endParaRPr lang="es-PE" dirty="0"/>
          </a:p>
        </p:txBody>
      </p:sp>
      <p:sp>
        <p:nvSpPr>
          <p:cNvPr id="4" name="Rectángulo 3"/>
          <p:cNvSpPr/>
          <p:nvPr/>
        </p:nvSpPr>
        <p:spPr>
          <a:xfrm>
            <a:off x="146732" y="5324414"/>
            <a:ext cx="11778565" cy="1015663"/>
          </a:xfrm>
          <a:prstGeom prst="rect">
            <a:avLst/>
          </a:prstGeom>
        </p:spPr>
        <p:txBody>
          <a:bodyPr wrap="square">
            <a:spAutoFit/>
          </a:bodyPr>
          <a:lstStyle/>
          <a:p>
            <a:r>
              <a:rPr lang="es-PE" sz="2000" dirty="0">
                <a:solidFill>
                  <a:srgbClr val="00B3C2"/>
                </a:solidFill>
                <a:latin typeface="AmericanTypewriter"/>
              </a:rPr>
              <a:t>Es importante considerar que la adquisición por separado de las capacidades de una competencia no supone el desarrollo de la competencia. Ser competente es más que demostrar el logro de cada capacidad por separado: es usar las capacidades combinadamente y ante situaciones nuevas.</a:t>
            </a:r>
            <a:endParaRPr lang="es-PE" sz="2000" dirty="0"/>
          </a:p>
        </p:txBody>
      </p:sp>
    </p:spTree>
    <p:extLst>
      <p:ext uri="{BB962C8B-B14F-4D97-AF65-F5344CB8AC3E}">
        <p14:creationId xmlns:p14="http://schemas.microsoft.com/office/powerpoint/2010/main" val="35128199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a:extLst>
              <a:ext uri="{FF2B5EF4-FFF2-40B4-BE49-F238E27FC236}">
                <a16:creationId xmlns:a16="http://schemas.microsoft.com/office/drawing/2014/main" id="{A02FC9EC-522F-4796-8EF3-FCDE8F066EC8}"/>
              </a:ext>
            </a:extLst>
          </p:cNvPr>
          <p:cNvSpPr>
            <a:spLocks noGrp="1"/>
          </p:cNvSpPr>
          <p:nvPr>
            <p:ph type="title"/>
          </p:nvPr>
        </p:nvSpPr>
        <p:spPr>
          <a:xfrm>
            <a:off x="1981200" y="55183"/>
            <a:ext cx="9048750" cy="402017"/>
          </a:xfrm>
          <a:solidFill>
            <a:srgbClr val="990000"/>
          </a:solidFill>
        </p:spPr>
        <p:txBody>
          <a:bodyPr>
            <a:normAutofit fontScale="90000"/>
          </a:bodyPr>
          <a:lstStyle/>
          <a:p>
            <a:pPr algn="ctr" eaLnBrk="1" hangingPunct="1"/>
            <a:r>
              <a:rPr lang="es-PE" altLang="es-PE" sz="3600" b="1" dirty="0">
                <a:solidFill>
                  <a:schemeClr val="bg1"/>
                </a:solidFill>
              </a:rPr>
              <a:t>Para reflexionar</a:t>
            </a:r>
          </a:p>
        </p:txBody>
      </p:sp>
      <p:sp>
        <p:nvSpPr>
          <p:cNvPr id="2" name="Rectángulo 1"/>
          <p:cNvSpPr/>
          <p:nvPr/>
        </p:nvSpPr>
        <p:spPr>
          <a:xfrm>
            <a:off x="209550" y="610285"/>
            <a:ext cx="8115300" cy="369332"/>
          </a:xfrm>
          <a:prstGeom prst="rect">
            <a:avLst/>
          </a:prstGeom>
        </p:spPr>
        <p:txBody>
          <a:bodyPr wrap="square">
            <a:spAutoFit/>
          </a:bodyPr>
          <a:lstStyle/>
          <a:p>
            <a:r>
              <a:rPr lang="es-PE" b="1" dirty="0">
                <a:solidFill>
                  <a:srgbClr val="00B3C2"/>
                </a:solidFill>
                <a:latin typeface="Garamond-Bold"/>
              </a:rPr>
              <a:t>6.1 Orientaciones para el proceso de enseñanza y aprendizaje</a:t>
            </a:r>
            <a:endParaRPr lang="es-PE" dirty="0"/>
          </a:p>
        </p:txBody>
      </p:sp>
      <p:sp>
        <p:nvSpPr>
          <p:cNvPr id="5" name="Rectángulo 4"/>
          <p:cNvSpPr/>
          <p:nvPr/>
        </p:nvSpPr>
        <p:spPr>
          <a:xfrm>
            <a:off x="209550" y="1195150"/>
            <a:ext cx="11772900" cy="3139321"/>
          </a:xfrm>
          <a:prstGeom prst="rect">
            <a:avLst/>
          </a:prstGeom>
        </p:spPr>
        <p:txBody>
          <a:bodyPr wrap="square">
            <a:spAutoFit/>
          </a:bodyPr>
          <a:lstStyle/>
          <a:p>
            <a:r>
              <a:rPr lang="es-PE" dirty="0">
                <a:solidFill>
                  <a:srgbClr val="00B3C2"/>
                </a:solidFill>
                <a:latin typeface="Garamond" panose="02020404030301010803" pitchFamily="18" charset="0"/>
              </a:rPr>
              <a:t>• </a:t>
            </a:r>
            <a:r>
              <a:rPr lang="es-PE" b="1" dirty="0">
                <a:solidFill>
                  <a:srgbClr val="4F5253"/>
                </a:solidFill>
                <a:latin typeface="Garamond-Bold"/>
              </a:rPr>
              <a:t>Partir de situaciones significativas.</a:t>
            </a:r>
          </a:p>
          <a:p>
            <a:r>
              <a:rPr lang="es-PE" dirty="0">
                <a:solidFill>
                  <a:srgbClr val="4F5253"/>
                </a:solidFill>
                <a:latin typeface="Garamond" panose="02020404030301010803" pitchFamily="18" charset="0"/>
              </a:rPr>
              <a:t>Implica diseñar o </a:t>
            </a:r>
            <a:r>
              <a:rPr lang="es-PE" b="1" u="sng" dirty="0">
                <a:solidFill>
                  <a:srgbClr val="4F5253"/>
                </a:solidFill>
                <a:latin typeface="Garamond" panose="02020404030301010803" pitchFamily="18" charset="0"/>
              </a:rPr>
              <a:t>seleccionar situaciones</a:t>
            </a:r>
            <a:r>
              <a:rPr lang="es-PE" dirty="0">
                <a:solidFill>
                  <a:srgbClr val="4F5253"/>
                </a:solidFill>
                <a:latin typeface="Garamond" panose="02020404030301010803" pitchFamily="18" charset="0"/>
              </a:rPr>
              <a:t> que respondan a los intereses de los estudiantes y </a:t>
            </a:r>
            <a:r>
              <a:rPr lang="es-PE" b="1" u="sng" dirty="0">
                <a:solidFill>
                  <a:srgbClr val="4F5253"/>
                </a:solidFill>
                <a:latin typeface="Garamond" panose="02020404030301010803" pitchFamily="18" charset="0"/>
              </a:rPr>
              <a:t>que ofrezcan posibilidades de aprender</a:t>
            </a:r>
            <a:r>
              <a:rPr lang="es-PE" dirty="0">
                <a:solidFill>
                  <a:srgbClr val="4F5253"/>
                </a:solidFill>
                <a:latin typeface="Garamond" panose="02020404030301010803" pitchFamily="18" charset="0"/>
              </a:rPr>
              <a:t> de ellas. Cuando esto ocurre, los estudiantes pueden establecer relaciones entre sus saberes previos y la nueva situación. Por este motivo se dice que </a:t>
            </a:r>
            <a:r>
              <a:rPr lang="es-PE" b="1" u="sng" dirty="0">
                <a:solidFill>
                  <a:srgbClr val="4F5253"/>
                </a:solidFill>
                <a:latin typeface="Garamond" panose="02020404030301010803" pitchFamily="18" charset="0"/>
              </a:rPr>
              <a:t>cuando una situación le resulta significativa al estudiante</a:t>
            </a:r>
            <a:r>
              <a:rPr lang="es-PE" dirty="0">
                <a:solidFill>
                  <a:srgbClr val="4F5253"/>
                </a:solidFill>
                <a:latin typeface="Garamond" panose="02020404030301010803" pitchFamily="18" charset="0"/>
              </a:rPr>
              <a:t>, </a:t>
            </a:r>
            <a:r>
              <a:rPr lang="es-PE" b="1" u="sng" dirty="0">
                <a:solidFill>
                  <a:srgbClr val="4F5253"/>
                </a:solidFill>
                <a:latin typeface="Garamond" panose="02020404030301010803" pitchFamily="18" charset="0"/>
              </a:rPr>
              <a:t>puede constituir un desafío para él</a:t>
            </a:r>
            <a:r>
              <a:rPr lang="es-PE" dirty="0">
                <a:solidFill>
                  <a:srgbClr val="4F5253"/>
                </a:solidFill>
                <a:latin typeface="Garamond" panose="02020404030301010803" pitchFamily="18" charset="0"/>
              </a:rPr>
              <a:t>. Estas situaciones cumplen el rol de </a:t>
            </a:r>
            <a:r>
              <a:rPr lang="es-PE" b="1" u="sng" dirty="0">
                <a:solidFill>
                  <a:srgbClr val="4F5253"/>
                </a:solidFill>
                <a:latin typeface="Garamond" panose="02020404030301010803" pitchFamily="18" charset="0"/>
              </a:rPr>
              <a:t>retar las competencias del estudiante </a:t>
            </a:r>
            <a:r>
              <a:rPr lang="es-PE" dirty="0">
                <a:solidFill>
                  <a:srgbClr val="4F5253"/>
                </a:solidFill>
                <a:latin typeface="Garamond" panose="02020404030301010803" pitchFamily="18" charset="0"/>
              </a:rPr>
              <a:t>para que progresen a un nivel de desarrollo mayor al que tenían. Para que este desarrollo ocurra</a:t>
            </a:r>
            <a:r>
              <a:rPr lang="es-PE" b="1" u="sng" dirty="0">
                <a:solidFill>
                  <a:srgbClr val="4F5253"/>
                </a:solidFill>
                <a:latin typeface="Garamond" panose="02020404030301010803" pitchFamily="18" charset="0"/>
              </a:rPr>
              <a:t>, los estudiantes necesitan afrontar  reiteradamente situaciones retadoras</a:t>
            </a:r>
            <a:r>
              <a:rPr lang="es-PE" dirty="0">
                <a:solidFill>
                  <a:srgbClr val="4F5253"/>
                </a:solidFill>
                <a:latin typeface="Garamond" panose="02020404030301010803" pitchFamily="18" charset="0"/>
              </a:rPr>
              <a:t>, que les exijan seleccionar, movilizar y combinar estratégicamente las capacidades o recursos de las competencias que consideren más necesarios para poder resolverlas. </a:t>
            </a:r>
            <a:r>
              <a:rPr lang="es-PE" b="1" u="sng" dirty="0">
                <a:solidFill>
                  <a:srgbClr val="4F5253"/>
                </a:solidFill>
                <a:latin typeface="Garamond" panose="02020404030301010803" pitchFamily="18" charset="0"/>
              </a:rPr>
              <a:t>Las situaciones pueden ser experiencias reales o simuladas pero factibles</a:t>
            </a:r>
            <a:r>
              <a:rPr lang="es-PE" dirty="0">
                <a:solidFill>
                  <a:srgbClr val="4F5253"/>
                </a:solidFill>
                <a:latin typeface="Garamond" panose="02020404030301010803" pitchFamily="18" charset="0"/>
              </a:rPr>
              <a:t>, seleccionadas de prácticas sociales, es decir, acontecimientos a los cuales los estudiantes se enfrentan en su vida diaria. Aunque </a:t>
            </a:r>
            <a:r>
              <a:rPr lang="es-PE" b="1" u="sng" dirty="0">
                <a:solidFill>
                  <a:srgbClr val="4F5253"/>
                </a:solidFill>
                <a:latin typeface="Garamond" panose="02020404030301010803" pitchFamily="18" charset="0"/>
              </a:rPr>
              <a:t>estas situaciones no serán exactamente las mismas que los estudiantes enfrentarán en el futuro, sí los proveerán de esquemas de actuación</a:t>
            </a:r>
            <a:r>
              <a:rPr lang="es-PE" dirty="0">
                <a:solidFill>
                  <a:srgbClr val="4F5253"/>
                </a:solidFill>
                <a:latin typeface="Garamond" panose="02020404030301010803" pitchFamily="18" charset="0"/>
              </a:rPr>
              <a:t>, selección y puesta en práctica de competencias en contextos y condiciones que pueden ser generalizables.</a:t>
            </a:r>
            <a:endParaRPr lang="es-PE" dirty="0"/>
          </a:p>
        </p:txBody>
      </p:sp>
      <p:sp>
        <p:nvSpPr>
          <p:cNvPr id="7" name="Rectángulo 6"/>
          <p:cNvSpPr/>
          <p:nvPr/>
        </p:nvSpPr>
        <p:spPr>
          <a:xfrm>
            <a:off x="0" y="4887755"/>
            <a:ext cx="11772900" cy="1477328"/>
          </a:xfrm>
          <a:prstGeom prst="rect">
            <a:avLst/>
          </a:prstGeom>
        </p:spPr>
        <p:txBody>
          <a:bodyPr wrap="square">
            <a:spAutoFit/>
          </a:bodyPr>
          <a:lstStyle/>
          <a:p>
            <a:r>
              <a:rPr lang="es-PE" dirty="0">
                <a:solidFill>
                  <a:schemeClr val="accent2">
                    <a:lumMod val="50000"/>
                  </a:schemeClr>
                </a:solidFill>
                <a:latin typeface="Garamond" panose="02020404030301010803" pitchFamily="18" charset="0"/>
              </a:rPr>
              <a:t>En la competencia: Lee diversos tipos de textos ¿Cuál sería el esquema de actuación que el estudiante necesita desarrollar?</a:t>
            </a:r>
          </a:p>
          <a:p>
            <a:pPr marL="285750" indent="-285750">
              <a:buFont typeface="Wingdings" panose="05000000000000000000" pitchFamily="2" charset="2"/>
              <a:buChar char="ü"/>
            </a:pPr>
            <a:r>
              <a:rPr lang="es-PE" dirty="0">
                <a:solidFill>
                  <a:schemeClr val="accent2">
                    <a:lumMod val="50000"/>
                  </a:schemeClr>
                </a:solidFill>
                <a:latin typeface="Garamond" panose="02020404030301010803" pitchFamily="18" charset="0"/>
              </a:rPr>
              <a:t>Anticipar el significado del texto.</a:t>
            </a:r>
          </a:p>
          <a:p>
            <a:pPr marL="285750" indent="-285750">
              <a:buFont typeface="Wingdings" panose="05000000000000000000" pitchFamily="2" charset="2"/>
              <a:buChar char="ü"/>
            </a:pPr>
            <a:r>
              <a:rPr lang="es-PE" dirty="0">
                <a:solidFill>
                  <a:schemeClr val="accent2">
                    <a:lumMod val="50000"/>
                  </a:schemeClr>
                </a:solidFill>
                <a:latin typeface="Garamond" panose="02020404030301010803" pitchFamily="18" charset="0"/>
              </a:rPr>
              <a:t>El encuentro con el texto</a:t>
            </a:r>
          </a:p>
          <a:p>
            <a:pPr marL="285750" indent="-285750">
              <a:buFont typeface="Wingdings" panose="05000000000000000000" pitchFamily="2" charset="2"/>
              <a:buChar char="ü"/>
            </a:pPr>
            <a:r>
              <a:rPr lang="es-PE" dirty="0">
                <a:solidFill>
                  <a:schemeClr val="accent2">
                    <a:lumMod val="50000"/>
                  </a:schemeClr>
                </a:solidFill>
                <a:latin typeface="Garamond" panose="02020404030301010803" pitchFamily="18" charset="0"/>
              </a:rPr>
              <a:t>Construcción del significado del texto</a:t>
            </a:r>
          </a:p>
          <a:p>
            <a:pPr marL="285750" indent="-285750">
              <a:buFont typeface="Wingdings" panose="05000000000000000000" pitchFamily="2" charset="2"/>
              <a:buChar char="ü"/>
            </a:pPr>
            <a:r>
              <a:rPr lang="es-PE" dirty="0">
                <a:solidFill>
                  <a:schemeClr val="accent2">
                    <a:lumMod val="50000"/>
                  </a:schemeClr>
                </a:solidFill>
                <a:latin typeface="Garamond" panose="02020404030301010803" pitchFamily="18" charset="0"/>
              </a:rPr>
              <a:t>Reflexionar sobre la forma y el contenido del texto</a:t>
            </a:r>
          </a:p>
        </p:txBody>
      </p:sp>
    </p:spTree>
    <p:extLst>
      <p:ext uri="{BB962C8B-B14F-4D97-AF65-F5344CB8AC3E}">
        <p14:creationId xmlns:p14="http://schemas.microsoft.com/office/powerpoint/2010/main" val="11873678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31520" y="262235"/>
            <a:ext cx="10812780" cy="523220"/>
          </a:xfrm>
          <a:prstGeom prst="rect">
            <a:avLst/>
          </a:prstGeom>
        </p:spPr>
        <p:txBody>
          <a:bodyPr wrap="square">
            <a:spAutoFit/>
          </a:bodyPr>
          <a:lstStyle/>
          <a:p>
            <a:pPr algn="ctr"/>
            <a:r>
              <a:rPr lang="es-PE" sz="2800" b="1" dirty="0">
                <a:solidFill>
                  <a:srgbClr val="0070C0"/>
                </a:solidFill>
                <a:latin typeface="BellMT"/>
              </a:rPr>
              <a:t>QUÉ IMPLICA PLANIFICAR</a:t>
            </a:r>
          </a:p>
        </p:txBody>
      </p:sp>
      <p:sp>
        <p:nvSpPr>
          <p:cNvPr id="3" name="Rectángulo 2"/>
          <p:cNvSpPr/>
          <p:nvPr/>
        </p:nvSpPr>
        <p:spPr>
          <a:xfrm>
            <a:off x="251791" y="1136878"/>
            <a:ext cx="10812780" cy="1631216"/>
          </a:xfrm>
          <a:prstGeom prst="rect">
            <a:avLst/>
          </a:prstGeom>
        </p:spPr>
        <p:txBody>
          <a:bodyPr wrap="square">
            <a:spAutoFit/>
          </a:bodyPr>
          <a:lstStyle/>
          <a:p>
            <a:pPr marL="285750" indent="-285750">
              <a:buFont typeface="Wingdings" panose="05000000000000000000" pitchFamily="2" charset="2"/>
              <a:buChar char="ü"/>
            </a:pPr>
            <a:r>
              <a:rPr lang="es-PE" sz="2000" dirty="0">
                <a:solidFill>
                  <a:srgbClr val="0070C0"/>
                </a:solidFill>
                <a:latin typeface="BellMT"/>
              </a:rPr>
              <a:t>Conocer las demandas del currículo.</a:t>
            </a:r>
          </a:p>
          <a:p>
            <a:pPr marL="285750" indent="-285750">
              <a:buFont typeface="Wingdings" panose="05000000000000000000" pitchFamily="2" charset="2"/>
              <a:buChar char="ü"/>
            </a:pPr>
            <a:r>
              <a:rPr lang="es-ES" sz="2000" dirty="0">
                <a:solidFill>
                  <a:srgbClr val="0070C0"/>
                </a:solidFill>
                <a:latin typeface="BellMT"/>
              </a:rPr>
              <a:t>C</a:t>
            </a:r>
            <a:r>
              <a:rPr lang="es-PE" sz="2000" dirty="0" err="1">
                <a:solidFill>
                  <a:srgbClr val="0070C0"/>
                </a:solidFill>
                <a:latin typeface="BellMT"/>
              </a:rPr>
              <a:t>onocer</a:t>
            </a:r>
            <a:r>
              <a:rPr lang="es-PE" sz="2000" dirty="0">
                <a:solidFill>
                  <a:srgbClr val="0070C0"/>
                </a:solidFill>
                <a:latin typeface="BellMT"/>
              </a:rPr>
              <a:t> la situación lingüística del contexto.</a:t>
            </a:r>
          </a:p>
          <a:p>
            <a:pPr marL="285750" indent="-285750">
              <a:buFont typeface="Wingdings" panose="05000000000000000000" pitchFamily="2" charset="2"/>
              <a:buChar char="ü"/>
            </a:pPr>
            <a:r>
              <a:rPr lang="es-ES" sz="2000" dirty="0">
                <a:solidFill>
                  <a:srgbClr val="0070C0"/>
                </a:solidFill>
                <a:latin typeface="BellMT"/>
              </a:rPr>
              <a:t>C</a:t>
            </a:r>
            <a:r>
              <a:rPr lang="es-PE" sz="2000" dirty="0" err="1">
                <a:solidFill>
                  <a:srgbClr val="0070C0"/>
                </a:solidFill>
                <a:latin typeface="BellMT"/>
              </a:rPr>
              <a:t>onocer</a:t>
            </a:r>
            <a:r>
              <a:rPr lang="es-PE" sz="2000" dirty="0">
                <a:solidFill>
                  <a:srgbClr val="0070C0"/>
                </a:solidFill>
                <a:latin typeface="BellMT"/>
              </a:rPr>
              <a:t> el contexto, sobre todo sabiduría local.</a:t>
            </a:r>
          </a:p>
          <a:p>
            <a:pPr marL="285750" indent="-285750">
              <a:buFont typeface="Wingdings" panose="05000000000000000000" pitchFamily="2" charset="2"/>
              <a:buChar char="ü"/>
            </a:pPr>
            <a:r>
              <a:rPr lang="es-ES" sz="2000" dirty="0">
                <a:solidFill>
                  <a:srgbClr val="0070C0"/>
                </a:solidFill>
                <a:latin typeface="BellMT"/>
              </a:rPr>
              <a:t>I</a:t>
            </a:r>
            <a:r>
              <a:rPr lang="es-PE" sz="2000" dirty="0" err="1">
                <a:solidFill>
                  <a:srgbClr val="0070C0"/>
                </a:solidFill>
                <a:latin typeface="BellMT"/>
              </a:rPr>
              <a:t>dentificar</a:t>
            </a:r>
            <a:r>
              <a:rPr lang="es-PE" sz="2000" dirty="0">
                <a:solidFill>
                  <a:srgbClr val="0070C0"/>
                </a:solidFill>
                <a:latin typeface="BellMT"/>
              </a:rPr>
              <a:t> necesidades de aprendizaje de los estudiantes.</a:t>
            </a:r>
          </a:p>
          <a:p>
            <a:pPr marL="285750" indent="-285750">
              <a:buFont typeface="Wingdings" panose="05000000000000000000" pitchFamily="2" charset="2"/>
              <a:buChar char="ü"/>
            </a:pPr>
            <a:r>
              <a:rPr lang="es-ES" sz="2000" dirty="0">
                <a:solidFill>
                  <a:srgbClr val="0070C0"/>
                </a:solidFill>
                <a:latin typeface="BellMT"/>
              </a:rPr>
              <a:t>I</a:t>
            </a:r>
            <a:r>
              <a:rPr lang="es-PE" sz="2000" dirty="0" err="1">
                <a:solidFill>
                  <a:srgbClr val="0070C0"/>
                </a:solidFill>
                <a:latin typeface="BellMT"/>
              </a:rPr>
              <a:t>dentificar</a:t>
            </a:r>
            <a:r>
              <a:rPr lang="es-PE" sz="2000" dirty="0">
                <a:solidFill>
                  <a:srgbClr val="0070C0"/>
                </a:solidFill>
                <a:latin typeface="BellMT"/>
              </a:rPr>
              <a:t> situaciones que desafían las competencias de los estudiantes.</a:t>
            </a:r>
          </a:p>
        </p:txBody>
      </p:sp>
      <p:sp>
        <p:nvSpPr>
          <p:cNvPr id="5" name="Rectángulo 4">
            <a:extLst>
              <a:ext uri="{FF2B5EF4-FFF2-40B4-BE49-F238E27FC236}">
                <a16:creationId xmlns:a16="http://schemas.microsoft.com/office/drawing/2014/main" id="{7CF6A209-418B-407F-88BC-171DCBB0237D}"/>
              </a:ext>
            </a:extLst>
          </p:cNvPr>
          <p:cNvSpPr/>
          <p:nvPr/>
        </p:nvSpPr>
        <p:spPr>
          <a:xfrm>
            <a:off x="251791" y="3541593"/>
            <a:ext cx="10812780" cy="830997"/>
          </a:xfrm>
          <a:prstGeom prst="rect">
            <a:avLst/>
          </a:prstGeom>
        </p:spPr>
        <p:txBody>
          <a:bodyPr wrap="square">
            <a:spAutoFit/>
          </a:bodyPr>
          <a:lstStyle/>
          <a:p>
            <a:r>
              <a:rPr lang="es-ES" sz="2400" dirty="0">
                <a:solidFill>
                  <a:srgbClr val="0070C0"/>
                </a:solidFill>
                <a:latin typeface="BellMT"/>
              </a:rPr>
              <a:t>O</a:t>
            </a:r>
            <a:r>
              <a:rPr lang="es-PE" sz="2400" dirty="0" err="1">
                <a:solidFill>
                  <a:srgbClr val="0070C0"/>
                </a:solidFill>
                <a:latin typeface="BellMT"/>
              </a:rPr>
              <a:t>rganizar</a:t>
            </a:r>
            <a:r>
              <a:rPr lang="es-PE" sz="2400" dirty="0">
                <a:solidFill>
                  <a:srgbClr val="0070C0"/>
                </a:solidFill>
                <a:latin typeface="BellMT"/>
              </a:rPr>
              <a:t> experiencias de aprendizaje para desarrollar competencias: situaciones retadoras que desarrollan competencias en un determinado tiempo.</a:t>
            </a:r>
          </a:p>
        </p:txBody>
      </p:sp>
    </p:spTree>
    <p:extLst>
      <p:ext uri="{BB962C8B-B14F-4D97-AF65-F5344CB8AC3E}">
        <p14:creationId xmlns:p14="http://schemas.microsoft.com/office/powerpoint/2010/main" val="35324382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31520" y="147935"/>
            <a:ext cx="10812780" cy="400110"/>
          </a:xfrm>
          <a:prstGeom prst="rect">
            <a:avLst/>
          </a:prstGeom>
        </p:spPr>
        <p:txBody>
          <a:bodyPr wrap="square">
            <a:spAutoFit/>
          </a:bodyPr>
          <a:lstStyle/>
          <a:p>
            <a:pPr algn="ctr"/>
            <a:r>
              <a:rPr lang="es-PE" sz="2000" dirty="0">
                <a:solidFill>
                  <a:srgbClr val="0070C0"/>
                </a:solidFill>
                <a:latin typeface="BellMT"/>
              </a:rPr>
              <a:t>ASPECTOS CENTRALES DE LA PLANIFICACIÓN ANUAL</a:t>
            </a:r>
          </a:p>
        </p:txBody>
      </p:sp>
      <p:sp>
        <p:nvSpPr>
          <p:cNvPr id="3" name="Rectángulo 2"/>
          <p:cNvSpPr/>
          <p:nvPr/>
        </p:nvSpPr>
        <p:spPr>
          <a:xfrm>
            <a:off x="152400" y="719435"/>
            <a:ext cx="10812780" cy="5262979"/>
          </a:xfrm>
          <a:prstGeom prst="rect">
            <a:avLst/>
          </a:prstGeom>
        </p:spPr>
        <p:txBody>
          <a:bodyPr wrap="square">
            <a:spAutoFit/>
          </a:bodyPr>
          <a:lstStyle/>
          <a:p>
            <a:r>
              <a:rPr lang="es-PE" sz="1600" dirty="0">
                <a:solidFill>
                  <a:srgbClr val="0070C0"/>
                </a:solidFill>
                <a:latin typeface="BellMT"/>
              </a:rPr>
              <a:t>VISIÓN GLOBAL DE LA EDUCACIÓN</a:t>
            </a:r>
          </a:p>
          <a:p>
            <a:r>
              <a:rPr lang="es-PE" sz="1600" dirty="0">
                <a:solidFill>
                  <a:srgbClr val="0070C0"/>
                </a:solidFill>
                <a:latin typeface="BellMT"/>
              </a:rPr>
              <a:t>Perfil de egreso.</a:t>
            </a:r>
          </a:p>
          <a:p>
            <a:r>
              <a:rPr lang="es-PE" sz="1600" dirty="0">
                <a:solidFill>
                  <a:srgbClr val="0070C0"/>
                </a:solidFill>
                <a:latin typeface="BellMT"/>
              </a:rPr>
              <a:t>Análisis del estándar de aprendizaje del  ciclo</a:t>
            </a:r>
          </a:p>
          <a:p>
            <a:r>
              <a:rPr lang="es-PE" sz="1600" dirty="0">
                <a:solidFill>
                  <a:srgbClr val="0070C0"/>
                </a:solidFill>
                <a:latin typeface="BellMT"/>
              </a:rPr>
              <a:t>Análisis de los enfoques transversales</a:t>
            </a:r>
          </a:p>
          <a:p>
            <a:r>
              <a:rPr lang="es-PE" sz="1600" dirty="0">
                <a:solidFill>
                  <a:srgbClr val="0070C0"/>
                </a:solidFill>
                <a:latin typeface="BellMT"/>
              </a:rPr>
              <a:t>Lineamientos de política educativa: PEN, PER, </a:t>
            </a:r>
            <a:r>
              <a:rPr lang="es-PE" sz="1600" dirty="0">
                <a:solidFill>
                  <a:srgbClr val="FF0000"/>
                </a:solidFill>
                <a:latin typeface="BellMT"/>
              </a:rPr>
              <a:t>PEL</a:t>
            </a:r>
            <a:r>
              <a:rPr lang="es-PE" sz="1600" dirty="0">
                <a:solidFill>
                  <a:srgbClr val="0070C0"/>
                </a:solidFill>
                <a:latin typeface="BellMT"/>
              </a:rPr>
              <a:t>, PEI</a:t>
            </a:r>
          </a:p>
          <a:p>
            <a:endParaRPr lang="es-PE" sz="1600" dirty="0">
              <a:solidFill>
                <a:srgbClr val="0070C0"/>
              </a:solidFill>
              <a:latin typeface="BellMT"/>
            </a:endParaRPr>
          </a:p>
          <a:p>
            <a:r>
              <a:rPr lang="es-PE" sz="1600" dirty="0">
                <a:solidFill>
                  <a:srgbClr val="0070C0"/>
                </a:solidFill>
                <a:latin typeface="BellMT"/>
              </a:rPr>
              <a:t>PRIORIDADES Y CARACTERÍSTICAS INSTITUCIONALES</a:t>
            </a:r>
          </a:p>
          <a:p>
            <a:r>
              <a:rPr lang="es-PE" sz="1600" dirty="0">
                <a:solidFill>
                  <a:srgbClr val="0070C0"/>
                </a:solidFill>
                <a:latin typeface="BellMT"/>
              </a:rPr>
              <a:t>Visión y Misión institucional</a:t>
            </a:r>
          </a:p>
          <a:p>
            <a:r>
              <a:rPr lang="es-PE" sz="1600" dirty="0">
                <a:solidFill>
                  <a:srgbClr val="0070C0"/>
                </a:solidFill>
                <a:latin typeface="BellMT"/>
              </a:rPr>
              <a:t>Características del contexto.</a:t>
            </a:r>
          </a:p>
          <a:p>
            <a:r>
              <a:rPr lang="es-PE" sz="1600" dirty="0">
                <a:solidFill>
                  <a:srgbClr val="0070C0"/>
                </a:solidFill>
                <a:latin typeface="BellMT"/>
              </a:rPr>
              <a:t>Caracterización sociocultural (Calendario comunal)</a:t>
            </a:r>
          </a:p>
          <a:p>
            <a:r>
              <a:rPr lang="es-PE" sz="1600" dirty="0">
                <a:solidFill>
                  <a:srgbClr val="0070C0"/>
                </a:solidFill>
                <a:latin typeface="BellMT"/>
              </a:rPr>
              <a:t>Caracterización sociolingüística</a:t>
            </a:r>
          </a:p>
          <a:p>
            <a:r>
              <a:rPr lang="es-PE" sz="1600" dirty="0">
                <a:solidFill>
                  <a:srgbClr val="0070C0"/>
                </a:solidFill>
                <a:latin typeface="BellMT"/>
              </a:rPr>
              <a:t>Caracterización Psicolingüística</a:t>
            </a:r>
          </a:p>
          <a:p>
            <a:r>
              <a:rPr lang="es-PE" sz="1600" dirty="0">
                <a:solidFill>
                  <a:srgbClr val="0070C0"/>
                </a:solidFill>
                <a:latin typeface="BellMT"/>
              </a:rPr>
              <a:t>Resumen de la situación lingüística de la institución y del aula.</a:t>
            </a:r>
          </a:p>
          <a:p>
            <a:r>
              <a:rPr lang="es-PE" sz="1600" dirty="0">
                <a:solidFill>
                  <a:srgbClr val="0070C0"/>
                </a:solidFill>
                <a:latin typeface="BellMT"/>
              </a:rPr>
              <a:t>Determinación de la política lingüística de la Institución Educativa.</a:t>
            </a:r>
          </a:p>
          <a:p>
            <a:endParaRPr lang="es-PE" sz="1600" dirty="0">
              <a:solidFill>
                <a:srgbClr val="0070C0"/>
              </a:solidFill>
              <a:latin typeface="BellMT"/>
            </a:endParaRPr>
          </a:p>
          <a:p>
            <a:r>
              <a:rPr lang="es-PE" sz="1600" dirty="0">
                <a:solidFill>
                  <a:srgbClr val="0070C0"/>
                </a:solidFill>
                <a:latin typeface="BellMT"/>
              </a:rPr>
              <a:t>ORGANIZACIÓN CURRICULAR</a:t>
            </a:r>
          </a:p>
          <a:p>
            <a:r>
              <a:rPr lang="es-PE" sz="1600" dirty="0">
                <a:solidFill>
                  <a:srgbClr val="0070C0"/>
                </a:solidFill>
                <a:latin typeface="BellMT"/>
              </a:rPr>
              <a:t>Situaciones de aprendizaje priorizado</a:t>
            </a:r>
          </a:p>
          <a:p>
            <a:r>
              <a:rPr lang="es-PE" sz="1600" dirty="0">
                <a:solidFill>
                  <a:srgbClr val="0070C0"/>
                </a:solidFill>
                <a:latin typeface="BellMT"/>
              </a:rPr>
              <a:t>Necesidades de aprendizaje relevantes (Lee, escribe, construye su identidad, Resuelve problemas de cantidad, resuelve problemas de equivalencia y cambio, Indaga)</a:t>
            </a:r>
          </a:p>
          <a:p>
            <a:endParaRPr lang="es-PE" sz="1600" dirty="0">
              <a:solidFill>
                <a:srgbClr val="0070C0"/>
              </a:solidFill>
              <a:latin typeface="BellMT"/>
            </a:endParaRPr>
          </a:p>
          <a:p>
            <a:r>
              <a:rPr lang="es-PE" sz="1600" dirty="0">
                <a:solidFill>
                  <a:srgbClr val="0070C0"/>
                </a:solidFill>
                <a:latin typeface="BellMT"/>
              </a:rPr>
              <a:t>Programación de Experiencias de Aprendizaje.</a:t>
            </a:r>
          </a:p>
        </p:txBody>
      </p:sp>
    </p:spTree>
    <p:extLst>
      <p:ext uri="{BB962C8B-B14F-4D97-AF65-F5344CB8AC3E}">
        <p14:creationId xmlns:p14="http://schemas.microsoft.com/office/powerpoint/2010/main" val="21179088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31520" y="39080"/>
            <a:ext cx="10812780" cy="400110"/>
          </a:xfrm>
          <a:prstGeom prst="rect">
            <a:avLst/>
          </a:prstGeom>
        </p:spPr>
        <p:txBody>
          <a:bodyPr wrap="square">
            <a:spAutoFit/>
          </a:bodyPr>
          <a:lstStyle/>
          <a:p>
            <a:pPr algn="ctr"/>
            <a:r>
              <a:rPr lang="es-PE" sz="2000" dirty="0">
                <a:solidFill>
                  <a:srgbClr val="0070C0"/>
                </a:solidFill>
                <a:latin typeface="BellMT"/>
              </a:rPr>
              <a:t>Programación de Experiencias de Aprendizaje</a:t>
            </a:r>
          </a:p>
        </p:txBody>
      </p:sp>
      <p:graphicFrame>
        <p:nvGraphicFramePr>
          <p:cNvPr id="7" name="Tabla 6"/>
          <p:cNvGraphicFramePr>
            <a:graphicFrameLocks noGrp="1"/>
          </p:cNvGraphicFramePr>
          <p:nvPr>
            <p:extLst>
              <p:ext uri="{D42A27DB-BD31-4B8C-83A1-F6EECF244321}">
                <p14:modId xmlns:p14="http://schemas.microsoft.com/office/powerpoint/2010/main" val="1483081949"/>
              </p:ext>
            </p:extLst>
          </p:nvPr>
        </p:nvGraphicFramePr>
        <p:xfrm>
          <a:off x="118109" y="482732"/>
          <a:ext cx="12039602" cy="6299956"/>
        </p:xfrm>
        <a:graphic>
          <a:graphicData uri="http://schemas.openxmlformats.org/drawingml/2006/table">
            <a:tbl>
              <a:tblPr firstRow="1" firstCol="1" bandRow="1">
                <a:tableStyleId>{5C22544A-7EE6-4342-B048-85BDC9FD1C3A}</a:tableStyleId>
              </a:tblPr>
              <a:tblGrid>
                <a:gridCol w="590227">
                  <a:extLst>
                    <a:ext uri="{9D8B030D-6E8A-4147-A177-3AD203B41FA5}">
                      <a16:colId xmlns:a16="http://schemas.microsoft.com/office/drawing/2014/main" val="20000"/>
                    </a:ext>
                  </a:extLst>
                </a:gridCol>
                <a:gridCol w="3229683">
                  <a:extLst>
                    <a:ext uri="{9D8B030D-6E8A-4147-A177-3AD203B41FA5}">
                      <a16:colId xmlns:a16="http://schemas.microsoft.com/office/drawing/2014/main" val="20001"/>
                    </a:ext>
                  </a:extLst>
                </a:gridCol>
                <a:gridCol w="880164">
                  <a:extLst>
                    <a:ext uri="{9D8B030D-6E8A-4147-A177-3AD203B41FA5}">
                      <a16:colId xmlns:a16="http://schemas.microsoft.com/office/drawing/2014/main" val="20002"/>
                    </a:ext>
                  </a:extLst>
                </a:gridCol>
                <a:gridCol w="881199">
                  <a:extLst>
                    <a:ext uri="{9D8B030D-6E8A-4147-A177-3AD203B41FA5}">
                      <a16:colId xmlns:a16="http://schemas.microsoft.com/office/drawing/2014/main" val="20003"/>
                    </a:ext>
                  </a:extLst>
                </a:gridCol>
                <a:gridCol w="880164">
                  <a:extLst>
                    <a:ext uri="{9D8B030D-6E8A-4147-A177-3AD203B41FA5}">
                      <a16:colId xmlns:a16="http://schemas.microsoft.com/office/drawing/2014/main" val="20004"/>
                    </a:ext>
                  </a:extLst>
                </a:gridCol>
                <a:gridCol w="881199">
                  <a:extLst>
                    <a:ext uri="{9D8B030D-6E8A-4147-A177-3AD203B41FA5}">
                      <a16:colId xmlns:a16="http://schemas.microsoft.com/office/drawing/2014/main" val="20005"/>
                    </a:ext>
                  </a:extLst>
                </a:gridCol>
                <a:gridCol w="1027202">
                  <a:extLst>
                    <a:ext uri="{9D8B030D-6E8A-4147-A177-3AD203B41FA5}">
                      <a16:colId xmlns:a16="http://schemas.microsoft.com/office/drawing/2014/main" val="20006"/>
                    </a:ext>
                  </a:extLst>
                </a:gridCol>
                <a:gridCol w="1027202">
                  <a:extLst>
                    <a:ext uri="{9D8B030D-6E8A-4147-A177-3AD203B41FA5}">
                      <a16:colId xmlns:a16="http://schemas.microsoft.com/office/drawing/2014/main" val="20007"/>
                    </a:ext>
                  </a:extLst>
                </a:gridCol>
                <a:gridCol w="881199">
                  <a:extLst>
                    <a:ext uri="{9D8B030D-6E8A-4147-A177-3AD203B41FA5}">
                      <a16:colId xmlns:a16="http://schemas.microsoft.com/office/drawing/2014/main" val="20008"/>
                    </a:ext>
                  </a:extLst>
                </a:gridCol>
                <a:gridCol w="880164">
                  <a:extLst>
                    <a:ext uri="{9D8B030D-6E8A-4147-A177-3AD203B41FA5}">
                      <a16:colId xmlns:a16="http://schemas.microsoft.com/office/drawing/2014/main" val="20009"/>
                    </a:ext>
                  </a:extLst>
                </a:gridCol>
                <a:gridCol w="881199">
                  <a:extLst>
                    <a:ext uri="{9D8B030D-6E8A-4147-A177-3AD203B41FA5}">
                      <a16:colId xmlns:a16="http://schemas.microsoft.com/office/drawing/2014/main" val="20010"/>
                    </a:ext>
                  </a:extLst>
                </a:gridCol>
              </a:tblGrid>
              <a:tr h="136005">
                <a:tc>
                  <a:txBody>
                    <a:bodyPr/>
                    <a:lstStyle/>
                    <a:p>
                      <a:pPr>
                        <a:lnSpc>
                          <a:spcPct val="106000"/>
                        </a:lnSpc>
                        <a:spcAft>
                          <a:spcPts val="800"/>
                        </a:spcAft>
                        <a:tabLst>
                          <a:tab pos="900430" algn="l"/>
                        </a:tabLst>
                      </a:pPr>
                      <a:r>
                        <a:rPr lang="es-ES" sz="1050" dirty="0">
                          <a:effectLst/>
                        </a:rPr>
                        <a:t>Área</a:t>
                      </a:r>
                      <a:endParaRPr lang="es-PE"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a:tc>
                <a:tc>
                  <a:txBody>
                    <a:bodyPr/>
                    <a:lstStyle/>
                    <a:p>
                      <a:pPr algn="ctr">
                        <a:lnSpc>
                          <a:spcPct val="106000"/>
                        </a:lnSpc>
                        <a:spcAft>
                          <a:spcPts val="800"/>
                        </a:spcAft>
                        <a:tabLst>
                          <a:tab pos="900430" algn="l"/>
                        </a:tabLst>
                      </a:pPr>
                      <a:r>
                        <a:rPr lang="es-ES" sz="1050">
                          <a:effectLst/>
                        </a:rPr>
                        <a:t>EXPERIENCIA DE APRENDIZAJE</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anchor="ctr"/>
                </a:tc>
                <a:tc>
                  <a:txBody>
                    <a:bodyPr/>
                    <a:lstStyle/>
                    <a:p>
                      <a:pPr algn="ctr">
                        <a:lnSpc>
                          <a:spcPct val="106000"/>
                        </a:lnSpc>
                        <a:spcAft>
                          <a:spcPts val="800"/>
                        </a:spcAft>
                        <a:tabLst>
                          <a:tab pos="900430" algn="l"/>
                        </a:tabLst>
                      </a:pPr>
                      <a:r>
                        <a:rPr lang="es-ES" sz="1050">
                          <a:effectLst/>
                        </a:rPr>
                        <a:t>Unidad I</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anchor="ctr"/>
                </a:tc>
                <a:tc>
                  <a:txBody>
                    <a:bodyPr/>
                    <a:lstStyle/>
                    <a:p>
                      <a:pPr algn="ctr">
                        <a:lnSpc>
                          <a:spcPct val="106000"/>
                        </a:lnSpc>
                        <a:spcAft>
                          <a:spcPts val="800"/>
                        </a:spcAft>
                        <a:tabLst>
                          <a:tab pos="900430" algn="l"/>
                        </a:tabLst>
                      </a:pPr>
                      <a:r>
                        <a:rPr lang="es-ES" sz="1050">
                          <a:effectLst/>
                        </a:rPr>
                        <a:t>Unidad II</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anchor="ctr"/>
                </a:tc>
                <a:tc>
                  <a:txBody>
                    <a:bodyPr/>
                    <a:lstStyle/>
                    <a:p>
                      <a:pPr algn="ctr">
                        <a:lnSpc>
                          <a:spcPct val="106000"/>
                        </a:lnSpc>
                        <a:spcAft>
                          <a:spcPts val="800"/>
                        </a:spcAft>
                        <a:tabLst>
                          <a:tab pos="900430" algn="l"/>
                        </a:tabLst>
                      </a:pPr>
                      <a:r>
                        <a:rPr lang="es-ES" sz="1050">
                          <a:effectLst/>
                        </a:rPr>
                        <a:t>Unidad III</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anchor="ctr"/>
                </a:tc>
                <a:tc>
                  <a:txBody>
                    <a:bodyPr/>
                    <a:lstStyle/>
                    <a:p>
                      <a:pPr algn="ctr">
                        <a:lnSpc>
                          <a:spcPct val="106000"/>
                        </a:lnSpc>
                        <a:spcAft>
                          <a:spcPts val="800"/>
                        </a:spcAft>
                        <a:tabLst>
                          <a:tab pos="900430" algn="l"/>
                        </a:tabLst>
                      </a:pPr>
                      <a:r>
                        <a:rPr lang="es-ES" sz="1050">
                          <a:effectLst/>
                        </a:rPr>
                        <a:t>Unidad IV</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anchor="ctr"/>
                </a:tc>
                <a:tc>
                  <a:txBody>
                    <a:bodyPr/>
                    <a:lstStyle/>
                    <a:p>
                      <a:pPr algn="ctr">
                        <a:lnSpc>
                          <a:spcPct val="106000"/>
                        </a:lnSpc>
                        <a:spcAft>
                          <a:spcPts val="800"/>
                        </a:spcAft>
                        <a:tabLst>
                          <a:tab pos="900430" algn="l"/>
                        </a:tabLst>
                      </a:pPr>
                      <a:r>
                        <a:rPr lang="es-ES" sz="1050">
                          <a:effectLst/>
                        </a:rPr>
                        <a:t>Unidad V</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anchor="ctr"/>
                </a:tc>
                <a:tc>
                  <a:txBody>
                    <a:bodyPr/>
                    <a:lstStyle/>
                    <a:p>
                      <a:pPr algn="ctr">
                        <a:lnSpc>
                          <a:spcPct val="106000"/>
                        </a:lnSpc>
                        <a:spcAft>
                          <a:spcPts val="800"/>
                        </a:spcAft>
                        <a:tabLst>
                          <a:tab pos="900430" algn="l"/>
                        </a:tabLst>
                      </a:pPr>
                      <a:r>
                        <a:rPr lang="es-ES" sz="1050">
                          <a:effectLst/>
                        </a:rPr>
                        <a:t>Unidad VI</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anchor="ctr"/>
                </a:tc>
                <a:tc>
                  <a:txBody>
                    <a:bodyPr/>
                    <a:lstStyle/>
                    <a:p>
                      <a:pPr algn="ctr">
                        <a:lnSpc>
                          <a:spcPct val="106000"/>
                        </a:lnSpc>
                        <a:spcAft>
                          <a:spcPts val="800"/>
                        </a:spcAft>
                        <a:tabLst>
                          <a:tab pos="900430" algn="l"/>
                        </a:tabLst>
                      </a:pPr>
                      <a:r>
                        <a:rPr lang="es-ES" sz="1050">
                          <a:effectLst/>
                        </a:rPr>
                        <a:t>Unidad VII</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anchor="ctr"/>
                </a:tc>
                <a:tc>
                  <a:txBody>
                    <a:bodyPr/>
                    <a:lstStyle/>
                    <a:p>
                      <a:pPr algn="ctr">
                        <a:lnSpc>
                          <a:spcPct val="106000"/>
                        </a:lnSpc>
                        <a:spcAft>
                          <a:spcPts val="800"/>
                        </a:spcAft>
                        <a:tabLst>
                          <a:tab pos="900430" algn="l"/>
                        </a:tabLst>
                      </a:pPr>
                      <a:r>
                        <a:rPr lang="es-ES" sz="1050">
                          <a:effectLst/>
                        </a:rPr>
                        <a:t>Unidad VIII</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anchor="ctr"/>
                </a:tc>
                <a:tc>
                  <a:txBody>
                    <a:bodyPr/>
                    <a:lstStyle/>
                    <a:p>
                      <a:pPr algn="ctr">
                        <a:lnSpc>
                          <a:spcPct val="106000"/>
                        </a:lnSpc>
                        <a:spcAft>
                          <a:spcPts val="800"/>
                        </a:spcAft>
                        <a:tabLst>
                          <a:tab pos="900430" algn="l"/>
                        </a:tabLst>
                      </a:pPr>
                      <a:r>
                        <a:rPr lang="es-ES" sz="1050">
                          <a:effectLst/>
                        </a:rPr>
                        <a:t>Unidad IX</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anchor="ctr"/>
                </a:tc>
                <a:extLst>
                  <a:ext uri="{0D108BD9-81ED-4DB2-BD59-A6C34878D82A}">
                    <a16:rowId xmlns:a16="http://schemas.microsoft.com/office/drawing/2014/main" val="10000"/>
                  </a:ext>
                </a:extLst>
              </a:tr>
              <a:tr h="553880">
                <a:tc>
                  <a:txBody>
                    <a:bodyPr/>
                    <a:lstStyle/>
                    <a:p>
                      <a:pPr>
                        <a:lnSpc>
                          <a:spcPct val="106000"/>
                        </a:lnSpc>
                        <a:spcAft>
                          <a:spcPts val="800"/>
                        </a:spcAft>
                        <a:tabLst>
                          <a:tab pos="900430" algn="l"/>
                        </a:tabLst>
                      </a:pPr>
                      <a:r>
                        <a:rPr lang="es-ES" sz="1050">
                          <a:effectLst/>
                        </a:rPr>
                        <a:t> </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a:tc>
                <a:tc>
                  <a:txBody>
                    <a:bodyPr/>
                    <a:lstStyle/>
                    <a:p>
                      <a:pPr>
                        <a:lnSpc>
                          <a:spcPct val="106000"/>
                        </a:lnSpc>
                        <a:spcAft>
                          <a:spcPts val="800"/>
                        </a:spcAft>
                        <a:tabLst>
                          <a:tab pos="900430" algn="l"/>
                        </a:tabLst>
                      </a:pPr>
                      <a:r>
                        <a:rPr lang="es-ES" sz="1050">
                          <a:effectLst/>
                        </a:rPr>
                        <a:t>DURACIÓN</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anchor="ctr"/>
                </a:tc>
                <a:tc>
                  <a:txBody>
                    <a:bodyPr/>
                    <a:lstStyle/>
                    <a:p>
                      <a:pPr algn="ctr">
                        <a:lnSpc>
                          <a:spcPct val="106000"/>
                        </a:lnSpc>
                        <a:spcAft>
                          <a:spcPts val="800"/>
                        </a:spcAft>
                        <a:tabLst>
                          <a:tab pos="900430" algn="l"/>
                        </a:tabLst>
                      </a:pPr>
                      <a:r>
                        <a:rPr lang="es-ES" sz="1050">
                          <a:effectLst/>
                        </a:rPr>
                        <a:t>5 sem</a:t>
                      </a:r>
                      <a:endParaRPr lang="es-PE" sz="1050">
                        <a:effectLst/>
                      </a:endParaRPr>
                    </a:p>
                    <a:p>
                      <a:pPr algn="ctr">
                        <a:lnSpc>
                          <a:spcPct val="106000"/>
                        </a:lnSpc>
                        <a:spcAft>
                          <a:spcPts val="800"/>
                        </a:spcAft>
                        <a:tabLst>
                          <a:tab pos="900430" algn="l"/>
                        </a:tabLst>
                      </a:pPr>
                      <a:r>
                        <a:rPr lang="es-ES" sz="1050">
                          <a:effectLst/>
                        </a:rPr>
                        <a:t> </a:t>
                      </a:r>
                      <a:endParaRPr lang="es-PE" sz="1050">
                        <a:effectLst/>
                      </a:endParaRPr>
                    </a:p>
                    <a:p>
                      <a:pPr algn="ctr">
                        <a:lnSpc>
                          <a:spcPct val="106000"/>
                        </a:lnSpc>
                        <a:spcAft>
                          <a:spcPts val="800"/>
                        </a:spcAft>
                        <a:tabLst>
                          <a:tab pos="900430" algn="l"/>
                        </a:tabLst>
                      </a:pPr>
                      <a:r>
                        <a:rPr lang="es-ES" sz="1050">
                          <a:effectLst/>
                        </a:rPr>
                        <a:t>28/03</a:t>
                      </a:r>
                      <a:endParaRPr lang="es-PE" sz="1050">
                        <a:effectLst/>
                      </a:endParaRPr>
                    </a:p>
                    <a:p>
                      <a:pPr algn="ctr">
                        <a:lnSpc>
                          <a:spcPct val="106000"/>
                        </a:lnSpc>
                        <a:spcAft>
                          <a:spcPts val="800"/>
                        </a:spcAft>
                        <a:tabLst>
                          <a:tab pos="900430" algn="l"/>
                        </a:tabLst>
                      </a:pPr>
                      <a:r>
                        <a:rPr lang="es-ES" sz="1050">
                          <a:effectLst/>
                        </a:rPr>
                        <a:t>a</a:t>
                      </a:r>
                      <a:endParaRPr lang="es-PE" sz="1050">
                        <a:effectLst/>
                      </a:endParaRPr>
                    </a:p>
                    <a:p>
                      <a:pPr algn="ctr">
                        <a:lnSpc>
                          <a:spcPct val="106000"/>
                        </a:lnSpc>
                        <a:spcAft>
                          <a:spcPts val="800"/>
                        </a:spcAft>
                        <a:tabLst>
                          <a:tab pos="900430" algn="l"/>
                        </a:tabLst>
                      </a:pPr>
                      <a:r>
                        <a:rPr lang="es-ES" sz="1050">
                          <a:effectLst/>
                        </a:rPr>
                        <a:t>29/04</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anchor="ctr"/>
                </a:tc>
                <a:tc>
                  <a:txBody>
                    <a:bodyPr/>
                    <a:lstStyle/>
                    <a:p>
                      <a:pPr algn="ctr">
                        <a:lnSpc>
                          <a:spcPct val="106000"/>
                        </a:lnSpc>
                        <a:spcAft>
                          <a:spcPts val="800"/>
                        </a:spcAft>
                        <a:tabLst>
                          <a:tab pos="900430" algn="l"/>
                        </a:tabLst>
                      </a:pPr>
                      <a:r>
                        <a:rPr lang="es-ES" sz="1050">
                          <a:effectLst/>
                        </a:rPr>
                        <a:t>4 sem</a:t>
                      </a:r>
                      <a:endParaRPr lang="es-PE" sz="1050">
                        <a:effectLst/>
                      </a:endParaRPr>
                    </a:p>
                    <a:p>
                      <a:pPr algn="ctr">
                        <a:lnSpc>
                          <a:spcPct val="106000"/>
                        </a:lnSpc>
                        <a:spcAft>
                          <a:spcPts val="800"/>
                        </a:spcAft>
                        <a:tabLst>
                          <a:tab pos="900430" algn="l"/>
                        </a:tabLst>
                      </a:pPr>
                      <a:r>
                        <a:rPr lang="es-ES" sz="1050">
                          <a:effectLst/>
                        </a:rPr>
                        <a:t> </a:t>
                      </a:r>
                      <a:endParaRPr lang="es-PE" sz="1050">
                        <a:effectLst/>
                      </a:endParaRPr>
                    </a:p>
                    <a:p>
                      <a:pPr algn="ctr">
                        <a:lnSpc>
                          <a:spcPct val="106000"/>
                        </a:lnSpc>
                        <a:spcAft>
                          <a:spcPts val="800"/>
                        </a:spcAft>
                        <a:tabLst>
                          <a:tab pos="900430" algn="l"/>
                        </a:tabLst>
                      </a:pPr>
                      <a:r>
                        <a:rPr lang="es-ES" sz="1050">
                          <a:effectLst/>
                        </a:rPr>
                        <a:t>02/05</a:t>
                      </a:r>
                      <a:endParaRPr lang="es-PE" sz="1050">
                        <a:effectLst/>
                      </a:endParaRPr>
                    </a:p>
                    <a:p>
                      <a:pPr algn="ctr">
                        <a:lnSpc>
                          <a:spcPct val="106000"/>
                        </a:lnSpc>
                        <a:spcAft>
                          <a:spcPts val="800"/>
                        </a:spcAft>
                        <a:tabLst>
                          <a:tab pos="900430" algn="l"/>
                        </a:tabLst>
                      </a:pPr>
                      <a:r>
                        <a:rPr lang="es-ES" sz="1050">
                          <a:effectLst/>
                        </a:rPr>
                        <a:t>a</a:t>
                      </a:r>
                      <a:endParaRPr lang="es-PE" sz="1050">
                        <a:effectLst/>
                      </a:endParaRPr>
                    </a:p>
                    <a:p>
                      <a:pPr algn="ctr">
                        <a:lnSpc>
                          <a:spcPct val="106000"/>
                        </a:lnSpc>
                        <a:spcAft>
                          <a:spcPts val="800"/>
                        </a:spcAft>
                        <a:tabLst>
                          <a:tab pos="900430" algn="l"/>
                        </a:tabLst>
                      </a:pPr>
                      <a:r>
                        <a:rPr lang="es-ES" sz="1050">
                          <a:effectLst/>
                        </a:rPr>
                        <a:t>27/05</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anchor="ctr"/>
                </a:tc>
                <a:tc>
                  <a:txBody>
                    <a:bodyPr/>
                    <a:lstStyle/>
                    <a:p>
                      <a:pPr algn="ctr">
                        <a:lnSpc>
                          <a:spcPct val="106000"/>
                        </a:lnSpc>
                        <a:spcAft>
                          <a:spcPts val="800"/>
                        </a:spcAft>
                        <a:tabLst>
                          <a:tab pos="900430" algn="l"/>
                        </a:tabLst>
                      </a:pPr>
                      <a:r>
                        <a:rPr lang="es-ES" sz="1050">
                          <a:effectLst/>
                        </a:rPr>
                        <a:t>4 sem</a:t>
                      </a:r>
                      <a:endParaRPr lang="es-PE" sz="1050">
                        <a:effectLst/>
                      </a:endParaRPr>
                    </a:p>
                    <a:p>
                      <a:pPr algn="ctr">
                        <a:lnSpc>
                          <a:spcPct val="106000"/>
                        </a:lnSpc>
                        <a:spcAft>
                          <a:spcPts val="800"/>
                        </a:spcAft>
                        <a:tabLst>
                          <a:tab pos="900430" algn="l"/>
                        </a:tabLst>
                      </a:pPr>
                      <a:r>
                        <a:rPr lang="es-ES" sz="1050">
                          <a:effectLst/>
                        </a:rPr>
                        <a:t> </a:t>
                      </a:r>
                      <a:endParaRPr lang="es-PE" sz="1050">
                        <a:effectLst/>
                      </a:endParaRPr>
                    </a:p>
                    <a:p>
                      <a:pPr algn="ctr">
                        <a:lnSpc>
                          <a:spcPct val="106000"/>
                        </a:lnSpc>
                        <a:spcAft>
                          <a:spcPts val="800"/>
                        </a:spcAft>
                        <a:tabLst>
                          <a:tab pos="900430" algn="l"/>
                        </a:tabLst>
                      </a:pPr>
                      <a:r>
                        <a:rPr lang="es-ES" sz="1050">
                          <a:effectLst/>
                        </a:rPr>
                        <a:t>06/06</a:t>
                      </a:r>
                      <a:endParaRPr lang="es-PE" sz="1050">
                        <a:effectLst/>
                      </a:endParaRPr>
                    </a:p>
                    <a:p>
                      <a:pPr algn="ctr">
                        <a:lnSpc>
                          <a:spcPct val="106000"/>
                        </a:lnSpc>
                        <a:spcAft>
                          <a:spcPts val="800"/>
                        </a:spcAft>
                        <a:tabLst>
                          <a:tab pos="900430" algn="l"/>
                        </a:tabLst>
                      </a:pPr>
                      <a:r>
                        <a:rPr lang="es-ES" sz="1050">
                          <a:effectLst/>
                        </a:rPr>
                        <a:t>a</a:t>
                      </a:r>
                      <a:endParaRPr lang="es-PE" sz="1050">
                        <a:effectLst/>
                      </a:endParaRPr>
                    </a:p>
                    <a:p>
                      <a:pPr algn="ctr">
                        <a:lnSpc>
                          <a:spcPct val="106000"/>
                        </a:lnSpc>
                        <a:spcAft>
                          <a:spcPts val="800"/>
                        </a:spcAft>
                        <a:tabLst>
                          <a:tab pos="900430" algn="l"/>
                        </a:tabLst>
                      </a:pPr>
                      <a:r>
                        <a:rPr lang="es-ES" sz="1050">
                          <a:effectLst/>
                        </a:rPr>
                        <a:t>01/07</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a:tc>
                <a:tc>
                  <a:txBody>
                    <a:bodyPr/>
                    <a:lstStyle/>
                    <a:p>
                      <a:pPr algn="ctr">
                        <a:lnSpc>
                          <a:spcPct val="106000"/>
                        </a:lnSpc>
                        <a:spcAft>
                          <a:spcPts val="800"/>
                        </a:spcAft>
                        <a:tabLst>
                          <a:tab pos="900430" algn="l"/>
                        </a:tabLst>
                      </a:pPr>
                      <a:r>
                        <a:rPr lang="es-ES" sz="1050">
                          <a:effectLst/>
                        </a:rPr>
                        <a:t>5 sem</a:t>
                      </a:r>
                      <a:endParaRPr lang="es-PE" sz="1050">
                        <a:effectLst/>
                      </a:endParaRPr>
                    </a:p>
                    <a:p>
                      <a:pPr algn="ctr">
                        <a:lnSpc>
                          <a:spcPct val="106000"/>
                        </a:lnSpc>
                        <a:spcAft>
                          <a:spcPts val="800"/>
                        </a:spcAft>
                        <a:tabLst>
                          <a:tab pos="900430" algn="l"/>
                        </a:tabLst>
                      </a:pPr>
                      <a:r>
                        <a:rPr lang="es-ES" sz="1050">
                          <a:effectLst/>
                        </a:rPr>
                        <a:t> </a:t>
                      </a:r>
                      <a:endParaRPr lang="es-PE" sz="1050">
                        <a:effectLst/>
                      </a:endParaRPr>
                    </a:p>
                    <a:p>
                      <a:pPr algn="ctr">
                        <a:lnSpc>
                          <a:spcPct val="106000"/>
                        </a:lnSpc>
                        <a:spcAft>
                          <a:spcPts val="800"/>
                        </a:spcAft>
                        <a:tabLst>
                          <a:tab pos="900430" algn="l"/>
                        </a:tabLst>
                      </a:pPr>
                      <a:r>
                        <a:rPr lang="es-ES" sz="1050">
                          <a:effectLst/>
                        </a:rPr>
                        <a:t>04/07</a:t>
                      </a:r>
                      <a:endParaRPr lang="es-PE" sz="1050">
                        <a:effectLst/>
                      </a:endParaRPr>
                    </a:p>
                    <a:p>
                      <a:pPr algn="ctr">
                        <a:lnSpc>
                          <a:spcPct val="106000"/>
                        </a:lnSpc>
                        <a:spcAft>
                          <a:spcPts val="800"/>
                        </a:spcAft>
                        <a:tabLst>
                          <a:tab pos="900430" algn="l"/>
                        </a:tabLst>
                      </a:pPr>
                      <a:r>
                        <a:rPr lang="es-ES" sz="1050">
                          <a:effectLst/>
                        </a:rPr>
                        <a:t>a</a:t>
                      </a:r>
                      <a:endParaRPr lang="es-PE" sz="1050">
                        <a:effectLst/>
                      </a:endParaRPr>
                    </a:p>
                    <a:p>
                      <a:pPr algn="ctr">
                        <a:lnSpc>
                          <a:spcPct val="106000"/>
                        </a:lnSpc>
                        <a:spcAft>
                          <a:spcPts val="800"/>
                        </a:spcAft>
                        <a:tabLst>
                          <a:tab pos="900430" algn="l"/>
                        </a:tabLst>
                      </a:pPr>
                      <a:r>
                        <a:rPr lang="es-ES" sz="1050">
                          <a:effectLst/>
                        </a:rPr>
                        <a:t>05/08</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a:tc>
                <a:tc>
                  <a:txBody>
                    <a:bodyPr/>
                    <a:lstStyle/>
                    <a:p>
                      <a:pPr algn="ctr">
                        <a:lnSpc>
                          <a:spcPct val="106000"/>
                        </a:lnSpc>
                        <a:spcAft>
                          <a:spcPts val="800"/>
                        </a:spcAft>
                        <a:tabLst>
                          <a:tab pos="900430" algn="l"/>
                        </a:tabLst>
                      </a:pPr>
                      <a:r>
                        <a:rPr lang="es-ES" sz="1050">
                          <a:effectLst/>
                        </a:rPr>
                        <a:t>4 sem</a:t>
                      </a:r>
                      <a:endParaRPr lang="es-PE" sz="1050">
                        <a:effectLst/>
                      </a:endParaRPr>
                    </a:p>
                    <a:p>
                      <a:pPr algn="ctr">
                        <a:lnSpc>
                          <a:spcPct val="106000"/>
                        </a:lnSpc>
                        <a:spcAft>
                          <a:spcPts val="800"/>
                        </a:spcAft>
                        <a:tabLst>
                          <a:tab pos="900430" algn="l"/>
                        </a:tabLst>
                      </a:pPr>
                      <a:r>
                        <a:rPr lang="es-ES" sz="1050">
                          <a:effectLst/>
                        </a:rPr>
                        <a:t> </a:t>
                      </a:r>
                      <a:endParaRPr lang="es-PE" sz="1050">
                        <a:effectLst/>
                      </a:endParaRPr>
                    </a:p>
                    <a:p>
                      <a:pPr algn="ctr">
                        <a:lnSpc>
                          <a:spcPct val="106000"/>
                        </a:lnSpc>
                        <a:spcAft>
                          <a:spcPts val="800"/>
                        </a:spcAft>
                        <a:tabLst>
                          <a:tab pos="900430" algn="l"/>
                        </a:tabLst>
                      </a:pPr>
                      <a:r>
                        <a:rPr lang="es-ES" sz="1050">
                          <a:effectLst/>
                        </a:rPr>
                        <a:t>15/08</a:t>
                      </a:r>
                      <a:endParaRPr lang="es-PE" sz="1050">
                        <a:effectLst/>
                      </a:endParaRPr>
                    </a:p>
                    <a:p>
                      <a:pPr algn="ctr">
                        <a:lnSpc>
                          <a:spcPct val="106000"/>
                        </a:lnSpc>
                        <a:spcAft>
                          <a:spcPts val="800"/>
                        </a:spcAft>
                        <a:tabLst>
                          <a:tab pos="900430" algn="l"/>
                        </a:tabLst>
                      </a:pPr>
                      <a:r>
                        <a:rPr lang="es-ES" sz="1050">
                          <a:effectLst/>
                        </a:rPr>
                        <a:t>A</a:t>
                      </a:r>
                      <a:endParaRPr lang="es-PE" sz="1050">
                        <a:effectLst/>
                      </a:endParaRPr>
                    </a:p>
                    <a:p>
                      <a:pPr algn="ctr">
                        <a:lnSpc>
                          <a:spcPct val="106000"/>
                        </a:lnSpc>
                        <a:spcAft>
                          <a:spcPts val="800"/>
                        </a:spcAft>
                        <a:tabLst>
                          <a:tab pos="900430" algn="l"/>
                        </a:tabLst>
                      </a:pPr>
                      <a:r>
                        <a:rPr lang="es-ES" sz="1050">
                          <a:effectLst/>
                        </a:rPr>
                        <a:t>09/09</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a:tc>
                <a:tc>
                  <a:txBody>
                    <a:bodyPr/>
                    <a:lstStyle/>
                    <a:p>
                      <a:pPr algn="ctr">
                        <a:lnSpc>
                          <a:spcPct val="106000"/>
                        </a:lnSpc>
                        <a:spcAft>
                          <a:spcPts val="800"/>
                        </a:spcAft>
                        <a:tabLst>
                          <a:tab pos="900430" algn="l"/>
                        </a:tabLst>
                      </a:pPr>
                      <a:r>
                        <a:rPr lang="es-ES" sz="1050">
                          <a:effectLst/>
                        </a:rPr>
                        <a:t>5 sem</a:t>
                      </a:r>
                      <a:endParaRPr lang="es-PE" sz="1050">
                        <a:effectLst/>
                      </a:endParaRPr>
                    </a:p>
                    <a:p>
                      <a:pPr algn="ctr">
                        <a:lnSpc>
                          <a:spcPct val="106000"/>
                        </a:lnSpc>
                        <a:spcAft>
                          <a:spcPts val="800"/>
                        </a:spcAft>
                        <a:tabLst>
                          <a:tab pos="900430" algn="l"/>
                        </a:tabLst>
                      </a:pPr>
                      <a:r>
                        <a:rPr lang="es-ES" sz="1050">
                          <a:effectLst/>
                        </a:rPr>
                        <a:t> </a:t>
                      </a:r>
                      <a:endParaRPr lang="es-PE" sz="1050">
                        <a:effectLst/>
                      </a:endParaRPr>
                    </a:p>
                    <a:p>
                      <a:pPr algn="ctr">
                        <a:lnSpc>
                          <a:spcPct val="106000"/>
                        </a:lnSpc>
                        <a:spcAft>
                          <a:spcPts val="800"/>
                        </a:spcAft>
                        <a:tabLst>
                          <a:tab pos="900430" algn="l"/>
                        </a:tabLst>
                      </a:pPr>
                      <a:r>
                        <a:rPr lang="es-ES" sz="1050">
                          <a:effectLst/>
                        </a:rPr>
                        <a:t>12/09</a:t>
                      </a:r>
                      <a:endParaRPr lang="es-PE" sz="1050">
                        <a:effectLst/>
                      </a:endParaRPr>
                    </a:p>
                    <a:p>
                      <a:pPr algn="ctr">
                        <a:lnSpc>
                          <a:spcPct val="106000"/>
                        </a:lnSpc>
                        <a:spcAft>
                          <a:spcPts val="800"/>
                        </a:spcAft>
                        <a:tabLst>
                          <a:tab pos="900430" algn="l"/>
                        </a:tabLst>
                      </a:pPr>
                      <a:r>
                        <a:rPr lang="es-ES" sz="1050">
                          <a:effectLst/>
                        </a:rPr>
                        <a:t>A</a:t>
                      </a:r>
                      <a:endParaRPr lang="es-PE" sz="1050">
                        <a:effectLst/>
                      </a:endParaRPr>
                    </a:p>
                    <a:p>
                      <a:pPr algn="ctr">
                        <a:lnSpc>
                          <a:spcPct val="106000"/>
                        </a:lnSpc>
                        <a:spcAft>
                          <a:spcPts val="800"/>
                        </a:spcAft>
                        <a:tabLst>
                          <a:tab pos="900430" algn="l"/>
                        </a:tabLst>
                      </a:pPr>
                      <a:r>
                        <a:rPr lang="es-ES" sz="1050">
                          <a:effectLst/>
                        </a:rPr>
                        <a:t>14/10</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a:tc>
                <a:tc>
                  <a:txBody>
                    <a:bodyPr/>
                    <a:lstStyle/>
                    <a:p>
                      <a:pPr algn="ctr">
                        <a:lnSpc>
                          <a:spcPct val="106000"/>
                        </a:lnSpc>
                        <a:spcAft>
                          <a:spcPts val="800"/>
                        </a:spcAft>
                        <a:tabLst>
                          <a:tab pos="900430" algn="l"/>
                        </a:tabLst>
                      </a:pPr>
                      <a:r>
                        <a:rPr lang="es-ES" sz="1050">
                          <a:effectLst/>
                        </a:rPr>
                        <a:t>4 sem</a:t>
                      </a:r>
                      <a:endParaRPr lang="es-PE" sz="1050">
                        <a:effectLst/>
                      </a:endParaRPr>
                    </a:p>
                    <a:p>
                      <a:pPr algn="ctr">
                        <a:lnSpc>
                          <a:spcPct val="106000"/>
                        </a:lnSpc>
                        <a:spcAft>
                          <a:spcPts val="800"/>
                        </a:spcAft>
                        <a:tabLst>
                          <a:tab pos="900430" algn="l"/>
                        </a:tabLst>
                      </a:pPr>
                      <a:r>
                        <a:rPr lang="es-ES" sz="1050">
                          <a:effectLst/>
                        </a:rPr>
                        <a:t> </a:t>
                      </a:r>
                      <a:endParaRPr lang="es-PE" sz="1050">
                        <a:effectLst/>
                      </a:endParaRPr>
                    </a:p>
                    <a:p>
                      <a:pPr algn="ctr">
                        <a:lnSpc>
                          <a:spcPct val="106000"/>
                        </a:lnSpc>
                        <a:spcAft>
                          <a:spcPts val="800"/>
                        </a:spcAft>
                        <a:tabLst>
                          <a:tab pos="900430" algn="l"/>
                        </a:tabLst>
                      </a:pPr>
                      <a:r>
                        <a:rPr lang="es-ES" sz="1050">
                          <a:effectLst/>
                        </a:rPr>
                        <a:t>24/10</a:t>
                      </a:r>
                      <a:endParaRPr lang="es-PE" sz="1050">
                        <a:effectLst/>
                      </a:endParaRPr>
                    </a:p>
                    <a:p>
                      <a:pPr algn="ctr">
                        <a:lnSpc>
                          <a:spcPct val="106000"/>
                        </a:lnSpc>
                        <a:spcAft>
                          <a:spcPts val="800"/>
                        </a:spcAft>
                        <a:tabLst>
                          <a:tab pos="900430" algn="l"/>
                        </a:tabLst>
                      </a:pPr>
                      <a:r>
                        <a:rPr lang="es-ES" sz="1050">
                          <a:effectLst/>
                        </a:rPr>
                        <a:t>A</a:t>
                      </a:r>
                      <a:endParaRPr lang="es-PE" sz="1050">
                        <a:effectLst/>
                      </a:endParaRPr>
                    </a:p>
                    <a:p>
                      <a:pPr algn="ctr">
                        <a:lnSpc>
                          <a:spcPct val="106000"/>
                        </a:lnSpc>
                        <a:spcAft>
                          <a:spcPts val="800"/>
                        </a:spcAft>
                        <a:tabLst>
                          <a:tab pos="900430" algn="l"/>
                        </a:tabLst>
                      </a:pPr>
                      <a:r>
                        <a:rPr lang="es-ES" sz="1050">
                          <a:effectLst/>
                        </a:rPr>
                        <a:t>18/11</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a:tc>
                <a:tc>
                  <a:txBody>
                    <a:bodyPr/>
                    <a:lstStyle/>
                    <a:p>
                      <a:pPr algn="ctr">
                        <a:lnSpc>
                          <a:spcPct val="106000"/>
                        </a:lnSpc>
                        <a:spcAft>
                          <a:spcPts val="800"/>
                        </a:spcAft>
                        <a:tabLst>
                          <a:tab pos="900430" algn="l"/>
                        </a:tabLst>
                      </a:pPr>
                      <a:r>
                        <a:rPr lang="es-ES" sz="1050">
                          <a:effectLst/>
                        </a:rPr>
                        <a:t>5 sem</a:t>
                      </a:r>
                      <a:endParaRPr lang="es-PE" sz="1050">
                        <a:effectLst/>
                      </a:endParaRPr>
                    </a:p>
                    <a:p>
                      <a:pPr algn="ctr">
                        <a:lnSpc>
                          <a:spcPct val="106000"/>
                        </a:lnSpc>
                        <a:spcAft>
                          <a:spcPts val="800"/>
                        </a:spcAft>
                        <a:tabLst>
                          <a:tab pos="900430" algn="l"/>
                        </a:tabLst>
                      </a:pPr>
                      <a:r>
                        <a:rPr lang="es-ES" sz="1050">
                          <a:effectLst/>
                        </a:rPr>
                        <a:t> </a:t>
                      </a:r>
                      <a:endParaRPr lang="es-PE" sz="1050">
                        <a:effectLst/>
                      </a:endParaRPr>
                    </a:p>
                    <a:p>
                      <a:pPr algn="ctr">
                        <a:lnSpc>
                          <a:spcPct val="106000"/>
                        </a:lnSpc>
                        <a:spcAft>
                          <a:spcPts val="800"/>
                        </a:spcAft>
                        <a:tabLst>
                          <a:tab pos="900430" algn="l"/>
                        </a:tabLst>
                      </a:pPr>
                      <a:r>
                        <a:rPr lang="es-ES" sz="1050">
                          <a:effectLst/>
                        </a:rPr>
                        <a:t>21/11</a:t>
                      </a:r>
                      <a:endParaRPr lang="es-PE" sz="1050">
                        <a:effectLst/>
                      </a:endParaRPr>
                    </a:p>
                    <a:p>
                      <a:pPr algn="ctr">
                        <a:lnSpc>
                          <a:spcPct val="106000"/>
                        </a:lnSpc>
                        <a:spcAft>
                          <a:spcPts val="800"/>
                        </a:spcAft>
                        <a:tabLst>
                          <a:tab pos="900430" algn="l"/>
                        </a:tabLst>
                      </a:pPr>
                      <a:r>
                        <a:rPr lang="es-ES" sz="1050">
                          <a:effectLst/>
                        </a:rPr>
                        <a:t>A</a:t>
                      </a:r>
                      <a:endParaRPr lang="es-PE" sz="1050">
                        <a:effectLst/>
                      </a:endParaRPr>
                    </a:p>
                    <a:p>
                      <a:pPr algn="ctr">
                        <a:lnSpc>
                          <a:spcPct val="106000"/>
                        </a:lnSpc>
                        <a:spcAft>
                          <a:spcPts val="800"/>
                        </a:spcAft>
                        <a:tabLst>
                          <a:tab pos="900430" algn="l"/>
                        </a:tabLst>
                      </a:pPr>
                      <a:r>
                        <a:rPr lang="es-ES" sz="1050">
                          <a:effectLst/>
                        </a:rPr>
                        <a:t>23/12</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a:tc>
                <a:tc>
                  <a:txBody>
                    <a:bodyPr/>
                    <a:lstStyle/>
                    <a:p>
                      <a:pPr algn="ctr">
                        <a:lnSpc>
                          <a:spcPct val="106000"/>
                        </a:lnSpc>
                        <a:spcAft>
                          <a:spcPts val="800"/>
                        </a:spcAft>
                        <a:tabLst>
                          <a:tab pos="900430" algn="l"/>
                        </a:tabLst>
                      </a:pPr>
                      <a:r>
                        <a:rPr lang="es-ES" sz="1050" dirty="0">
                          <a:effectLst/>
                        </a:rPr>
                        <a:t>25/04</a:t>
                      </a:r>
                      <a:endParaRPr lang="es-PE"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a:tc>
                <a:extLst>
                  <a:ext uri="{0D108BD9-81ED-4DB2-BD59-A6C34878D82A}">
                    <a16:rowId xmlns:a16="http://schemas.microsoft.com/office/drawing/2014/main" val="10001"/>
                  </a:ext>
                </a:extLst>
              </a:tr>
              <a:tr h="1141216">
                <a:tc>
                  <a:txBody>
                    <a:bodyPr/>
                    <a:lstStyle/>
                    <a:p>
                      <a:pPr>
                        <a:lnSpc>
                          <a:spcPct val="106000"/>
                        </a:lnSpc>
                        <a:spcAft>
                          <a:spcPts val="800"/>
                        </a:spcAft>
                        <a:tabLst>
                          <a:tab pos="900430" algn="l"/>
                        </a:tabLst>
                      </a:pPr>
                      <a:r>
                        <a:rPr lang="es-ES" sz="1050">
                          <a:effectLst/>
                        </a:rPr>
                        <a:t> </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a:tc>
                <a:tc>
                  <a:txBody>
                    <a:bodyPr/>
                    <a:lstStyle/>
                    <a:p>
                      <a:pPr>
                        <a:lnSpc>
                          <a:spcPct val="106000"/>
                        </a:lnSpc>
                        <a:spcAft>
                          <a:spcPts val="800"/>
                        </a:spcAft>
                        <a:tabLst>
                          <a:tab pos="900430" algn="l"/>
                        </a:tabLst>
                      </a:pPr>
                      <a:r>
                        <a:rPr lang="es-ES" sz="1050">
                          <a:effectLst/>
                        </a:rPr>
                        <a:t>ACTIVIDADES DEL CALENDARIO CON POTENCIAL PEDAGÓGICO PRIORIZADO</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anchor="ctr"/>
                </a:tc>
                <a:tc>
                  <a:txBody>
                    <a:bodyPr/>
                    <a:lstStyle/>
                    <a:p>
                      <a:pPr marL="71755">
                        <a:lnSpc>
                          <a:spcPct val="106000"/>
                        </a:lnSpc>
                        <a:spcAft>
                          <a:spcPts val="800"/>
                        </a:spcAft>
                        <a:tabLst>
                          <a:tab pos="900430" algn="l"/>
                        </a:tabLst>
                      </a:pPr>
                      <a:r>
                        <a:rPr lang="es-ES" sz="1050">
                          <a:effectLst/>
                        </a:rPr>
                        <a:t>Cuidado de los productos tiernos</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vert="vert270" anchor="ctr"/>
                </a:tc>
                <a:tc>
                  <a:txBody>
                    <a:bodyPr/>
                    <a:lstStyle/>
                    <a:p>
                      <a:pPr>
                        <a:lnSpc>
                          <a:spcPct val="106000"/>
                        </a:lnSpc>
                        <a:spcAft>
                          <a:spcPts val="800"/>
                        </a:spcAft>
                        <a:tabLst>
                          <a:tab pos="900430" algn="l"/>
                        </a:tabLst>
                      </a:pPr>
                      <a:r>
                        <a:rPr lang="es-ES" sz="1050">
                          <a:effectLst/>
                        </a:rPr>
                        <a:t>Limpieza de sequía, lagunas, ríos y puquiales</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vert="vert270" anchor="ctr"/>
                </a:tc>
                <a:tc>
                  <a:txBody>
                    <a:bodyPr/>
                    <a:lstStyle/>
                    <a:p>
                      <a:pPr marL="71755" marR="71755">
                        <a:lnSpc>
                          <a:spcPct val="106000"/>
                        </a:lnSpc>
                        <a:spcAft>
                          <a:spcPts val="800"/>
                        </a:spcAft>
                        <a:tabLst>
                          <a:tab pos="900430" algn="l"/>
                        </a:tabLst>
                      </a:pPr>
                      <a:r>
                        <a:rPr lang="es-ES" sz="1050">
                          <a:effectLst/>
                        </a:rPr>
                        <a:t>Elaboración de chuño, chochoca, jora</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vert="vert270"/>
                </a:tc>
                <a:tc>
                  <a:txBody>
                    <a:bodyPr/>
                    <a:lstStyle/>
                    <a:p>
                      <a:pPr marL="71755">
                        <a:lnSpc>
                          <a:spcPct val="106000"/>
                        </a:lnSpc>
                        <a:spcAft>
                          <a:spcPts val="800"/>
                        </a:spcAft>
                        <a:tabLst>
                          <a:tab pos="900430" algn="l"/>
                        </a:tabLst>
                      </a:pPr>
                      <a:r>
                        <a:rPr lang="es-ES" sz="1050">
                          <a:effectLst/>
                        </a:rPr>
                        <a:t>Trueque, comercialización</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vert="vert270"/>
                </a:tc>
                <a:tc>
                  <a:txBody>
                    <a:bodyPr/>
                    <a:lstStyle/>
                    <a:p>
                      <a:pPr marL="71755" marR="71755">
                        <a:lnSpc>
                          <a:spcPct val="106000"/>
                        </a:lnSpc>
                        <a:spcAft>
                          <a:spcPts val="800"/>
                        </a:spcAft>
                        <a:tabLst>
                          <a:tab pos="900430" algn="l"/>
                        </a:tabLst>
                      </a:pPr>
                      <a:r>
                        <a:rPr lang="es-ES" sz="1050">
                          <a:effectLst/>
                        </a:rPr>
                        <a:t>Fiesta de los animales, ofrenda a la madre tierra.</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vert="vert270"/>
                </a:tc>
                <a:tc>
                  <a:txBody>
                    <a:bodyPr/>
                    <a:lstStyle/>
                    <a:p>
                      <a:pPr marL="71755" marR="71755">
                        <a:lnSpc>
                          <a:spcPct val="106000"/>
                        </a:lnSpc>
                        <a:spcAft>
                          <a:spcPts val="800"/>
                        </a:spcAft>
                        <a:tabLst>
                          <a:tab pos="900430" algn="l"/>
                        </a:tabLst>
                      </a:pPr>
                      <a:r>
                        <a:rPr lang="es-ES" sz="1050">
                          <a:effectLst/>
                        </a:rPr>
                        <a:t>Abonamiento de chacras, Escasés de agua.</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vert="vert270"/>
                </a:tc>
                <a:tc>
                  <a:txBody>
                    <a:bodyPr/>
                    <a:lstStyle/>
                    <a:p>
                      <a:pPr>
                        <a:lnSpc>
                          <a:spcPct val="106000"/>
                        </a:lnSpc>
                        <a:spcAft>
                          <a:spcPts val="800"/>
                        </a:spcAft>
                        <a:tabLst>
                          <a:tab pos="900430" algn="l"/>
                        </a:tabLst>
                      </a:pPr>
                      <a:r>
                        <a:rPr lang="es-ES" sz="1050">
                          <a:effectLst/>
                        </a:rPr>
                        <a:t>Siembra de productos, reducción de áreas productivas</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vert="vert270"/>
                </a:tc>
                <a:tc>
                  <a:txBody>
                    <a:bodyPr/>
                    <a:lstStyle/>
                    <a:p>
                      <a:pPr marL="71755" marR="71755">
                        <a:lnSpc>
                          <a:spcPct val="106000"/>
                        </a:lnSpc>
                        <a:spcAft>
                          <a:spcPts val="800"/>
                        </a:spcAft>
                        <a:tabLst>
                          <a:tab pos="900430" algn="l"/>
                        </a:tabLst>
                      </a:pPr>
                      <a:r>
                        <a:rPr lang="es-ES" sz="1050">
                          <a:effectLst/>
                        </a:rPr>
                        <a:t>Cuidado de los siembra en crecimiento</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vert="vert270"/>
                </a:tc>
                <a:tc>
                  <a:txBody>
                    <a:bodyPr/>
                    <a:lstStyle/>
                    <a:p>
                      <a:pPr marL="71755" marR="71755">
                        <a:lnSpc>
                          <a:spcPct val="106000"/>
                        </a:lnSpc>
                        <a:spcAft>
                          <a:spcPts val="800"/>
                        </a:spcAft>
                        <a:tabLst>
                          <a:tab pos="900430" algn="l"/>
                        </a:tabLst>
                      </a:pPr>
                      <a:r>
                        <a:rPr lang="es-ES" sz="1050">
                          <a:effectLst/>
                        </a:rPr>
                        <a:t>Tratamiento de las enfermedades de los productos. Cambio climático.</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vert="vert270"/>
                </a:tc>
                <a:extLst>
                  <a:ext uri="{0D108BD9-81ED-4DB2-BD59-A6C34878D82A}">
                    <a16:rowId xmlns:a16="http://schemas.microsoft.com/office/drawing/2014/main" val="10002"/>
                  </a:ext>
                </a:extLst>
              </a:tr>
              <a:tr h="936171">
                <a:tc>
                  <a:txBody>
                    <a:bodyPr/>
                    <a:lstStyle/>
                    <a:p>
                      <a:pPr>
                        <a:lnSpc>
                          <a:spcPct val="106000"/>
                        </a:lnSpc>
                        <a:spcAft>
                          <a:spcPts val="800"/>
                        </a:spcAft>
                        <a:tabLst>
                          <a:tab pos="900430" algn="l"/>
                        </a:tabLst>
                      </a:pPr>
                      <a:r>
                        <a:rPr lang="es-ES" sz="1050">
                          <a:effectLst/>
                        </a:rPr>
                        <a:t> </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a:tc>
                <a:tc>
                  <a:txBody>
                    <a:bodyPr/>
                    <a:lstStyle/>
                    <a:p>
                      <a:pPr>
                        <a:lnSpc>
                          <a:spcPct val="106000"/>
                        </a:lnSpc>
                        <a:spcAft>
                          <a:spcPts val="800"/>
                        </a:spcAft>
                        <a:tabLst>
                          <a:tab pos="900430" algn="l"/>
                        </a:tabLst>
                      </a:pPr>
                      <a:r>
                        <a:rPr lang="es-ES" sz="1050">
                          <a:effectLst/>
                        </a:rPr>
                        <a:t>SITUACIÓN DE APRENDIZAJE</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anchor="ctr"/>
                </a:tc>
                <a:tc>
                  <a:txBody>
                    <a:bodyPr/>
                    <a:lstStyle/>
                    <a:p>
                      <a:pPr>
                        <a:spcAft>
                          <a:spcPts val="0"/>
                        </a:spcAft>
                        <a:tabLst>
                          <a:tab pos="900430" algn="l"/>
                        </a:tabLst>
                      </a:pPr>
                      <a:r>
                        <a:rPr lang="es-ES" sz="1050">
                          <a:effectLst/>
                        </a:rPr>
                        <a:t>Cuidado y mejoramiento de cultivos agrícolas</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vert="vert270"/>
                </a:tc>
                <a:tc>
                  <a:txBody>
                    <a:bodyPr/>
                    <a:lstStyle/>
                    <a:p>
                      <a:pPr>
                        <a:spcAft>
                          <a:spcPts val="0"/>
                        </a:spcAft>
                        <a:tabLst>
                          <a:tab pos="900430" algn="l"/>
                        </a:tabLst>
                      </a:pPr>
                      <a:r>
                        <a:rPr lang="es-ES" sz="1050">
                          <a:effectLst/>
                        </a:rPr>
                        <a:t>Crianza del agua.</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vert="vert270"/>
                </a:tc>
                <a:tc>
                  <a:txBody>
                    <a:bodyPr/>
                    <a:lstStyle/>
                    <a:p>
                      <a:pPr>
                        <a:spcAft>
                          <a:spcPts val="0"/>
                        </a:spcAft>
                        <a:tabLst>
                          <a:tab pos="900430" algn="l"/>
                        </a:tabLst>
                      </a:pPr>
                      <a:r>
                        <a:rPr lang="es-ES" sz="1050">
                          <a:effectLst/>
                        </a:rPr>
                        <a:t>Tecnologías para la transformación de productos.</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vert="vert270"/>
                </a:tc>
                <a:tc>
                  <a:txBody>
                    <a:bodyPr/>
                    <a:lstStyle/>
                    <a:p>
                      <a:pPr>
                        <a:spcAft>
                          <a:spcPts val="0"/>
                        </a:spcAft>
                        <a:tabLst>
                          <a:tab pos="900430" algn="l"/>
                        </a:tabLst>
                      </a:pPr>
                      <a:r>
                        <a:rPr lang="es-ES" sz="1050">
                          <a:effectLst/>
                        </a:rPr>
                        <a:t>Comercialización de productos.</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vert="vert270"/>
                </a:tc>
                <a:tc>
                  <a:txBody>
                    <a:bodyPr/>
                    <a:lstStyle/>
                    <a:p>
                      <a:pPr>
                        <a:spcAft>
                          <a:spcPts val="0"/>
                        </a:spcAft>
                        <a:tabLst>
                          <a:tab pos="900430" algn="l"/>
                        </a:tabLst>
                      </a:pPr>
                      <a:r>
                        <a:rPr lang="es-ES" sz="1050">
                          <a:effectLst/>
                        </a:rPr>
                        <a:t>Crianza de animales.</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vert="vert270"/>
                </a:tc>
                <a:tc>
                  <a:txBody>
                    <a:bodyPr/>
                    <a:lstStyle/>
                    <a:p>
                      <a:pPr>
                        <a:spcAft>
                          <a:spcPts val="0"/>
                        </a:spcAft>
                        <a:tabLst>
                          <a:tab pos="900430" algn="l"/>
                        </a:tabLst>
                      </a:pPr>
                      <a:r>
                        <a:rPr lang="es-ES" sz="1050">
                          <a:effectLst/>
                        </a:rPr>
                        <a:t>Cuidado del ambiente y la pachamama</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vert="vert270"/>
                </a:tc>
                <a:tc>
                  <a:txBody>
                    <a:bodyPr/>
                    <a:lstStyle/>
                    <a:p>
                      <a:pPr>
                        <a:spcAft>
                          <a:spcPts val="0"/>
                        </a:spcAft>
                        <a:tabLst>
                          <a:tab pos="900430" algn="l"/>
                        </a:tabLst>
                      </a:pPr>
                      <a:r>
                        <a:rPr lang="es-ES" sz="1050">
                          <a:effectLst/>
                        </a:rPr>
                        <a:t>Nutrición y cuidado de la salud</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vert="vert270"/>
                </a:tc>
                <a:tc>
                  <a:txBody>
                    <a:bodyPr/>
                    <a:lstStyle/>
                    <a:p>
                      <a:pPr>
                        <a:spcAft>
                          <a:spcPts val="0"/>
                        </a:spcAft>
                        <a:tabLst>
                          <a:tab pos="900430" algn="l"/>
                        </a:tabLst>
                      </a:pPr>
                      <a:r>
                        <a:rPr lang="es-ES" sz="1050">
                          <a:effectLst/>
                        </a:rPr>
                        <a:t>Abonamiento y conservación de áreas de cultivo</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vert="vert270"/>
                </a:tc>
                <a:tc>
                  <a:txBody>
                    <a:bodyPr/>
                    <a:lstStyle/>
                    <a:p>
                      <a:pPr>
                        <a:spcAft>
                          <a:spcPts val="0"/>
                        </a:spcAft>
                        <a:tabLst>
                          <a:tab pos="900430" algn="l"/>
                        </a:tabLst>
                      </a:pPr>
                      <a:r>
                        <a:rPr lang="es-ES" sz="1050">
                          <a:effectLst/>
                        </a:rPr>
                        <a:t>Tratamiento de las enfermedades</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vert="vert270"/>
                </a:tc>
                <a:extLst>
                  <a:ext uri="{0D108BD9-81ED-4DB2-BD59-A6C34878D82A}">
                    <a16:rowId xmlns:a16="http://schemas.microsoft.com/office/drawing/2014/main" val="10003"/>
                  </a:ext>
                </a:extLst>
              </a:tr>
              <a:tr h="892629">
                <a:tc>
                  <a:txBody>
                    <a:bodyPr/>
                    <a:lstStyle/>
                    <a:p>
                      <a:pPr>
                        <a:lnSpc>
                          <a:spcPct val="106000"/>
                        </a:lnSpc>
                        <a:spcAft>
                          <a:spcPts val="800"/>
                        </a:spcAft>
                        <a:tabLst>
                          <a:tab pos="900430" algn="l"/>
                        </a:tabLst>
                      </a:pPr>
                      <a:r>
                        <a:rPr lang="es-ES" sz="1050">
                          <a:effectLst/>
                        </a:rPr>
                        <a:t> </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a:tc>
                <a:tc>
                  <a:txBody>
                    <a:bodyPr/>
                    <a:lstStyle/>
                    <a:p>
                      <a:pPr>
                        <a:lnSpc>
                          <a:spcPct val="106000"/>
                        </a:lnSpc>
                        <a:spcAft>
                          <a:spcPts val="800"/>
                        </a:spcAft>
                        <a:tabLst>
                          <a:tab pos="900430" algn="l"/>
                        </a:tabLst>
                      </a:pPr>
                      <a:r>
                        <a:rPr lang="es-ES" sz="1050">
                          <a:effectLst/>
                        </a:rPr>
                        <a:t>NOMBRE DE LA EXPERIENCIA DE APRENDIZAJE</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anchor="ctr"/>
                </a:tc>
                <a:tc>
                  <a:txBody>
                    <a:bodyPr/>
                    <a:lstStyle/>
                    <a:p>
                      <a:pPr>
                        <a:spcAft>
                          <a:spcPts val="0"/>
                        </a:spcAft>
                        <a:tabLst>
                          <a:tab pos="900430" algn="l"/>
                        </a:tabLst>
                      </a:pPr>
                      <a:r>
                        <a:rPr lang="es-ES" sz="1050">
                          <a:effectLst/>
                        </a:rPr>
                        <a:t>Mejoramos las técnicas de crianza de los cultivos.</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vert="vert270"/>
                </a:tc>
                <a:tc>
                  <a:txBody>
                    <a:bodyPr/>
                    <a:lstStyle/>
                    <a:p>
                      <a:pPr>
                        <a:spcAft>
                          <a:spcPts val="0"/>
                        </a:spcAft>
                        <a:tabLst>
                          <a:tab pos="900430" algn="l"/>
                        </a:tabLst>
                      </a:pPr>
                      <a:r>
                        <a:rPr lang="es-ES" sz="1050">
                          <a:effectLst/>
                        </a:rPr>
                        <a:t>Planteamos propuestas para cuidar las zonas de recarga y uso racion</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vert="vert270"/>
                </a:tc>
                <a:tc>
                  <a:txBody>
                    <a:bodyPr/>
                    <a:lstStyle/>
                    <a:p>
                      <a:pPr>
                        <a:spcAft>
                          <a:spcPts val="0"/>
                        </a:spcAft>
                        <a:tabLst>
                          <a:tab pos="900430" algn="l"/>
                        </a:tabLst>
                      </a:pPr>
                      <a:r>
                        <a:rPr lang="es-ES" sz="1050">
                          <a:effectLst/>
                        </a:rPr>
                        <a:t>Investigamos sobre las tecnologías para transformación de los productostos.</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vert="vert270"/>
                </a:tc>
                <a:tc>
                  <a:txBody>
                    <a:bodyPr/>
                    <a:lstStyle/>
                    <a:p>
                      <a:pPr>
                        <a:spcAft>
                          <a:spcPts val="0"/>
                        </a:spcAft>
                        <a:tabLst>
                          <a:tab pos="900430" algn="l"/>
                        </a:tabLst>
                      </a:pPr>
                      <a:r>
                        <a:rPr lang="es-ES" sz="1050">
                          <a:effectLst/>
                        </a:rPr>
                        <a:t>Estudiamos el sistema de comercialización de los peroductos.</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vert="vert270"/>
                </a:tc>
                <a:tc>
                  <a:txBody>
                    <a:bodyPr/>
                    <a:lstStyle/>
                    <a:p>
                      <a:pPr>
                        <a:spcAft>
                          <a:spcPts val="0"/>
                        </a:spcAft>
                        <a:tabLst>
                          <a:tab pos="900430" algn="l"/>
                        </a:tabLst>
                      </a:pPr>
                      <a:r>
                        <a:rPr lang="es-ES" sz="1050">
                          <a:effectLst/>
                        </a:rPr>
                        <a:t>Planteamos propuesta de mejora en la crianza animales.</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vert="vert270"/>
                </a:tc>
                <a:tc>
                  <a:txBody>
                    <a:bodyPr/>
                    <a:lstStyle/>
                    <a:p>
                      <a:pPr>
                        <a:spcAft>
                          <a:spcPts val="0"/>
                        </a:spcAft>
                        <a:tabLst>
                          <a:tab pos="900430" algn="l"/>
                        </a:tabLst>
                      </a:pPr>
                      <a:r>
                        <a:rPr lang="es-ES" sz="1050">
                          <a:effectLst/>
                        </a:rPr>
                        <a:t>Construimos propuesta para conservar el medio ambiente.</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vert="vert270"/>
                </a:tc>
                <a:tc>
                  <a:txBody>
                    <a:bodyPr/>
                    <a:lstStyle/>
                    <a:p>
                      <a:pPr>
                        <a:spcAft>
                          <a:spcPts val="0"/>
                        </a:spcAft>
                        <a:tabLst>
                          <a:tab pos="900430" algn="l"/>
                        </a:tabLst>
                      </a:pPr>
                      <a:r>
                        <a:rPr lang="es-ES" sz="1050">
                          <a:effectLst/>
                        </a:rPr>
                        <a:t>Investigamos sobre  alimentación saludable causas - consecuencias</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vert="vert270"/>
                </a:tc>
                <a:tc>
                  <a:txBody>
                    <a:bodyPr/>
                    <a:lstStyle/>
                    <a:p>
                      <a:pPr>
                        <a:spcAft>
                          <a:spcPts val="0"/>
                        </a:spcAft>
                        <a:tabLst>
                          <a:tab pos="900430" algn="l"/>
                        </a:tabLst>
                      </a:pPr>
                      <a:r>
                        <a:rPr lang="es-ES" sz="1050">
                          <a:effectLst/>
                        </a:rPr>
                        <a:t>Construimos propuestas de abonamiento sostenible</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vert="vert270"/>
                </a:tc>
                <a:tc>
                  <a:txBody>
                    <a:bodyPr/>
                    <a:lstStyle/>
                    <a:p>
                      <a:pPr>
                        <a:spcAft>
                          <a:spcPts val="0"/>
                        </a:spcAft>
                        <a:tabLst>
                          <a:tab pos="900430" algn="l"/>
                        </a:tabLst>
                      </a:pPr>
                      <a:r>
                        <a:rPr lang="es-ES" sz="1050">
                          <a:effectLst/>
                        </a:rPr>
                        <a:t>Estudiamos las enfermedades más comunes.</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vert="vert270"/>
                </a:tc>
                <a:extLst>
                  <a:ext uri="{0D108BD9-81ED-4DB2-BD59-A6C34878D82A}">
                    <a16:rowId xmlns:a16="http://schemas.microsoft.com/office/drawing/2014/main" val="10004"/>
                  </a:ext>
                </a:extLst>
              </a:tr>
              <a:tr h="449119">
                <a:tc>
                  <a:txBody>
                    <a:bodyPr/>
                    <a:lstStyle/>
                    <a:p>
                      <a:pPr>
                        <a:spcAft>
                          <a:spcPts val="0"/>
                        </a:spcAft>
                        <a:tabLst>
                          <a:tab pos="900430" algn="l"/>
                        </a:tabLst>
                      </a:pPr>
                      <a:r>
                        <a:rPr lang="es-ES" sz="1050">
                          <a:effectLst/>
                        </a:rPr>
                        <a:t> </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a:tc>
                <a:tc>
                  <a:txBody>
                    <a:bodyPr/>
                    <a:lstStyle/>
                    <a:p>
                      <a:pPr>
                        <a:spcAft>
                          <a:spcPts val="0"/>
                        </a:spcAft>
                        <a:tabLst>
                          <a:tab pos="900430" algn="l"/>
                        </a:tabLst>
                      </a:pPr>
                      <a:r>
                        <a:rPr lang="es-ES" sz="1050" dirty="0">
                          <a:effectLst/>
                        </a:rPr>
                        <a:t>Construye su identidad:</a:t>
                      </a:r>
                      <a:endParaRPr lang="es-PE" sz="1050" dirty="0">
                        <a:effectLst/>
                      </a:endParaRPr>
                    </a:p>
                    <a:p>
                      <a:pPr marL="342900" lvl="0" indent="-342900">
                        <a:spcAft>
                          <a:spcPts val="0"/>
                        </a:spcAft>
                        <a:buFont typeface="Wingdings" panose="05000000000000000000" pitchFamily="2" charset="2"/>
                        <a:buChar char=""/>
                        <a:tabLst>
                          <a:tab pos="900430" algn="l"/>
                        </a:tabLst>
                      </a:pPr>
                      <a:r>
                        <a:rPr lang="es-PE" sz="1050" dirty="0">
                          <a:effectLst/>
                        </a:rPr>
                        <a:t>Se valora a sí mismo</a:t>
                      </a:r>
                    </a:p>
                    <a:p>
                      <a:pPr marL="342900" lvl="0" indent="-342900">
                        <a:spcAft>
                          <a:spcPts val="0"/>
                        </a:spcAft>
                        <a:buFont typeface="Wingdings" panose="05000000000000000000" pitchFamily="2" charset="2"/>
                        <a:buChar char=""/>
                        <a:tabLst>
                          <a:tab pos="900430" algn="l"/>
                        </a:tabLst>
                      </a:pPr>
                      <a:r>
                        <a:rPr lang="es-PE" sz="1050" dirty="0">
                          <a:effectLst/>
                        </a:rPr>
                        <a:t>Autorregula sus emociones.</a:t>
                      </a:r>
                    </a:p>
                    <a:p>
                      <a:pPr marL="342900" lvl="0" indent="-342900">
                        <a:spcAft>
                          <a:spcPts val="0"/>
                        </a:spcAft>
                        <a:buFont typeface="Wingdings" panose="05000000000000000000" pitchFamily="2" charset="2"/>
                        <a:buChar char=""/>
                        <a:tabLst>
                          <a:tab pos="900430" algn="l"/>
                        </a:tabLst>
                      </a:pPr>
                      <a:r>
                        <a:rPr lang="es-PE" sz="1050" dirty="0">
                          <a:effectLst/>
                        </a:rPr>
                        <a:t>Reflexiona y argumenta éticamente</a:t>
                      </a:r>
                    </a:p>
                    <a:p>
                      <a:pPr marL="342900" lvl="0" indent="-342900">
                        <a:spcAft>
                          <a:spcPts val="0"/>
                        </a:spcAft>
                        <a:buFont typeface="Wingdings" panose="05000000000000000000" pitchFamily="2" charset="2"/>
                        <a:buChar char=""/>
                        <a:tabLst>
                          <a:tab pos="900430" algn="l"/>
                        </a:tabLst>
                      </a:pPr>
                      <a:r>
                        <a:rPr lang="es-PE" sz="1050" dirty="0">
                          <a:effectLst/>
                        </a:rPr>
                        <a:t>Vive su sexualidad de manera plena y responsable</a:t>
                      </a:r>
                      <a:endParaRPr lang="es-PE"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a:tc>
                <a:tc>
                  <a:txBody>
                    <a:bodyPr/>
                    <a:lstStyle/>
                    <a:p>
                      <a:pPr>
                        <a:spcAft>
                          <a:spcPts val="0"/>
                        </a:spcAft>
                      </a:pPr>
                      <a:r>
                        <a:rPr lang="es-PE" sz="1050" dirty="0">
                          <a:effectLst/>
                        </a:rPr>
                        <a:t> X</a:t>
                      </a:r>
                      <a:endParaRPr lang="es-PE"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a:tc>
                <a:tc>
                  <a:txBody>
                    <a:bodyPr/>
                    <a:lstStyle/>
                    <a:p>
                      <a:pPr>
                        <a:spcAft>
                          <a:spcPts val="0"/>
                        </a:spcAft>
                      </a:pPr>
                      <a:r>
                        <a:rPr lang="es-PE" sz="1050" dirty="0">
                          <a:effectLst/>
                        </a:rPr>
                        <a:t> X</a:t>
                      </a:r>
                      <a:endParaRPr lang="es-PE"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a:tc>
                <a:tc>
                  <a:txBody>
                    <a:bodyPr/>
                    <a:lstStyle/>
                    <a:p>
                      <a:pPr>
                        <a:spcAft>
                          <a:spcPts val="0"/>
                        </a:spcAft>
                      </a:pPr>
                      <a:r>
                        <a:rPr lang="es-PE" sz="1050" dirty="0">
                          <a:effectLst/>
                        </a:rPr>
                        <a:t> </a:t>
                      </a:r>
                      <a:endParaRPr lang="es-PE"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a:tc>
                <a:tc>
                  <a:txBody>
                    <a:bodyPr/>
                    <a:lstStyle/>
                    <a:p>
                      <a:pPr>
                        <a:spcAft>
                          <a:spcPts val="0"/>
                        </a:spcAft>
                      </a:pPr>
                      <a:r>
                        <a:rPr lang="es-PE" sz="1050" dirty="0">
                          <a:effectLst/>
                        </a:rPr>
                        <a:t> X</a:t>
                      </a:r>
                      <a:endParaRPr lang="es-PE"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a:tc>
                <a:tc>
                  <a:txBody>
                    <a:bodyPr/>
                    <a:lstStyle/>
                    <a:p>
                      <a:pPr>
                        <a:spcAft>
                          <a:spcPts val="0"/>
                        </a:spcAft>
                      </a:pPr>
                      <a:r>
                        <a:rPr lang="es-PE" sz="1050" dirty="0">
                          <a:effectLst/>
                        </a:rPr>
                        <a:t> X</a:t>
                      </a:r>
                      <a:endParaRPr lang="es-PE"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a:tc>
                <a:tc>
                  <a:txBody>
                    <a:bodyPr/>
                    <a:lstStyle/>
                    <a:p>
                      <a:pPr>
                        <a:spcAft>
                          <a:spcPts val="0"/>
                        </a:spcAft>
                      </a:pPr>
                      <a:r>
                        <a:rPr lang="es-PE" sz="1050" dirty="0">
                          <a:effectLst/>
                        </a:rPr>
                        <a:t> X</a:t>
                      </a:r>
                      <a:endParaRPr lang="es-PE"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a:tc>
                <a:tc>
                  <a:txBody>
                    <a:bodyPr/>
                    <a:lstStyle/>
                    <a:p>
                      <a:pPr>
                        <a:spcAft>
                          <a:spcPts val="0"/>
                        </a:spcAft>
                      </a:pPr>
                      <a:r>
                        <a:rPr lang="es-PE" sz="1050">
                          <a:effectLst/>
                        </a:rPr>
                        <a:t> </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a:tc>
                <a:tc>
                  <a:txBody>
                    <a:bodyPr/>
                    <a:lstStyle/>
                    <a:p>
                      <a:pPr>
                        <a:spcAft>
                          <a:spcPts val="0"/>
                        </a:spcAft>
                      </a:pPr>
                      <a:r>
                        <a:rPr lang="es-ES" sz="1050" dirty="0">
                          <a:effectLst/>
                        </a:rPr>
                        <a:t> X</a:t>
                      </a:r>
                      <a:endParaRPr lang="es-PE"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a:tc>
                <a:tc>
                  <a:txBody>
                    <a:bodyPr/>
                    <a:lstStyle/>
                    <a:p>
                      <a:pPr>
                        <a:spcAft>
                          <a:spcPts val="0"/>
                        </a:spcAft>
                      </a:pPr>
                      <a:r>
                        <a:rPr lang="es-ES" sz="1050">
                          <a:effectLst/>
                        </a:rPr>
                        <a:t> </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a:tc>
                <a:extLst>
                  <a:ext uri="{0D108BD9-81ED-4DB2-BD59-A6C34878D82A}">
                    <a16:rowId xmlns:a16="http://schemas.microsoft.com/office/drawing/2014/main" val="10005"/>
                  </a:ext>
                </a:extLst>
              </a:tr>
              <a:tr h="769918">
                <a:tc>
                  <a:txBody>
                    <a:bodyPr/>
                    <a:lstStyle/>
                    <a:p>
                      <a:pPr>
                        <a:spcAft>
                          <a:spcPts val="0"/>
                        </a:spcAft>
                        <a:tabLst>
                          <a:tab pos="900430" algn="l"/>
                        </a:tabLst>
                      </a:pPr>
                      <a:r>
                        <a:rPr lang="es-ES" sz="1050">
                          <a:effectLst/>
                        </a:rPr>
                        <a:t> </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a:tc>
                <a:tc>
                  <a:txBody>
                    <a:bodyPr/>
                    <a:lstStyle/>
                    <a:p>
                      <a:pPr>
                        <a:spcAft>
                          <a:spcPts val="0"/>
                        </a:spcAft>
                        <a:tabLst>
                          <a:tab pos="900430" algn="l"/>
                        </a:tabLst>
                      </a:pPr>
                      <a:r>
                        <a:rPr lang="es-ES" sz="1050">
                          <a:effectLst/>
                        </a:rPr>
                        <a:t>Convive y participa democráticamente.</a:t>
                      </a:r>
                      <a:endParaRPr lang="es-PE" sz="1050">
                        <a:effectLst/>
                      </a:endParaRPr>
                    </a:p>
                    <a:p>
                      <a:pPr marL="342900" lvl="0" indent="-342900">
                        <a:spcAft>
                          <a:spcPts val="0"/>
                        </a:spcAft>
                        <a:buFont typeface="Wingdings" panose="05000000000000000000" pitchFamily="2" charset="2"/>
                        <a:buChar char=""/>
                        <a:tabLst>
                          <a:tab pos="900430" algn="l"/>
                        </a:tabLst>
                      </a:pPr>
                      <a:r>
                        <a:rPr lang="es-ES" sz="1050">
                          <a:effectLst/>
                        </a:rPr>
                        <a:t>Interactúa con las personas.</a:t>
                      </a:r>
                      <a:endParaRPr lang="es-PE" sz="1050">
                        <a:effectLst/>
                      </a:endParaRPr>
                    </a:p>
                    <a:p>
                      <a:pPr marL="342900" lvl="0" indent="-342900">
                        <a:spcAft>
                          <a:spcPts val="0"/>
                        </a:spcAft>
                        <a:buFont typeface="Wingdings" panose="05000000000000000000" pitchFamily="2" charset="2"/>
                        <a:buChar char=""/>
                        <a:tabLst>
                          <a:tab pos="900430" algn="l"/>
                        </a:tabLst>
                      </a:pPr>
                      <a:r>
                        <a:rPr lang="es-ES" sz="1050">
                          <a:effectLst/>
                        </a:rPr>
                        <a:t>Construye y asume acuerdos y normas.</a:t>
                      </a:r>
                      <a:endParaRPr lang="es-PE" sz="1050">
                        <a:effectLst/>
                      </a:endParaRPr>
                    </a:p>
                    <a:p>
                      <a:pPr marL="342900" lvl="0" indent="-342900">
                        <a:spcAft>
                          <a:spcPts val="0"/>
                        </a:spcAft>
                        <a:buFont typeface="Wingdings" panose="05000000000000000000" pitchFamily="2" charset="2"/>
                        <a:buChar char=""/>
                        <a:tabLst>
                          <a:tab pos="900430" algn="l"/>
                        </a:tabLst>
                      </a:pPr>
                      <a:r>
                        <a:rPr lang="es-ES" sz="1050">
                          <a:effectLst/>
                        </a:rPr>
                        <a:t>Maneja conflictos de manera constructiva.</a:t>
                      </a:r>
                      <a:endParaRPr lang="es-PE" sz="1050">
                        <a:effectLst/>
                      </a:endParaRPr>
                    </a:p>
                    <a:p>
                      <a:pPr marL="342900" lvl="0" indent="-342900">
                        <a:spcAft>
                          <a:spcPts val="0"/>
                        </a:spcAft>
                        <a:buFont typeface="Wingdings" panose="05000000000000000000" pitchFamily="2" charset="2"/>
                        <a:buChar char=""/>
                        <a:tabLst>
                          <a:tab pos="900430" algn="l"/>
                        </a:tabLst>
                      </a:pPr>
                      <a:r>
                        <a:rPr lang="es-ES" sz="1050">
                          <a:effectLst/>
                        </a:rPr>
                        <a:t>Delibera sobre asuntos públicos.</a:t>
                      </a:r>
                      <a:endParaRPr lang="es-PE" sz="1050">
                        <a:effectLst/>
                      </a:endParaRPr>
                    </a:p>
                    <a:p>
                      <a:pPr marL="342900" lvl="0" indent="-342900">
                        <a:spcAft>
                          <a:spcPts val="0"/>
                        </a:spcAft>
                        <a:buFont typeface="Wingdings" panose="05000000000000000000" pitchFamily="2" charset="2"/>
                        <a:buChar char=""/>
                        <a:tabLst>
                          <a:tab pos="900430" algn="l"/>
                        </a:tabLst>
                      </a:pPr>
                      <a:r>
                        <a:rPr lang="es-ES" sz="1050">
                          <a:effectLst/>
                        </a:rPr>
                        <a:t>Participa en acciones que promueven el bienestar común</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a:tc>
                <a:tc>
                  <a:txBody>
                    <a:bodyPr/>
                    <a:lstStyle/>
                    <a:p>
                      <a:pPr>
                        <a:spcAft>
                          <a:spcPts val="0"/>
                        </a:spcAft>
                      </a:pPr>
                      <a:r>
                        <a:rPr lang="es-PE" sz="1050" dirty="0">
                          <a:effectLst/>
                        </a:rPr>
                        <a:t> </a:t>
                      </a:r>
                      <a:endParaRPr lang="es-PE"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a:tc>
                <a:tc>
                  <a:txBody>
                    <a:bodyPr/>
                    <a:lstStyle/>
                    <a:p>
                      <a:pPr>
                        <a:spcAft>
                          <a:spcPts val="0"/>
                        </a:spcAft>
                      </a:pPr>
                      <a:r>
                        <a:rPr lang="es-PE" sz="1050" dirty="0">
                          <a:effectLst/>
                        </a:rPr>
                        <a:t> X</a:t>
                      </a:r>
                      <a:endParaRPr lang="es-PE"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a:tc>
                <a:tc>
                  <a:txBody>
                    <a:bodyPr/>
                    <a:lstStyle/>
                    <a:p>
                      <a:pPr>
                        <a:spcAft>
                          <a:spcPts val="0"/>
                        </a:spcAft>
                      </a:pPr>
                      <a:r>
                        <a:rPr lang="es-PE" sz="1050" dirty="0">
                          <a:effectLst/>
                        </a:rPr>
                        <a:t> X</a:t>
                      </a:r>
                      <a:endParaRPr lang="es-PE"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a:tc>
                <a:tc>
                  <a:txBody>
                    <a:bodyPr/>
                    <a:lstStyle/>
                    <a:p>
                      <a:pPr>
                        <a:spcAft>
                          <a:spcPts val="0"/>
                        </a:spcAft>
                      </a:pPr>
                      <a:r>
                        <a:rPr lang="es-PE" sz="1050">
                          <a:effectLst/>
                        </a:rPr>
                        <a:t> </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a:tc>
                <a:tc>
                  <a:txBody>
                    <a:bodyPr/>
                    <a:lstStyle/>
                    <a:p>
                      <a:pPr>
                        <a:spcAft>
                          <a:spcPts val="0"/>
                        </a:spcAft>
                      </a:pPr>
                      <a:r>
                        <a:rPr lang="es-PE" sz="1050" dirty="0">
                          <a:effectLst/>
                        </a:rPr>
                        <a:t> X</a:t>
                      </a:r>
                      <a:endParaRPr lang="es-PE"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a:tc>
                <a:tc>
                  <a:txBody>
                    <a:bodyPr/>
                    <a:lstStyle/>
                    <a:p>
                      <a:pPr>
                        <a:spcAft>
                          <a:spcPts val="0"/>
                        </a:spcAft>
                      </a:pPr>
                      <a:r>
                        <a:rPr lang="es-PE" sz="1050">
                          <a:effectLst/>
                        </a:rPr>
                        <a:t> </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a:tc>
                <a:tc>
                  <a:txBody>
                    <a:bodyPr/>
                    <a:lstStyle/>
                    <a:p>
                      <a:pPr>
                        <a:spcAft>
                          <a:spcPts val="0"/>
                        </a:spcAft>
                      </a:pPr>
                      <a:r>
                        <a:rPr lang="es-PE" sz="1050" dirty="0">
                          <a:effectLst/>
                        </a:rPr>
                        <a:t> X</a:t>
                      </a:r>
                      <a:endParaRPr lang="es-PE"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a:tc>
                <a:tc>
                  <a:txBody>
                    <a:bodyPr/>
                    <a:lstStyle/>
                    <a:p>
                      <a:pPr>
                        <a:spcAft>
                          <a:spcPts val="0"/>
                        </a:spcAft>
                      </a:pPr>
                      <a:r>
                        <a:rPr lang="es-ES" sz="1050">
                          <a:effectLst/>
                        </a:rPr>
                        <a:t> </a:t>
                      </a:r>
                      <a:endParaRPr lang="es-PE" sz="105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a:tc>
                <a:tc>
                  <a:txBody>
                    <a:bodyPr/>
                    <a:lstStyle/>
                    <a:p>
                      <a:pPr>
                        <a:spcAft>
                          <a:spcPts val="0"/>
                        </a:spcAft>
                      </a:pPr>
                      <a:r>
                        <a:rPr lang="es-ES" sz="1050" dirty="0">
                          <a:effectLst/>
                        </a:rPr>
                        <a:t> X</a:t>
                      </a:r>
                      <a:endParaRPr lang="es-PE"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6090" marR="36090"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0887512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31520" y="147935"/>
            <a:ext cx="10812780" cy="400110"/>
          </a:xfrm>
          <a:prstGeom prst="rect">
            <a:avLst/>
          </a:prstGeom>
        </p:spPr>
        <p:txBody>
          <a:bodyPr wrap="square">
            <a:spAutoFit/>
          </a:bodyPr>
          <a:lstStyle/>
          <a:p>
            <a:pPr algn="ctr"/>
            <a:r>
              <a:rPr lang="es-PE" sz="2000" dirty="0">
                <a:solidFill>
                  <a:srgbClr val="0070C0"/>
                </a:solidFill>
                <a:latin typeface="BellMT"/>
              </a:rPr>
              <a:t>HORARIO SUGERIDO – V CICLO ESCENARIO 2</a:t>
            </a:r>
          </a:p>
        </p:txBody>
      </p:sp>
      <p:graphicFrame>
        <p:nvGraphicFramePr>
          <p:cNvPr id="4" name="Tabla 3"/>
          <p:cNvGraphicFramePr>
            <a:graphicFrameLocks noGrp="1"/>
          </p:cNvGraphicFramePr>
          <p:nvPr>
            <p:extLst>
              <p:ext uri="{D42A27DB-BD31-4B8C-83A1-F6EECF244321}">
                <p14:modId xmlns:p14="http://schemas.microsoft.com/office/powerpoint/2010/main" val="1193521921"/>
              </p:ext>
            </p:extLst>
          </p:nvPr>
        </p:nvGraphicFramePr>
        <p:xfrm>
          <a:off x="370114" y="703193"/>
          <a:ext cx="11517085" cy="4434117"/>
        </p:xfrm>
        <a:graphic>
          <a:graphicData uri="http://schemas.openxmlformats.org/drawingml/2006/table">
            <a:tbl>
              <a:tblPr firstRow="1" firstCol="1" bandRow="1">
                <a:tableStyleId>{5C22544A-7EE6-4342-B048-85BDC9FD1C3A}</a:tableStyleId>
              </a:tblPr>
              <a:tblGrid>
                <a:gridCol w="1307835">
                  <a:extLst>
                    <a:ext uri="{9D8B030D-6E8A-4147-A177-3AD203B41FA5}">
                      <a16:colId xmlns:a16="http://schemas.microsoft.com/office/drawing/2014/main" val="20000"/>
                    </a:ext>
                  </a:extLst>
                </a:gridCol>
                <a:gridCol w="1943733">
                  <a:extLst>
                    <a:ext uri="{9D8B030D-6E8A-4147-A177-3AD203B41FA5}">
                      <a16:colId xmlns:a16="http://schemas.microsoft.com/office/drawing/2014/main" val="20001"/>
                    </a:ext>
                  </a:extLst>
                </a:gridCol>
                <a:gridCol w="1846081">
                  <a:extLst>
                    <a:ext uri="{9D8B030D-6E8A-4147-A177-3AD203B41FA5}">
                      <a16:colId xmlns:a16="http://schemas.microsoft.com/office/drawing/2014/main" val="20002"/>
                    </a:ext>
                  </a:extLst>
                </a:gridCol>
                <a:gridCol w="2307603">
                  <a:extLst>
                    <a:ext uri="{9D8B030D-6E8A-4147-A177-3AD203B41FA5}">
                      <a16:colId xmlns:a16="http://schemas.microsoft.com/office/drawing/2014/main" val="20003"/>
                    </a:ext>
                  </a:extLst>
                </a:gridCol>
                <a:gridCol w="1970472">
                  <a:extLst>
                    <a:ext uri="{9D8B030D-6E8A-4147-A177-3AD203B41FA5}">
                      <a16:colId xmlns:a16="http://schemas.microsoft.com/office/drawing/2014/main" val="20004"/>
                    </a:ext>
                  </a:extLst>
                </a:gridCol>
                <a:gridCol w="2141361">
                  <a:extLst>
                    <a:ext uri="{9D8B030D-6E8A-4147-A177-3AD203B41FA5}">
                      <a16:colId xmlns:a16="http://schemas.microsoft.com/office/drawing/2014/main" val="20005"/>
                    </a:ext>
                  </a:extLst>
                </a:gridCol>
              </a:tblGrid>
              <a:tr h="240829">
                <a:tc>
                  <a:txBody>
                    <a:bodyPr/>
                    <a:lstStyle/>
                    <a:p>
                      <a:pPr algn="ctr">
                        <a:lnSpc>
                          <a:spcPts val="1400"/>
                        </a:lnSpc>
                        <a:spcBef>
                          <a:spcPts val="40"/>
                        </a:spcBef>
                        <a:spcAft>
                          <a:spcPts val="0"/>
                        </a:spcAft>
                        <a:tabLst>
                          <a:tab pos="900430" algn="l"/>
                        </a:tabLst>
                      </a:pPr>
                      <a:r>
                        <a:rPr lang="es-ES" sz="1400" dirty="0">
                          <a:effectLst/>
                        </a:rPr>
                        <a:t>HORA</a:t>
                      </a:r>
                      <a:endParaRPr lang="es-P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942" marR="59942" marT="0" marB="0"/>
                </a:tc>
                <a:tc>
                  <a:txBody>
                    <a:bodyPr/>
                    <a:lstStyle/>
                    <a:p>
                      <a:pPr algn="ctr">
                        <a:lnSpc>
                          <a:spcPts val="1400"/>
                        </a:lnSpc>
                        <a:spcBef>
                          <a:spcPts val="40"/>
                        </a:spcBef>
                        <a:spcAft>
                          <a:spcPts val="0"/>
                        </a:spcAft>
                        <a:tabLst>
                          <a:tab pos="900430" algn="l"/>
                        </a:tabLst>
                      </a:pPr>
                      <a:r>
                        <a:rPr lang="es-ES" sz="1400">
                          <a:effectLst/>
                        </a:rPr>
                        <a:t>LUNES</a:t>
                      </a:r>
                      <a:endParaRPr lang="es-PE" sz="1400">
                        <a:effectLst/>
                        <a:latin typeface="Calibri" panose="020F0502020204030204" pitchFamily="34" charset="0"/>
                        <a:ea typeface="Calibri" panose="020F0502020204030204" pitchFamily="34" charset="0"/>
                        <a:cs typeface="Times New Roman" panose="02020603050405020304" pitchFamily="18" charset="0"/>
                      </a:endParaRPr>
                    </a:p>
                  </a:txBody>
                  <a:tcPr marL="59942" marR="59942" marT="0" marB="0"/>
                </a:tc>
                <a:tc>
                  <a:txBody>
                    <a:bodyPr/>
                    <a:lstStyle/>
                    <a:p>
                      <a:pPr algn="ctr">
                        <a:lnSpc>
                          <a:spcPts val="1400"/>
                        </a:lnSpc>
                        <a:spcBef>
                          <a:spcPts val="40"/>
                        </a:spcBef>
                        <a:spcAft>
                          <a:spcPts val="0"/>
                        </a:spcAft>
                        <a:tabLst>
                          <a:tab pos="900430" algn="l"/>
                        </a:tabLst>
                      </a:pPr>
                      <a:r>
                        <a:rPr lang="es-ES" sz="1400">
                          <a:effectLst/>
                        </a:rPr>
                        <a:t>MARTES</a:t>
                      </a:r>
                      <a:endParaRPr lang="es-PE" sz="1400">
                        <a:effectLst/>
                        <a:latin typeface="Calibri" panose="020F0502020204030204" pitchFamily="34" charset="0"/>
                        <a:ea typeface="Calibri" panose="020F0502020204030204" pitchFamily="34" charset="0"/>
                        <a:cs typeface="Times New Roman" panose="02020603050405020304" pitchFamily="18" charset="0"/>
                      </a:endParaRPr>
                    </a:p>
                  </a:txBody>
                  <a:tcPr marL="59942" marR="59942" marT="0" marB="0"/>
                </a:tc>
                <a:tc>
                  <a:txBody>
                    <a:bodyPr/>
                    <a:lstStyle/>
                    <a:p>
                      <a:pPr algn="ctr">
                        <a:lnSpc>
                          <a:spcPts val="1400"/>
                        </a:lnSpc>
                        <a:spcBef>
                          <a:spcPts val="40"/>
                        </a:spcBef>
                        <a:spcAft>
                          <a:spcPts val="0"/>
                        </a:spcAft>
                        <a:tabLst>
                          <a:tab pos="900430" algn="l"/>
                        </a:tabLst>
                      </a:pPr>
                      <a:r>
                        <a:rPr lang="es-ES" sz="1400">
                          <a:effectLst/>
                        </a:rPr>
                        <a:t>MIPERCOLES</a:t>
                      </a:r>
                      <a:endParaRPr lang="es-PE" sz="1400">
                        <a:effectLst/>
                        <a:latin typeface="Calibri" panose="020F0502020204030204" pitchFamily="34" charset="0"/>
                        <a:ea typeface="Calibri" panose="020F0502020204030204" pitchFamily="34" charset="0"/>
                        <a:cs typeface="Times New Roman" panose="02020603050405020304" pitchFamily="18" charset="0"/>
                      </a:endParaRPr>
                    </a:p>
                  </a:txBody>
                  <a:tcPr marL="59942" marR="59942" marT="0" marB="0"/>
                </a:tc>
                <a:tc>
                  <a:txBody>
                    <a:bodyPr/>
                    <a:lstStyle/>
                    <a:p>
                      <a:pPr algn="ctr">
                        <a:lnSpc>
                          <a:spcPts val="1400"/>
                        </a:lnSpc>
                        <a:spcBef>
                          <a:spcPts val="40"/>
                        </a:spcBef>
                        <a:spcAft>
                          <a:spcPts val="0"/>
                        </a:spcAft>
                        <a:tabLst>
                          <a:tab pos="900430" algn="l"/>
                        </a:tabLst>
                      </a:pPr>
                      <a:r>
                        <a:rPr lang="es-ES" sz="1400">
                          <a:effectLst/>
                        </a:rPr>
                        <a:t>JUEVES</a:t>
                      </a:r>
                      <a:endParaRPr lang="es-PE" sz="1400">
                        <a:effectLst/>
                        <a:latin typeface="Calibri" panose="020F0502020204030204" pitchFamily="34" charset="0"/>
                        <a:ea typeface="Calibri" panose="020F0502020204030204" pitchFamily="34" charset="0"/>
                        <a:cs typeface="Times New Roman" panose="02020603050405020304" pitchFamily="18" charset="0"/>
                      </a:endParaRPr>
                    </a:p>
                  </a:txBody>
                  <a:tcPr marL="59942" marR="59942" marT="0" marB="0"/>
                </a:tc>
                <a:tc>
                  <a:txBody>
                    <a:bodyPr/>
                    <a:lstStyle/>
                    <a:p>
                      <a:pPr algn="ctr">
                        <a:lnSpc>
                          <a:spcPts val="1400"/>
                        </a:lnSpc>
                        <a:spcBef>
                          <a:spcPts val="40"/>
                        </a:spcBef>
                        <a:spcAft>
                          <a:spcPts val="0"/>
                        </a:spcAft>
                        <a:tabLst>
                          <a:tab pos="900430" algn="l"/>
                        </a:tabLst>
                      </a:pPr>
                      <a:r>
                        <a:rPr lang="es-ES" sz="1400">
                          <a:effectLst/>
                        </a:rPr>
                        <a:t>VIERNES</a:t>
                      </a:r>
                      <a:endParaRPr lang="es-PE" sz="1400">
                        <a:effectLst/>
                        <a:latin typeface="Calibri" panose="020F0502020204030204" pitchFamily="34" charset="0"/>
                        <a:ea typeface="Calibri" panose="020F0502020204030204" pitchFamily="34" charset="0"/>
                        <a:cs typeface="Times New Roman" panose="02020603050405020304" pitchFamily="18" charset="0"/>
                      </a:endParaRPr>
                    </a:p>
                  </a:txBody>
                  <a:tcPr marL="59942" marR="59942" marT="0" marB="0"/>
                </a:tc>
                <a:extLst>
                  <a:ext uri="{0D108BD9-81ED-4DB2-BD59-A6C34878D82A}">
                    <a16:rowId xmlns:a16="http://schemas.microsoft.com/office/drawing/2014/main" val="10000"/>
                  </a:ext>
                </a:extLst>
              </a:tr>
              <a:tr h="645292">
                <a:tc>
                  <a:txBody>
                    <a:bodyPr/>
                    <a:lstStyle/>
                    <a:p>
                      <a:pPr>
                        <a:lnSpc>
                          <a:spcPts val="1400"/>
                        </a:lnSpc>
                        <a:spcBef>
                          <a:spcPts val="40"/>
                        </a:spcBef>
                        <a:spcAft>
                          <a:spcPts val="0"/>
                        </a:spcAft>
                        <a:tabLst>
                          <a:tab pos="900430" algn="l"/>
                        </a:tabLst>
                      </a:pPr>
                      <a:r>
                        <a:rPr lang="es-ES" sz="1400">
                          <a:effectLst/>
                        </a:rPr>
                        <a:t>8:00</a:t>
                      </a:r>
                      <a:endParaRPr lang="es-PE" sz="1400">
                        <a:effectLst/>
                      </a:endParaRPr>
                    </a:p>
                    <a:p>
                      <a:pPr>
                        <a:lnSpc>
                          <a:spcPts val="1400"/>
                        </a:lnSpc>
                        <a:spcBef>
                          <a:spcPts val="40"/>
                        </a:spcBef>
                        <a:spcAft>
                          <a:spcPts val="0"/>
                        </a:spcAft>
                        <a:tabLst>
                          <a:tab pos="900430" algn="l"/>
                        </a:tabLst>
                      </a:pPr>
                      <a:r>
                        <a:rPr lang="es-ES" sz="1400">
                          <a:effectLst/>
                        </a:rPr>
                        <a:t>A</a:t>
                      </a:r>
                      <a:endParaRPr lang="es-PE" sz="1400">
                        <a:effectLst/>
                      </a:endParaRPr>
                    </a:p>
                    <a:p>
                      <a:pPr>
                        <a:lnSpc>
                          <a:spcPts val="1400"/>
                        </a:lnSpc>
                        <a:spcBef>
                          <a:spcPts val="40"/>
                        </a:spcBef>
                        <a:spcAft>
                          <a:spcPts val="0"/>
                        </a:spcAft>
                        <a:tabLst>
                          <a:tab pos="900430" algn="l"/>
                        </a:tabLst>
                      </a:pPr>
                      <a:r>
                        <a:rPr lang="es-ES" sz="1400">
                          <a:effectLst/>
                        </a:rPr>
                        <a:t>8:30</a:t>
                      </a:r>
                      <a:endParaRPr lang="es-PE" sz="1400">
                        <a:effectLst/>
                        <a:latin typeface="Calibri" panose="020F0502020204030204" pitchFamily="34" charset="0"/>
                        <a:ea typeface="Calibri" panose="020F0502020204030204" pitchFamily="34" charset="0"/>
                        <a:cs typeface="Times New Roman" panose="02020603050405020304" pitchFamily="18" charset="0"/>
                      </a:endParaRPr>
                    </a:p>
                  </a:txBody>
                  <a:tcPr marL="59942" marR="59942" marT="0" marB="0"/>
                </a:tc>
                <a:tc gridSpan="5">
                  <a:txBody>
                    <a:bodyPr/>
                    <a:lstStyle/>
                    <a:p>
                      <a:pPr marL="342900" lvl="0" indent="-342900">
                        <a:lnSpc>
                          <a:spcPts val="1400"/>
                        </a:lnSpc>
                        <a:spcBef>
                          <a:spcPts val="40"/>
                        </a:spcBef>
                        <a:spcAft>
                          <a:spcPts val="0"/>
                        </a:spcAft>
                        <a:buFont typeface="Wingdings" panose="05000000000000000000" pitchFamily="2" charset="2"/>
                        <a:buChar char=""/>
                        <a:tabLst>
                          <a:tab pos="900430" algn="l"/>
                        </a:tabLst>
                      </a:pPr>
                      <a:r>
                        <a:rPr lang="es-ES" sz="1400" dirty="0">
                          <a:effectLst/>
                        </a:rPr>
                        <a:t>Gestión del aula.</a:t>
                      </a:r>
                      <a:endParaRPr lang="es-PE" sz="1400" dirty="0">
                        <a:effectLst/>
                      </a:endParaRPr>
                    </a:p>
                    <a:p>
                      <a:pPr marL="342900" lvl="0" indent="-342900">
                        <a:lnSpc>
                          <a:spcPts val="1400"/>
                        </a:lnSpc>
                        <a:spcBef>
                          <a:spcPts val="40"/>
                        </a:spcBef>
                        <a:spcAft>
                          <a:spcPts val="0"/>
                        </a:spcAft>
                        <a:buFont typeface="Wingdings" panose="05000000000000000000" pitchFamily="2" charset="2"/>
                        <a:buChar char=""/>
                        <a:tabLst>
                          <a:tab pos="900430" algn="l"/>
                        </a:tabLst>
                      </a:pPr>
                      <a:r>
                        <a:rPr lang="es-ES" sz="1400" dirty="0">
                          <a:effectLst/>
                        </a:rPr>
                        <a:t>Lectura por placer (lunes, martes, miércoles y jueves en Castellano y viernes en quechua)</a:t>
                      </a:r>
                      <a:endParaRPr lang="es-PE" sz="1400" dirty="0">
                        <a:effectLst/>
                      </a:endParaRPr>
                    </a:p>
                    <a:p>
                      <a:pPr marL="342900" lvl="0" indent="-342900">
                        <a:lnSpc>
                          <a:spcPts val="1400"/>
                        </a:lnSpc>
                        <a:spcBef>
                          <a:spcPts val="40"/>
                        </a:spcBef>
                        <a:spcAft>
                          <a:spcPts val="0"/>
                        </a:spcAft>
                        <a:buFont typeface="Wingdings" panose="05000000000000000000" pitchFamily="2" charset="2"/>
                        <a:buChar char=""/>
                        <a:tabLst>
                          <a:tab pos="900430" algn="l"/>
                        </a:tabLst>
                      </a:pPr>
                      <a:r>
                        <a:rPr lang="es-ES" sz="1400" dirty="0">
                          <a:effectLst/>
                        </a:rPr>
                        <a:t>Reflexión</a:t>
                      </a:r>
                      <a:r>
                        <a:rPr lang="es-ES" sz="1400" baseline="0" dirty="0">
                          <a:effectLst/>
                        </a:rPr>
                        <a:t> respecto a las actividades aprendizaje autónomo</a:t>
                      </a:r>
                      <a:r>
                        <a:rPr lang="es-ES" sz="1400" dirty="0">
                          <a:effectLst/>
                        </a:rPr>
                        <a:t>.</a:t>
                      </a:r>
                      <a:endParaRPr lang="es-P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942" marR="59942" marT="0" marB="0"/>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extLst>
                  <a:ext uri="{0D108BD9-81ED-4DB2-BD59-A6C34878D82A}">
                    <a16:rowId xmlns:a16="http://schemas.microsoft.com/office/drawing/2014/main" val="10001"/>
                  </a:ext>
                </a:extLst>
              </a:tr>
              <a:tr h="565102">
                <a:tc>
                  <a:txBody>
                    <a:bodyPr/>
                    <a:lstStyle/>
                    <a:p>
                      <a:pPr>
                        <a:lnSpc>
                          <a:spcPts val="1400"/>
                        </a:lnSpc>
                        <a:spcBef>
                          <a:spcPts val="40"/>
                        </a:spcBef>
                        <a:spcAft>
                          <a:spcPts val="0"/>
                        </a:spcAft>
                        <a:tabLst>
                          <a:tab pos="900430" algn="l"/>
                        </a:tabLst>
                      </a:pPr>
                      <a:r>
                        <a:rPr lang="es-ES" sz="1400">
                          <a:effectLst/>
                        </a:rPr>
                        <a:t>8:30</a:t>
                      </a:r>
                      <a:endParaRPr lang="es-PE" sz="1400">
                        <a:effectLst/>
                      </a:endParaRPr>
                    </a:p>
                    <a:p>
                      <a:pPr>
                        <a:lnSpc>
                          <a:spcPts val="1400"/>
                        </a:lnSpc>
                        <a:spcBef>
                          <a:spcPts val="40"/>
                        </a:spcBef>
                        <a:spcAft>
                          <a:spcPts val="0"/>
                        </a:spcAft>
                        <a:tabLst>
                          <a:tab pos="900430" algn="l"/>
                        </a:tabLst>
                      </a:pPr>
                      <a:r>
                        <a:rPr lang="es-ES" sz="1400">
                          <a:effectLst/>
                        </a:rPr>
                        <a:t>a</a:t>
                      </a:r>
                      <a:endParaRPr lang="es-PE" sz="1400">
                        <a:effectLst/>
                      </a:endParaRPr>
                    </a:p>
                    <a:p>
                      <a:pPr>
                        <a:lnSpc>
                          <a:spcPts val="1400"/>
                        </a:lnSpc>
                        <a:spcBef>
                          <a:spcPts val="40"/>
                        </a:spcBef>
                        <a:spcAft>
                          <a:spcPts val="0"/>
                        </a:spcAft>
                        <a:tabLst>
                          <a:tab pos="900430" algn="l"/>
                        </a:tabLst>
                      </a:pPr>
                      <a:r>
                        <a:rPr lang="es-ES" sz="1400">
                          <a:effectLst/>
                        </a:rPr>
                        <a:t>9:15</a:t>
                      </a:r>
                      <a:endParaRPr lang="es-PE" sz="1400">
                        <a:effectLst/>
                        <a:latin typeface="Calibri" panose="020F0502020204030204" pitchFamily="34" charset="0"/>
                        <a:ea typeface="Calibri" panose="020F0502020204030204" pitchFamily="34" charset="0"/>
                        <a:cs typeface="Times New Roman" panose="02020603050405020304" pitchFamily="18" charset="0"/>
                      </a:endParaRPr>
                    </a:p>
                  </a:txBody>
                  <a:tcPr marL="59942" marR="59942" marT="0" marB="0"/>
                </a:tc>
                <a:tc>
                  <a:txBody>
                    <a:bodyPr/>
                    <a:lstStyle/>
                    <a:p>
                      <a:pPr>
                        <a:lnSpc>
                          <a:spcPts val="1400"/>
                        </a:lnSpc>
                        <a:spcBef>
                          <a:spcPts val="40"/>
                        </a:spcBef>
                        <a:spcAft>
                          <a:spcPts val="0"/>
                        </a:spcAft>
                        <a:tabLst>
                          <a:tab pos="924560" algn="l"/>
                        </a:tabLst>
                      </a:pPr>
                      <a:r>
                        <a:rPr lang="es-ES" sz="1400">
                          <a:effectLst/>
                        </a:rPr>
                        <a:t>Comunicación castellano como L2</a:t>
                      </a:r>
                      <a:endParaRPr lang="es-PE" sz="1400">
                        <a:effectLst/>
                        <a:latin typeface="Calibri" panose="020F0502020204030204" pitchFamily="34" charset="0"/>
                        <a:ea typeface="Calibri" panose="020F0502020204030204" pitchFamily="34" charset="0"/>
                        <a:cs typeface="Times New Roman" panose="02020603050405020304" pitchFamily="18" charset="0"/>
                      </a:endParaRPr>
                    </a:p>
                  </a:txBody>
                  <a:tcPr marL="59942" marR="59942" marT="0" marB="0"/>
                </a:tc>
                <a:tc>
                  <a:txBody>
                    <a:bodyPr/>
                    <a:lstStyle/>
                    <a:p>
                      <a:pPr>
                        <a:lnSpc>
                          <a:spcPts val="1400"/>
                        </a:lnSpc>
                        <a:spcBef>
                          <a:spcPts val="40"/>
                        </a:spcBef>
                        <a:spcAft>
                          <a:spcPts val="0"/>
                        </a:spcAft>
                        <a:tabLst>
                          <a:tab pos="900430" algn="l"/>
                        </a:tabLst>
                      </a:pPr>
                      <a:r>
                        <a:rPr lang="es-ES" sz="1400">
                          <a:effectLst/>
                        </a:rPr>
                        <a:t>Matemática en castellano como L2</a:t>
                      </a:r>
                      <a:endParaRPr lang="es-PE" sz="1400">
                        <a:effectLst/>
                        <a:latin typeface="Calibri" panose="020F0502020204030204" pitchFamily="34" charset="0"/>
                        <a:ea typeface="Calibri" panose="020F0502020204030204" pitchFamily="34" charset="0"/>
                        <a:cs typeface="Times New Roman" panose="02020603050405020304" pitchFamily="18" charset="0"/>
                      </a:endParaRPr>
                    </a:p>
                  </a:txBody>
                  <a:tcPr marL="59942" marR="59942" marT="0" marB="0"/>
                </a:tc>
                <a:tc>
                  <a:txBody>
                    <a:bodyPr/>
                    <a:lstStyle/>
                    <a:p>
                      <a:pPr>
                        <a:lnSpc>
                          <a:spcPts val="1400"/>
                        </a:lnSpc>
                        <a:spcBef>
                          <a:spcPts val="40"/>
                        </a:spcBef>
                        <a:spcAft>
                          <a:spcPts val="0"/>
                        </a:spcAft>
                        <a:tabLst>
                          <a:tab pos="900430" algn="l"/>
                        </a:tabLst>
                      </a:pPr>
                      <a:r>
                        <a:rPr lang="es-ES" sz="1400">
                          <a:effectLst/>
                        </a:rPr>
                        <a:t>Personal Social en Castellano como L2</a:t>
                      </a:r>
                      <a:endParaRPr lang="es-PE" sz="1400">
                        <a:effectLst/>
                        <a:latin typeface="Calibri" panose="020F0502020204030204" pitchFamily="34" charset="0"/>
                        <a:ea typeface="Calibri" panose="020F0502020204030204" pitchFamily="34" charset="0"/>
                        <a:cs typeface="Times New Roman" panose="02020603050405020304" pitchFamily="18" charset="0"/>
                      </a:endParaRPr>
                    </a:p>
                  </a:txBody>
                  <a:tcPr marL="59942" marR="59942" marT="0" marB="0"/>
                </a:tc>
                <a:tc>
                  <a:txBody>
                    <a:bodyPr/>
                    <a:lstStyle/>
                    <a:p>
                      <a:pPr>
                        <a:lnSpc>
                          <a:spcPts val="1400"/>
                        </a:lnSpc>
                        <a:spcBef>
                          <a:spcPts val="40"/>
                        </a:spcBef>
                        <a:spcAft>
                          <a:spcPts val="0"/>
                        </a:spcAft>
                        <a:tabLst>
                          <a:tab pos="900430" algn="l"/>
                        </a:tabLst>
                      </a:pPr>
                      <a:r>
                        <a:rPr lang="es-ES" sz="1400">
                          <a:effectLst/>
                        </a:rPr>
                        <a:t>Ciencia y Tecnología en castellano como L2</a:t>
                      </a:r>
                      <a:endParaRPr lang="es-PE" sz="1400">
                        <a:effectLst/>
                        <a:latin typeface="Calibri" panose="020F0502020204030204" pitchFamily="34" charset="0"/>
                        <a:ea typeface="Calibri" panose="020F0502020204030204" pitchFamily="34" charset="0"/>
                        <a:cs typeface="Times New Roman" panose="02020603050405020304" pitchFamily="18" charset="0"/>
                      </a:endParaRPr>
                    </a:p>
                  </a:txBody>
                  <a:tcPr marL="59942" marR="59942" marT="0" marB="0"/>
                </a:tc>
                <a:tc>
                  <a:txBody>
                    <a:bodyPr/>
                    <a:lstStyle/>
                    <a:p>
                      <a:pPr>
                        <a:lnSpc>
                          <a:spcPts val="1400"/>
                        </a:lnSpc>
                        <a:spcBef>
                          <a:spcPts val="40"/>
                        </a:spcBef>
                        <a:spcAft>
                          <a:spcPts val="0"/>
                        </a:spcAft>
                        <a:tabLst>
                          <a:tab pos="900430" algn="l"/>
                        </a:tabLst>
                      </a:pPr>
                      <a:r>
                        <a:rPr lang="es-ES" sz="1400" dirty="0">
                          <a:solidFill>
                            <a:srgbClr val="0070C0"/>
                          </a:solidFill>
                          <a:effectLst/>
                        </a:rPr>
                        <a:t>Comunicación en Lengua Originaria</a:t>
                      </a:r>
                      <a:endParaRPr lang="es-PE" sz="1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942" marR="59942" marT="0" marB="0"/>
                </a:tc>
                <a:extLst>
                  <a:ext uri="{0D108BD9-81ED-4DB2-BD59-A6C34878D82A}">
                    <a16:rowId xmlns:a16="http://schemas.microsoft.com/office/drawing/2014/main" val="10002"/>
                  </a:ext>
                </a:extLst>
              </a:tr>
              <a:tr h="565102">
                <a:tc>
                  <a:txBody>
                    <a:bodyPr/>
                    <a:lstStyle/>
                    <a:p>
                      <a:pPr>
                        <a:lnSpc>
                          <a:spcPts val="1400"/>
                        </a:lnSpc>
                        <a:spcBef>
                          <a:spcPts val="40"/>
                        </a:spcBef>
                        <a:spcAft>
                          <a:spcPts val="0"/>
                        </a:spcAft>
                        <a:tabLst>
                          <a:tab pos="900430" algn="l"/>
                        </a:tabLst>
                      </a:pPr>
                      <a:r>
                        <a:rPr lang="es-ES" sz="1400">
                          <a:effectLst/>
                        </a:rPr>
                        <a:t>9:15</a:t>
                      </a:r>
                      <a:endParaRPr lang="es-PE" sz="1400">
                        <a:effectLst/>
                      </a:endParaRPr>
                    </a:p>
                    <a:p>
                      <a:pPr>
                        <a:lnSpc>
                          <a:spcPts val="1400"/>
                        </a:lnSpc>
                        <a:spcBef>
                          <a:spcPts val="40"/>
                        </a:spcBef>
                        <a:spcAft>
                          <a:spcPts val="0"/>
                        </a:spcAft>
                        <a:tabLst>
                          <a:tab pos="900430" algn="l"/>
                        </a:tabLst>
                      </a:pPr>
                      <a:r>
                        <a:rPr lang="es-ES" sz="1400">
                          <a:effectLst/>
                        </a:rPr>
                        <a:t>a</a:t>
                      </a:r>
                      <a:endParaRPr lang="es-PE" sz="1400">
                        <a:effectLst/>
                      </a:endParaRPr>
                    </a:p>
                    <a:p>
                      <a:pPr>
                        <a:lnSpc>
                          <a:spcPts val="1400"/>
                        </a:lnSpc>
                        <a:spcBef>
                          <a:spcPts val="40"/>
                        </a:spcBef>
                        <a:spcAft>
                          <a:spcPts val="0"/>
                        </a:spcAft>
                        <a:tabLst>
                          <a:tab pos="900430" algn="l"/>
                        </a:tabLst>
                      </a:pPr>
                      <a:r>
                        <a:rPr lang="es-ES" sz="1400">
                          <a:effectLst/>
                        </a:rPr>
                        <a:t>10:00</a:t>
                      </a:r>
                      <a:endParaRPr lang="es-PE" sz="1400">
                        <a:effectLst/>
                        <a:latin typeface="Calibri" panose="020F0502020204030204" pitchFamily="34" charset="0"/>
                        <a:ea typeface="Calibri" panose="020F0502020204030204" pitchFamily="34" charset="0"/>
                        <a:cs typeface="Times New Roman" panose="02020603050405020304" pitchFamily="18" charset="0"/>
                      </a:endParaRPr>
                    </a:p>
                  </a:txBody>
                  <a:tcPr marL="59942" marR="59942" marT="0" marB="0"/>
                </a:tc>
                <a:tc>
                  <a:txBody>
                    <a:bodyPr/>
                    <a:lstStyle/>
                    <a:p>
                      <a:pPr>
                        <a:lnSpc>
                          <a:spcPts val="1400"/>
                        </a:lnSpc>
                        <a:spcBef>
                          <a:spcPts val="40"/>
                        </a:spcBef>
                        <a:spcAft>
                          <a:spcPts val="0"/>
                        </a:spcAft>
                        <a:tabLst>
                          <a:tab pos="900430" algn="l"/>
                        </a:tabLst>
                      </a:pPr>
                      <a:r>
                        <a:rPr lang="es-ES" sz="1400">
                          <a:effectLst/>
                        </a:rPr>
                        <a:t>Comunicación castellano como L2</a:t>
                      </a:r>
                      <a:endParaRPr lang="es-PE" sz="1400">
                        <a:effectLst/>
                        <a:latin typeface="Calibri" panose="020F0502020204030204" pitchFamily="34" charset="0"/>
                        <a:ea typeface="Calibri" panose="020F0502020204030204" pitchFamily="34" charset="0"/>
                        <a:cs typeface="Times New Roman" panose="02020603050405020304" pitchFamily="18" charset="0"/>
                      </a:endParaRPr>
                    </a:p>
                  </a:txBody>
                  <a:tcPr marL="59942" marR="59942" marT="0" marB="0"/>
                </a:tc>
                <a:tc>
                  <a:txBody>
                    <a:bodyPr/>
                    <a:lstStyle/>
                    <a:p>
                      <a:pPr>
                        <a:lnSpc>
                          <a:spcPts val="1400"/>
                        </a:lnSpc>
                        <a:spcBef>
                          <a:spcPts val="40"/>
                        </a:spcBef>
                        <a:spcAft>
                          <a:spcPts val="0"/>
                        </a:spcAft>
                        <a:tabLst>
                          <a:tab pos="900430" algn="l"/>
                        </a:tabLst>
                      </a:pPr>
                      <a:r>
                        <a:rPr lang="es-ES" sz="1400">
                          <a:effectLst/>
                        </a:rPr>
                        <a:t>Matemática en castellano como L2</a:t>
                      </a:r>
                      <a:endParaRPr lang="es-PE" sz="1400">
                        <a:effectLst/>
                        <a:latin typeface="Calibri" panose="020F0502020204030204" pitchFamily="34" charset="0"/>
                        <a:ea typeface="Calibri" panose="020F0502020204030204" pitchFamily="34" charset="0"/>
                        <a:cs typeface="Times New Roman" panose="02020603050405020304" pitchFamily="18" charset="0"/>
                      </a:endParaRPr>
                    </a:p>
                  </a:txBody>
                  <a:tcPr marL="59942" marR="59942" marT="0" marB="0"/>
                </a:tc>
                <a:tc>
                  <a:txBody>
                    <a:bodyPr/>
                    <a:lstStyle/>
                    <a:p>
                      <a:pPr>
                        <a:lnSpc>
                          <a:spcPts val="1400"/>
                        </a:lnSpc>
                        <a:spcBef>
                          <a:spcPts val="40"/>
                        </a:spcBef>
                        <a:spcAft>
                          <a:spcPts val="0"/>
                        </a:spcAft>
                        <a:tabLst>
                          <a:tab pos="900430" algn="l"/>
                        </a:tabLst>
                      </a:pPr>
                      <a:r>
                        <a:rPr lang="es-ES" sz="1400">
                          <a:effectLst/>
                        </a:rPr>
                        <a:t>Personal Social en Castellano como L2</a:t>
                      </a:r>
                      <a:endParaRPr lang="es-PE" sz="1400">
                        <a:effectLst/>
                        <a:latin typeface="Calibri" panose="020F0502020204030204" pitchFamily="34" charset="0"/>
                        <a:ea typeface="Calibri" panose="020F0502020204030204" pitchFamily="34" charset="0"/>
                        <a:cs typeface="Times New Roman" panose="02020603050405020304" pitchFamily="18" charset="0"/>
                      </a:endParaRPr>
                    </a:p>
                  </a:txBody>
                  <a:tcPr marL="59942" marR="59942" marT="0" marB="0"/>
                </a:tc>
                <a:tc>
                  <a:txBody>
                    <a:bodyPr/>
                    <a:lstStyle/>
                    <a:p>
                      <a:pPr>
                        <a:lnSpc>
                          <a:spcPts val="1400"/>
                        </a:lnSpc>
                        <a:spcBef>
                          <a:spcPts val="40"/>
                        </a:spcBef>
                        <a:spcAft>
                          <a:spcPts val="0"/>
                        </a:spcAft>
                        <a:tabLst>
                          <a:tab pos="900430" algn="l"/>
                        </a:tabLst>
                      </a:pPr>
                      <a:r>
                        <a:rPr lang="es-ES" sz="1400">
                          <a:effectLst/>
                        </a:rPr>
                        <a:t>Ciencia y Tecnología en castellano como L2</a:t>
                      </a:r>
                      <a:endParaRPr lang="es-PE" sz="1400">
                        <a:effectLst/>
                        <a:latin typeface="Calibri" panose="020F0502020204030204" pitchFamily="34" charset="0"/>
                        <a:ea typeface="Calibri" panose="020F0502020204030204" pitchFamily="34" charset="0"/>
                        <a:cs typeface="Times New Roman" panose="02020603050405020304" pitchFamily="18" charset="0"/>
                      </a:endParaRPr>
                    </a:p>
                  </a:txBody>
                  <a:tcPr marL="59942" marR="59942" marT="0" marB="0"/>
                </a:tc>
                <a:tc>
                  <a:txBody>
                    <a:bodyPr/>
                    <a:lstStyle/>
                    <a:p>
                      <a:pPr>
                        <a:lnSpc>
                          <a:spcPts val="1400"/>
                        </a:lnSpc>
                        <a:spcBef>
                          <a:spcPts val="40"/>
                        </a:spcBef>
                        <a:spcAft>
                          <a:spcPts val="0"/>
                        </a:spcAft>
                        <a:tabLst>
                          <a:tab pos="900430" algn="l"/>
                        </a:tabLst>
                      </a:pPr>
                      <a:r>
                        <a:rPr lang="es-ES" sz="1400" dirty="0">
                          <a:solidFill>
                            <a:srgbClr val="0070C0"/>
                          </a:solidFill>
                          <a:effectLst/>
                        </a:rPr>
                        <a:t>Comunicación en Lengua Originaria</a:t>
                      </a:r>
                      <a:endParaRPr lang="es-PE" sz="1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942" marR="59942" marT="0" marB="0"/>
                </a:tc>
                <a:extLst>
                  <a:ext uri="{0D108BD9-81ED-4DB2-BD59-A6C34878D82A}">
                    <a16:rowId xmlns:a16="http://schemas.microsoft.com/office/drawing/2014/main" val="10003"/>
                  </a:ext>
                </a:extLst>
              </a:tr>
              <a:tr h="565102">
                <a:tc>
                  <a:txBody>
                    <a:bodyPr/>
                    <a:lstStyle/>
                    <a:p>
                      <a:pPr>
                        <a:lnSpc>
                          <a:spcPts val="1400"/>
                        </a:lnSpc>
                        <a:spcBef>
                          <a:spcPts val="40"/>
                        </a:spcBef>
                        <a:spcAft>
                          <a:spcPts val="0"/>
                        </a:spcAft>
                        <a:tabLst>
                          <a:tab pos="900430" algn="l"/>
                        </a:tabLst>
                      </a:pPr>
                      <a:r>
                        <a:rPr lang="es-ES" sz="1400">
                          <a:effectLst/>
                        </a:rPr>
                        <a:t>10:00</a:t>
                      </a:r>
                      <a:endParaRPr lang="es-PE" sz="1400">
                        <a:effectLst/>
                      </a:endParaRPr>
                    </a:p>
                    <a:p>
                      <a:pPr>
                        <a:lnSpc>
                          <a:spcPts val="1400"/>
                        </a:lnSpc>
                        <a:spcBef>
                          <a:spcPts val="40"/>
                        </a:spcBef>
                        <a:spcAft>
                          <a:spcPts val="0"/>
                        </a:spcAft>
                        <a:tabLst>
                          <a:tab pos="900430" algn="l"/>
                        </a:tabLst>
                      </a:pPr>
                      <a:r>
                        <a:rPr lang="es-ES" sz="1400">
                          <a:effectLst/>
                        </a:rPr>
                        <a:t>a</a:t>
                      </a:r>
                      <a:endParaRPr lang="es-PE" sz="1400">
                        <a:effectLst/>
                      </a:endParaRPr>
                    </a:p>
                    <a:p>
                      <a:pPr>
                        <a:lnSpc>
                          <a:spcPts val="1400"/>
                        </a:lnSpc>
                        <a:spcBef>
                          <a:spcPts val="40"/>
                        </a:spcBef>
                        <a:spcAft>
                          <a:spcPts val="0"/>
                        </a:spcAft>
                        <a:tabLst>
                          <a:tab pos="900430" algn="l"/>
                        </a:tabLst>
                      </a:pPr>
                      <a:r>
                        <a:rPr lang="es-ES" sz="1400">
                          <a:effectLst/>
                        </a:rPr>
                        <a:t>10:45</a:t>
                      </a:r>
                      <a:endParaRPr lang="es-PE" sz="1400">
                        <a:effectLst/>
                        <a:latin typeface="Calibri" panose="020F0502020204030204" pitchFamily="34" charset="0"/>
                        <a:ea typeface="Calibri" panose="020F0502020204030204" pitchFamily="34" charset="0"/>
                        <a:cs typeface="Times New Roman" panose="02020603050405020304" pitchFamily="18" charset="0"/>
                      </a:endParaRPr>
                    </a:p>
                  </a:txBody>
                  <a:tcPr marL="59942" marR="59942" marT="0" marB="0"/>
                </a:tc>
                <a:tc>
                  <a:txBody>
                    <a:bodyPr/>
                    <a:lstStyle/>
                    <a:p>
                      <a:pPr>
                        <a:lnSpc>
                          <a:spcPts val="1400"/>
                        </a:lnSpc>
                        <a:spcBef>
                          <a:spcPts val="40"/>
                        </a:spcBef>
                        <a:spcAft>
                          <a:spcPts val="0"/>
                        </a:spcAft>
                        <a:tabLst>
                          <a:tab pos="900430" algn="l"/>
                        </a:tabLst>
                      </a:pPr>
                      <a:r>
                        <a:rPr lang="es-ES" sz="1400">
                          <a:effectLst/>
                        </a:rPr>
                        <a:t>Comunicación castellano como L2</a:t>
                      </a:r>
                      <a:endParaRPr lang="es-PE" sz="1400">
                        <a:effectLst/>
                        <a:latin typeface="Calibri" panose="020F0502020204030204" pitchFamily="34" charset="0"/>
                        <a:ea typeface="Calibri" panose="020F0502020204030204" pitchFamily="34" charset="0"/>
                        <a:cs typeface="Times New Roman" panose="02020603050405020304" pitchFamily="18" charset="0"/>
                      </a:endParaRPr>
                    </a:p>
                  </a:txBody>
                  <a:tcPr marL="59942" marR="59942" marT="0" marB="0"/>
                </a:tc>
                <a:tc>
                  <a:txBody>
                    <a:bodyPr/>
                    <a:lstStyle/>
                    <a:p>
                      <a:pPr>
                        <a:lnSpc>
                          <a:spcPts val="1400"/>
                        </a:lnSpc>
                        <a:spcBef>
                          <a:spcPts val="40"/>
                        </a:spcBef>
                        <a:spcAft>
                          <a:spcPts val="0"/>
                        </a:spcAft>
                        <a:tabLst>
                          <a:tab pos="900430" algn="l"/>
                        </a:tabLst>
                      </a:pPr>
                      <a:r>
                        <a:rPr lang="es-ES" sz="1400">
                          <a:effectLst/>
                        </a:rPr>
                        <a:t>Matemática en castellano como L2</a:t>
                      </a:r>
                      <a:endParaRPr lang="es-PE" sz="1400">
                        <a:effectLst/>
                        <a:latin typeface="Calibri" panose="020F0502020204030204" pitchFamily="34" charset="0"/>
                        <a:ea typeface="Calibri" panose="020F0502020204030204" pitchFamily="34" charset="0"/>
                        <a:cs typeface="Times New Roman" panose="02020603050405020304" pitchFamily="18" charset="0"/>
                      </a:endParaRPr>
                    </a:p>
                  </a:txBody>
                  <a:tcPr marL="59942" marR="59942" marT="0" marB="0"/>
                </a:tc>
                <a:tc>
                  <a:txBody>
                    <a:bodyPr/>
                    <a:lstStyle/>
                    <a:p>
                      <a:pPr>
                        <a:lnSpc>
                          <a:spcPts val="1400"/>
                        </a:lnSpc>
                        <a:spcBef>
                          <a:spcPts val="40"/>
                        </a:spcBef>
                        <a:spcAft>
                          <a:spcPts val="0"/>
                        </a:spcAft>
                        <a:tabLst>
                          <a:tab pos="900430" algn="l"/>
                        </a:tabLst>
                      </a:pPr>
                      <a:r>
                        <a:rPr lang="es-ES" sz="1400">
                          <a:effectLst/>
                        </a:rPr>
                        <a:t>Personal Social en Castellano como L2</a:t>
                      </a:r>
                      <a:endParaRPr lang="es-PE" sz="1400">
                        <a:effectLst/>
                        <a:latin typeface="Calibri" panose="020F0502020204030204" pitchFamily="34" charset="0"/>
                        <a:ea typeface="Calibri" panose="020F0502020204030204" pitchFamily="34" charset="0"/>
                        <a:cs typeface="Times New Roman" panose="02020603050405020304" pitchFamily="18" charset="0"/>
                      </a:endParaRPr>
                    </a:p>
                  </a:txBody>
                  <a:tcPr marL="59942" marR="59942" marT="0" marB="0"/>
                </a:tc>
                <a:tc>
                  <a:txBody>
                    <a:bodyPr/>
                    <a:lstStyle/>
                    <a:p>
                      <a:pPr>
                        <a:lnSpc>
                          <a:spcPts val="1400"/>
                        </a:lnSpc>
                        <a:spcBef>
                          <a:spcPts val="40"/>
                        </a:spcBef>
                        <a:spcAft>
                          <a:spcPts val="0"/>
                        </a:spcAft>
                        <a:tabLst>
                          <a:tab pos="900430" algn="l"/>
                        </a:tabLst>
                      </a:pPr>
                      <a:r>
                        <a:rPr lang="es-ES" sz="1400">
                          <a:effectLst/>
                        </a:rPr>
                        <a:t>Ciencia y Tecnología en castellano como L2</a:t>
                      </a:r>
                      <a:endParaRPr lang="es-PE" sz="1400">
                        <a:effectLst/>
                        <a:latin typeface="Calibri" panose="020F0502020204030204" pitchFamily="34" charset="0"/>
                        <a:ea typeface="Calibri" panose="020F0502020204030204" pitchFamily="34" charset="0"/>
                        <a:cs typeface="Times New Roman" panose="02020603050405020304" pitchFamily="18" charset="0"/>
                      </a:endParaRPr>
                    </a:p>
                  </a:txBody>
                  <a:tcPr marL="59942" marR="59942" marT="0" marB="0"/>
                </a:tc>
                <a:tc>
                  <a:txBody>
                    <a:bodyPr/>
                    <a:lstStyle/>
                    <a:p>
                      <a:pPr>
                        <a:lnSpc>
                          <a:spcPts val="1400"/>
                        </a:lnSpc>
                        <a:spcBef>
                          <a:spcPts val="40"/>
                        </a:spcBef>
                        <a:spcAft>
                          <a:spcPts val="0"/>
                        </a:spcAft>
                        <a:tabLst>
                          <a:tab pos="900430" algn="l"/>
                        </a:tabLst>
                      </a:pPr>
                      <a:r>
                        <a:rPr lang="es-ES" sz="1400" dirty="0">
                          <a:solidFill>
                            <a:srgbClr val="0070C0"/>
                          </a:solidFill>
                          <a:effectLst/>
                        </a:rPr>
                        <a:t>Comunicación en Lengua Originaria</a:t>
                      </a:r>
                      <a:endParaRPr lang="es-PE" sz="1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942" marR="59942" marT="0" marB="0"/>
                </a:tc>
                <a:extLst>
                  <a:ext uri="{0D108BD9-81ED-4DB2-BD59-A6C34878D82A}">
                    <a16:rowId xmlns:a16="http://schemas.microsoft.com/office/drawing/2014/main" val="10004"/>
                  </a:ext>
                </a:extLst>
              </a:tr>
              <a:tr h="722486">
                <a:tc>
                  <a:txBody>
                    <a:bodyPr/>
                    <a:lstStyle/>
                    <a:p>
                      <a:pPr>
                        <a:lnSpc>
                          <a:spcPts val="1400"/>
                        </a:lnSpc>
                        <a:spcBef>
                          <a:spcPts val="40"/>
                        </a:spcBef>
                        <a:spcAft>
                          <a:spcPts val="0"/>
                        </a:spcAft>
                        <a:tabLst>
                          <a:tab pos="900430" algn="l"/>
                        </a:tabLst>
                      </a:pPr>
                      <a:r>
                        <a:rPr lang="es-ES" sz="1400">
                          <a:effectLst/>
                        </a:rPr>
                        <a:t>10:45</a:t>
                      </a:r>
                      <a:endParaRPr lang="es-PE" sz="1400">
                        <a:effectLst/>
                      </a:endParaRPr>
                    </a:p>
                    <a:p>
                      <a:pPr>
                        <a:lnSpc>
                          <a:spcPts val="1400"/>
                        </a:lnSpc>
                        <a:spcBef>
                          <a:spcPts val="40"/>
                        </a:spcBef>
                        <a:spcAft>
                          <a:spcPts val="0"/>
                        </a:spcAft>
                        <a:tabLst>
                          <a:tab pos="900430" algn="l"/>
                        </a:tabLst>
                      </a:pPr>
                      <a:r>
                        <a:rPr lang="es-ES" sz="1400">
                          <a:effectLst/>
                        </a:rPr>
                        <a:t>a</a:t>
                      </a:r>
                      <a:endParaRPr lang="es-PE" sz="1400">
                        <a:effectLst/>
                      </a:endParaRPr>
                    </a:p>
                    <a:p>
                      <a:pPr>
                        <a:lnSpc>
                          <a:spcPts val="1400"/>
                        </a:lnSpc>
                        <a:spcBef>
                          <a:spcPts val="40"/>
                        </a:spcBef>
                        <a:spcAft>
                          <a:spcPts val="0"/>
                        </a:spcAft>
                        <a:tabLst>
                          <a:tab pos="900430" algn="l"/>
                        </a:tabLst>
                      </a:pPr>
                      <a:r>
                        <a:rPr lang="es-ES" sz="1400">
                          <a:effectLst/>
                        </a:rPr>
                        <a:t>11:30</a:t>
                      </a:r>
                      <a:endParaRPr lang="es-PE" sz="1400">
                        <a:effectLst/>
                        <a:latin typeface="Calibri" panose="020F0502020204030204" pitchFamily="34" charset="0"/>
                        <a:ea typeface="Calibri" panose="020F0502020204030204" pitchFamily="34" charset="0"/>
                        <a:cs typeface="Times New Roman" panose="02020603050405020304" pitchFamily="18" charset="0"/>
                      </a:endParaRPr>
                    </a:p>
                  </a:txBody>
                  <a:tcPr marL="59942" marR="59942" marT="0" marB="0"/>
                </a:tc>
                <a:tc gridSpan="5">
                  <a:txBody>
                    <a:bodyPr/>
                    <a:lstStyle/>
                    <a:p>
                      <a:pPr algn="ctr">
                        <a:lnSpc>
                          <a:spcPts val="1400"/>
                        </a:lnSpc>
                        <a:spcBef>
                          <a:spcPts val="40"/>
                        </a:spcBef>
                        <a:spcAft>
                          <a:spcPts val="0"/>
                        </a:spcAft>
                        <a:tabLst>
                          <a:tab pos="900430" algn="l"/>
                        </a:tabLst>
                      </a:pPr>
                      <a:r>
                        <a:rPr lang="es-ES" sz="1400" dirty="0">
                          <a:effectLst/>
                        </a:rPr>
                        <a:t>R E F R I G E I O   -   Q A L I W A R M A</a:t>
                      </a:r>
                      <a:endParaRPr lang="es-P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942" marR="59942" marT="0" marB="0" anchor="ct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extLst>
                  <a:ext uri="{0D108BD9-81ED-4DB2-BD59-A6C34878D82A}">
                    <a16:rowId xmlns:a16="http://schemas.microsoft.com/office/drawing/2014/main" val="10005"/>
                  </a:ext>
                </a:extLst>
              </a:tr>
              <a:tr h="565102">
                <a:tc>
                  <a:txBody>
                    <a:bodyPr/>
                    <a:lstStyle/>
                    <a:p>
                      <a:pPr>
                        <a:lnSpc>
                          <a:spcPts val="1400"/>
                        </a:lnSpc>
                        <a:spcBef>
                          <a:spcPts val="40"/>
                        </a:spcBef>
                        <a:spcAft>
                          <a:spcPts val="0"/>
                        </a:spcAft>
                        <a:tabLst>
                          <a:tab pos="900430" algn="l"/>
                        </a:tabLst>
                      </a:pPr>
                      <a:r>
                        <a:rPr lang="es-ES" sz="1400">
                          <a:effectLst/>
                        </a:rPr>
                        <a:t>11:30</a:t>
                      </a:r>
                      <a:endParaRPr lang="es-PE" sz="1400">
                        <a:effectLst/>
                      </a:endParaRPr>
                    </a:p>
                    <a:p>
                      <a:pPr>
                        <a:lnSpc>
                          <a:spcPts val="1400"/>
                        </a:lnSpc>
                        <a:spcBef>
                          <a:spcPts val="40"/>
                        </a:spcBef>
                        <a:spcAft>
                          <a:spcPts val="0"/>
                        </a:spcAft>
                        <a:tabLst>
                          <a:tab pos="900430" algn="l"/>
                        </a:tabLst>
                      </a:pPr>
                      <a:r>
                        <a:rPr lang="es-ES" sz="1400">
                          <a:effectLst/>
                        </a:rPr>
                        <a:t>a</a:t>
                      </a:r>
                      <a:endParaRPr lang="es-PE" sz="1400">
                        <a:effectLst/>
                      </a:endParaRPr>
                    </a:p>
                    <a:p>
                      <a:pPr>
                        <a:lnSpc>
                          <a:spcPts val="1400"/>
                        </a:lnSpc>
                        <a:spcBef>
                          <a:spcPts val="40"/>
                        </a:spcBef>
                        <a:spcAft>
                          <a:spcPts val="0"/>
                        </a:spcAft>
                        <a:tabLst>
                          <a:tab pos="900430" algn="l"/>
                        </a:tabLst>
                      </a:pPr>
                      <a:r>
                        <a:rPr lang="es-ES" sz="1400">
                          <a:effectLst/>
                        </a:rPr>
                        <a:t>12:15</a:t>
                      </a:r>
                      <a:endParaRPr lang="es-PE" sz="1400">
                        <a:effectLst/>
                        <a:latin typeface="Calibri" panose="020F0502020204030204" pitchFamily="34" charset="0"/>
                        <a:ea typeface="Calibri" panose="020F0502020204030204" pitchFamily="34" charset="0"/>
                        <a:cs typeface="Times New Roman" panose="02020603050405020304" pitchFamily="18" charset="0"/>
                      </a:endParaRPr>
                    </a:p>
                  </a:txBody>
                  <a:tcPr marL="59942" marR="59942" marT="0" marB="0"/>
                </a:tc>
                <a:tc>
                  <a:txBody>
                    <a:bodyPr/>
                    <a:lstStyle/>
                    <a:p>
                      <a:pPr>
                        <a:lnSpc>
                          <a:spcPts val="1400"/>
                        </a:lnSpc>
                        <a:spcBef>
                          <a:spcPts val="40"/>
                        </a:spcBef>
                        <a:spcAft>
                          <a:spcPts val="0"/>
                        </a:spcAft>
                        <a:tabLst>
                          <a:tab pos="900430" algn="l"/>
                        </a:tabLst>
                      </a:pPr>
                      <a:r>
                        <a:rPr lang="es-ES" sz="1400">
                          <a:effectLst/>
                        </a:rPr>
                        <a:t>Educación Religiosa</a:t>
                      </a:r>
                      <a:endParaRPr lang="es-PE" sz="1400">
                        <a:effectLst/>
                        <a:latin typeface="Calibri" panose="020F0502020204030204" pitchFamily="34" charset="0"/>
                        <a:ea typeface="Calibri" panose="020F0502020204030204" pitchFamily="34" charset="0"/>
                        <a:cs typeface="Times New Roman" panose="02020603050405020304" pitchFamily="18" charset="0"/>
                      </a:endParaRPr>
                    </a:p>
                  </a:txBody>
                  <a:tcPr marL="59942" marR="59942" marT="0" marB="0"/>
                </a:tc>
                <a:tc>
                  <a:txBody>
                    <a:bodyPr/>
                    <a:lstStyle/>
                    <a:p>
                      <a:pPr>
                        <a:lnSpc>
                          <a:spcPts val="1400"/>
                        </a:lnSpc>
                        <a:spcBef>
                          <a:spcPts val="40"/>
                        </a:spcBef>
                        <a:spcAft>
                          <a:spcPts val="0"/>
                        </a:spcAft>
                        <a:tabLst>
                          <a:tab pos="900430" algn="l"/>
                        </a:tabLst>
                      </a:pPr>
                      <a:r>
                        <a:rPr lang="es-ES" sz="1400">
                          <a:effectLst/>
                        </a:rPr>
                        <a:t>Arte y cultura en castellano como L2</a:t>
                      </a:r>
                      <a:endParaRPr lang="es-PE" sz="1400">
                        <a:effectLst/>
                        <a:latin typeface="Calibri" panose="020F0502020204030204" pitchFamily="34" charset="0"/>
                        <a:ea typeface="Calibri" panose="020F0502020204030204" pitchFamily="34" charset="0"/>
                        <a:cs typeface="Times New Roman" panose="02020603050405020304" pitchFamily="18" charset="0"/>
                      </a:endParaRPr>
                    </a:p>
                  </a:txBody>
                  <a:tcPr marL="59942" marR="59942" marT="0" marB="0"/>
                </a:tc>
                <a:tc>
                  <a:txBody>
                    <a:bodyPr/>
                    <a:lstStyle/>
                    <a:p>
                      <a:pPr>
                        <a:lnSpc>
                          <a:spcPts val="1400"/>
                        </a:lnSpc>
                        <a:spcBef>
                          <a:spcPts val="40"/>
                        </a:spcBef>
                        <a:spcAft>
                          <a:spcPts val="0"/>
                        </a:spcAft>
                        <a:tabLst>
                          <a:tab pos="900430" algn="l"/>
                        </a:tabLst>
                      </a:pPr>
                      <a:r>
                        <a:rPr lang="es-ES" sz="1400">
                          <a:effectLst/>
                        </a:rPr>
                        <a:t>Educación Física en Castellano como L2 y LO</a:t>
                      </a:r>
                      <a:endParaRPr lang="es-PE" sz="1400">
                        <a:effectLst/>
                        <a:latin typeface="Calibri" panose="020F0502020204030204" pitchFamily="34" charset="0"/>
                        <a:ea typeface="Calibri" panose="020F0502020204030204" pitchFamily="34" charset="0"/>
                        <a:cs typeface="Times New Roman" panose="02020603050405020304" pitchFamily="18" charset="0"/>
                      </a:endParaRPr>
                    </a:p>
                  </a:txBody>
                  <a:tcPr marL="59942" marR="59942" marT="0" marB="0"/>
                </a:tc>
                <a:tc>
                  <a:txBody>
                    <a:bodyPr/>
                    <a:lstStyle/>
                    <a:p>
                      <a:pPr>
                        <a:lnSpc>
                          <a:spcPts val="1400"/>
                        </a:lnSpc>
                        <a:spcBef>
                          <a:spcPts val="40"/>
                        </a:spcBef>
                        <a:spcAft>
                          <a:spcPts val="0"/>
                        </a:spcAft>
                        <a:tabLst>
                          <a:tab pos="900430" algn="l"/>
                        </a:tabLst>
                      </a:pPr>
                      <a:r>
                        <a:rPr lang="es-ES" sz="1400">
                          <a:effectLst/>
                        </a:rPr>
                        <a:t>Matemática en castellano como L2</a:t>
                      </a:r>
                      <a:endParaRPr lang="es-PE" sz="1400">
                        <a:effectLst/>
                        <a:latin typeface="Calibri" panose="020F0502020204030204" pitchFamily="34" charset="0"/>
                        <a:ea typeface="Calibri" panose="020F0502020204030204" pitchFamily="34" charset="0"/>
                        <a:cs typeface="Times New Roman" panose="02020603050405020304" pitchFamily="18" charset="0"/>
                      </a:endParaRPr>
                    </a:p>
                  </a:txBody>
                  <a:tcPr marL="59942" marR="59942" marT="0" marB="0"/>
                </a:tc>
                <a:tc>
                  <a:txBody>
                    <a:bodyPr/>
                    <a:lstStyle/>
                    <a:p>
                      <a:pPr>
                        <a:lnSpc>
                          <a:spcPts val="1400"/>
                        </a:lnSpc>
                        <a:spcBef>
                          <a:spcPts val="40"/>
                        </a:spcBef>
                        <a:spcAft>
                          <a:spcPts val="0"/>
                        </a:spcAft>
                        <a:tabLst>
                          <a:tab pos="900430" algn="l"/>
                        </a:tabLst>
                      </a:pPr>
                      <a:r>
                        <a:rPr lang="es-ES" sz="1400" dirty="0">
                          <a:solidFill>
                            <a:srgbClr val="0070C0"/>
                          </a:solidFill>
                          <a:effectLst/>
                        </a:rPr>
                        <a:t>Ciencia y Tecnología / Personal social en LO</a:t>
                      </a:r>
                      <a:endParaRPr lang="es-PE" sz="1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942" marR="59942" marT="0" marB="0"/>
                </a:tc>
                <a:extLst>
                  <a:ext uri="{0D108BD9-81ED-4DB2-BD59-A6C34878D82A}">
                    <a16:rowId xmlns:a16="http://schemas.microsoft.com/office/drawing/2014/main" val="10006"/>
                  </a:ext>
                </a:extLst>
              </a:tr>
              <a:tr h="565102">
                <a:tc>
                  <a:txBody>
                    <a:bodyPr/>
                    <a:lstStyle/>
                    <a:p>
                      <a:pPr>
                        <a:lnSpc>
                          <a:spcPts val="1400"/>
                        </a:lnSpc>
                        <a:spcBef>
                          <a:spcPts val="40"/>
                        </a:spcBef>
                        <a:spcAft>
                          <a:spcPts val="0"/>
                        </a:spcAft>
                        <a:tabLst>
                          <a:tab pos="900430" algn="l"/>
                        </a:tabLst>
                      </a:pPr>
                      <a:r>
                        <a:rPr lang="es-ES" sz="1400">
                          <a:effectLst/>
                        </a:rPr>
                        <a:t>12:15</a:t>
                      </a:r>
                      <a:endParaRPr lang="es-PE" sz="1400">
                        <a:effectLst/>
                      </a:endParaRPr>
                    </a:p>
                    <a:p>
                      <a:pPr>
                        <a:lnSpc>
                          <a:spcPts val="1400"/>
                        </a:lnSpc>
                        <a:spcBef>
                          <a:spcPts val="40"/>
                        </a:spcBef>
                        <a:spcAft>
                          <a:spcPts val="0"/>
                        </a:spcAft>
                        <a:tabLst>
                          <a:tab pos="900430" algn="l"/>
                        </a:tabLst>
                      </a:pPr>
                      <a:r>
                        <a:rPr lang="es-ES" sz="1400">
                          <a:effectLst/>
                        </a:rPr>
                        <a:t>a</a:t>
                      </a:r>
                      <a:endParaRPr lang="es-PE" sz="1400">
                        <a:effectLst/>
                      </a:endParaRPr>
                    </a:p>
                    <a:p>
                      <a:pPr>
                        <a:lnSpc>
                          <a:spcPts val="1400"/>
                        </a:lnSpc>
                        <a:spcBef>
                          <a:spcPts val="40"/>
                        </a:spcBef>
                        <a:spcAft>
                          <a:spcPts val="0"/>
                        </a:spcAft>
                        <a:tabLst>
                          <a:tab pos="900430" algn="l"/>
                        </a:tabLst>
                      </a:pPr>
                      <a:r>
                        <a:rPr lang="es-ES" sz="1400">
                          <a:effectLst/>
                        </a:rPr>
                        <a:t>13:00</a:t>
                      </a:r>
                      <a:endParaRPr lang="es-PE" sz="1400">
                        <a:effectLst/>
                        <a:latin typeface="Calibri" panose="020F0502020204030204" pitchFamily="34" charset="0"/>
                        <a:ea typeface="Calibri" panose="020F0502020204030204" pitchFamily="34" charset="0"/>
                        <a:cs typeface="Times New Roman" panose="02020603050405020304" pitchFamily="18" charset="0"/>
                      </a:endParaRPr>
                    </a:p>
                  </a:txBody>
                  <a:tcPr marL="59942" marR="59942" marT="0" marB="0"/>
                </a:tc>
                <a:tc>
                  <a:txBody>
                    <a:bodyPr/>
                    <a:lstStyle/>
                    <a:p>
                      <a:pPr>
                        <a:lnSpc>
                          <a:spcPts val="1400"/>
                        </a:lnSpc>
                        <a:spcBef>
                          <a:spcPts val="40"/>
                        </a:spcBef>
                        <a:spcAft>
                          <a:spcPts val="0"/>
                        </a:spcAft>
                        <a:tabLst>
                          <a:tab pos="900430" algn="l"/>
                        </a:tabLst>
                      </a:pPr>
                      <a:r>
                        <a:rPr lang="es-ES" sz="1400">
                          <a:effectLst/>
                        </a:rPr>
                        <a:t>Tutoría y Orientación Educativa</a:t>
                      </a:r>
                      <a:endParaRPr lang="es-PE" sz="1400">
                        <a:effectLst/>
                        <a:latin typeface="Calibri" panose="020F0502020204030204" pitchFamily="34" charset="0"/>
                        <a:ea typeface="Calibri" panose="020F0502020204030204" pitchFamily="34" charset="0"/>
                        <a:cs typeface="Times New Roman" panose="02020603050405020304" pitchFamily="18" charset="0"/>
                      </a:endParaRPr>
                    </a:p>
                  </a:txBody>
                  <a:tcPr marL="59942" marR="59942" marT="0" marB="0"/>
                </a:tc>
                <a:tc>
                  <a:txBody>
                    <a:bodyPr/>
                    <a:lstStyle/>
                    <a:p>
                      <a:pPr>
                        <a:lnSpc>
                          <a:spcPts val="1400"/>
                        </a:lnSpc>
                        <a:spcBef>
                          <a:spcPts val="40"/>
                        </a:spcBef>
                        <a:spcAft>
                          <a:spcPts val="0"/>
                        </a:spcAft>
                        <a:tabLst>
                          <a:tab pos="900430" algn="l"/>
                        </a:tabLst>
                      </a:pPr>
                      <a:r>
                        <a:rPr lang="es-ES" sz="1400" dirty="0">
                          <a:solidFill>
                            <a:srgbClr val="0070C0"/>
                          </a:solidFill>
                          <a:effectLst/>
                        </a:rPr>
                        <a:t>Arte y cultura en Lengua Originaria</a:t>
                      </a:r>
                      <a:endParaRPr lang="es-PE" sz="1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942" marR="59942" marT="0" marB="0"/>
                </a:tc>
                <a:tc>
                  <a:txBody>
                    <a:bodyPr/>
                    <a:lstStyle/>
                    <a:p>
                      <a:pPr>
                        <a:lnSpc>
                          <a:spcPts val="1400"/>
                        </a:lnSpc>
                        <a:spcBef>
                          <a:spcPts val="40"/>
                        </a:spcBef>
                        <a:spcAft>
                          <a:spcPts val="0"/>
                        </a:spcAft>
                        <a:tabLst>
                          <a:tab pos="900430" algn="l"/>
                        </a:tabLst>
                      </a:pPr>
                      <a:r>
                        <a:rPr lang="es-ES" sz="1400">
                          <a:effectLst/>
                        </a:rPr>
                        <a:t>Educación Física en Castellano como L2 y LO</a:t>
                      </a:r>
                      <a:endParaRPr lang="es-PE" sz="1400">
                        <a:effectLst/>
                        <a:latin typeface="Calibri" panose="020F0502020204030204" pitchFamily="34" charset="0"/>
                        <a:ea typeface="Calibri" panose="020F0502020204030204" pitchFamily="34" charset="0"/>
                        <a:cs typeface="Times New Roman" panose="02020603050405020304" pitchFamily="18" charset="0"/>
                      </a:endParaRPr>
                    </a:p>
                  </a:txBody>
                  <a:tcPr marL="59942" marR="59942" marT="0" marB="0"/>
                </a:tc>
                <a:tc>
                  <a:txBody>
                    <a:bodyPr/>
                    <a:lstStyle/>
                    <a:p>
                      <a:pPr>
                        <a:lnSpc>
                          <a:spcPts val="1400"/>
                        </a:lnSpc>
                        <a:spcBef>
                          <a:spcPts val="40"/>
                        </a:spcBef>
                        <a:spcAft>
                          <a:spcPts val="0"/>
                        </a:spcAft>
                        <a:tabLst>
                          <a:tab pos="900430" algn="l"/>
                        </a:tabLst>
                      </a:pPr>
                      <a:r>
                        <a:rPr lang="es-ES" sz="1400">
                          <a:effectLst/>
                        </a:rPr>
                        <a:t>Matemática en castellano como L2</a:t>
                      </a:r>
                      <a:endParaRPr lang="es-PE" sz="1400">
                        <a:effectLst/>
                        <a:latin typeface="Calibri" panose="020F0502020204030204" pitchFamily="34" charset="0"/>
                        <a:ea typeface="Calibri" panose="020F0502020204030204" pitchFamily="34" charset="0"/>
                        <a:cs typeface="Times New Roman" panose="02020603050405020304" pitchFamily="18" charset="0"/>
                      </a:endParaRPr>
                    </a:p>
                  </a:txBody>
                  <a:tcPr marL="59942" marR="59942" marT="0" marB="0"/>
                </a:tc>
                <a:tc>
                  <a:txBody>
                    <a:bodyPr/>
                    <a:lstStyle/>
                    <a:p>
                      <a:pPr>
                        <a:lnSpc>
                          <a:spcPts val="1400"/>
                        </a:lnSpc>
                        <a:spcBef>
                          <a:spcPts val="40"/>
                        </a:spcBef>
                        <a:spcAft>
                          <a:spcPts val="0"/>
                        </a:spcAft>
                        <a:tabLst>
                          <a:tab pos="900430" algn="l"/>
                        </a:tabLst>
                      </a:pPr>
                      <a:r>
                        <a:rPr lang="es-ES" sz="1400" dirty="0">
                          <a:solidFill>
                            <a:srgbClr val="0070C0"/>
                          </a:solidFill>
                          <a:effectLst/>
                        </a:rPr>
                        <a:t>Ciencia y Tecnología / Personal social en LO</a:t>
                      </a:r>
                      <a:endParaRPr lang="es-PE" sz="1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942" marR="59942"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566789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02920" y="2529184"/>
            <a:ext cx="11117580" cy="2062103"/>
          </a:xfrm>
          <a:prstGeom prst="rect">
            <a:avLst/>
          </a:prstGeom>
        </p:spPr>
        <p:txBody>
          <a:bodyPr wrap="square">
            <a:spAutoFit/>
          </a:bodyPr>
          <a:lstStyle/>
          <a:p>
            <a:r>
              <a:rPr lang="es-PE" sz="3200" b="1" dirty="0">
                <a:latin typeface="BellMT"/>
              </a:rPr>
              <a:t>¿Qué compromisos asumo para implementar el Modelo de Servicio Educativo Intercultural Bilingüe en mi IE?</a:t>
            </a:r>
          </a:p>
          <a:p>
            <a:endParaRPr lang="es-ES" sz="3200" b="1" dirty="0">
              <a:latin typeface="BellMT"/>
            </a:endParaRPr>
          </a:p>
          <a:p>
            <a:r>
              <a:rPr lang="es-ES" sz="3200" b="1" dirty="0">
                <a:latin typeface="BellMT"/>
              </a:rPr>
              <a:t>C</a:t>
            </a:r>
            <a:r>
              <a:rPr lang="es-PE" sz="3200" b="1" dirty="0" err="1">
                <a:latin typeface="BellMT"/>
              </a:rPr>
              <a:t>ada</a:t>
            </a:r>
            <a:r>
              <a:rPr lang="es-PE" sz="3200" b="1" dirty="0">
                <a:latin typeface="BellMT"/>
              </a:rPr>
              <a:t> uno escribe en un </a:t>
            </a:r>
            <a:r>
              <a:rPr lang="es-PE" sz="3200" b="1" dirty="0" err="1">
                <a:latin typeface="BellMT"/>
              </a:rPr>
              <a:t>metaplan</a:t>
            </a:r>
            <a:r>
              <a:rPr lang="es-PE" sz="3200" b="1" dirty="0">
                <a:latin typeface="BellMT"/>
              </a:rPr>
              <a:t>.</a:t>
            </a:r>
          </a:p>
        </p:txBody>
      </p:sp>
    </p:spTree>
    <p:extLst>
      <p:ext uri="{BB962C8B-B14F-4D97-AF65-F5344CB8AC3E}">
        <p14:creationId xmlns:p14="http://schemas.microsoft.com/office/powerpoint/2010/main" val="20414433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rot="19984340">
            <a:off x="663272" y="1893139"/>
            <a:ext cx="8530191" cy="707886"/>
          </a:xfrm>
          <a:prstGeom prst="rect">
            <a:avLst/>
          </a:prstGeom>
        </p:spPr>
        <p:txBody>
          <a:bodyPr wrap="square">
            <a:spAutoFit/>
          </a:bodyPr>
          <a:lstStyle/>
          <a:p>
            <a:r>
              <a:rPr lang="es-PE" sz="2000" b="1" dirty="0"/>
              <a:t>Un viajero sin observación, es como un pájaro sin alas.</a:t>
            </a:r>
          </a:p>
          <a:p>
            <a:r>
              <a:rPr lang="es-PE" sz="2000" b="1" dirty="0" err="1"/>
              <a:t>Moslih</a:t>
            </a:r>
            <a:r>
              <a:rPr lang="es-PE" sz="2000" b="1" dirty="0"/>
              <a:t> </a:t>
            </a:r>
            <a:r>
              <a:rPr lang="es-PE" sz="2000" b="1" dirty="0" err="1"/>
              <a:t>Eddin</a:t>
            </a:r>
            <a:r>
              <a:rPr lang="es-PE" sz="2000" b="1" dirty="0"/>
              <a:t> </a:t>
            </a:r>
            <a:r>
              <a:rPr lang="es-PE" sz="2000" b="1" dirty="0" err="1"/>
              <a:t>Saadi</a:t>
            </a:r>
            <a:endParaRPr lang="es-PE" sz="2000" b="1" dirty="0"/>
          </a:p>
        </p:txBody>
      </p:sp>
      <p:sp>
        <p:nvSpPr>
          <p:cNvPr id="3" name="Rectángulo 2"/>
          <p:cNvSpPr/>
          <p:nvPr/>
        </p:nvSpPr>
        <p:spPr>
          <a:xfrm rot="19741465">
            <a:off x="2706027" y="4105595"/>
            <a:ext cx="6350155" cy="646331"/>
          </a:xfrm>
          <a:prstGeom prst="rect">
            <a:avLst/>
          </a:prstGeom>
        </p:spPr>
        <p:txBody>
          <a:bodyPr wrap="square">
            <a:spAutoFit/>
          </a:bodyPr>
          <a:lstStyle/>
          <a:p>
            <a:r>
              <a:rPr lang="es-PE" b="1" dirty="0">
                <a:solidFill>
                  <a:srgbClr val="191919"/>
                </a:solidFill>
                <a:latin typeface="Roboto"/>
              </a:rPr>
              <a:t>La mente es como un paracaídas: sólo funciona si se abre. Albert Einstein.</a:t>
            </a:r>
            <a:endParaRPr lang="es-PE" b="1" dirty="0"/>
          </a:p>
        </p:txBody>
      </p:sp>
    </p:spTree>
    <p:extLst>
      <p:ext uri="{BB962C8B-B14F-4D97-AF65-F5344CB8AC3E}">
        <p14:creationId xmlns:p14="http://schemas.microsoft.com/office/powerpoint/2010/main" val="2589333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3198099330"/>
              </p:ext>
            </p:extLst>
          </p:nvPr>
        </p:nvGraphicFramePr>
        <p:xfrm>
          <a:off x="482139" y="864526"/>
          <a:ext cx="11055926" cy="58723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ángulo 4"/>
          <p:cNvSpPr/>
          <p:nvPr/>
        </p:nvSpPr>
        <p:spPr>
          <a:xfrm>
            <a:off x="1463042" y="1180411"/>
            <a:ext cx="4322618" cy="98090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PE" dirty="0"/>
              <a:t>La chacra es el centro de la vida</a:t>
            </a:r>
          </a:p>
          <a:p>
            <a:pPr algn="ctr"/>
            <a:r>
              <a:rPr lang="es-PE" dirty="0"/>
              <a:t>La chacra teje la relación del hombre con las deidades y la naturaleza.</a:t>
            </a:r>
          </a:p>
        </p:txBody>
      </p:sp>
      <p:sp>
        <p:nvSpPr>
          <p:cNvPr id="6" name="Rectángulo 5"/>
          <p:cNvSpPr/>
          <p:nvPr/>
        </p:nvSpPr>
        <p:spPr>
          <a:xfrm>
            <a:off x="2452256" y="83125"/>
            <a:ext cx="6666808" cy="54032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PE" sz="2800" dirty="0"/>
              <a:t>Principios de la cultura andina</a:t>
            </a:r>
          </a:p>
        </p:txBody>
      </p:sp>
    </p:spTree>
    <p:extLst>
      <p:ext uri="{BB962C8B-B14F-4D97-AF65-F5344CB8AC3E}">
        <p14:creationId xmlns:p14="http://schemas.microsoft.com/office/powerpoint/2010/main" val="2504279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70609" y="571645"/>
            <a:ext cx="2840182" cy="457055"/>
          </a:xfrm>
        </p:spPr>
        <p:txBody>
          <a:bodyPr>
            <a:normAutofit/>
          </a:bodyPr>
          <a:lstStyle/>
          <a:p>
            <a:r>
              <a:rPr lang="es-PE" sz="2400" dirty="0">
                <a:solidFill>
                  <a:srgbClr val="0070C0"/>
                </a:solidFill>
              </a:rPr>
              <a:t>Interculturalidad</a:t>
            </a:r>
          </a:p>
        </p:txBody>
      </p:sp>
      <p:sp>
        <p:nvSpPr>
          <p:cNvPr id="4" name="Título 1"/>
          <p:cNvSpPr txBox="1">
            <a:spLocks/>
          </p:cNvSpPr>
          <p:nvPr/>
        </p:nvSpPr>
        <p:spPr>
          <a:xfrm>
            <a:off x="4232565" y="571644"/>
            <a:ext cx="3065382" cy="45705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PE" sz="2400" dirty="0">
                <a:solidFill>
                  <a:srgbClr val="0070C0"/>
                </a:solidFill>
              </a:rPr>
              <a:t>Diálogo de saberes</a:t>
            </a:r>
          </a:p>
        </p:txBody>
      </p:sp>
      <p:sp>
        <p:nvSpPr>
          <p:cNvPr id="5" name="Título 1"/>
          <p:cNvSpPr txBox="1">
            <a:spLocks/>
          </p:cNvSpPr>
          <p:nvPr/>
        </p:nvSpPr>
        <p:spPr>
          <a:xfrm>
            <a:off x="8149935" y="571643"/>
            <a:ext cx="3305943" cy="45705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PE" sz="2400" dirty="0">
                <a:solidFill>
                  <a:srgbClr val="0070C0"/>
                </a:solidFill>
              </a:rPr>
              <a:t>Buen vivir</a:t>
            </a:r>
          </a:p>
        </p:txBody>
      </p:sp>
      <p:sp>
        <p:nvSpPr>
          <p:cNvPr id="6" name="Título 1"/>
          <p:cNvSpPr txBox="1">
            <a:spLocks/>
          </p:cNvSpPr>
          <p:nvPr/>
        </p:nvSpPr>
        <p:spPr>
          <a:xfrm>
            <a:off x="3515589" y="59025"/>
            <a:ext cx="3307774" cy="45705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PE" sz="2400" dirty="0"/>
              <a:t>REFLEXIONES PREVIAS</a:t>
            </a:r>
          </a:p>
        </p:txBody>
      </p:sp>
      <p:sp>
        <p:nvSpPr>
          <p:cNvPr id="7" name="Título 1"/>
          <p:cNvSpPr txBox="1">
            <a:spLocks/>
          </p:cNvSpPr>
          <p:nvPr/>
        </p:nvSpPr>
        <p:spPr>
          <a:xfrm>
            <a:off x="370604" y="1444489"/>
            <a:ext cx="3373588" cy="625851"/>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PE" sz="1600" dirty="0"/>
              <a:t>Relación respetuosa y de valoración mutua entre culturas diferentes</a:t>
            </a:r>
          </a:p>
        </p:txBody>
      </p:sp>
      <p:sp>
        <p:nvSpPr>
          <p:cNvPr id="8" name="Título 1"/>
          <p:cNvSpPr txBox="1">
            <a:spLocks/>
          </p:cNvSpPr>
          <p:nvPr/>
        </p:nvSpPr>
        <p:spPr>
          <a:xfrm>
            <a:off x="4071668" y="1397480"/>
            <a:ext cx="3692106" cy="902004"/>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PE" sz="1600" dirty="0"/>
              <a:t>Proceso de interrelación dinámica mutuamente enriquecedora entre personas y culturas puesta en colaboración  por un destino común. </a:t>
            </a:r>
          </a:p>
        </p:txBody>
      </p:sp>
      <p:sp>
        <p:nvSpPr>
          <p:cNvPr id="9" name="Título 1"/>
          <p:cNvSpPr txBox="1">
            <a:spLocks/>
          </p:cNvSpPr>
          <p:nvPr/>
        </p:nvSpPr>
        <p:spPr>
          <a:xfrm>
            <a:off x="8371609" y="1392728"/>
            <a:ext cx="3619108" cy="867392"/>
          </a:xfrm>
          <a:prstGeom prst="rect">
            <a:avLst/>
          </a:prstGeom>
        </p:spPr>
        <p:txBody>
          <a:bodyPr vert="horz" lIns="91440" tIns="45720" rIns="91440" bIns="45720" rtlCol="0" anchor="t">
            <a:normAutofit fontScale="7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PE" sz="2400" dirty="0"/>
              <a:t>El cuidado de la vida, es responsabilidad de todos. El bienestar y la tranquilidad de uno, se sustenta en el bienestar y la tranquilidad del otro.</a:t>
            </a:r>
          </a:p>
        </p:txBody>
      </p:sp>
      <p:sp>
        <p:nvSpPr>
          <p:cNvPr id="10" name="Título 1"/>
          <p:cNvSpPr txBox="1">
            <a:spLocks/>
          </p:cNvSpPr>
          <p:nvPr/>
        </p:nvSpPr>
        <p:spPr>
          <a:xfrm>
            <a:off x="367727" y="2911243"/>
            <a:ext cx="3373588" cy="625851"/>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PE" sz="2400" dirty="0">
                <a:solidFill>
                  <a:srgbClr val="00B050"/>
                </a:solidFill>
              </a:rPr>
              <a:t>Interculturalidad crítica</a:t>
            </a:r>
          </a:p>
        </p:txBody>
      </p:sp>
      <p:sp>
        <p:nvSpPr>
          <p:cNvPr id="11" name="Título 1"/>
          <p:cNvSpPr txBox="1">
            <a:spLocks/>
          </p:cNvSpPr>
          <p:nvPr/>
        </p:nvSpPr>
        <p:spPr>
          <a:xfrm>
            <a:off x="4068791" y="2898740"/>
            <a:ext cx="3692106" cy="828134"/>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PE" sz="1600" dirty="0"/>
              <a:t>Permite resolver problemas estructurales y de la vida cotidiana, usando aportes de diferentes sistemas de conocimiento.</a:t>
            </a:r>
          </a:p>
        </p:txBody>
      </p:sp>
      <p:sp>
        <p:nvSpPr>
          <p:cNvPr id="12" name="Título 1"/>
          <p:cNvSpPr txBox="1">
            <a:spLocks/>
          </p:cNvSpPr>
          <p:nvPr/>
        </p:nvSpPr>
        <p:spPr>
          <a:xfrm>
            <a:off x="8368732" y="2859482"/>
            <a:ext cx="3619108" cy="677612"/>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PE" sz="1600" dirty="0"/>
              <a:t>La única manera de cuidar el bienestar de uno, es cuidando los seres del pacha.</a:t>
            </a:r>
          </a:p>
        </p:txBody>
      </p:sp>
      <p:sp>
        <p:nvSpPr>
          <p:cNvPr id="13" name="Título 1"/>
          <p:cNvSpPr txBox="1">
            <a:spLocks/>
          </p:cNvSpPr>
          <p:nvPr/>
        </p:nvSpPr>
        <p:spPr>
          <a:xfrm>
            <a:off x="367727" y="4109839"/>
            <a:ext cx="3373588" cy="625851"/>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PE" sz="1600" dirty="0"/>
              <a:t>Replantea, busca alternativas a las causas que generar desigualdad</a:t>
            </a:r>
          </a:p>
        </p:txBody>
      </p:sp>
      <p:sp>
        <p:nvSpPr>
          <p:cNvPr id="14" name="Título 1"/>
          <p:cNvSpPr txBox="1">
            <a:spLocks/>
          </p:cNvSpPr>
          <p:nvPr/>
        </p:nvSpPr>
        <p:spPr>
          <a:xfrm>
            <a:off x="3965272" y="4097337"/>
            <a:ext cx="3902017" cy="264479"/>
          </a:xfrm>
          <a:prstGeom prst="rect">
            <a:avLst/>
          </a:prstGeom>
          <a:ln w="3175">
            <a:noFill/>
          </a:ln>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PE" sz="1600" dirty="0"/>
              <a:t>Crianza de animales:</a:t>
            </a:r>
          </a:p>
        </p:txBody>
      </p:sp>
      <p:sp>
        <p:nvSpPr>
          <p:cNvPr id="15" name="Título 1"/>
          <p:cNvSpPr txBox="1">
            <a:spLocks/>
          </p:cNvSpPr>
          <p:nvPr/>
        </p:nvSpPr>
        <p:spPr>
          <a:xfrm>
            <a:off x="8368732" y="4092584"/>
            <a:ext cx="3619108" cy="867392"/>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PE" sz="1600" dirty="0"/>
              <a:t>Si el agua, al aire, el suelo o el vecino se enferma, también me enfermo. Mi vida no es una isla, es la suma de todos.</a:t>
            </a:r>
          </a:p>
        </p:txBody>
      </p:sp>
      <p:sp>
        <p:nvSpPr>
          <p:cNvPr id="16" name="Título 1"/>
          <p:cNvSpPr txBox="1">
            <a:spLocks/>
          </p:cNvSpPr>
          <p:nvPr/>
        </p:nvSpPr>
        <p:spPr>
          <a:xfrm>
            <a:off x="364850" y="5687318"/>
            <a:ext cx="3373588" cy="799942"/>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PE" sz="1600" dirty="0"/>
              <a:t>Visibilizar a los excluidos.</a:t>
            </a:r>
          </a:p>
          <a:p>
            <a:pPr algn="l"/>
            <a:r>
              <a:rPr lang="es-ES" sz="1600" dirty="0"/>
              <a:t>R</a:t>
            </a:r>
            <a:r>
              <a:rPr lang="es-PE" sz="1600" dirty="0" err="1"/>
              <a:t>eflexiona</a:t>
            </a:r>
            <a:r>
              <a:rPr lang="es-PE" sz="1600" dirty="0"/>
              <a:t> sobre las causas y plantea nuevas formas de relacionarse</a:t>
            </a:r>
          </a:p>
        </p:txBody>
      </p:sp>
      <p:sp>
        <p:nvSpPr>
          <p:cNvPr id="18" name="Título 1"/>
          <p:cNvSpPr txBox="1">
            <a:spLocks/>
          </p:cNvSpPr>
          <p:nvPr/>
        </p:nvSpPr>
        <p:spPr>
          <a:xfrm>
            <a:off x="8365855" y="5670062"/>
            <a:ext cx="3619108" cy="867392"/>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PE" sz="1600" dirty="0"/>
              <a:t>El COVID.</a:t>
            </a:r>
          </a:p>
          <a:p>
            <a:pPr algn="l"/>
            <a:r>
              <a:rPr lang="es-PE" sz="1600" dirty="0"/>
              <a:t>La gripe</a:t>
            </a:r>
          </a:p>
          <a:p>
            <a:pPr algn="l"/>
            <a:r>
              <a:rPr lang="es-PE" sz="1600" dirty="0"/>
              <a:t>……..</a:t>
            </a:r>
          </a:p>
        </p:txBody>
      </p:sp>
      <p:sp>
        <p:nvSpPr>
          <p:cNvPr id="19" name="Flecha derecha 18"/>
          <p:cNvSpPr/>
          <p:nvPr/>
        </p:nvSpPr>
        <p:spPr>
          <a:xfrm>
            <a:off x="3515589" y="695078"/>
            <a:ext cx="553202" cy="23010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0" name="Flecha derecha 19"/>
          <p:cNvSpPr/>
          <p:nvPr/>
        </p:nvSpPr>
        <p:spPr>
          <a:xfrm>
            <a:off x="7758020" y="695078"/>
            <a:ext cx="553202" cy="23010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1" name="Flecha abajo 20"/>
          <p:cNvSpPr/>
          <p:nvPr/>
        </p:nvSpPr>
        <p:spPr>
          <a:xfrm>
            <a:off x="1596752" y="1035045"/>
            <a:ext cx="555685" cy="4502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2" name="Título 1"/>
          <p:cNvSpPr txBox="1">
            <a:spLocks/>
          </p:cNvSpPr>
          <p:nvPr/>
        </p:nvSpPr>
        <p:spPr>
          <a:xfrm>
            <a:off x="3738439" y="4422764"/>
            <a:ext cx="2152672" cy="1064421"/>
          </a:xfrm>
          <a:prstGeom prst="rect">
            <a:avLst/>
          </a:prstGeom>
          <a:ln>
            <a:noFill/>
          </a:ln>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74625" indent="-174625" algn="l">
              <a:buFont typeface="Wingdings" panose="05000000000000000000" pitchFamily="2" charset="2"/>
              <a:buChar char="ü"/>
            </a:pPr>
            <a:r>
              <a:rPr lang="es-PE" sz="1400" dirty="0"/>
              <a:t>Trato como a persona</a:t>
            </a:r>
          </a:p>
          <a:p>
            <a:pPr marL="174625" indent="-174625" algn="l">
              <a:buFont typeface="Wingdings" panose="05000000000000000000" pitchFamily="2" charset="2"/>
              <a:buChar char="ü"/>
            </a:pPr>
            <a:r>
              <a:rPr lang="es-PE" sz="1400" dirty="0"/>
              <a:t>Crianza compartida con las deidades.</a:t>
            </a:r>
          </a:p>
          <a:p>
            <a:pPr marL="174625" indent="-174625" algn="l">
              <a:buFont typeface="Wingdings" panose="05000000000000000000" pitchFamily="2" charset="2"/>
              <a:buChar char="ü"/>
            </a:pPr>
            <a:r>
              <a:rPr lang="es-PE" sz="1400" dirty="0"/>
              <a:t>Ofrende a las deidades.</a:t>
            </a:r>
          </a:p>
          <a:p>
            <a:pPr marL="174625" indent="-174625" algn="l">
              <a:buFont typeface="Wingdings" panose="05000000000000000000" pitchFamily="2" charset="2"/>
              <a:buChar char="ü"/>
            </a:pPr>
            <a:r>
              <a:rPr lang="es-PE" sz="1400" dirty="0"/>
              <a:t>Prácticas armonizar.  </a:t>
            </a:r>
          </a:p>
        </p:txBody>
      </p:sp>
      <p:sp>
        <p:nvSpPr>
          <p:cNvPr id="23" name="Título 1"/>
          <p:cNvSpPr txBox="1">
            <a:spLocks/>
          </p:cNvSpPr>
          <p:nvPr/>
        </p:nvSpPr>
        <p:spPr>
          <a:xfrm>
            <a:off x="5942870" y="4419887"/>
            <a:ext cx="2070600" cy="1067298"/>
          </a:xfrm>
          <a:prstGeom prst="rect">
            <a:avLst/>
          </a:prstGeom>
          <a:ln>
            <a:noFill/>
          </a:ln>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82563" indent="-182563" algn="l">
              <a:buFont typeface="Wingdings" panose="05000000000000000000" pitchFamily="2" charset="2"/>
              <a:buChar char="ü"/>
            </a:pPr>
            <a:r>
              <a:rPr lang="es-PE" sz="1400" dirty="0"/>
              <a:t>Inseminación artificial.</a:t>
            </a:r>
          </a:p>
          <a:p>
            <a:pPr marL="182563" indent="-182563" algn="l">
              <a:buFont typeface="Wingdings" panose="05000000000000000000" pitchFamily="2" charset="2"/>
              <a:buChar char="ü"/>
            </a:pPr>
            <a:r>
              <a:rPr lang="es-PE" sz="1400" dirty="0"/>
              <a:t>Mejoramiento de forraje.</a:t>
            </a:r>
          </a:p>
          <a:p>
            <a:pPr marL="182563" indent="-182563" algn="l">
              <a:buFont typeface="Wingdings" panose="05000000000000000000" pitchFamily="2" charset="2"/>
              <a:buChar char="ü"/>
            </a:pPr>
            <a:r>
              <a:rPr lang="es-PE" sz="1400" dirty="0"/>
              <a:t>Alimentación balanceada.</a:t>
            </a:r>
          </a:p>
        </p:txBody>
      </p:sp>
      <p:sp>
        <p:nvSpPr>
          <p:cNvPr id="24" name="Título 1"/>
          <p:cNvSpPr txBox="1">
            <a:spLocks/>
          </p:cNvSpPr>
          <p:nvPr/>
        </p:nvSpPr>
        <p:spPr>
          <a:xfrm>
            <a:off x="3965272" y="5776497"/>
            <a:ext cx="3902017" cy="264479"/>
          </a:xfrm>
          <a:prstGeom prst="rect">
            <a:avLst/>
          </a:prstGeom>
          <a:ln w="3175">
            <a:noFill/>
          </a:ln>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PE" sz="1600" dirty="0"/>
              <a:t>Contaminación del agua</a:t>
            </a:r>
          </a:p>
        </p:txBody>
      </p:sp>
      <p:sp>
        <p:nvSpPr>
          <p:cNvPr id="25" name="Título 1"/>
          <p:cNvSpPr txBox="1">
            <a:spLocks/>
          </p:cNvSpPr>
          <p:nvPr/>
        </p:nvSpPr>
        <p:spPr>
          <a:xfrm>
            <a:off x="3738439" y="6035425"/>
            <a:ext cx="2152672" cy="799942"/>
          </a:xfrm>
          <a:prstGeom prst="rect">
            <a:avLst/>
          </a:prstGeom>
          <a:ln>
            <a:noFill/>
          </a:ln>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74625" indent="-174625" algn="l">
              <a:buFont typeface="Wingdings" panose="05000000000000000000" pitchFamily="2" charset="2"/>
              <a:buChar char="ü"/>
            </a:pPr>
            <a:r>
              <a:rPr lang="es-PE" sz="1400" dirty="0"/>
              <a:t>Cuidado del manante.</a:t>
            </a:r>
          </a:p>
          <a:p>
            <a:pPr marL="174625" indent="-174625" algn="l">
              <a:buFont typeface="Wingdings" panose="05000000000000000000" pitchFamily="2" charset="2"/>
              <a:buChar char="ü"/>
            </a:pPr>
            <a:r>
              <a:rPr lang="es-PE" sz="1400" dirty="0"/>
              <a:t>Plantas criadoras.</a:t>
            </a:r>
          </a:p>
          <a:p>
            <a:pPr marL="174625" indent="-174625" algn="l">
              <a:buFont typeface="Wingdings" panose="05000000000000000000" pitchFamily="2" charset="2"/>
              <a:buChar char="ü"/>
            </a:pPr>
            <a:r>
              <a:rPr lang="es-PE" sz="1400" dirty="0"/>
              <a:t>Rituales de agradecimiento</a:t>
            </a:r>
          </a:p>
        </p:txBody>
      </p:sp>
      <p:sp>
        <p:nvSpPr>
          <p:cNvPr id="26" name="Título 1"/>
          <p:cNvSpPr txBox="1">
            <a:spLocks/>
          </p:cNvSpPr>
          <p:nvPr/>
        </p:nvSpPr>
        <p:spPr>
          <a:xfrm>
            <a:off x="5942870" y="6032547"/>
            <a:ext cx="2070600" cy="758953"/>
          </a:xfrm>
          <a:prstGeom prst="rect">
            <a:avLst/>
          </a:prstGeom>
          <a:ln>
            <a:noFill/>
          </a:ln>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82563" indent="-182563" algn="l">
              <a:buFont typeface="Wingdings" panose="05000000000000000000" pitchFamily="2" charset="2"/>
              <a:buChar char="ü"/>
            </a:pPr>
            <a:r>
              <a:rPr lang="es-PE" sz="1400" dirty="0"/>
              <a:t>Tecnología  estanques.</a:t>
            </a:r>
          </a:p>
          <a:p>
            <a:pPr marL="182563" indent="-182563" algn="l">
              <a:buFont typeface="Wingdings" panose="05000000000000000000" pitchFamily="2" charset="2"/>
              <a:buChar char="ü"/>
            </a:pPr>
            <a:r>
              <a:rPr lang="es-PE" sz="1400" dirty="0"/>
              <a:t>Uso de flúor.</a:t>
            </a:r>
          </a:p>
          <a:p>
            <a:pPr marL="182563" indent="-182563" algn="l">
              <a:buFont typeface="Wingdings" panose="05000000000000000000" pitchFamily="2" charset="2"/>
              <a:buChar char="ü"/>
            </a:pPr>
            <a:r>
              <a:rPr lang="es-PE" sz="1400" dirty="0"/>
              <a:t>Purificación de agua servida.</a:t>
            </a:r>
          </a:p>
        </p:txBody>
      </p:sp>
      <p:sp>
        <p:nvSpPr>
          <p:cNvPr id="27" name="Flecha abajo 26"/>
          <p:cNvSpPr/>
          <p:nvPr/>
        </p:nvSpPr>
        <p:spPr>
          <a:xfrm>
            <a:off x="5552900" y="994192"/>
            <a:ext cx="598517" cy="3826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8" name="Flecha abajo 27"/>
          <p:cNvSpPr/>
          <p:nvPr/>
        </p:nvSpPr>
        <p:spPr>
          <a:xfrm>
            <a:off x="9530462" y="1012073"/>
            <a:ext cx="598517" cy="3826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9" name="Flecha abajo 28"/>
          <p:cNvSpPr/>
          <p:nvPr/>
        </p:nvSpPr>
        <p:spPr>
          <a:xfrm>
            <a:off x="9503647" y="2343451"/>
            <a:ext cx="598517" cy="3826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30" name="Flecha abajo 29"/>
          <p:cNvSpPr/>
          <p:nvPr/>
        </p:nvSpPr>
        <p:spPr>
          <a:xfrm>
            <a:off x="5552900" y="2344768"/>
            <a:ext cx="598517" cy="3826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31" name="Flecha abajo 30"/>
          <p:cNvSpPr/>
          <p:nvPr/>
        </p:nvSpPr>
        <p:spPr>
          <a:xfrm>
            <a:off x="1575338" y="2299484"/>
            <a:ext cx="598517" cy="3826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32" name="Flecha abajo 31"/>
          <p:cNvSpPr/>
          <p:nvPr/>
        </p:nvSpPr>
        <p:spPr>
          <a:xfrm>
            <a:off x="1575337" y="3505824"/>
            <a:ext cx="598517" cy="3826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33" name="Flecha abajo 32"/>
          <p:cNvSpPr/>
          <p:nvPr/>
        </p:nvSpPr>
        <p:spPr>
          <a:xfrm>
            <a:off x="5552900" y="3672896"/>
            <a:ext cx="598517" cy="3826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34" name="Flecha abajo 33"/>
          <p:cNvSpPr/>
          <p:nvPr/>
        </p:nvSpPr>
        <p:spPr>
          <a:xfrm>
            <a:off x="9561651" y="3623532"/>
            <a:ext cx="598517" cy="3826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35" name="Flecha abajo 34"/>
          <p:cNvSpPr/>
          <p:nvPr/>
        </p:nvSpPr>
        <p:spPr>
          <a:xfrm>
            <a:off x="9626767" y="4979573"/>
            <a:ext cx="598517" cy="3826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36" name="Flecha abajo 35"/>
          <p:cNvSpPr/>
          <p:nvPr/>
        </p:nvSpPr>
        <p:spPr>
          <a:xfrm>
            <a:off x="1596752" y="5023087"/>
            <a:ext cx="598517" cy="3826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Tree>
    <p:extLst>
      <p:ext uri="{BB962C8B-B14F-4D97-AF65-F5344CB8AC3E}">
        <p14:creationId xmlns:p14="http://schemas.microsoft.com/office/powerpoint/2010/main" val="3437060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p:cNvGraphicFramePr/>
          <p:nvPr>
            <p:extLst>
              <p:ext uri="{D42A27DB-BD31-4B8C-83A1-F6EECF244321}">
                <p14:modId xmlns:p14="http://schemas.microsoft.com/office/powerpoint/2010/main" val="1232875520"/>
              </p:ext>
            </p:extLst>
          </p:nvPr>
        </p:nvGraphicFramePr>
        <p:xfrm>
          <a:off x="143436" y="1042394"/>
          <a:ext cx="10160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2 Marcador de contenido"/>
          <p:cNvSpPr>
            <a:spLocks noGrp="1"/>
          </p:cNvSpPr>
          <p:nvPr>
            <p:ph idx="1"/>
          </p:nvPr>
        </p:nvSpPr>
        <p:spPr>
          <a:xfrm>
            <a:off x="2753768" y="87617"/>
            <a:ext cx="7769106" cy="492087"/>
          </a:xfrm>
        </p:spPr>
        <p:txBody>
          <a:bodyPr>
            <a:noAutofit/>
          </a:bodyPr>
          <a:lstStyle/>
          <a:p>
            <a:pPr marL="0" indent="0" algn="ctr">
              <a:buNone/>
            </a:pPr>
            <a:r>
              <a:rPr lang="es-ES_tradnl" sz="3600" b="1" dirty="0">
                <a:solidFill>
                  <a:srgbClr val="C00000"/>
                </a:solidFill>
              </a:rPr>
              <a:t>Cómo se desarrolla diálogo de saberes</a:t>
            </a:r>
            <a:endParaRPr lang="es-PE" sz="3600" dirty="0">
              <a:solidFill>
                <a:srgbClr val="C00000"/>
              </a:solidFill>
            </a:endParaRPr>
          </a:p>
        </p:txBody>
      </p:sp>
      <p:sp>
        <p:nvSpPr>
          <p:cNvPr id="19" name="Flecha derecha 5"/>
          <p:cNvSpPr/>
          <p:nvPr/>
        </p:nvSpPr>
        <p:spPr>
          <a:xfrm rot="17118788">
            <a:off x="8336659" y="3097522"/>
            <a:ext cx="5634666" cy="1308409"/>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000" dirty="0"/>
              <a:t>Visibiliza  colectivos excluidos</a:t>
            </a:r>
          </a:p>
          <a:p>
            <a:pPr algn="ctr"/>
            <a:r>
              <a:rPr lang="es-ES_tradnl" sz="2000" dirty="0"/>
              <a:t>Valoriza conocimiento de diferentes sistemas </a:t>
            </a:r>
            <a:endParaRPr lang="es-PE" sz="2000" dirty="0"/>
          </a:p>
        </p:txBody>
      </p:sp>
    </p:spTree>
    <p:extLst>
      <p:ext uri="{BB962C8B-B14F-4D97-AF65-F5344CB8AC3E}">
        <p14:creationId xmlns:p14="http://schemas.microsoft.com/office/powerpoint/2010/main" val="416660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p:cNvSpPr>
            <a:spLocks noGrp="1"/>
          </p:cNvSpPr>
          <p:nvPr>
            <p:ph idx="1"/>
          </p:nvPr>
        </p:nvSpPr>
        <p:spPr>
          <a:xfrm>
            <a:off x="2927649" y="467894"/>
            <a:ext cx="6264697" cy="492087"/>
          </a:xfrm>
        </p:spPr>
        <p:txBody>
          <a:bodyPr>
            <a:noAutofit/>
          </a:bodyPr>
          <a:lstStyle/>
          <a:p>
            <a:pPr marL="0" indent="0" algn="ctr">
              <a:buNone/>
            </a:pPr>
            <a:r>
              <a:rPr lang="es-ES_tradnl" sz="3600" b="1" dirty="0">
                <a:solidFill>
                  <a:srgbClr val="C00000"/>
                </a:solidFill>
              </a:rPr>
              <a:t>¿Por qué el diálogo de saberes?</a:t>
            </a:r>
            <a:endParaRPr lang="es-PE" sz="3600" dirty="0">
              <a:solidFill>
                <a:srgbClr val="C00000"/>
              </a:solidFill>
            </a:endParaRPr>
          </a:p>
        </p:txBody>
      </p:sp>
      <p:pic>
        <p:nvPicPr>
          <p:cNvPr id="5" name="Picture 2" descr="https://encrypted-tbn0.gstatic.com/images?q=tbn:ANd9GcQ7zXw3aMM9uj7c5pSgA5Haa4ShnDDERURowWfZpXQ-j33StUHJ2A"/>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3746" t="4131" r="14779" b="-1"/>
          <a:stretch/>
        </p:blipFill>
        <p:spPr bwMode="auto">
          <a:xfrm>
            <a:off x="5177904" y="2695646"/>
            <a:ext cx="1872208" cy="1671068"/>
          </a:xfrm>
          <a:prstGeom prst="rect">
            <a:avLst/>
          </a:prstGeom>
          <a:noFill/>
          <a:extLst>
            <a:ext uri="{909E8E84-426E-40DD-AFC4-6F175D3DCCD1}">
              <a14:hiddenFill xmlns:a14="http://schemas.microsoft.com/office/drawing/2010/main">
                <a:solidFill>
                  <a:srgbClr val="FFFFFF"/>
                </a:solidFill>
              </a14:hiddenFill>
            </a:ext>
          </a:extLst>
        </p:spPr>
      </p:pic>
      <p:sp>
        <p:nvSpPr>
          <p:cNvPr id="6" name="Flecha izquierda 4"/>
          <p:cNvSpPr/>
          <p:nvPr/>
        </p:nvSpPr>
        <p:spPr>
          <a:xfrm>
            <a:off x="7845481" y="1314084"/>
            <a:ext cx="2912894" cy="2026063"/>
          </a:xfrm>
          <a:prstGeom prst="left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PE" dirty="0"/>
              <a:t>Genera alternativas de vida frente a la crisis ecológica  y de valores</a:t>
            </a:r>
          </a:p>
        </p:txBody>
      </p:sp>
      <p:sp>
        <p:nvSpPr>
          <p:cNvPr id="7" name="Flecha derecha 5"/>
          <p:cNvSpPr/>
          <p:nvPr/>
        </p:nvSpPr>
        <p:spPr>
          <a:xfrm>
            <a:off x="1763107" y="1277510"/>
            <a:ext cx="2868566" cy="1753058"/>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dirty="0"/>
              <a:t>Afirma la identidad cultural propia</a:t>
            </a:r>
            <a:endParaRPr lang="es-PE" dirty="0"/>
          </a:p>
        </p:txBody>
      </p:sp>
      <p:sp>
        <p:nvSpPr>
          <p:cNvPr id="8" name="Flecha derecha 6"/>
          <p:cNvSpPr/>
          <p:nvPr/>
        </p:nvSpPr>
        <p:spPr>
          <a:xfrm>
            <a:off x="1763108" y="3433217"/>
            <a:ext cx="2868568" cy="1736625"/>
          </a:xfrm>
          <a:prstGeom prst="right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PE" dirty="0"/>
              <a:t>Reconoce  las diversas  tradiciones culturales</a:t>
            </a:r>
          </a:p>
        </p:txBody>
      </p:sp>
      <p:sp>
        <p:nvSpPr>
          <p:cNvPr id="9" name="Flecha izquierda 8"/>
          <p:cNvSpPr/>
          <p:nvPr/>
        </p:nvSpPr>
        <p:spPr>
          <a:xfrm>
            <a:off x="7737329" y="3508479"/>
            <a:ext cx="3306010" cy="2226985"/>
          </a:xfrm>
          <a:prstGeom prst="leftArrow">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s-ES_tradnl" dirty="0" err="1">
                <a:solidFill>
                  <a:prstClr val="black"/>
                </a:solidFill>
              </a:rPr>
              <a:t>Deconstruye</a:t>
            </a:r>
            <a:r>
              <a:rPr lang="es-ES_tradnl" dirty="0">
                <a:solidFill>
                  <a:prstClr val="black"/>
                </a:solidFill>
              </a:rPr>
              <a:t> las visiones  estereotipadas y discriminatorias</a:t>
            </a:r>
            <a:endParaRPr lang="es-PE" dirty="0"/>
          </a:p>
        </p:txBody>
      </p:sp>
      <p:sp>
        <p:nvSpPr>
          <p:cNvPr id="16" name="Flecha arriba 15"/>
          <p:cNvSpPr/>
          <p:nvPr/>
        </p:nvSpPr>
        <p:spPr>
          <a:xfrm>
            <a:off x="4783255" y="4725145"/>
            <a:ext cx="3062225" cy="1809399"/>
          </a:xfrm>
          <a:prstGeom prst="upArrow">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s-ES_tradnl" dirty="0">
                <a:solidFill>
                  <a:prstClr val="black"/>
                </a:solidFill>
              </a:rPr>
              <a:t>Cuestiona  visiones </a:t>
            </a:r>
            <a:r>
              <a:rPr lang="es-ES_tradnl" dirty="0" err="1">
                <a:solidFill>
                  <a:prstClr val="black"/>
                </a:solidFill>
              </a:rPr>
              <a:t>etnocéntricas</a:t>
            </a:r>
            <a:r>
              <a:rPr lang="es-PE" dirty="0">
                <a:solidFill>
                  <a:prstClr val="black"/>
                </a:solidFill>
              </a:rPr>
              <a:t> </a:t>
            </a:r>
            <a:endParaRPr lang="es-PE" dirty="0"/>
          </a:p>
          <a:p>
            <a:pPr algn="ctr"/>
            <a:endParaRPr lang="es-PE" dirty="0"/>
          </a:p>
        </p:txBody>
      </p:sp>
    </p:spTree>
    <p:extLst>
      <p:ext uri="{BB962C8B-B14F-4D97-AF65-F5344CB8AC3E}">
        <p14:creationId xmlns:p14="http://schemas.microsoft.com/office/powerpoint/2010/main" val="811393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70609" y="827677"/>
            <a:ext cx="2840182" cy="457055"/>
          </a:xfrm>
        </p:spPr>
        <p:txBody>
          <a:bodyPr>
            <a:normAutofit/>
          </a:bodyPr>
          <a:lstStyle/>
          <a:p>
            <a:r>
              <a:rPr lang="es-PE" sz="2400" dirty="0">
                <a:solidFill>
                  <a:srgbClr val="0070C0"/>
                </a:solidFill>
              </a:rPr>
              <a:t>Interculturalidad</a:t>
            </a:r>
          </a:p>
        </p:txBody>
      </p:sp>
      <p:sp>
        <p:nvSpPr>
          <p:cNvPr id="4" name="Título 1"/>
          <p:cNvSpPr txBox="1">
            <a:spLocks/>
          </p:cNvSpPr>
          <p:nvPr/>
        </p:nvSpPr>
        <p:spPr>
          <a:xfrm>
            <a:off x="4232565" y="827676"/>
            <a:ext cx="3065382" cy="45705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PE" sz="2400" dirty="0">
                <a:solidFill>
                  <a:srgbClr val="0070C0"/>
                </a:solidFill>
              </a:rPr>
              <a:t>Diálogo de saberes</a:t>
            </a:r>
          </a:p>
        </p:txBody>
      </p:sp>
      <p:sp>
        <p:nvSpPr>
          <p:cNvPr id="5" name="Título 1"/>
          <p:cNvSpPr txBox="1">
            <a:spLocks/>
          </p:cNvSpPr>
          <p:nvPr/>
        </p:nvSpPr>
        <p:spPr>
          <a:xfrm>
            <a:off x="8149935" y="827675"/>
            <a:ext cx="3305943" cy="45705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PE" sz="2400" dirty="0">
                <a:solidFill>
                  <a:srgbClr val="0070C0"/>
                </a:solidFill>
              </a:rPr>
              <a:t>Buen vivir</a:t>
            </a:r>
          </a:p>
        </p:txBody>
      </p:sp>
      <p:sp>
        <p:nvSpPr>
          <p:cNvPr id="6" name="Título 1"/>
          <p:cNvSpPr txBox="1">
            <a:spLocks/>
          </p:cNvSpPr>
          <p:nvPr/>
        </p:nvSpPr>
        <p:spPr>
          <a:xfrm>
            <a:off x="1207008" y="59025"/>
            <a:ext cx="10058400" cy="45705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PE" sz="2400" b="1" dirty="0"/>
              <a:t>RELACIÓN DE LOS CONCEPTOS E IMPLICANCIA EN LA IMPLEMENTACIÓN DE LA EIB </a:t>
            </a:r>
          </a:p>
        </p:txBody>
      </p:sp>
      <p:sp>
        <p:nvSpPr>
          <p:cNvPr id="7" name="Título 1"/>
          <p:cNvSpPr txBox="1">
            <a:spLocks/>
          </p:cNvSpPr>
          <p:nvPr/>
        </p:nvSpPr>
        <p:spPr>
          <a:xfrm>
            <a:off x="370604" y="1938265"/>
            <a:ext cx="3093229" cy="815631"/>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PE" sz="1800" dirty="0"/>
              <a:t>Actitud para la convivencia en la diversidad</a:t>
            </a:r>
          </a:p>
        </p:txBody>
      </p:sp>
      <p:sp>
        <p:nvSpPr>
          <p:cNvPr id="8" name="Título 1"/>
          <p:cNvSpPr txBox="1">
            <a:spLocks/>
          </p:cNvSpPr>
          <p:nvPr/>
        </p:nvSpPr>
        <p:spPr>
          <a:xfrm>
            <a:off x="4071668" y="1872968"/>
            <a:ext cx="3692106" cy="129085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PE" sz="1800" dirty="0"/>
              <a:t>Capacidad individual para resolver problemas globales y de la vida cotidiana usando conocimientos provenientes de diversos sistemas de conocimiento. </a:t>
            </a:r>
          </a:p>
        </p:txBody>
      </p:sp>
      <p:sp>
        <p:nvSpPr>
          <p:cNvPr id="9" name="Título 1"/>
          <p:cNvSpPr txBox="1">
            <a:spLocks/>
          </p:cNvSpPr>
          <p:nvPr/>
        </p:nvSpPr>
        <p:spPr>
          <a:xfrm>
            <a:off x="8371609" y="1904792"/>
            <a:ext cx="3619108" cy="1259032"/>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PE" sz="1800" dirty="0"/>
              <a:t>Acción colectiva que asegura el cuidado de la vida , teniendo como principio: Mundo vivo, mundo de crianza y un mundo de equivalencia.</a:t>
            </a:r>
          </a:p>
        </p:txBody>
      </p:sp>
      <p:sp>
        <p:nvSpPr>
          <p:cNvPr id="19" name="Flecha derecha 18"/>
          <p:cNvSpPr/>
          <p:nvPr/>
        </p:nvSpPr>
        <p:spPr>
          <a:xfrm>
            <a:off x="3515589" y="951110"/>
            <a:ext cx="553202" cy="23010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0" name="Flecha derecha 19"/>
          <p:cNvSpPr/>
          <p:nvPr/>
        </p:nvSpPr>
        <p:spPr>
          <a:xfrm>
            <a:off x="7758020" y="951110"/>
            <a:ext cx="553202" cy="23010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1" name="Flecha abajo 20"/>
          <p:cNvSpPr/>
          <p:nvPr/>
        </p:nvSpPr>
        <p:spPr>
          <a:xfrm>
            <a:off x="1505312" y="1400805"/>
            <a:ext cx="555685" cy="4502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7" name="Flecha abajo 26"/>
          <p:cNvSpPr/>
          <p:nvPr/>
        </p:nvSpPr>
        <p:spPr>
          <a:xfrm>
            <a:off x="5552900" y="1378240"/>
            <a:ext cx="598517" cy="3826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8" name="Flecha abajo 27"/>
          <p:cNvSpPr/>
          <p:nvPr/>
        </p:nvSpPr>
        <p:spPr>
          <a:xfrm>
            <a:off x="9530462" y="1341257"/>
            <a:ext cx="598517" cy="3826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7" name="Flecha a la derecha con bandas 16"/>
          <p:cNvSpPr/>
          <p:nvPr/>
        </p:nvSpPr>
        <p:spPr>
          <a:xfrm>
            <a:off x="1163780" y="3273285"/>
            <a:ext cx="2139696" cy="1883664"/>
          </a:xfrm>
          <a:prstGeom prst="striped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PE" sz="7200" dirty="0">
                <a:latin typeface="Castellar" panose="020A0402060406010301" pitchFamily="18" charset="0"/>
              </a:rPr>
              <a:t>1°</a:t>
            </a:r>
          </a:p>
        </p:txBody>
      </p:sp>
      <p:sp>
        <p:nvSpPr>
          <p:cNvPr id="39" name="Flecha a la derecha con bandas 38"/>
          <p:cNvSpPr/>
          <p:nvPr/>
        </p:nvSpPr>
        <p:spPr>
          <a:xfrm>
            <a:off x="4628249" y="3273285"/>
            <a:ext cx="2139696" cy="1883664"/>
          </a:xfrm>
          <a:prstGeom prst="striped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PE" sz="7200" dirty="0">
                <a:latin typeface="Castellar" panose="020A0402060406010301" pitchFamily="18" charset="0"/>
              </a:rPr>
              <a:t>2°</a:t>
            </a:r>
          </a:p>
        </p:txBody>
      </p:sp>
      <p:sp>
        <p:nvSpPr>
          <p:cNvPr id="40" name="Flecha a la derecha con bandas 39"/>
          <p:cNvSpPr/>
          <p:nvPr/>
        </p:nvSpPr>
        <p:spPr>
          <a:xfrm>
            <a:off x="8767293" y="3273285"/>
            <a:ext cx="2139696" cy="1883664"/>
          </a:xfrm>
          <a:prstGeom prst="striped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PE" sz="7200" dirty="0">
                <a:latin typeface="Castellar" panose="020A0402060406010301" pitchFamily="18" charset="0"/>
              </a:rPr>
              <a:t>3°</a:t>
            </a:r>
          </a:p>
        </p:txBody>
      </p:sp>
      <p:sp>
        <p:nvSpPr>
          <p:cNvPr id="41" name="Llamada de flecha hacia arriba 40"/>
          <p:cNvSpPr/>
          <p:nvPr/>
        </p:nvSpPr>
        <p:spPr>
          <a:xfrm>
            <a:off x="548640" y="5230101"/>
            <a:ext cx="11442077" cy="1371867"/>
          </a:xfrm>
          <a:prstGeom prst="upArrowCallout">
            <a:avLst/>
          </a:prstGeom>
          <a:solidFill>
            <a:schemeClr val="accent2">
              <a:lumMod val="60000"/>
              <a:lumOff val="4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PE" sz="4800" dirty="0"/>
              <a:t>Desarrollo de competencia en situación real</a:t>
            </a:r>
          </a:p>
        </p:txBody>
      </p:sp>
    </p:spTree>
    <p:extLst>
      <p:ext uri="{BB962C8B-B14F-4D97-AF65-F5344CB8AC3E}">
        <p14:creationId xmlns:p14="http://schemas.microsoft.com/office/powerpoint/2010/main" val="277480373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1433</TotalTime>
  <Words>5194</Words>
  <Application>Microsoft Office PowerPoint</Application>
  <PresentationFormat>Panorámica</PresentationFormat>
  <Paragraphs>1061</Paragraphs>
  <Slides>48</Slides>
  <Notes>2</Notes>
  <HiddenSlides>0</HiddenSlides>
  <MMClips>0</MMClips>
  <ScaleCrop>false</ScaleCrop>
  <HeadingPairs>
    <vt:vector size="6" baseType="variant">
      <vt:variant>
        <vt:lpstr>Fuentes usadas</vt:lpstr>
      </vt:variant>
      <vt:variant>
        <vt:i4>13</vt:i4>
      </vt:variant>
      <vt:variant>
        <vt:lpstr>Tema</vt:lpstr>
      </vt:variant>
      <vt:variant>
        <vt:i4>1</vt:i4>
      </vt:variant>
      <vt:variant>
        <vt:lpstr>Títulos de diapositiva</vt:lpstr>
      </vt:variant>
      <vt:variant>
        <vt:i4>48</vt:i4>
      </vt:variant>
    </vt:vector>
  </HeadingPairs>
  <TitlesOfParts>
    <vt:vector size="62" baseType="lpstr">
      <vt:lpstr>AmericanTypewriter</vt:lpstr>
      <vt:lpstr>Arial</vt:lpstr>
      <vt:lpstr>BellMT</vt:lpstr>
      <vt:lpstr>Calibri</vt:lpstr>
      <vt:lpstr>Calibri Light</vt:lpstr>
      <vt:lpstr>Cambria</vt:lpstr>
      <vt:lpstr>Castellar</vt:lpstr>
      <vt:lpstr>Garamond</vt:lpstr>
      <vt:lpstr>Garamond-Bold</vt:lpstr>
      <vt:lpstr>Roboto</vt:lpstr>
      <vt:lpstr>Stag-Book</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Interculturalidad</vt:lpstr>
      <vt:lpstr>Presentación de PowerPoint</vt:lpstr>
      <vt:lpstr>Presentación de PowerPoint</vt:lpstr>
      <vt:lpstr>Interculturalidad</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POR QUÉ EDUCACIÓN INTERCULTURAL BILINGÜE</vt:lpstr>
      <vt:lpstr>Presentación de PowerPoint</vt:lpstr>
      <vt:lpstr>Presentación de PowerPoint</vt:lpstr>
      <vt:lpstr>Desafío del MSEIB</vt:lpstr>
      <vt:lpstr>Presentación de PowerPoint</vt:lpstr>
      <vt:lpstr>Presentación de PowerPoint</vt:lpstr>
      <vt:lpstr>Procesos previos a la planificación</vt:lpstr>
      <vt:lpstr>Procesos previos a la planificación</vt:lpstr>
      <vt:lpstr>Procesos previos a la planificación</vt:lpstr>
      <vt:lpstr>Procesos previos a la planificación</vt:lpstr>
      <vt:lpstr>Procesos previos a la planificación</vt:lpstr>
      <vt:lpstr>Procesos previos a la planificación</vt:lpstr>
      <vt:lpstr>Procesos previos a la planificación</vt:lpstr>
      <vt:lpstr>Procesos previos a la planificación</vt:lpstr>
      <vt:lpstr>Procesos previos a la planificación</vt:lpstr>
      <vt:lpstr>Procesos previos a la planificación</vt:lpstr>
      <vt:lpstr>Procesos previos a la planificación</vt:lpstr>
      <vt:lpstr>Procesos previos a la planificación</vt:lpstr>
      <vt:lpstr>Procesos previos a la planificación</vt:lpstr>
      <vt:lpstr>Presentación de PowerPoint</vt:lpstr>
      <vt:lpstr>Para reflexionar</vt:lpstr>
      <vt:lpstr>Para reflexionar</vt:lpstr>
      <vt:lpstr>Para reflexionar</vt:lpstr>
      <vt:lpstr>Para reflexionar</vt:lpstr>
      <vt:lpstr>Para reflexionar</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Interculturalidad</dc:title>
  <dc:creator>Admin</dc:creator>
  <cp:lastModifiedBy>DGP Apurímac Ricardo GONZALES ESTALLA</cp:lastModifiedBy>
  <cp:revision>136</cp:revision>
  <cp:lastPrinted>2023-02-21T03:16:36Z</cp:lastPrinted>
  <dcterms:created xsi:type="dcterms:W3CDTF">2023-02-06T21:11:39Z</dcterms:created>
  <dcterms:modified xsi:type="dcterms:W3CDTF">2023-02-21T17:56:41Z</dcterms:modified>
</cp:coreProperties>
</file>