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75" r:id="rId2"/>
    <p:sldId id="278" r:id="rId3"/>
    <p:sldId id="265" r:id="rId4"/>
    <p:sldId id="376" r:id="rId5"/>
    <p:sldId id="377" r:id="rId6"/>
    <p:sldId id="379" r:id="rId7"/>
    <p:sldId id="380" r:id="rId8"/>
    <p:sldId id="378" r:id="rId9"/>
    <p:sldId id="383" r:id="rId10"/>
    <p:sldId id="392" r:id="rId11"/>
    <p:sldId id="395" r:id="rId12"/>
    <p:sldId id="391" r:id="rId13"/>
    <p:sldId id="393" r:id="rId14"/>
    <p:sldId id="394" r:id="rId15"/>
    <p:sldId id="384" r:id="rId16"/>
    <p:sldId id="385" r:id="rId17"/>
    <p:sldId id="387" r:id="rId18"/>
    <p:sldId id="386" r:id="rId19"/>
    <p:sldId id="353" r:id="rId20"/>
    <p:sldId id="381" r:id="rId21"/>
    <p:sldId id="396" r:id="rId22"/>
    <p:sldId id="269" r:id="rId23"/>
    <p:sldId id="264" r:id="rId24"/>
    <p:sldId id="266" r:id="rId25"/>
    <p:sldId id="268" r:id="rId26"/>
    <p:sldId id="273" r:id="rId27"/>
    <p:sldId id="272" r:id="rId28"/>
    <p:sldId id="275" r:id="rId29"/>
    <p:sldId id="274" r:id="rId30"/>
    <p:sldId id="373" r:id="rId31"/>
    <p:sldId id="313" r:id="rId32"/>
    <p:sldId id="277" r:id="rId33"/>
    <p:sldId id="281" r:id="rId34"/>
    <p:sldId id="283" r:id="rId35"/>
    <p:sldId id="316" r:id="rId36"/>
    <p:sldId id="314" r:id="rId37"/>
    <p:sldId id="284" r:id="rId38"/>
    <p:sldId id="285" r:id="rId39"/>
    <p:sldId id="317" r:id="rId40"/>
    <p:sldId id="318" r:id="rId41"/>
    <p:sldId id="288" r:id="rId42"/>
    <p:sldId id="289" r:id="rId43"/>
    <p:sldId id="290" r:id="rId44"/>
    <p:sldId id="291" r:id="rId45"/>
    <p:sldId id="293" r:id="rId46"/>
    <p:sldId id="295" r:id="rId47"/>
    <p:sldId id="296" r:id="rId48"/>
    <p:sldId id="298" r:id="rId49"/>
    <p:sldId id="299" r:id="rId50"/>
    <p:sldId id="305" r:id="rId51"/>
    <p:sldId id="306" r:id="rId52"/>
    <p:sldId id="374" r:id="rId53"/>
    <p:sldId id="382" r:id="rId54"/>
    <p:sldId id="389" r:id="rId55"/>
    <p:sldId id="390" r:id="rId56"/>
    <p:sldId id="38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4660"/>
  </p:normalViewPr>
  <p:slideViewPr>
    <p:cSldViewPr snapToGrid="0">
      <p:cViewPr varScale="1">
        <p:scale>
          <a:sx n="80" d="100"/>
          <a:sy n="80" d="100"/>
        </p:scale>
        <p:origin x="2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021C5-4556-45D3-9113-1EF05E749BCA}" type="datetimeFigureOut">
              <a:rPr lang="es-PE" smtClean="0"/>
              <a:t>22/02/2023</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CDDDA-6C33-48E0-8395-5CF274FCDF9B}" type="slidenum">
              <a:rPr lang="es-PE" smtClean="0"/>
              <a:t>‹Nº›</a:t>
            </a:fld>
            <a:endParaRPr lang="es-PE"/>
          </a:p>
        </p:txBody>
      </p:sp>
    </p:spTree>
    <p:extLst>
      <p:ext uri="{BB962C8B-B14F-4D97-AF65-F5344CB8AC3E}">
        <p14:creationId xmlns:p14="http://schemas.microsoft.com/office/powerpoint/2010/main" val="176498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05" name="Google Shape;10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a:t>
            </a:fld>
            <a:endParaRPr/>
          </a:p>
        </p:txBody>
      </p:sp>
    </p:spTree>
    <p:extLst>
      <p:ext uri="{BB962C8B-B14F-4D97-AF65-F5344CB8AC3E}">
        <p14:creationId xmlns:p14="http://schemas.microsoft.com/office/powerpoint/2010/main" val="3222280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40</a:t>
            </a:fld>
            <a:endParaRPr/>
          </a:p>
        </p:txBody>
      </p:sp>
    </p:spTree>
    <p:extLst>
      <p:ext uri="{BB962C8B-B14F-4D97-AF65-F5344CB8AC3E}">
        <p14:creationId xmlns:p14="http://schemas.microsoft.com/office/powerpoint/2010/main" val="3889714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41</a:t>
            </a:fld>
            <a:endParaRPr/>
          </a:p>
        </p:txBody>
      </p:sp>
    </p:spTree>
    <p:extLst>
      <p:ext uri="{BB962C8B-B14F-4D97-AF65-F5344CB8AC3E}">
        <p14:creationId xmlns:p14="http://schemas.microsoft.com/office/powerpoint/2010/main" val="328298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42</a:t>
            </a:fld>
            <a:endParaRPr/>
          </a:p>
        </p:txBody>
      </p:sp>
    </p:spTree>
    <p:extLst>
      <p:ext uri="{BB962C8B-B14F-4D97-AF65-F5344CB8AC3E}">
        <p14:creationId xmlns:p14="http://schemas.microsoft.com/office/powerpoint/2010/main" val="194824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43</a:t>
            </a:fld>
            <a:endParaRPr/>
          </a:p>
        </p:txBody>
      </p:sp>
    </p:spTree>
    <p:extLst>
      <p:ext uri="{BB962C8B-B14F-4D97-AF65-F5344CB8AC3E}">
        <p14:creationId xmlns:p14="http://schemas.microsoft.com/office/powerpoint/2010/main" val="628400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91" name="Google Shape;29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44</a:t>
            </a:fld>
            <a:endParaRPr/>
          </a:p>
        </p:txBody>
      </p:sp>
    </p:spTree>
    <p:extLst>
      <p:ext uri="{BB962C8B-B14F-4D97-AF65-F5344CB8AC3E}">
        <p14:creationId xmlns:p14="http://schemas.microsoft.com/office/powerpoint/2010/main" val="2866547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45</a:t>
            </a:fld>
            <a:endParaRPr/>
          </a:p>
        </p:txBody>
      </p:sp>
    </p:spTree>
    <p:extLst>
      <p:ext uri="{BB962C8B-B14F-4D97-AF65-F5344CB8AC3E}">
        <p14:creationId xmlns:p14="http://schemas.microsoft.com/office/powerpoint/2010/main" val="927831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4519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294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1219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49</a:t>
            </a:fld>
            <a:endParaRPr/>
          </a:p>
        </p:txBody>
      </p:sp>
    </p:spTree>
    <p:extLst>
      <p:ext uri="{BB962C8B-B14F-4D97-AF65-F5344CB8AC3E}">
        <p14:creationId xmlns:p14="http://schemas.microsoft.com/office/powerpoint/2010/main" val="365980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32</a:t>
            </a:fld>
            <a:endParaRPr/>
          </a:p>
        </p:txBody>
      </p:sp>
    </p:spTree>
    <p:extLst>
      <p:ext uri="{BB962C8B-B14F-4D97-AF65-F5344CB8AC3E}">
        <p14:creationId xmlns:p14="http://schemas.microsoft.com/office/powerpoint/2010/main" val="767985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0096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5023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7772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2503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8896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8467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318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56" name="Google Shape;15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33</a:t>
            </a:fld>
            <a:endParaRPr/>
          </a:p>
        </p:txBody>
      </p:sp>
    </p:spTree>
    <p:extLst>
      <p:ext uri="{BB962C8B-B14F-4D97-AF65-F5344CB8AC3E}">
        <p14:creationId xmlns:p14="http://schemas.microsoft.com/office/powerpoint/2010/main" val="372278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34</a:t>
            </a:fld>
            <a:endParaRPr/>
          </a:p>
        </p:txBody>
      </p:sp>
    </p:spTree>
    <p:extLst>
      <p:ext uri="{BB962C8B-B14F-4D97-AF65-F5344CB8AC3E}">
        <p14:creationId xmlns:p14="http://schemas.microsoft.com/office/powerpoint/2010/main" val="153428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35</a:t>
            </a:fld>
            <a:endParaRPr/>
          </a:p>
        </p:txBody>
      </p:sp>
    </p:spTree>
    <p:extLst>
      <p:ext uri="{BB962C8B-B14F-4D97-AF65-F5344CB8AC3E}">
        <p14:creationId xmlns:p14="http://schemas.microsoft.com/office/powerpoint/2010/main" val="293950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36</a:t>
            </a:fld>
            <a:endParaRPr/>
          </a:p>
        </p:txBody>
      </p:sp>
    </p:spTree>
    <p:extLst>
      <p:ext uri="{BB962C8B-B14F-4D97-AF65-F5344CB8AC3E}">
        <p14:creationId xmlns:p14="http://schemas.microsoft.com/office/powerpoint/2010/main" val="367065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37</a:t>
            </a:fld>
            <a:endParaRPr/>
          </a:p>
        </p:txBody>
      </p:sp>
    </p:spTree>
    <p:extLst>
      <p:ext uri="{BB962C8B-B14F-4D97-AF65-F5344CB8AC3E}">
        <p14:creationId xmlns:p14="http://schemas.microsoft.com/office/powerpoint/2010/main" val="172311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solidFill>
                  <a:srgbClr val="000000"/>
                </a:solidFill>
              </a:rPr>
              <a:t>38</a:t>
            </a:fld>
            <a:endParaRPr>
              <a:solidFill>
                <a:srgbClr val="000000"/>
              </a:solidFill>
            </a:endParaRPr>
          </a:p>
        </p:txBody>
      </p:sp>
    </p:spTree>
    <p:extLst>
      <p:ext uri="{BB962C8B-B14F-4D97-AF65-F5344CB8AC3E}">
        <p14:creationId xmlns:p14="http://schemas.microsoft.com/office/powerpoint/2010/main" val="206581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solidFill>
                  <a:srgbClr val="000000"/>
                </a:solidFill>
              </a:rPr>
              <a:t>39</a:t>
            </a:fld>
            <a:endParaRPr>
              <a:solidFill>
                <a:srgbClr val="000000"/>
              </a:solidFill>
            </a:endParaRPr>
          </a:p>
        </p:txBody>
      </p:sp>
    </p:spTree>
    <p:extLst>
      <p:ext uri="{BB962C8B-B14F-4D97-AF65-F5344CB8AC3E}">
        <p14:creationId xmlns:p14="http://schemas.microsoft.com/office/powerpoint/2010/main" val="384922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sz="half" idx="10"/>
          </p:nvPr>
        </p:nvSpPr>
        <p:spPr/>
        <p:txBody>
          <a:bodyPr/>
          <a:lstStyle/>
          <a:p>
            <a:fld id="{960DAD68-7B7C-4111-98E9-A981D790A927}" type="datetimeFigureOut">
              <a:rPr lang="es-PE" smtClean="0"/>
              <a:t>22/02/2023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7A2D7CBF-8583-405A-BC51-AEF9FE5A5DDA}" type="slidenum">
              <a:rPr lang="es-PE" smtClean="0"/>
              <a:t>‹Nº›</a:t>
            </a:fld>
            <a:endParaRPr lang="es-PE"/>
          </a:p>
        </p:txBody>
      </p:sp>
    </p:spTree>
    <p:extLst>
      <p:ext uri="{BB962C8B-B14F-4D97-AF65-F5344CB8AC3E}">
        <p14:creationId xmlns:p14="http://schemas.microsoft.com/office/powerpoint/2010/main" val="85538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960DAD68-7B7C-4111-98E9-A981D790A927}" type="datetimeFigureOut">
              <a:rPr lang="es-PE" smtClean="0"/>
              <a:t>22/02/2023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7A2D7CBF-8583-405A-BC51-AEF9FE5A5DDA}" type="slidenum">
              <a:rPr lang="es-PE" smtClean="0"/>
              <a:t>‹Nº›</a:t>
            </a:fld>
            <a:endParaRPr lang="es-PE"/>
          </a:p>
        </p:txBody>
      </p:sp>
    </p:spTree>
    <p:extLst>
      <p:ext uri="{BB962C8B-B14F-4D97-AF65-F5344CB8AC3E}">
        <p14:creationId xmlns:p14="http://schemas.microsoft.com/office/powerpoint/2010/main" val="176883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960DAD68-7B7C-4111-98E9-A981D790A927}" type="datetimeFigureOut">
              <a:rPr lang="es-PE" smtClean="0"/>
              <a:t>22/02/2023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7A2D7CBF-8583-405A-BC51-AEF9FE5A5DDA}" type="slidenum">
              <a:rPr lang="es-PE" smtClean="0"/>
              <a:t>‹Nº›</a:t>
            </a:fld>
            <a:endParaRPr lang="es-PE"/>
          </a:p>
        </p:txBody>
      </p:sp>
    </p:spTree>
    <p:extLst>
      <p:ext uri="{BB962C8B-B14F-4D97-AF65-F5344CB8AC3E}">
        <p14:creationId xmlns:p14="http://schemas.microsoft.com/office/powerpoint/2010/main" val="204518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p:cSld name="1_En blanco">
    <p:spTree>
      <p:nvGrpSpPr>
        <p:cNvPr id="1" name="Shape 87"/>
        <p:cNvGrpSpPr/>
        <p:nvPr/>
      </p:nvGrpSpPr>
      <p:grpSpPr>
        <a:xfrm>
          <a:off x="0" y="0"/>
          <a:ext cx="0" cy="0"/>
          <a:chOff x="0" y="0"/>
          <a:chExt cx="0" cy="0"/>
        </a:xfrm>
      </p:grpSpPr>
    </p:spTree>
    <p:extLst>
      <p:ext uri="{BB962C8B-B14F-4D97-AF65-F5344CB8AC3E}">
        <p14:creationId xmlns:p14="http://schemas.microsoft.com/office/powerpoint/2010/main" val="30634878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960DAD68-7B7C-4111-98E9-A981D790A927}" type="datetimeFigureOut">
              <a:rPr lang="es-PE" smtClean="0"/>
              <a:t>22/02/2023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7A2D7CBF-8583-405A-BC51-AEF9FE5A5DDA}" type="slidenum">
              <a:rPr lang="es-PE" smtClean="0"/>
              <a:t>‹Nº›</a:t>
            </a:fld>
            <a:endParaRPr lang="es-PE"/>
          </a:p>
        </p:txBody>
      </p:sp>
    </p:spTree>
    <p:extLst>
      <p:ext uri="{BB962C8B-B14F-4D97-AF65-F5344CB8AC3E}">
        <p14:creationId xmlns:p14="http://schemas.microsoft.com/office/powerpoint/2010/main" val="415568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60DAD68-7B7C-4111-98E9-A981D790A927}" type="datetimeFigureOut">
              <a:rPr lang="es-PE" smtClean="0"/>
              <a:t>22/02/2023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7A2D7CBF-8583-405A-BC51-AEF9FE5A5DDA}" type="slidenum">
              <a:rPr lang="es-PE" smtClean="0"/>
              <a:t>‹Nº›</a:t>
            </a:fld>
            <a:endParaRPr lang="es-PE"/>
          </a:p>
        </p:txBody>
      </p:sp>
    </p:spTree>
    <p:extLst>
      <p:ext uri="{BB962C8B-B14F-4D97-AF65-F5344CB8AC3E}">
        <p14:creationId xmlns:p14="http://schemas.microsoft.com/office/powerpoint/2010/main" val="328680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960DAD68-7B7C-4111-98E9-A981D790A927}" type="datetimeFigureOut">
              <a:rPr lang="es-PE" smtClean="0"/>
              <a:t>22/02/2023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7A2D7CBF-8583-405A-BC51-AEF9FE5A5DDA}" type="slidenum">
              <a:rPr lang="es-PE" smtClean="0"/>
              <a:t>‹Nº›</a:t>
            </a:fld>
            <a:endParaRPr lang="es-PE"/>
          </a:p>
        </p:txBody>
      </p:sp>
    </p:spTree>
    <p:extLst>
      <p:ext uri="{BB962C8B-B14F-4D97-AF65-F5344CB8AC3E}">
        <p14:creationId xmlns:p14="http://schemas.microsoft.com/office/powerpoint/2010/main" val="394150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960DAD68-7B7C-4111-98E9-A981D790A927}" type="datetimeFigureOut">
              <a:rPr lang="es-PE" smtClean="0"/>
              <a:t>22/02/2023</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7A2D7CBF-8583-405A-BC51-AEF9FE5A5DDA}" type="slidenum">
              <a:rPr lang="es-PE" smtClean="0"/>
              <a:t>‹Nº›</a:t>
            </a:fld>
            <a:endParaRPr lang="es-PE"/>
          </a:p>
        </p:txBody>
      </p:sp>
    </p:spTree>
    <p:extLst>
      <p:ext uri="{BB962C8B-B14F-4D97-AF65-F5344CB8AC3E}">
        <p14:creationId xmlns:p14="http://schemas.microsoft.com/office/powerpoint/2010/main" val="182186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960DAD68-7B7C-4111-98E9-A981D790A927}" type="datetimeFigureOut">
              <a:rPr lang="es-PE" smtClean="0"/>
              <a:t>22/02/2023</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7A2D7CBF-8583-405A-BC51-AEF9FE5A5DDA}" type="slidenum">
              <a:rPr lang="es-PE" smtClean="0"/>
              <a:t>‹Nº›</a:t>
            </a:fld>
            <a:endParaRPr lang="es-PE"/>
          </a:p>
        </p:txBody>
      </p:sp>
    </p:spTree>
    <p:extLst>
      <p:ext uri="{BB962C8B-B14F-4D97-AF65-F5344CB8AC3E}">
        <p14:creationId xmlns:p14="http://schemas.microsoft.com/office/powerpoint/2010/main" val="90145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60DAD68-7B7C-4111-98E9-A981D790A927}" type="datetimeFigureOut">
              <a:rPr lang="es-PE" smtClean="0"/>
              <a:t>22/02/2023</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7A2D7CBF-8583-405A-BC51-AEF9FE5A5DDA}" type="slidenum">
              <a:rPr lang="es-PE" smtClean="0"/>
              <a:t>‹Nº›</a:t>
            </a:fld>
            <a:endParaRPr lang="es-PE"/>
          </a:p>
        </p:txBody>
      </p:sp>
    </p:spTree>
    <p:extLst>
      <p:ext uri="{BB962C8B-B14F-4D97-AF65-F5344CB8AC3E}">
        <p14:creationId xmlns:p14="http://schemas.microsoft.com/office/powerpoint/2010/main" val="168552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60DAD68-7B7C-4111-98E9-A981D790A927}" type="datetimeFigureOut">
              <a:rPr lang="es-PE" smtClean="0"/>
              <a:t>22/02/2023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7A2D7CBF-8583-405A-BC51-AEF9FE5A5DDA}" type="slidenum">
              <a:rPr lang="es-PE" smtClean="0"/>
              <a:t>‹Nº›</a:t>
            </a:fld>
            <a:endParaRPr lang="es-PE"/>
          </a:p>
        </p:txBody>
      </p:sp>
    </p:spTree>
    <p:extLst>
      <p:ext uri="{BB962C8B-B14F-4D97-AF65-F5344CB8AC3E}">
        <p14:creationId xmlns:p14="http://schemas.microsoft.com/office/powerpoint/2010/main" val="308282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60DAD68-7B7C-4111-98E9-A981D790A927}" type="datetimeFigureOut">
              <a:rPr lang="es-PE" smtClean="0"/>
              <a:t>22/02/2023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7A2D7CBF-8583-405A-BC51-AEF9FE5A5DDA}" type="slidenum">
              <a:rPr lang="es-PE" smtClean="0"/>
              <a:t>‹Nº›</a:t>
            </a:fld>
            <a:endParaRPr lang="es-PE"/>
          </a:p>
        </p:txBody>
      </p:sp>
    </p:spTree>
    <p:extLst>
      <p:ext uri="{BB962C8B-B14F-4D97-AF65-F5344CB8AC3E}">
        <p14:creationId xmlns:p14="http://schemas.microsoft.com/office/powerpoint/2010/main" val="325682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DAD68-7B7C-4111-98E9-A981D790A927}" type="datetimeFigureOut">
              <a:rPr lang="es-PE" smtClean="0"/>
              <a:t>22/02/2023</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D7CBF-8583-405A-BC51-AEF9FE5A5DDA}" type="slidenum">
              <a:rPr lang="es-PE" smtClean="0"/>
              <a:t>‹Nº›</a:t>
            </a:fld>
            <a:endParaRPr lang="es-PE"/>
          </a:p>
        </p:txBody>
      </p:sp>
    </p:spTree>
    <p:extLst>
      <p:ext uri="{BB962C8B-B14F-4D97-AF65-F5344CB8AC3E}">
        <p14:creationId xmlns:p14="http://schemas.microsoft.com/office/powerpoint/2010/main" val="1502355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youtu.be/KpWnb_w365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s://www.youtube.com/watch?v=9P4UXWBAf04"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s://www.youtube.com/watch?v=HBCSTUsOPLQ&amp;ab_channel=ConectaIdeasPer%C3%B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Plantilla Diapositivas | Vectores, fotos de stock y PSD  gratuitos">
            <a:extLst>
              <a:ext uri="{FF2B5EF4-FFF2-40B4-BE49-F238E27FC236}">
                <a16:creationId xmlns:a16="http://schemas.microsoft.com/office/drawing/2014/main" id="{2B3F7D00-33A4-4AB6-90EF-4829DCA5B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835F219-6FA2-4A0E-9657-12931BA1A839}"/>
              </a:ext>
            </a:extLst>
          </p:cNvPr>
          <p:cNvSpPr txBox="1"/>
          <p:nvPr/>
        </p:nvSpPr>
        <p:spPr>
          <a:xfrm>
            <a:off x="409074" y="1889769"/>
            <a:ext cx="11430000" cy="4770537"/>
          </a:xfrm>
          <a:prstGeom prst="rect">
            <a:avLst/>
          </a:prstGeom>
          <a:noFill/>
        </p:spPr>
        <p:txBody>
          <a:bodyPr wrap="square">
            <a:spAutoFit/>
          </a:bodyPr>
          <a:lstStyle/>
          <a:p>
            <a:pPr algn="ctr" rtl="0">
              <a:spcBef>
                <a:spcPts val="0"/>
              </a:spcBef>
              <a:spcAft>
                <a:spcPts val="0"/>
              </a:spcAft>
            </a:pPr>
            <a:r>
              <a:rPr lang="es-PE" sz="4400" dirty="0">
                <a:latin typeface="Arial Rounded MT Bold" panose="020F0704030504030204" pitchFamily="34" charset="0"/>
              </a:rPr>
              <a:t>ASISTENCIA TÉCNICA A DIRECTIVOS</a:t>
            </a:r>
          </a:p>
          <a:p>
            <a:pPr algn="ctr" rtl="0">
              <a:spcBef>
                <a:spcPts val="0"/>
              </a:spcBef>
              <a:spcAft>
                <a:spcPts val="0"/>
              </a:spcAft>
            </a:pPr>
            <a:endParaRPr lang="es-MX" sz="2400" dirty="0">
              <a:latin typeface="Arial Rounded MT Bold" panose="020F0704030504030204" pitchFamily="34" charset="0"/>
            </a:endParaRPr>
          </a:p>
          <a:p>
            <a:pPr algn="ctr" rtl="0">
              <a:spcBef>
                <a:spcPts val="0"/>
              </a:spcBef>
              <a:spcAft>
                <a:spcPts val="0"/>
              </a:spcAft>
            </a:pPr>
            <a:r>
              <a:rPr lang="es-MX" sz="4800" dirty="0">
                <a:latin typeface="Arial Rounded MT Bold" panose="020F0704030504030204" pitchFamily="34" charset="0"/>
              </a:rPr>
              <a:t>PROCESOS Y ESTRATEGIAS PARA DESARROLLAR COMPETENCIAS MATEMÁTICAS</a:t>
            </a:r>
            <a:endParaRPr lang="es-ES" sz="4000" b="1" dirty="0">
              <a:solidFill>
                <a:srgbClr val="595959"/>
              </a:solidFill>
              <a:effectLst/>
              <a:latin typeface="Arial Rounded MT Bold" panose="020F0704030504030204" pitchFamily="34" charset="0"/>
            </a:endParaRPr>
          </a:p>
          <a:p>
            <a:pPr algn="ctr" rtl="0">
              <a:spcBef>
                <a:spcPts val="0"/>
              </a:spcBef>
              <a:spcAft>
                <a:spcPts val="0"/>
              </a:spcAft>
            </a:pPr>
            <a:endParaRPr lang="es-ES" sz="4000" b="1" dirty="0">
              <a:solidFill>
                <a:srgbClr val="595959"/>
              </a:solidFill>
              <a:latin typeface="Calibri" panose="020F0502020204030204" pitchFamily="34" charset="0"/>
            </a:endParaRPr>
          </a:p>
          <a:p>
            <a:pPr algn="ctr" rtl="0">
              <a:spcBef>
                <a:spcPts val="0"/>
              </a:spcBef>
              <a:spcAft>
                <a:spcPts val="0"/>
              </a:spcAft>
            </a:pPr>
            <a:r>
              <a:rPr lang="es-ES" sz="4400" b="1" dirty="0">
                <a:effectLst/>
                <a:latin typeface="Calibri" panose="020F0502020204030204" pitchFamily="34" charset="0"/>
              </a:rPr>
              <a:t>ANDAHUAYLAS 2023</a:t>
            </a:r>
            <a:endParaRPr lang="es-ES" sz="4400" b="0" dirty="0">
              <a:effectLst/>
            </a:endParaRPr>
          </a:p>
        </p:txBody>
      </p:sp>
      <p:pic>
        <p:nvPicPr>
          <p:cNvPr id="11" name="Imagen 10">
            <a:extLst>
              <a:ext uri="{FF2B5EF4-FFF2-40B4-BE49-F238E27FC236}">
                <a16:creationId xmlns:a16="http://schemas.microsoft.com/office/drawing/2014/main" id="{FD28B7F7-80BC-4410-BFD4-47B9FC6F45EC}"/>
              </a:ext>
            </a:extLst>
          </p:cNvPr>
          <p:cNvPicPr>
            <a:picLocks noChangeAspect="1"/>
          </p:cNvPicPr>
          <p:nvPr/>
        </p:nvPicPr>
        <p:blipFill rotWithShape="1">
          <a:blip r:embed="rId3">
            <a:extLst>
              <a:ext uri="{28A0092B-C50C-407E-A947-70E740481C1C}">
                <a14:useLocalDpi xmlns:a14="http://schemas.microsoft.com/office/drawing/2010/main" val="0"/>
              </a:ext>
            </a:extLst>
          </a:blip>
          <a:srcRect r="48175"/>
          <a:stretch/>
        </p:blipFill>
        <p:spPr bwMode="auto">
          <a:xfrm rot="5400000">
            <a:off x="5212746" y="-5205869"/>
            <a:ext cx="1766508" cy="12192000"/>
          </a:xfrm>
          <a:prstGeom prst="rect">
            <a:avLst/>
          </a:prstGeom>
          <a:noFill/>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450CCAD3-2D00-4B00-9C3F-DF17C4C97309}"/>
              </a:ext>
            </a:extLst>
          </p:cNvPr>
          <p:cNvPicPr>
            <a:picLocks noChangeAspect="1"/>
          </p:cNvPicPr>
          <p:nvPr/>
        </p:nvPicPr>
        <p:blipFill>
          <a:blip r:embed="rId4"/>
          <a:stretch>
            <a:fillRect/>
          </a:stretch>
        </p:blipFill>
        <p:spPr>
          <a:xfrm>
            <a:off x="1561747" y="123261"/>
            <a:ext cx="8659433" cy="1533739"/>
          </a:xfrm>
          <a:prstGeom prst="rect">
            <a:avLst/>
          </a:prstGeom>
        </p:spPr>
      </p:pic>
    </p:spTree>
    <p:extLst>
      <p:ext uri="{BB962C8B-B14F-4D97-AF65-F5344CB8AC3E}">
        <p14:creationId xmlns:p14="http://schemas.microsoft.com/office/powerpoint/2010/main" val="73791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ágenes de Plantilla Diapositivas | Vectores, fotos de stock y PSD  gratuitos">
            <a:extLst>
              <a:ext uri="{FF2B5EF4-FFF2-40B4-BE49-F238E27FC236}">
                <a16:creationId xmlns:a16="http://schemas.microsoft.com/office/drawing/2014/main" id="{DB54AF88-343B-43A0-85CB-5F348F995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6DC11B13-A376-425B-A138-27D82BAE32C6}"/>
              </a:ext>
            </a:extLst>
          </p:cNvPr>
          <p:cNvPicPr>
            <a:picLocks noChangeAspect="1"/>
          </p:cNvPicPr>
          <p:nvPr/>
        </p:nvPicPr>
        <p:blipFill>
          <a:blip r:embed="rId3"/>
          <a:stretch>
            <a:fillRect/>
          </a:stretch>
        </p:blipFill>
        <p:spPr>
          <a:xfrm>
            <a:off x="1539288" y="112512"/>
            <a:ext cx="6894848" cy="2027927"/>
          </a:xfrm>
          <a:prstGeom prst="rect">
            <a:avLst/>
          </a:prstGeom>
        </p:spPr>
      </p:pic>
      <p:pic>
        <p:nvPicPr>
          <p:cNvPr id="7" name="Imagen 6">
            <a:extLst>
              <a:ext uri="{FF2B5EF4-FFF2-40B4-BE49-F238E27FC236}">
                <a16:creationId xmlns:a16="http://schemas.microsoft.com/office/drawing/2014/main" id="{CE1A14DE-F0A3-425D-9BA4-F9ADAF4C5089}"/>
              </a:ext>
            </a:extLst>
          </p:cNvPr>
          <p:cNvPicPr>
            <a:picLocks noChangeAspect="1"/>
          </p:cNvPicPr>
          <p:nvPr/>
        </p:nvPicPr>
        <p:blipFill>
          <a:blip r:embed="rId4"/>
          <a:stretch>
            <a:fillRect/>
          </a:stretch>
        </p:blipFill>
        <p:spPr>
          <a:xfrm>
            <a:off x="1539287" y="2252951"/>
            <a:ext cx="6894849" cy="4376449"/>
          </a:xfrm>
          <a:prstGeom prst="rect">
            <a:avLst/>
          </a:prstGeom>
        </p:spPr>
      </p:pic>
    </p:spTree>
    <p:extLst>
      <p:ext uri="{BB962C8B-B14F-4D97-AF65-F5344CB8AC3E}">
        <p14:creationId xmlns:p14="http://schemas.microsoft.com/office/powerpoint/2010/main" val="300672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ágenes de Plantilla Diapositivas | Vectores, fotos de stock y PSD  gratuitos">
            <a:extLst>
              <a:ext uri="{FF2B5EF4-FFF2-40B4-BE49-F238E27FC236}">
                <a16:creationId xmlns:a16="http://schemas.microsoft.com/office/drawing/2014/main" id="{DB54AF88-343B-43A0-85CB-5F348F995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0CD21050-DFC1-44EE-A718-A90785F4EC5A}"/>
              </a:ext>
            </a:extLst>
          </p:cNvPr>
          <p:cNvPicPr>
            <a:picLocks noChangeAspect="1"/>
          </p:cNvPicPr>
          <p:nvPr/>
        </p:nvPicPr>
        <p:blipFill>
          <a:blip r:embed="rId3"/>
          <a:stretch>
            <a:fillRect/>
          </a:stretch>
        </p:blipFill>
        <p:spPr>
          <a:xfrm>
            <a:off x="152884" y="295276"/>
            <a:ext cx="5754621" cy="6242420"/>
          </a:xfrm>
          <a:prstGeom prst="rect">
            <a:avLst/>
          </a:prstGeom>
        </p:spPr>
      </p:pic>
      <p:pic>
        <p:nvPicPr>
          <p:cNvPr id="8" name="Imagen 7">
            <a:extLst>
              <a:ext uri="{FF2B5EF4-FFF2-40B4-BE49-F238E27FC236}">
                <a16:creationId xmlns:a16="http://schemas.microsoft.com/office/drawing/2014/main" id="{8C680B45-FD7E-403D-8BAB-C51BD4594F9A}"/>
              </a:ext>
            </a:extLst>
          </p:cNvPr>
          <p:cNvPicPr>
            <a:picLocks noChangeAspect="1"/>
          </p:cNvPicPr>
          <p:nvPr/>
        </p:nvPicPr>
        <p:blipFill>
          <a:blip r:embed="rId4"/>
          <a:stretch>
            <a:fillRect/>
          </a:stretch>
        </p:blipFill>
        <p:spPr>
          <a:xfrm>
            <a:off x="6060389" y="295276"/>
            <a:ext cx="5944430" cy="6242420"/>
          </a:xfrm>
          <a:prstGeom prst="rect">
            <a:avLst/>
          </a:prstGeom>
        </p:spPr>
      </p:pic>
    </p:spTree>
    <p:extLst>
      <p:ext uri="{BB962C8B-B14F-4D97-AF65-F5344CB8AC3E}">
        <p14:creationId xmlns:p14="http://schemas.microsoft.com/office/powerpoint/2010/main" val="698367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ágenes de Plantilla Diapositivas | Vectores, fotos de stock y PSD  gratuitos">
            <a:extLst>
              <a:ext uri="{FF2B5EF4-FFF2-40B4-BE49-F238E27FC236}">
                <a16:creationId xmlns:a16="http://schemas.microsoft.com/office/drawing/2014/main" id="{DB54AF88-343B-43A0-85CB-5F348F995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DD6BCEA3-02F1-4A42-B12D-B72B4BE12118}"/>
              </a:ext>
            </a:extLst>
          </p:cNvPr>
          <p:cNvPicPr>
            <a:picLocks noChangeAspect="1"/>
          </p:cNvPicPr>
          <p:nvPr/>
        </p:nvPicPr>
        <p:blipFill>
          <a:blip r:embed="rId3"/>
          <a:stretch>
            <a:fillRect/>
          </a:stretch>
        </p:blipFill>
        <p:spPr>
          <a:xfrm>
            <a:off x="192411" y="1571492"/>
            <a:ext cx="5787380" cy="2519244"/>
          </a:xfrm>
          <a:prstGeom prst="rect">
            <a:avLst/>
          </a:prstGeom>
          <a:ln w="34925">
            <a:solidFill>
              <a:schemeClr val="accent2">
                <a:lumMod val="60000"/>
                <a:lumOff val="40000"/>
              </a:schemeClr>
            </a:solidFill>
          </a:ln>
        </p:spPr>
      </p:pic>
      <p:pic>
        <p:nvPicPr>
          <p:cNvPr id="8" name="Imagen 7">
            <a:extLst>
              <a:ext uri="{FF2B5EF4-FFF2-40B4-BE49-F238E27FC236}">
                <a16:creationId xmlns:a16="http://schemas.microsoft.com/office/drawing/2014/main" id="{DD0DC1BF-106B-4556-9E97-30240645029D}"/>
              </a:ext>
            </a:extLst>
          </p:cNvPr>
          <p:cNvPicPr>
            <a:picLocks noChangeAspect="1"/>
          </p:cNvPicPr>
          <p:nvPr/>
        </p:nvPicPr>
        <p:blipFill>
          <a:blip r:embed="rId4"/>
          <a:stretch>
            <a:fillRect/>
          </a:stretch>
        </p:blipFill>
        <p:spPr>
          <a:xfrm>
            <a:off x="6172201" y="248018"/>
            <a:ext cx="5642809" cy="6321223"/>
          </a:xfrm>
          <a:prstGeom prst="rect">
            <a:avLst/>
          </a:prstGeom>
        </p:spPr>
      </p:pic>
    </p:spTree>
    <p:extLst>
      <p:ext uri="{BB962C8B-B14F-4D97-AF65-F5344CB8AC3E}">
        <p14:creationId xmlns:p14="http://schemas.microsoft.com/office/powerpoint/2010/main" val="147425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ágenes de Plantilla Diapositivas | Vectores, fotos de stock y PSD  gratuitos">
            <a:extLst>
              <a:ext uri="{FF2B5EF4-FFF2-40B4-BE49-F238E27FC236}">
                <a16:creationId xmlns:a16="http://schemas.microsoft.com/office/drawing/2014/main" id="{DB54AF88-343B-43A0-85CB-5F348F995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F2E7499D-5981-436B-A28E-2507933F1EAC}"/>
              </a:ext>
            </a:extLst>
          </p:cNvPr>
          <p:cNvPicPr>
            <a:picLocks noChangeAspect="1"/>
          </p:cNvPicPr>
          <p:nvPr/>
        </p:nvPicPr>
        <p:blipFill>
          <a:blip r:embed="rId3"/>
          <a:stretch>
            <a:fillRect/>
          </a:stretch>
        </p:blipFill>
        <p:spPr>
          <a:xfrm>
            <a:off x="132347" y="93955"/>
            <a:ext cx="6148138" cy="6439193"/>
          </a:xfrm>
          <a:prstGeom prst="rect">
            <a:avLst/>
          </a:prstGeom>
        </p:spPr>
      </p:pic>
      <p:pic>
        <p:nvPicPr>
          <p:cNvPr id="7" name="Imagen 6">
            <a:extLst>
              <a:ext uri="{FF2B5EF4-FFF2-40B4-BE49-F238E27FC236}">
                <a16:creationId xmlns:a16="http://schemas.microsoft.com/office/drawing/2014/main" id="{EC2401CF-583C-4650-A11F-8F563C075FE6}"/>
              </a:ext>
            </a:extLst>
          </p:cNvPr>
          <p:cNvPicPr>
            <a:picLocks noChangeAspect="1"/>
          </p:cNvPicPr>
          <p:nvPr/>
        </p:nvPicPr>
        <p:blipFill>
          <a:blip r:embed="rId4"/>
          <a:stretch>
            <a:fillRect/>
          </a:stretch>
        </p:blipFill>
        <p:spPr>
          <a:xfrm>
            <a:off x="6574620" y="314800"/>
            <a:ext cx="5323245" cy="756011"/>
          </a:xfrm>
          <a:prstGeom prst="rect">
            <a:avLst/>
          </a:prstGeom>
          <a:ln w="38100">
            <a:solidFill>
              <a:schemeClr val="accent2">
                <a:lumMod val="60000"/>
                <a:lumOff val="40000"/>
              </a:schemeClr>
            </a:solidFill>
          </a:ln>
        </p:spPr>
      </p:pic>
      <p:pic>
        <p:nvPicPr>
          <p:cNvPr id="10" name="Imagen 9">
            <a:extLst>
              <a:ext uri="{FF2B5EF4-FFF2-40B4-BE49-F238E27FC236}">
                <a16:creationId xmlns:a16="http://schemas.microsoft.com/office/drawing/2014/main" id="{3E0A77CD-9039-44B8-AB63-D8C8E19973BF}"/>
              </a:ext>
            </a:extLst>
          </p:cNvPr>
          <p:cNvPicPr>
            <a:picLocks noChangeAspect="1"/>
          </p:cNvPicPr>
          <p:nvPr/>
        </p:nvPicPr>
        <p:blipFill>
          <a:blip r:embed="rId5"/>
          <a:stretch>
            <a:fillRect/>
          </a:stretch>
        </p:blipFill>
        <p:spPr>
          <a:xfrm>
            <a:off x="6574620" y="1385611"/>
            <a:ext cx="5323244" cy="936484"/>
          </a:xfrm>
          <a:prstGeom prst="rect">
            <a:avLst/>
          </a:prstGeom>
          <a:ln w="38100">
            <a:solidFill>
              <a:schemeClr val="accent2">
                <a:lumMod val="60000"/>
                <a:lumOff val="40000"/>
              </a:schemeClr>
            </a:solidFill>
          </a:ln>
        </p:spPr>
      </p:pic>
      <p:pic>
        <p:nvPicPr>
          <p:cNvPr id="12" name="Imagen 11">
            <a:extLst>
              <a:ext uri="{FF2B5EF4-FFF2-40B4-BE49-F238E27FC236}">
                <a16:creationId xmlns:a16="http://schemas.microsoft.com/office/drawing/2014/main" id="{3D638690-7E51-4991-B6F8-B61817596D89}"/>
              </a:ext>
            </a:extLst>
          </p:cNvPr>
          <p:cNvPicPr>
            <a:picLocks noChangeAspect="1"/>
          </p:cNvPicPr>
          <p:nvPr/>
        </p:nvPicPr>
        <p:blipFill>
          <a:blip r:embed="rId6"/>
          <a:stretch>
            <a:fillRect/>
          </a:stretch>
        </p:blipFill>
        <p:spPr>
          <a:xfrm>
            <a:off x="6574620" y="2636895"/>
            <a:ext cx="5323243" cy="659757"/>
          </a:xfrm>
          <a:prstGeom prst="rect">
            <a:avLst/>
          </a:prstGeom>
          <a:ln w="38100">
            <a:solidFill>
              <a:schemeClr val="accent2">
                <a:lumMod val="60000"/>
                <a:lumOff val="40000"/>
              </a:schemeClr>
            </a:solidFill>
          </a:ln>
        </p:spPr>
      </p:pic>
      <p:pic>
        <p:nvPicPr>
          <p:cNvPr id="14" name="Imagen 13">
            <a:extLst>
              <a:ext uri="{FF2B5EF4-FFF2-40B4-BE49-F238E27FC236}">
                <a16:creationId xmlns:a16="http://schemas.microsoft.com/office/drawing/2014/main" id="{670ECB3F-A2FE-40E7-BBE2-22C83E5D527F}"/>
              </a:ext>
            </a:extLst>
          </p:cNvPr>
          <p:cNvPicPr>
            <a:picLocks noChangeAspect="1"/>
          </p:cNvPicPr>
          <p:nvPr/>
        </p:nvPicPr>
        <p:blipFill>
          <a:blip r:embed="rId7"/>
          <a:stretch>
            <a:fillRect/>
          </a:stretch>
        </p:blipFill>
        <p:spPr>
          <a:xfrm>
            <a:off x="6574620" y="3611452"/>
            <a:ext cx="5323243" cy="948516"/>
          </a:xfrm>
          <a:prstGeom prst="rect">
            <a:avLst/>
          </a:prstGeom>
          <a:ln w="38100">
            <a:solidFill>
              <a:schemeClr val="accent2">
                <a:lumMod val="60000"/>
                <a:lumOff val="40000"/>
              </a:schemeClr>
            </a:solidFill>
          </a:ln>
        </p:spPr>
      </p:pic>
    </p:spTree>
    <p:extLst>
      <p:ext uri="{BB962C8B-B14F-4D97-AF65-F5344CB8AC3E}">
        <p14:creationId xmlns:p14="http://schemas.microsoft.com/office/powerpoint/2010/main" val="2106707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ágenes de Plantilla Diapositivas | Vectores, fotos de stock y PSD  gratuitos">
            <a:extLst>
              <a:ext uri="{FF2B5EF4-FFF2-40B4-BE49-F238E27FC236}">
                <a16:creationId xmlns:a16="http://schemas.microsoft.com/office/drawing/2014/main" id="{DB54AF88-343B-43A0-85CB-5F348F995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F5E894DB-1AAB-4E78-BB76-0B7BBCAC9156}"/>
              </a:ext>
            </a:extLst>
          </p:cNvPr>
          <p:cNvPicPr>
            <a:picLocks noChangeAspect="1"/>
          </p:cNvPicPr>
          <p:nvPr/>
        </p:nvPicPr>
        <p:blipFill>
          <a:blip r:embed="rId3"/>
          <a:stretch>
            <a:fillRect/>
          </a:stretch>
        </p:blipFill>
        <p:spPr>
          <a:xfrm>
            <a:off x="6298531" y="369507"/>
            <a:ext cx="5504448" cy="4298745"/>
          </a:xfrm>
          <a:prstGeom prst="rect">
            <a:avLst/>
          </a:prstGeom>
        </p:spPr>
      </p:pic>
      <p:pic>
        <p:nvPicPr>
          <p:cNvPr id="7" name="Imagen 6">
            <a:extLst>
              <a:ext uri="{FF2B5EF4-FFF2-40B4-BE49-F238E27FC236}">
                <a16:creationId xmlns:a16="http://schemas.microsoft.com/office/drawing/2014/main" id="{938443B7-7AAE-4878-B15F-CFDBBEE7D1BE}"/>
              </a:ext>
            </a:extLst>
          </p:cNvPr>
          <p:cNvPicPr>
            <a:picLocks noChangeAspect="1"/>
          </p:cNvPicPr>
          <p:nvPr/>
        </p:nvPicPr>
        <p:blipFill>
          <a:blip r:embed="rId4"/>
          <a:stretch>
            <a:fillRect/>
          </a:stretch>
        </p:blipFill>
        <p:spPr>
          <a:xfrm>
            <a:off x="284747" y="369508"/>
            <a:ext cx="5608723" cy="4298745"/>
          </a:xfrm>
          <a:prstGeom prst="rect">
            <a:avLst/>
          </a:prstGeom>
        </p:spPr>
      </p:pic>
    </p:spTree>
    <p:extLst>
      <p:ext uri="{BB962C8B-B14F-4D97-AF65-F5344CB8AC3E}">
        <p14:creationId xmlns:p14="http://schemas.microsoft.com/office/powerpoint/2010/main" val="93277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ágenes de Plantilla Diapositivas | Vectores, fotos de stock y PSD  gratuitos">
            <a:extLst>
              <a:ext uri="{FF2B5EF4-FFF2-40B4-BE49-F238E27FC236}">
                <a16:creationId xmlns:a16="http://schemas.microsoft.com/office/drawing/2014/main" id="{CF17DA6C-B8BB-4C63-843E-28AC41616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4D451834-F7B1-4E82-A70E-2F926B17731A}"/>
              </a:ext>
            </a:extLst>
          </p:cNvPr>
          <p:cNvSpPr txBox="1"/>
          <p:nvPr/>
        </p:nvSpPr>
        <p:spPr>
          <a:xfrm>
            <a:off x="327858" y="265836"/>
            <a:ext cx="11632536" cy="830997"/>
          </a:xfrm>
          <a:prstGeom prst="rect">
            <a:avLst/>
          </a:prstGeom>
          <a:noFill/>
        </p:spPr>
        <p:txBody>
          <a:bodyPr wrap="square">
            <a:spAutoFit/>
          </a:bodyPr>
          <a:lstStyle/>
          <a:p>
            <a:r>
              <a:rPr lang="es-MX" sz="2400" dirty="0"/>
              <a:t>2. Los materiales manipulativos, recursos tecnológicos y los juegos son, sin duda, un excelente laboratorio para aprender matemáticas.</a:t>
            </a:r>
          </a:p>
        </p:txBody>
      </p:sp>
      <p:pic>
        <p:nvPicPr>
          <p:cNvPr id="3" name="Imagen 2">
            <a:extLst>
              <a:ext uri="{FF2B5EF4-FFF2-40B4-BE49-F238E27FC236}">
                <a16:creationId xmlns:a16="http://schemas.microsoft.com/office/drawing/2014/main" id="{26D5B8F0-3E21-44AA-B10C-C8588F72B346}"/>
              </a:ext>
            </a:extLst>
          </p:cNvPr>
          <p:cNvPicPr>
            <a:picLocks noChangeAspect="1"/>
          </p:cNvPicPr>
          <p:nvPr/>
        </p:nvPicPr>
        <p:blipFill rotWithShape="1">
          <a:blip r:embed="rId3"/>
          <a:srcRect t="19902"/>
          <a:stretch/>
        </p:blipFill>
        <p:spPr>
          <a:xfrm>
            <a:off x="231605" y="1614727"/>
            <a:ext cx="3522248" cy="3628545"/>
          </a:xfrm>
          <a:prstGeom prst="rect">
            <a:avLst/>
          </a:prstGeom>
        </p:spPr>
      </p:pic>
      <p:pic>
        <p:nvPicPr>
          <p:cNvPr id="9" name="Imagen 8">
            <a:extLst>
              <a:ext uri="{FF2B5EF4-FFF2-40B4-BE49-F238E27FC236}">
                <a16:creationId xmlns:a16="http://schemas.microsoft.com/office/drawing/2014/main" id="{F735206F-841D-4E7F-9536-9B10B4F934F5}"/>
              </a:ext>
            </a:extLst>
          </p:cNvPr>
          <p:cNvPicPr>
            <a:picLocks noChangeAspect="1"/>
          </p:cNvPicPr>
          <p:nvPr/>
        </p:nvPicPr>
        <p:blipFill>
          <a:blip r:embed="rId4"/>
          <a:stretch>
            <a:fillRect/>
          </a:stretch>
        </p:blipFill>
        <p:spPr>
          <a:xfrm>
            <a:off x="8438149" y="1232212"/>
            <a:ext cx="3522248" cy="3628545"/>
          </a:xfrm>
          <a:prstGeom prst="rect">
            <a:avLst/>
          </a:prstGeom>
        </p:spPr>
      </p:pic>
      <p:pic>
        <p:nvPicPr>
          <p:cNvPr id="5126" name="Picture 6" descr="Nardil Ábaco 5 columnas en Madera : Amazon.es: Oficina y papelería">
            <a:extLst>
              <a:ext uri="{FF2B5EF4-FFF2-40B4-BE49-F238E27FC236}">
                <a16:creationId xmlns:a16="http://schemas.microsoft.com/office/drawing/2014/main" id="{DD6101C2-03A6-4666-873E-680700617C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263" b="11300"/>
          <a:stretch/>
        </p:blipFill>
        <p:spPr bwMode="auto">
          <a:xfrm>
            <a:off x="4045616" y="2820381"/>
            <a:ext cx="4057651" cy="362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33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ágenes de Plantilla Diapositivas | Vectores, fotos de stock y PSD  gratuitos">
            <a:extLst>
              <a:ext uri="{FF2B5EF4-FFF2-40B4-BE49-F238E27FC236}">
                <a16:creationId xmlns:a16="http://schemas.microsoft.com/office/drawing/2014/main" id="{DB54AF88-343B-43A0-85CB-5F348F995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917D568B-85E2-46C2-954D-61C161132F99}"/>
              </a:ext>
            </a:extLst>
          </p:cNvPr>
          <p:cNvPicPr>
            <a:picLocks noChangeAspect="1"/>
          </p:cNvPicPr>
          <p:nvPr/>
        </p:nvPicPr>
        <p:blipFill>
          <a:blip r:embed="rId3"/>
          <a:stretch>
            <a:fillRect/>
          </a:stretch>
        </p:blipFill>
        <p:spPr>
          <a:xfrm>
            <a:off x="401656" y="151333"/>
            <a:ext cx="3027344" cy="3098234"/>
          </a:xfrm>
          <a:prstGeom prst="rect">
            <a:avLst/>
          </a:prstGeom>
        </p:spPr>
      </p:pic>
      <p:pic>
        <p:nvPicPr>
          <p:cNvPr id="12" name="Imagen 11">
            <a:extLst>
              <a:ext uri="{FF2B5EF4-FFF2-40B4-BE49-F238E27FC236}">
                <a16:creationId xmlns:a16="http://schemas.microsoft.com/office/drawing/2014/main" id="{9D0C36C0-91E9-474D-98E9-590CFC063AE1}"/>
              </a:ext>
            </a:extLst>
          </p:cNvPr>
          <p:cNvPicPr>
            <a:picLocks noChangeAspect="1"/>
          </p:cNvPicPr>
          <p:nvPr/>
        </p:nvPicPr>
        <p:blipFill>
          <a:blip r:embed="rId4"/>
          <a:stretch>
            <a:fillRect/>
          </a:stretch>
        </p:blipFill>
        <p:spPr>
          <a:xfrm>
            <a:off x="3830656" y="252663"/>
            <a:ext cx="4182376" cy="2996903"/>
          </a:xfrm>
          <a:prstGeom prst="rect">
            <a:avLst/>
          </a:prstGeom>
        </p:spPr>
      </p:pic>
      <p:pic>
        <p:nvPicPr>
          <p:cNvPr id="14" name="Imagen 13">
            <a:extLst>
              <a:ext uri="{FF2B5EF4-FFF2-40B4-BE49-F238E27FC236}">
                <a16:creationId xmlns:a16="http://schemas.microsoft.com/office/drawing/2014/main" id="{BFE2C5B6-604F-4FEF-BBBA-286B83124D29}"/>
              </a:ext>
            </a:extLst>
          </p:cNvPr>
          <p:cNvPicPr>
            <a:picLocks noChangeAspect="1"/>
          </p:cNvPicPr>
          <p:nvPr/>
        </p:nvPicPr>
        <p:blipFill>
          <a:blip r:embed="rId5"/>
          <a:stretch>
            <a:fillRect/>
          </a:stretch>
        </p:blipFill>
        <p:spPr>
          <a:xfrm>
            <a:off x="8372002" y="252663"/>
            <a:ext cx="3563234" cy="2996903"/>
          </a:xfrm>
          <a:prstGeom prst="rect">
            <a:avLst/>
          </a:prstGeom>
        </p:spPr>
      </p:pic>
      <p:pic>
        <p:nvPicPr>
          <p:cNvPr id="1026" name="Picture 2" descr="Destapitas.org">
            <a:extLst>
              <a:ext uri="{FF2B5EF4-FFF2-40B4-BE49-F238E27FC236}">
                <a16:creationId xmlns:a16="http://schemas.microsoft.com/office/drawing/2014/main" id="{3FAE268B-4423-4AC6-98F3-FC214F05BD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152" y="3608432"/>
            <a:ext cx="2952848" cy="29969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imer ses formations avec Kahoot! | Web &amp; Elearning">
            <a:extLst>
              <a:ext uri="{FF2B5EF4-FFF2-40B4-BE49-F238E27FC236}">
                <a16:creationId xmlns:a16="http://schemas.microsoft.com/office/drawing/2014/main" id="{813F7CD3-6E7A-47BF-B2B5-2150AF51868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6797" y="3502229"/>
            <a:ext cx="6099729" cy="310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ágenes de Plantilla Diapositivas | Vectores, fotos de stock y PSD  gratuitos">
            <a:extLst>
              <a:ext uri="{FF2B5EF4-FFF2-40B4-BE49-F238E27FC236}">
                <a16:creationId xmlns:a16="http://schemas.microsoft.com/office/drawing/2014/main" id="{DB54AF88-343B-43A0-85CB-5F348F995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Video Institucional: Emisión de billetes y monedas - YouTube">
            <a:extLst>
              <a:ext uri="{FF2B5EF4-FFF2-40B4-BE49-F238E27FC236}">
                <a16:creationId xmlns:a16="http://schemas.microsoft.com/office/drawing/2014/main" id="{063A2A02-DE81-47AF-B68B-B5FC829AE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37" t="19182" r="7204" b="10643"/>
          <a:stretch/>
        </p:blipFill>
        <p:spPr bwMode="auto">
          <a:xfrm>
            <a:off x="264695" y="180474"/>
            <a:ext cx="5017167" cy="324851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94672F4E-47FB-4E75-9960-BEE1E0300A58}"/>
              </a:ext>
            </a:extLst>
          </p:cNvPr>
          <p:cNvPicPr>
            <a:picLocks noChangeAspect="1"/>
          </p:cNvPicPr>
          <p:nvPr/>
        </p:nvPicPr>
        <p:blipFill rotWithShape="1">
          <a:blip r:embed="rId4"/>
          <a:srcRect t="2794"/>
          <a:stretch/>
        </p:blipFill>
        <p:spPr>
          <a:xfrm>
            <a:off x="5546557" y="180473"/>
            <a:ext cx="6316579" cy="3248525"/>
          </a:xfrm>
          <a:prstGeom prst="rect">
            <a:avLst/>
          </a:prstGeom>
        </p:spPr>
      </p:pic>
      <p:pic>
        <p:nvPicPr>
          <p:cNvPr id="4100" name="Picture 4" descr="TIRAS DE FRACCIONES">
            <a:extLst>
              <a:ext uri="{FF2B5EF4-FFF2-40B4-BE49-F238E27FC236}">
                <a16:creationId xmlns:a16="http://schemas.microsoft.com/office/drawing/2014/main" id="{BFB74526-DC14-49BF-A59C-5614CBEF77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462" t="4169" r="8818" b="5286"/>
          <a:stretch/>
        </p:blipFill>
        <p:spPr bwMode="auto">
          <a:xfrm>
            <a:off x="264694" y="3609474"/>
            <a:ext cx="3296653" cy="306805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adernos de trabajo 2020 para Educación Primaria">
            <a:extLst>
              <a:ext uri="{FF2B5EF4-FFF2-40B4-BE49-F238E27FC236}">
                <a16:creationId xmlns:a16="http://schemas.microsoft.com/office/drawing/2014/main" id="{5329D3F1-4F47-4C10-84E6-54A82732C1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2292" y="3609465"/>
            <a:ext cx="5524500" cy="306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717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ágenes de Plantilla Diapositivas | Vectores, fotos de stock y PSD  gratuitos">
            <a:extLst>
              <a:ext uri="{FF2B5EF4-FFF2-40B4-BE49-F238E27FC236}">
                <a16:creationId xmlns:a16="http://schemas.microsoft.com/office/drawing/2014/main" id="{DB54AF88-343B-43A0-85CB-5F348F995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4082D859-72FD-47CD-BC10-835664D323A8}"/>
              </a:ext>
            </a:extLst>
          </p:cNvPr>
          <p:cNvSpPr txBox="1"/>
          <p:nvPr/>
        </p:nvSpPr>
        <p:spPr>
          <a:xfrm>
            <a:off x="375986" y="364324"/>
            <a:ext cx="10247898" cy="461665"/>
          </a:xfrm>
          <a:prstGeom prst="rect">
            <a:avLst/>
          </a:prstGeom>
          <a:noFill/>
        </p:spPr>
        <p:txBody>
          <a:bodyPr wrap="square">
            <a:spAutoFit/>
          </a:bodyPr>
          <a:lstStyle/>
          <a:p>
            <a:r>
              <a:rPr lang="es-MX" sz="2400" dirty="0"/>
              <a:t>3. Transitar por las diferentes formas de representación y usar modelados.</a:t>
            </a:r>
            <a:endParaRPr lang="es-PE" sz="3600" dirty="0"/>
          </a:p>
        </p:txBody>
      </p:sp>
      <p:pic>
        <p:nvPicPr>
          <p:cNvPr id="4" name="Imagen 3">
            <a:extLst>
              <a:ext uri="{FF2B5EF4-FFF2-40B4-BE49-F238E27FC236}">
                <a16:creationId xmlns:a16="http://schemas.microsoft.com/office/drawing/2014/main" id="{ACAE9302-CCC5-4F71-AA2B-DD314C952A60}"/>
              </a:ext>
            </a:extLst>
          </p:cNvPr>
          <p:cNvPicPr>
            <a:picLocks noChangeAspect="1"/>
          </p:cNvPicPr>
          <p:nvPr/>
        </p:nvPicPr>
        <p:blipFill>
          <a:blip r:embed="rId3"/>
          <a:stretch>
            <a:fillRect/>
          </a:stretch>
        </p:blipFill>
        <p:spPr>
          <a:xfrm>
            <a:off x="2300131" y="1190312"/>
            <a:ext cx="6976215" cy="5439088"/>
          </a:xfrm>
          <a:prstGeom prst="rect">
            <a:avLst/>
          </a:prstGeom>
        </p:spPr>
      </p:pic>
    </p:spTree>
    <p:extLst>
      <p:ext uri="{BB962C8B-B14F-4D97-AF65-F5344CB8AC3E}">
        <p14:creationId xmlns:p14="http://schemas.microsoft.com/office/powerpoint/2010/main" val="3023334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Plantilla Diapositivas | Vectores, fotos de stock y PSD  gratuitos">
            <a:extLst>
              <a:ext uri="{FF2B5EF4-FFF2-40B4-BE49-F238E27FC236}">
                <a16:creationId xmlns:a16="http://schemas.microsoft.com/office/drawing/2014/main" id="{2B3F7D00-33A4-4AB6-90EF-4829DCA5B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9DCEBDC4-5C0D-4031-A830-FBA2BD392CAD}"/>
              </a:ext>
            </a:extLst>
          </p:cNvPr>
          <p:cNvSpPr txBox="1"/>
          <p:nvPr/>
        </p:nvSpPr>
        <p:spPr>
          <a:xfrm>
            <a:off x="661786" y="520354"/>
            <a:ext cx="2053575" cy="369332"/>
          </a:xfrm>
          <a:prstGeom prst="rect">
            <a:avLst/>
          </a:prstGeom>
          <a:noFill/>
        </p:spPr>
        <p:txBody>
          <a:bodyPr wrap="none" rtlCol="0">
            <a:spAutoFit/>
          </a:bodyPr>
          <a:lstStyle/>
          <a:p>
            <a:r>
              <a:rPr lang="es-PE" dirty="0"/>
              <a:t>MODELOS LINEALES</a:t>
            </a:r>
          </a:p>
        </p:txBody>
      </p:sp>
      <p:sp>
        <p:nvSpPr>
          <p:cNvPr id="6" name="CuadroTexto 5">
            <a:extLst>
              <a:ext uri="{FF2B5EF4-FFF2-40B4-BE49-F238E27FC236}">
                <a16:creationId xmlns:a16="http://schemas.microsoft.com/office/drawing/2014/main" id="{2EF56536-D7B3-4AA0-BD6B-F2F506B45ED8}"/>
              </a:ext>
            </a:extLst>
          </p:cNvPr>
          <p:cNvSpPr txBox="1"/>
          <p:nvPr/>
        </p:nvSpPr>
        <p:spPr>
          <a:xfrm>
            <a:off x="8792751" y="527517"/>
            <a:ext cx="2370264" cy="369332"/>
          </a:xfrm>
          <a:prstGeom prst="rect">
            <a:avLst/>
          </a:prstGeom>
          <a:noFill/>
        </p:spPr>
        <p:txBody>
          <a:bodyPr wrap="none" rtlCol="0">
            <a:spAutoFit/>
          </a:bodyPr>
          <a:lstStyle/>
          <a:p>
            <a:r>
              <a:rPr lang="es-PE" dirty="0"/>
              <a:t>MODELOS CARDINALES</a:t>
            </a:r>
          </a:p>
        </p:txBody>
      </p:sp>
      <p:sp>
        <p:nvSpPr>
          <p:cNvPr id="7" name="CuadroTexto 6">
            <a:extLst>
              <a:ext uri="{FF2B5EF4-FFF2-40B4-BE49-F238E27FC236}">
                <a16:creationId xmlns:a16="http://schemas.microsoft.com/office/drawing/2014/main" id="{2811D359-A86B-4CA0-AD24-CB1CF7CB2C97}"/>
              </a:ext>
            </a:extLst>
          </p:cNvPr>
          <p:cNvSpPr txBox="1"/>
          <p:nvPr/>
        </p:nvSpPr>
        <p:spPr>
          <a:xfrm>
            <a:off x="4106780" y="1714675"/>
            <a:ext cx="2524153" cy="369332"/>
          </a:xfrm>
          <a:prstGeom prst="rect">
            <a:avLst/>
          </a:prstGeom>
          <a:noFill/>
        </p:spPr>
        <p:txBody>
          <a:bodyPr wrap="none" rtlCol="0">
            <a:spAutoFit/>
          </a:bodyPr>
          <a:lstStyle/>
          <a:p>
            <a:r>
              <a:rPr lang="es-PE" dirty="0"/>
              <a:t>MODELOS FUNCIONALES</a:t>
            </a:r>
          </a:p>
        </p:txBody>
      </p:sp>
      <p:sp>
        <p:nvSpPr>
          <p:cNvPr id="8" name="CuadroTexto 7">
            <a:extLst>
              <a:ext uri="{FF2B5EF4-FFF2-40B4-BE49-F238E27FC236}">
                <a16:creationId xmlns:a16="http://schemas.microsoft.com/office/drawing/2014/main" id="{7B8A81DF-C5E2-4AB9-BB1F-1D36BE016DCF}"/>
              </a:ext>
            </a:extLst>
          </p:cNvPr>
          <p:cNvSpPr txBox="1"/>
          <p:nvPr/>
        </p:nvSpPr>
        <p:spPr>
          <a:xfrm>
            <a:off x="451945" y="4322059"/>
            <a:ext cx="2846100" cy="369332"/>
          </a:xfrm>
          <a:prstGeom prst="rect">
            <a:avLst/>
          </a:prstGeom>
          <a:noFill/>
        </p:spPr>
        <p:txBody>
          <a:bodyPr wrap="none" rtlCol="0">
            <a:spAutoFit/>
          </a:bodyPr>
          <a:lstStyle/>
          <a:p>
            <a:r>
              <a:rPr lang="es-PE" dirty="0"/>
              <a:t>MODELOS LONGITUDINALES</a:t>
            </a:r>
          </a:p>
        </p:txBody>
      </p:sp>
      <p:sp>
        <p:nvSpPr>
          <p:cNvPr id="10" name="CuadroTexto 9">
            <a:extLst>
              <a:ext uri="{FF2B5EF4-FFF2-40B4-BE49-F238E27FC236}">
                <a16:creationId xmlns:a16="http://schemas.microsoft.com/office/drawing/2014/main" id="{2465A45B-5A91-4B85-9A6E-7327281C6B5E}"/>
              </a:ext>
            </a:extLst>
          </p:cNvPr>
          <p:cNvSpPr txBox="1"/>
          <p:nvPr/>
        </p:nvSpPr>
        <p:spPr>
          <a:xfrm>
            <a:off x="8364595" y="4137393"/>
            <a:ext cx="2360839" cy="369332"/>
          </a:xfrm>
          <a:prstGeom prst="rect">
            <a:avLst/>
          </a:prstGeom>
          <a:noFill/>
        </p:spPr>
        <p:txBody>
          <a:bodyPr wrap="none" rtlCol="0">
            <a:spAutoFit/>
          </a:bodyPr>
          <a:lstStyle/>
          <a:p>
            <a:r>
              <a:rPr lang="es-PE" dirty="0"/>
              <a:t>MODELOS NUMÉRICOS</a:t>
            </a:r>
          </a:p>
        </p:txBody>
      </p:sp>
      <p:pic>
        <p:nvPicPr>
          <p:cNvPr id="4" name="Imagen 3">
            <a:extLst>
              <a:ext uri="{FF2B5EF4-FFF2-40B4-BE49-F238E27FC236}">
                <a16:creationId xmlns:a16="http://schemas.microsoft.com/office/drawing/2014/main" id="{F74374F8-38E5-455D-9A7E-3D626236C417}"/>
              </a:ext>
            </a:extLst>
          </p:cNvPr>
          <p:cNvPicPr>
            <a:picLocks noChangeAspect="1"/>
          </p:cNvPicPr>
          <p:nvPr/>
        </p:nvPicPr>
        <p:blipFill rotWithShape="1">
          <a:blip r:embed="rId3"/>
          <a:srcRect l="4422" t="26362" r="3464" b="15934"/>
          <a:stretch/>
        </p:blipFill>
        <p:spPr>
          <a:xfrm>
            <a:off x="182212" y="978074"/>
            <a:ext cx="3378200" cy="946979"/>
          </a:xfrm>
          <a:prstGeom prst="rect">
            <a:avLst/>
          </a:prstGeom>
        </p:spPr>
      </p:pic>
      <p:pic>
        <p:nvPicPr>
          <p:cNvPr id="12" name="Imagen 11">
            <a:extLst>
              <a:ext uri="{FF2B5EF4-FFF2-40B4-BE49-F238E27FC236}">
                <a16:creationId xmlns:a16="http://schemas.microsoft.com/office/drawing/2014/main" id="{19282F0D-9C88-4BF6-8E23-6E2B09A60FFD}"/>
              </a:ext>
            </a:extLst>
          </p:cNvPr>
          <p:cNvPicPr>
            <a:picLocks noChangeAspect="1"/>
          </p:cNvPicPr>
          <p:nvPr/>
        </p:nvPicPr>
        <p:blipFill>
          <a:blip r:embed="rId4"/>
          <a:stretch>
            <a:fillRect/>
          </a:stretch>
        </p:blipFill>
        <p:spPr>
          <a:xfrm>
            <a:off x="7753293" y="1022594"/>
            <a:ext cx="4216255" cy="2081553"/>
          </a:xfrm>
          <a:prstGeom prst="rect">
            <a:avLst/>
          </a:prstGeom>
        </p:spPr>
      </p:pic>
      <p:pic>
        <p:nvPicPr>
          <p:cNvPr id="13" name="Picture 2" descr="Qué son las regletas de Cuisenaire y actividades matemáticas - AM">
            <a:extLst>
              <a:ext uri="{FF2B5EF4-FFF2-40B4-BE49-F238E27FC236}">
                <a16:creationId xmlns:a16="http://schemas.microsoft.com/office/drawing/2014/main" id="{32E4BFBB-C15D-4DE9-AD83-5EBCBAC59A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319" t="12486" r="8501" b="13977"/>
          <a:stretch/>
        </p:blipFill>
        <p:spPr bwMode="auto">
          <a:xfrm>
            <a:off x="202354" y="4804144"/>
            <a:ext cx="3463341" cy="18633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áquina de sumar para niños - Filósofo Multimedia">
            <a:extLst>
              <a:ext uri="{FF2B5EF4-FFF2-40B4-BE49-F238E27FC236}">
                <a16:creationId xmlns:a16="http://schemas.microsoft.com/office/drawing/2014/main" id="{D210E67B-BD2C-4816-A203-8E087D0CEE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5693" y="2099464"/>
            <a:ext cx="3613411" cy="22225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jercicio de Cuadro de sumas y restas">
            <a:extLst>
              <a:ext uri="{FF2B5EF4-FFF2-40B4-BE49-F238E27FC236}">
                <a16:creationId xmlns:a16="http://schemas.microsoft.com/office/drawing/2014/main" id="{B7D93447-EAE5-4513-9208-BC96EDC3156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309" t="4446" r="7442" b="52137"/>
          <a:stretch/>
        </p:blipFill>
        <p:spPr bwMode="auto">
          <a:xfrm>
            <a:off x="7600655" y="4691391"/>
            <a:ext cx="4368894" cy="197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571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5" name="Picture 2" descr="Imágenes de Plantilla Diapositivas | Vectores, fotos de stock y PSD  gratuitos">
            <a:extLst>
              <a:ext uri="{FF2B5EF4-FFF2-40B4-BE49-F238E27FC236}">
                <a16:creationId xmlns:a16="http://schemas.microsoft.com/office/drawing/2014/main" id="{8BD4D6BE-A91A-4082-A60E-3AF5A5F74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7" name="Google Shape;107;p5"/>
          <p:cNvSpPr/>
          <p:nvPr/>
        </p:nvSpPr>
        <p:spPr>
          <a:xfrm>
            <a:off x="2276336" y="84221"/>
            <a:ext cx="6676800" cy="810053"/>
          </a:xfrm>
          <a:prstGeom prst="rect">
            <a:avLst/>
          </a:prstGeom>
          <a:noFill/>
          <a:ln>
            <a:noFill/>
          </a:ln>
        </p:spPr>
        <p:txBody>
          <a:bodyPr spcFirstLastPara="1" wrap="square" lIns="91425" tIns="45700" rIns="91425" bIns="45700" anchor="t" anchorCtr="0">
            <a:spAutoFit/>
          </a:bodyPr>
          <a:lstStyle/>
          <a:p>
            <a:pPr marL="0" marR="0" lvl="0" indent="0" algn="ctr" rtl="0">
              <a:lnSpc>
                <a:spcPct val="106060"/>
              </a:lnSpc>
              <a:spcBef>
                <a:spcPts val="0"/>
              </a:spcBef>
              <a:spcAft>
                <a:spcPts val="0"/>
              </a:spcAft>
              <a:buClr>
                <a:srgbClr val="000000"/>
              </a:buClr>
              <a:buSzPts val="5500"/>
              <a:buFont typeface="Arial"/>
              <a:buNone/>
            </a:pPr>
            <a:r>
              <a:rPr lang="es-ES" sz="4400" b="1" u="none" strike="noStrike" cap="none" dirty="0">
                <a:latin typeface="Calibri"/>
                <a:ea typeface="Calibri"/>
                <a:cs typeface="Calibri"/>
                <a:sym typeface="Calibri"/>
              </a:rPr>
              <a:t>Propósito del taller</a:t>
            </a:r>
            <a:endParaRPr sz="4400" b="1" u="none" strike="noStrike" cap="none" dirty="0">
              <a:latin typeface="Calibri"/>
              <a:ea typeface="Calibri"/>
              <a:cs typeface="Calibri"/>
              <a:sym typeface="Calibri"/>
            </a:endParaRPr>
          </a:p>
        </p:txBody>
      </p:sp>
      <p:pic>
        <p:nvPicPr>
          <p:cNvPr id="108" name="Google Shape;108;p5"/>
          <p:cNvPicPr preferRelativeResize="0"/>
          <p:nvPr/>
        </p:nvPicPr>
        <p:blipFill rotWithShape="1">
          <a:blip r:embed="rId4">
            <a:alphaModFix/>
          </a:blip>
          <a:srcRect/>
          <a:stretch/>
        </p:blipFill>
        <p:spPr>
          <a:xfrm>
            <a:off x="9221721" y="2147224"/>
            <a:ext cx="2696371" cy="2702270"/>
          </a:xfrm>
          <a:prstGeom prst="rect">
            <a:avLst/>
          </a:prstGeom>
          <a:noFill/>
          <a:ln>
            <a:noFill/>
          </a:ln>
        </p:spPr>
      </p:pic>
      <p:sp>
        <p:nvSpPr>
          <p:cNvPr id="109" name="Google Shape;109;p5"/>
          <p:cNvSpPr/>
          <p:nvPr/>
        </p:nvSpPr>
        <p:spPr>
          <a:xfrm>
            <a:off x="165624" y="990000"/>
            <a:ext cx="9056097" cy="5509160"/>
          </a:xfrm>
          <a:prstGeom prst="rect">
            <a:avLst/>
          </a:prstGeom>
          <a:noFill/>
          <a:ln>
            <a:noFill/>
          </a:ln>
        </p:spPr>
        <p:txBody>
          <a:bodyPr spcFirstLastPara="1" wrap="square" lIns="91425" tIns="45700" rIns="91425" bIns="45700" anchor="t" anchorCtr="0">
            <a:spAutoFit/>
          </a:bodyPr>
          <a:lstStyle/>
          <a:p>
            <a:pPr>
              <a:buClr>
                <a:srgbClr val="000000"/>
              </a:buClr>
              <a:buSzPts val="3600"/>
            </a:pPr>
            <a:r>
              <a:rPr lang="es-MX" sz="2800" dirty="0">
                <a:solidFill>
                  <a:srgbClr val="FF0000"/>
                </a:solidFill>
                <a:latin typeface="Arial Narrow" panose="020B0606020202030204" pitchFamily="34" charset="0"/>
              </a:rPr>
              <a:t>-Comprender la importancia de la evaluación diagnóstica con el objeto de identificar las necesidades de aprendizaje de los estudiantes en relación a las competencias del CNEB y que se consideran necesarios para iniciar con éxito nuevos procesos de aprendizaje.</a:t>
            </a:r>
          </a:p>
          <a:p>
            <a:pPr>
              <a:buClr>
                <a:srgbClr val="000000"/>
              </a:buClr>
              <a:buSzPts val="3600"/>
            </a:pPr>
            <a:endParaRPr lang="es-PE" sz="1600" dirty="0">
              <a:solidFill>
                <a:srgbClr val="FF0000"/>
              </a:solidFill>
              <a:latin typeface="Arial Narrow" panose="020B0606020202030204" pitchFamily="34" charset="0"/>
            </a:endParaRPr>
          </a:p>
          <a:p>
            <a:pPr marL="0" marR="0" lvl="0" indent="0" algn="l" rtl="0">
              <a:lnSpc>
                <a:spcPct val="100000"/>
              </a:lnSpc>
              <a:spcBef>
                <a:spcPts val="0"/>
              </a:spcBef>
              <a:spcAft>
                <a:spcPts val="0"/>
              </a:spcAft>
              <a:buClr>
                <a:srgbClr val="000000"/>
              </a:buClr>
              <a:buSzPts val="3600"/>
              <a:buFont typeface="Arial"/>
              <a:buNone/>
            </a:pPr>
            <a:r>
              <a:rPr lang="es-ES" sz="2800" b="0" i="0" u="none" strike="noStrike" cap="none" dirty="0">
                <a:solidFill>
                  <a:srgbClr val="002060"/>
                </a:solidFill>
                <a:latin typeface="Arial Narrow" panose="020B0606020202030204" pitchFamily="34" charset="0"/>
                <a:ea typeface="Arial Narrow"/>
                <a:cs typeface="Arial Narrow"/>
                <a:sym typeface="Arial Narrow"/>
              </a:rPr>
              <a:t>-Fortalecer las capacidades pedagógicas de los </a:t>
            </a:r>
            <a:r>
              <a:rPr lang="es-ES" sz="2800" dirty="0">
                <a:solidFill>
                  <a:srgbClr val="002060"/>
                </a:solidFill>
                <a:latin typeface="Arial Narrow" panose="020B0606020202030204" pitchFamily="34" charset="0"/>
                <a:ea typeface="Arial Narrow"/>
                <a:cs typeface="Arial Narrow"/>
                <a:sym typeface="Arial Narrow"/>
              </a:rPr>
              <a:t>directores de las II.EE</a:t>
            </a:r>
            <a:r>
              <a:rPr lang="es-ES" sz="2800" b="0" i="0" u="none" strike="noStrike" cap="none" dirty="0">
                <a:solidFill>
                  <a:srgbClr val="002060"/>
                </a:solidFill>
                <a:latin typeface="Arial Narrow" panose="020B0606020202030204" pitchFamily="34" charset="0"/>
                <a:ea typeface="Arial Narrow"/>
                <a:cs typeface="Arial Narrow"/>
                <a:sym typeface="Arial Narrow"/>
              </a:rPr>
              <a:t>, en el análisis e interpretación de evidencias para determinar el nivel real de aprendizaje desde el análisis de la competencia resuelve problemas de cantidad.</a:t>
            </a:r>
          </a:p>
          <a:p>
            <a:pPr marL="0" marR="0" lvl="0" indent="0" algn="l" rtl="0">
              <a:lnSpc>
                <a:spcPct val="100000"/>
              </a:lnSpc>
              <a:spcBef>
                <a:spcPts val="0"/>
              </a:spcBef>
              <a:spcAft>
                <a:spcPts val="0"/>
              </a:spcAft>
              <a:buClr>
                <a:srgbClr val="000000"/>
              </a:buClr>
              <a:buSzPts val="3600"/>
              <a:buFont typeface="Arial"/>
              <a:buNone/>
            </a:pPr>
            <a:endParaRPr lang="es-ES" sz="2800" b="0" i="0" u="none" strike="noStrike" cap="none" dirty="0">
              <a:solidFill>
                <a:srgbClr val="002060"/>
              </a:solidFill>
              <a:latin typeface="Arial Narrow" panose="020B0606020202030204" pitchFamily="34" charset="0"/>
              <a:ea typeface="Arial Narrow"/>
              <a:cs typeface="Arial Narrow"/>
              <a:sym typeface="Arial Narrow"/>
            </a:endParaRPr>
          </a:p>
          <a:p>
            <a:pPr marL="0" marR="0" lvl="0" indent="0" algn="l" rtl="0">
              <a:lnSpc>
                <a:spcPct val="100000"/>
              </a:lnSpc>
              <a:spcBef>
                <a:spcPts val="0"/>
              </a:spcBef>
              <a:spcAft>
                <a:spcPts val="0"/>
              </a:spcAft>
              <a:buClr>
                <a:srgbClr val="000000"/>
              </a:buClr>
              <a:buSzPts val="3600"/>
              <a:buFont typeface="Arial"/>
              <a:buNone/>
            </a:pPr>
            <a:r>
              <a:rPr lang="es-ES" sz="2800" dirty="0">
                <a:solidFill>
                  <a:schemeClr val="accent6">
                    <a:lumMod val="50000"/>
                  </a:schemeClr>
                </a:solidFill>
                <a:latin typeface="Arial Narrow" panose="020B0606020202030204" pitchFamily="34" charset="0"/>
                <a:ea typeface="Calibri"/>
                <a:cs typeface="Calibri"/>
                <a:sym typeface="Arial Narrow"/>
              </a:rPr>
              <a:t>-Socializar las ventajas del programa Conecta Ideas Perú para fortalecer las competencias matemáticas de los estudiantes.</a:t>
            </a:r>
            <a:endParaRPr sz="2800" b="0" i="0" u="none" strike="noStrike" cap="none" dirty="0">
              <a:solidFill>
                <a:schemeClr val="accent6">
                  <a:lumMod val="50000"/>
                </a:schemeClr>
              </a:solidFill>
              <a:latin typeface="Arial Narrow" panose="020B0606020202030204" pitchFamily="34" charset="0"/>
              <a:ea typeface="Calibri"/>
              <a:cs typeface="Calibri"/>
              <a:sym typeface="Calibri"/>
            </a:endParaRPr>
          </a:p>
        </p:txBody>
      </p:sp>
    </p:spTree>
    <p:extLst>
      <p:ext uri="{BB962C8B-B14F-4D97-AF65-F5344CB8AC3E}">
        <p14:creationId xmlns:p14="http://schemas.microsoft.com/office/powerpoint/2010/main" val="762853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ágenes de Plantilla Diapositivas | Vectores, fotos de stock y PSD  gratuitos">
            <a:extLst>
              <a:ext uri="{FF2B5EF4-FFF2-40B4-BE49-F238E27FC236}">
                <a16:creationId xmlns:a16="http://schemas.microsoft.com/office/drawing/2014/main" id="{DB54AF88-343B-43A0-85CB-5F348F995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4D451834-F7B1-4E82-A70E-2F926B17731A}"/>
              </a:ext>
            </a:extLst>
          </p:cNvPr>
          <p:cNvSpPr txBox="1"/>
          <p:nvPr/>
        </p:nvSpPr>
        <p:spPr>
          <a:xfrm>
            <a:off x="327858" y="265836"/>
            <a:ext cx="11463089" cy="1200329"/>
          </a:xfrm>
          <a:prstGeom prst="rect">
            <a:avLst/>
          </a:prstGeom>
          <a:noFill/>
        </p:spPr>
        <p:txBody>
          <a:bodyPr wrap="square">
            <a:spAutoFit/>
          </a:bodyPr>
          <a:lstStyle/>
          <a:p>
            <a:r>
              <a:rPr lang="es-MX" sz="2400" dirty="0"/>
              <a:t>4.</a:t>
            </a:r>
            <a:r>
              <a:rPr lang="es-MX" sz="1600" dirty="0"/>
              <a:t> </a:t>
            </a:r>
            <a:r>
              <a:rPr lang="es-MX" sz="2400" dirty="0"/>
              <a:t>Enseñarles que el error es una fuente de aprendizaje: Por esto es recomendable </a:t>
            </a:r>
            <a:r>
              <a:rPr lang="es-MX" sz="2400" b="1" dirty="0"/>
              <a:t>fomentar en los estudiantes pautas para poder aprovechar el error </a:t>
            </a:r>
            <a:r>
              <a:rPr lang="es-MX" sz="2400" dirty="0"/>
              <a:t>y convertirlo en una fuente de conocimiento.</a:t>
            </a:r>
          </a:p>
        </p:txBody>
      </p:sp>
      <p:pic>
        <p:nvPicPr>
          <p:cNvPr id="2052" name="Picture 4" descr="El error como oportunidad de aprendizaje. ¿Castigar los errores?">
            <a:extLst>
              <a:ext uri="{FF2B5EF4-FFF2-40B4-BE49-F238E27FC236}">
                <a16:creationId xmlns:a16="http://schemas.microsoft.com/office/drawing/2014/main" id="{2E4FC6BD-C89F-46C0-BA84-6E7A32E9B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169" y="2012782"/>
            <a:ext cx="7696200" cy="369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87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ágenes de Plantilla Diapositivas | Vectores, fotos de stock y PSD  gratuitos">
            <a:extLst>
              <a:ext uri="{FF2B5EF4-FFF2-40B4-BE49-F238E27FC236}">
                <a16:creationId xmlns:a16="http://schemas.microsoft.com/office/drawing/2014/main" id="{DB54AF88-343B-43A0-85CB-5F348F995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9CEFD877-C64A-4FEE-846F-433839770F8C}"/>
              </a:ext>
            </a:extLst>
          </p:cNvPr>
          <p:cNvPicPr>
            <a:picLocks noChangeAspect="1"/>
          </p:cNvPicPr>
          <p:nvPr/>
        </p:nvPicPr>
        <p:blipFill>
          <a:blip r:embed="rId3"/>
          <a:stretch>
            <a:fillRect/>
          </a:stretch>
        </p:blipFill>
        <p:spPr>
          <a:xfrm>
            <a:off x="573560" y="477951"/>
            <a:ext cx="4852682" cy="2529944"/>
          </a:xfrm>
          <a:prstGeom prst="rect">
            <a:avLst/>
          </a:prstGeom>
        </p:spPr>
      </p:pic>
      <p:pic>
        <p:nvPicPr>
          <p:cNvPr id="9" name="Imagen 8">
            <a:extLst>
              <a:ext uri="{FF2B5EF4-FFF2-40B4-BE49-F238E27FC236}">
                <a16:creationId xmlns:a16="http://schemas.microsoft.com/office/drawing/2014/main" id="{066FC62A-AF13-4001-A358-C02C63E3E187}"/>
              </a:ext>
            </a:extLst>
          </p:cNvPr>
          <p:cNvPicPr>
            <a:picLocks noChangeAspect="1"/>
          </p:cNvPicPr>
          <p:nvPr/>
        </p:nvPicPr>
        <p:blipFill>
          <a:blip r:embed="rId4"/>
          <a:stretch>
            <a:fillRect/>
          </a:stretch>
        </p:blipFill>
        <p:spPr>
          <a:xfrm>
            <a:off x="6595927" y="550139"/>
            <a:ext cx="4852682" cy="2457756"/>
          </a:xfrm>
          <a:prstGeom prst="rect">
            <a:avLst/>
          </a:prstGeom>
        </p:spPr>
      </p:pic>
      <p:pic>
        <p:nvPicPr>
          <p:cNvPr id="1026" name="Picture 2" descr="▷5 Ejemplos del teorema de Pitágoras ¡Explicados!🥇">
            <a:extLst>
              <a:ext uri="{FF2B5EF4-FFF2-40B4-BE49-F238E27FC236}">
                <a16:creationId xmlns:a16="http://schemas.microsoft.com/office/drawing/2014/main" id="{FDA7BFFC-3872-4E3E-BFF4-51885FA3484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360"/>
          <a:stretch/>
        </p:blipFill>
        <p:spPr bwMode="auto">
          <a:xfrm>
            <a:off x="3404936" y="3631881"/>
            <a:ext cx="4852681" cy="267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610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ágenes de Plantilla Diapositivas | Vectores, fotos de stock y PSD  gratuitos">
            <a:extLst>
              <a:ext uri="{FF2B5EF4-FFF2-40B4-BE49-F238E27FC236}">
                <a16:creationId xmlns:a16="http://schemas.microsoft.com/office/drawing/2014/main" id="{DB54AF88-343B-43A0-85CB-5F348F995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05572" y="142063"/>
            <a:ext cx="11780856" cy="1785104"/>
          </a:xfrm>
          <a:prstGeom prst="rect">
            <a:avLst/>
          </a:prstGeom>
        </p:spPr>
        <p:txBody>
          <a:bodyPr wrap="square">
            <a:spAutoFit/>
          </a:bodyPr>
          <a:lstStyle/>
          <a:p>
            <a:pPr algn="ctr"/>
            <a:endParaRPr lang="es-PE" sz="1400" dirty="0">
              <a:solidFill>
                <a:srgbClr val="000000"/>
              </a:solidFill>
              <a:latin typeface="Calibri" panose="020F0502020204030204" pitchFamily="34" charset="0"/>
            </a:endParaRPr>
          </a:p>
          <a:p>
            <a:pPr algn="ctr"/>
            <a:r>
              <a:rPr lang="es-MX" sz="4800" b="1" dirty="0">
                <a:latin typeface="Calibri" panose="020F0502020204030204" pitchFamily="34" charset="0"/>
              </a:rPr>
              <a:t>¿Qué es aprender y para qué educar en el marco del CNEB? </a:t>
            </a:r>
            <a:endParaRPr lang="es-MX" sz="4800" dirty="0">
              <a:latin typeface="Calibri" panose="020F0502020204030204" pitchFamily="34" charset="0"/>
            </a:endParaRPr>
          </a:p>
        </p:txBody>
      </p:sp>
      <p:sp>
        <p:nvSpPr>
          <p:cNvPr id="4" name="Rectángulo 3"/>
          <p:cNvSpPr/>
          <p:nvPr/>
        </p:nvSpPr>
        <p:spPr>
          <a:xfrm>
            <a:off x="720863" y="1927167"/>
            <a:ext cx="10673041" cy="3785652"/>
          </a:xfrm>
          <a:prstGeom prst="rect">
            <a:avLst/>
          </a:prstGeom>
        </p:spPr>
        <p:txBody>
          <a:bodyPr wrap="square">
            <a:spAutoFit/>
          </a:bodyPr>
          <a:lstStyle/>
          <a:p>
            <a:pPr algn="just"/>
            <a:r>
              <a:rPr lang="es-MX" sz="2400" dirty="0">
                <a:solidFill>
                  <a:srgbClr val="000000"/>
                </a:solidFill>
                <a:latin typeface="Calibri" panose="020F0502020204030204" pitchFamily="34" charset="0"/>
              </a:rPr>
              <a:t>La visión de la educación peruana y los aprendizajes que se espera que los estudiantes logren durante la educación básica, se encuentran en el Currículo Nacional de Educación Básica (CNEB), Documento que establece las competencias, capacidades y desempeños, sus progresiones y niveles esperados por ciclo, nivel y modalidad, así como el perfil de egreso. Precisamente, de acuerdo con </a:t>
            </a:r>
            <a:r>
              <a:rPr lang="es-MX" sz="2400" b="1" dirty="0">
                <a:solidFill>
                  <a:srgbClr val="000000"/>
                </a:solidFill>
                <a:latin typeface="Calibri" panose="020F0502020204030204" pitchFamily="34" charset="0"/>
              </a:rPr>
              <a:t>Paredes e Inciarte (2013)</a:t>
            </a:r>
            <a:r>
              <a:rPr lang="es-MX" sz="2400" dirty="0">
                <a:solidFill>
                  <a:srgbClr val="000000"/>
                </a:solidFill>
                <a:latin typeface="Calibri" panose="020F0502020204030204" pitchFamily="34" charset="0"/>
              </a:rPr>
              <a:t>, el enfoque por competencias que define el CNEB es un planteamiento que exhorta a educar en la complejidad, aprender en contextos de aplicación del conocimiento y tender a una formación básica que permita combinar diferentes habilidades y ramas del saber, para que los estudiantes logren comprender los problemas que deben afrontar en el presente y el futuro. </a:t>
            </a:r>
            <a:endParaRPr lang="es-PE" sz="2400" dirty="0"/>
          </a:p>
        </p:txBody>
      </p:sp>
    </p:spTree>
    <p:extLst>
      <p:ext uri="{BB962C8B-B14F-4D97-AF65-F5344CB8AC3E}">
        <p14:creationId xmlns:p14="http://schemas.microsoft.com/office/powerpoint/2010/main" val="2715132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ágenes de Plantilla Diapositivas | Vectores, fotos de stock y PSD  gratuitos">
            <a:extLst>
              <a:ext uri="{FF2B5EF4-FFF2-40B4-BE49-F238E27FC236}">
                <a16:creationId xmlns:a16="http://schemas.microsoft.com/office/drawing/2014/main" id="{D9072FF2-A783-40C7-B3ED-2452ACBE8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D2E2E3B4-B770-4742-88EB-2F03FA0FC08F}"/>
              </a:ext>
            </a:extLst>
          </p:cNvPr>
          <p:cNvPicPr>
            <a:picLocks noChangeAspect="1"/>
          </p:cNvPicPr>
          <p:nvPr/>
        </p:nvPicPr>
        <p:blipFill rotWithShape="1">
          <a:blip r:embed="rId3"/>
          <a:srcRect l="47143" t="11420"/>
          <a:stretch/>
        </p:blipFill>
        <p:spPr>
          <a:xfrm>
            <a:off x="1985211" y="679191"/>
            <a:ext cx="7603957" cy="5529104"/>
          </a:xfrm>
          <a:prstGeom prst="rect">
            <a:avLst/>
          </a:prstGeom>
        </p:spPr>
      </p:pic>
      <p:sp>
        <p:nvSpPr>
          <p:cNvPr id="6" name="CuadroTexto 5">
            <a:extLst>
              <a:ext uri="{FF2B5EF4-FFF2-40B4-BE49-F238E27FC236}">
                <a16:creationId xmlns:a16="http://schemas.microsoft.com/office/drawing/2014/main" id="{72C865F8-36C8-45EE-8F9E-3DC2ECAB8817}"/>
              </a:ext>
            </a:extLst>
          </p:cNvPr>
          <p:cNvSpPr txBox="1"/>
          <p:nvPr/>
        </p:nvSpPr>
        <p:spPr>
          <a:xfrm>
            <a:off x="1495168" y="-90250"/>
            <a:ext cx="9548191" cy="769441"/>
          </a:xfrm>
          <a:prstGeom prst="rect">
            <a:avLst/>
          </a:prstGeom>
          <a:noFill/>
        </p:spPr>
        <p:txBody>
          <a:bodyPr wrap="none" rtlCol="0">
            <a:spAutoFit/>
          </a:bodyPr>
          <a:lstStyle/>
          <a:p>
            <a:r>
              <a:rPr lang="es-PE" sz="3600" dirty="0"/>
              <a:t>PROCESO CIRCULAR DE LA ACCIÓN COMPETENTE</a:t>
            </a:r>
            <a:r>
              <a:rPr lang="es-PE" sz="4400" dirty="0"/>
              <a:t>.</a:t>
            </a:r>
          </a:p>
        </p:txBody>
      </p:sp>
    </p:spTree>
    <p:extLst>
      <p:ext uri="{BB962C8B-B14F-4D97-AF65-F5344CB8AC3E}">
        <p14:creationId xmlns:p14="http://schemas.microsoft.com/office/powerpoint/2010/main" val="3317156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97042" y="182880"/>
            <a:ext cx="11502190" cy="6458551"/>
          </a:xfrm>
          <a:prstGeom prst="rect">
            <a:avLst/>
          </a:prstGeom>
        </p:spPr>
      </p:pic>
    </p:spTree>
    <p:extLst>
      <p:ext uri="{BB962C8B-B14F-4D97-AF65-F5344CB8AC3E}">
        <p14:creationId xmlns:p14="http://schemas.microsoft.com/office/powerpoint/2010/main" val="826324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79408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ágenes de Plantilla Diapositivas | Vectores, fotos de stock y PSD  gratuitos">
            <a:extLst>
              <a:ext uri="{FF2B5EF4-FFF2-40B4-BE49-F238E27FC236}">
                <a16:creationId xmlns:a16="http://schemas.microsoft.com/office/drawing/2014/main" id="{572CE512-8254-4A7A-B8AC-F7A66ABF4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387016" y="1880572"/>
            <a:ext cx="11417968" cy="2585323"/>
          </a:xfrm>
          <a:prstGeom prst="rect">
            <a:avLst/>
          </a:prstGeom>
        </p:spPr>
        <p:txBody>
          <a:bodyPr wrap="square">
            <a:spAutoFit/>
          </a:bodyPr>
          <a:lstStyle/>
          <a:p>
            <a:pPr algn="ctr"/>
            <a:r>
              <a:rPr lang="es-MX" sz="5400" b="1" dirty="0">
                <a:solidFill>
                  <a:srgbClr val="FF0000"/>
                </a:solidFill>
              </a:rPr>
              <a:t>¿Cómo identificamos el nivel real de aprendizaje de nuestros estudiantes?</a:t>
            </a:r>
          </a:p>
          <a:p>
            <a:pPr algn="ctr"/>
            <a:endParaRPr lang="es-MX" sz="5400" b="1" dirty="0">
              <a:solidFill>
                <a:srgbClr val="FF0000"/>
              </a:solidFill>
            </a:endParaRPr>
          </a:p>
        </p:txBody>
      </p:sp>
    </p:spTree>
    <p:extLst>
      <p:ext uri="{BB962C8B-B14F-4D97-AF65-F5344CB8AC3E}">
        <p14:creationId xmlns:p14="http://schemas.microsoft.com/office/powerpoint/2010/main" val="1732262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ágenes de Plantilla Diapositivas | Vectores, fotos de stock y PSD  gratuitos">
            <a:extLst>
              <a:ext uri="{FF2B5EF4-FFF2-40B4-BE49-F238E27FC236}">
                <a16:creationId xmlns:a16="http://schemas.microsoft.com/office/drawing/2014/main" id="{86830FA7-046B-42B0-88DA-F5B46B4B7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477482" y="449981"/>
            <a:ext cx="11229244" cy="5806440"/>
          </a:xfrm>
          <a:prstGeom prst="rect">
            <a:avLst/>
          </a:prstGeom>
        </p:spPr>
      </p:pic>
      <p:sp>
        <p:nvSpPr>
          <p:cNvPr id="4" name="CuadroTexto 3">
            <a:extLst>
              <a:ext uri="{FF2B5EF4-FFF2-40B4-BE49-F238E27FC236}">
                <a16:creationId xmlns:a16="http://schemas.microsoft.com/office/drawing/2014/main" id="{B0AE5A2A-8A13-436B-8912-CC689F7AF9E2}"/>
              </a:ext>
            </a:extLst>
          </p:cNvPr>
          <p:cNvSpPr txBox="1"/>
          <p:nvPr/>
        </p:nvSpPr>
        <p:spPr>
          <a:xfrm>
            <a:off x="2570519" y="449981"/>
            <a:ext cx="9240252" cy="523220"/>
          </a:xfrm>
          <a:prstGeom prst="rect">
            <a:avLst/>
          </a:prstGeom>
          <a:noFill/>
        </p:spPr>
        <p:txBody>
          <a:bodyPr wrap="square">
            <a:spAutoFit/>
          </a:bodyPr>
          <a:lstStyle/>
          <a:p>
            <a:pPr algn="ctr"/>
            <a:r>
              <a:rPr lang="es-MX" sz="2800" b="1" dirty="0">
                <a:solidFill>
                  <a:srgbClr val="FF0000"/>
                </a:solidFill>
              </a:rPr>
              <a:t>¿Qué estamos entendiendo por evaluación diagnóstica?</a:t>
            </a:r>
            <a:endParaRPr lang="es-PE" sz="2800" dirty="0"/>
          </a:p>
        </p:txBody>
      </p:sp>
    </p:spTree>
    <p:extLst>
      <p:ext uri="{BB962C8B-B14F-4D97-AF65-F5344CB8AC3E}">
        <p14:creationId xmlns:p14="http://schemas.microsoft.com/office/powerpoint/2010/main" val="2055132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62594" y="718457"/>
            <a:ext cx="10058400" cy="5473337"/>
          </a:xfrm>
          <a:prstGeom prst="rect">
            <a:avLst/>
          </a:prstGeom>
        </p:spPr>
      </p:pic>
      <p:pic>
        <p:nvPicPr>
          <p:cNvPr id="4" name="Imagen 3">
            <a:extLst>
              <a:ext uri="{FF2B5EF4-FFF2-40B4-BE49-F238E27FC236}">
                <a16:creationId xmlns:a16="http://schemas.microsoft.com/office/drawing/2014/main" id="{64888E93-A10D-4944-A8CA-9FB307D0CAB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31517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ágenes de Plantilla Diapositivas | Vectores, fotos de stock y PSD  gratuitos">
            <a:extLst>
              <a:ext uri="{FF2B5EF4-FFF2-40B4-BE49-F238E27FC236}">
                <a16:creationId xmlns:a16="http://schemas.microsoft.com/office/drawing/2014/main" id="{EB9E9799-7D34-489E-9E72-6C4E09C06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457200" y="731519"/>
            <a:ext cx="10985863" cy="5585059"/>
          </a:xfrm>
          <a:prstGeom prst="rect">
            <a:avLst/>
          </a:prstGeom>
        </p:spPr>
      </p:pic>
    </p:spTree>
    <p:extLst>
      <p:ext uri="{BB962C8B-B14F-4D97-AF65-F5344CB8AC3E}">
        <p14:creationId xmlns:p14="http://schemas.microsoft.com/office/powerpoint/2010/main" val="134529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ágenes de Plantilla Diapositivas | Vectores, fotos de stock y PSD  gratuitos">
            <a:extLst>
              <a:ext uri="{FF2B5EF4-FFF2-40B4-BE49-F238E27FC236}">
                <a16:creationId xmlns:a16="http://schemas.microsoft.com/office/drawing/2014/main" id="{EBD46E2C-8E5D-4E12-8B7A-66A9020B1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85800" y="1843950"/>
            <a:ext cx="10635916" cy="2585323"/>
          </a:xfrm>
          <a:prstGeom prst="rect">
            <a:avLst/>
          </a:prstGeom>
        </p:spPr>
        <p:txBody>
          <a:bodyPr wrap="square">
            <a:spAutoFit/>
          </a:bodyPr>
          <a:lstStyle/>
          <a:p>
            <a:r>
              <a:rPr lang="es-PE" sz="5400" b="1" dirty="0">
                <a:solidFill>
                  <a:srgbClr val="FF0000"/>
                </a:solidFill>
              </a:rPr>
              <a:t>¿Cómo garantizamos que nuestros estudiantes logren los aprendizajes previstos en el CNEB?</a:t>
            </a:r>
          </a:p>
        </p:txBody>
      </p:sp>
      <p:sp>
        <p:nvSpPr>
          <p:cNvPr id="6" name="CuadroTexto 5"/>
          <p:cNvSpPr txBox="1"/>
          <p:nvPr/>
        </p:nvSpPr>
        <p:spPr>
          <a:xfrm>
            <a:off x="1022828" y="563048"/>
            <a:ext cx="10298888" cy="830997"/>
          </a:xfrm>
          <a:prstGeom prst="rect">
            <a:avLst/>
          </a:prstGeom>
          <a:noFill/>
        </p:spPr>
        <p:txBody>
          <a:bodyPr wrap="square" rtlCol="0">
            <a:spAutoFit/>
          </a:bodyPr>
          <a:lstStyle/>
          <a:p>
            <a:r>
              <a:rPr lang="es-PE" sz="4800" b="1" dirty="0"/>
              <a:t>Reflexionando desde nuestra practica</a:t>
            </a:r>
          </a:p>
        </p:txBody>
      </p:sp>
    </p:spTree>
    <p:extLst>
      <p:ext uri="{BB962C8B-B14F-4D97-AF65-F5344CB8AC3E}">
        <p14:creationId xmlns:p14="http://schemas.microsoft.com/office/powerpoint/2010/main" val="2499596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gistros del kit de evaluación diagnostica automatizados de secundaria -  Docentes al Dia DJF">
            <a:extLst>
              <a:ext uri="{FF2B5EF4-FFF2-40B4-BE49-F238E27FC236}">
                <a16:creationId xmlns:a16="http://schemas.microsoft.com/office/drawing/2014/main" id="{BF4F77AC-BA49-4DC0-A3F5-1AE90C16DA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96"/>
          <a:stretch/>
        </p:blipFill>
        <p:spPr bwMode="auto">
          <a:xfrm>
            <a:off x="0" y="0"/>
            <a:ext cx="12191999" cy="673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116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ágenes de Plantilla Diapositivas | Vectores, fotos de stock y PSD  gratuitos">
            <a:extLst>
              <a:ext uri="{FF2B5EF4-FFF2-40B4-BE49-F238E27FC236}">
                <a16:creationId xmlns:a16="http://schemas.microsoft.com/office/drawing/2014/main" id="{934EBB5D-31FD-4558-A52C-EB95ACD32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2B0973E6-D5CE-477C-A6E1-F07B1B18D09D}"/>
              </a:ext>
            </a:extLst>
          </p:cNvPr>
          <p:cNvSpPr txBox="1"/>
          <p:nvPr/>
        </p:nvSpPr>
        <p:spPr>
          <a:xfrm>
            <a:off x="4535906" y="312820"/>
            <a:ext cx="2855846" cy="646331"/>
          </a:xfrm>
          <a:prstGeom prst="rect">
            <a:avLst/>
          </a:prstGeom>
          <a:noFill/>
        </p:spPr>
        <p:txBody>
          <a:bodyPr wrap="none" rtlCol="0">
            <a:spAutoFit/>
          </a:bodyPr>
          <a:lstStyle/>
          <a:p>
            <a:r>
              <a:rPr lang="es-MX" sz="3600" dirty="0"/>
              <a:t>IDEAS FUERZA</a:t>
            </a:r>
            <a:endParaRPr lang="es-PE" sz="3600" dirty="0"/>
          </a:p>
        </p:txBody>
      </p:sp>
      <p:sp>
        <p:nvSpPr>
          <p:cNvPr id="4" name="CuadroTexto 3">
            <a:extLst>
              <a:ext uri="{FF2B5EF4-FFF2-40B4-BE49-F238E27FC236}">
                <a16:creationId xmlns:a16="http://schemas.microsoft.com/office/drawing/2014/main" id="{DD1A7CEB-EB37-4B4C-B0B8-1E49A9E8BAD7}"/>
              </a:ext>
            </a:extLst>
          </p:cNvPr>
          <p:cNvSpPr txBox="1"/>
          <p:nvPr/>
        </p:nvSpPr>
        <p:spPr>
          <a:xfrm>
            <a:off x="421105" y="959151"/>
            <a:ext cx="11393906" cy="5539978"/>
          </a:xfrm>
          <a:prstGeom prst="rect">
            <a:avLst/>
          </a:prstGeom>
          <a:noFill/>
        </p:spPr>
        <p:txBody>
          <a:bodyPr wrap="square" rtlCol="0">
            <a:spAutoFit/>
          </a:bodyPr>
          <a:lstStyle/>
          <a:p>
            <a:pPr marL="457200" indent="-457200">
              <a:buAutoNum type="arabicPeriod"/>
            </a:pPr>
            <a:r>
              <a:rPr lang="es-MX" sz="2400" dirty="0"/>
              <a:t>La evaluación diagnóstica debe realizarse al inicio del año, para tener un mejor conocimiento del punto de partida, sin embargo, se debe continuar de manera periódica a lo largo del año lectivo, dado que las necesidades de los estudiantes pueden variar.</a:t>
            </a:r>
          </a:p>
          <a:p>
            <a:pPr marL="457200" indent="-457200">
              <a:buAutoNum type="arabicPeriod"/>
            </a:pPr>
            <a:r>
              <a:rPr lang="es-MX" sz="2400" dirty="0"/>
              <a:t>Los resultados de la evaluación diagnóstica serán útiles para identificar las necesidades de aprendizaje de los estudiantes a cargo, y de esta manera, plantear las estrategias para retroalimentar a los estudiantes y apoyarles a desarrollar las competencias y su progreso hacia niveles superiores.</a:t>
            </a:r>
          </a:p>
          <a:p>
            <a:pPr marL="457200" indent="-457200">
              <a:buAutoNum type="arabicPeriod"/>
            </a:pPr>
            <a:r>
              <a:rPr lang="es-MX" sz="2400" dirty="0"/>
              <a:t>La evaluación diagnóstica tiene carácter preventivo y transformador, ya que permite conocer el nivel de logro de adquisición de las competencias, potencialidades y posibles dificultades que presentan los estudiantes cuando está por iniciar una etapa de formación, para que los docentes establezcan metas y acciones.</a:t>
            </a:r>
          </a:p>
          <a:p>
            <a:endParaRPr lang="es-MX" sz="2400" dirty="0"/>
          </a:p>
          <a:p>
            <a:endParaRPr lang="es-MX" sz="2400" dirty="0"/>
          </a:p>
          <a:p>
            <a:pPr marL="342900" indent="-342900">
              <a:buAutoNum type="arabicPeriod"/>
            </a:pPr>
            <a:endParaRPr lang="es-PE" dirty="0"/>
          </a:p>
        </p:txBody>
      </p:sp>
    </p:spTree>
    <p:extLst>
      <p:ext uri="{BB962C8B-B14F-4D97-AF65-F5344CB8AC3E}">
        <p14:creationId xmlns:p14="http://schemas.microsoft.com/office/powerpoint/2010/main" val="3314002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6" name="Picture 2" descr="Imágenes de Plantilla Diapositivas | Vectores, fotos de stock y PSD  gratuitos">
            <a:extLst>
              <a:ext uri="{FF2B5EF4-FFF2-40B4-BE49-F238E27FC236}">
                <a16:creationId xmlns:a16="http://schemas.microsoft.com/office/drawing/2014/main" id="{2BC78CBF-16EA-4E5C-9CEA-5DFD788ED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7" name="Google Shape;97;p1"/>
          <p:cNvSpPr/>
          <p:nvPr/>
        </p:nvSpPr>
        <p:spPr>
          <a:xfrm>
            <a:off x="502975" y="1679425"/>
            <a:ext cx="6114300" cy="2924100"/>
          </a:xfrm>
          <a:prstGeom prst="rect">
            <a:avLst/>
          </a:prstGeom>
          <a:noFill/>
          <a:ln>
            <a:noFill/>
          </a:ln>
        </p:spPr>
        <p:txBody>
          <a:bodyPr spcFirstLastPara="1" wrap="square" lIns="91425" tIns="45700" rIns="91425" bIns="45700" anchor="t" anchorCtr="0">
            <a:spAutoFit/>
          </a:bodyPr>
          <a:lstStyle/>
          <a:p>
            <a:pPr marL="0" marR="0" lvl="0" indent="0" algn="ctr" rtl="0">
              <a:lnSpc>
                <a:spcPct val="117000"/>
              </a:lnSpc>
              <a:spcBef>
                <a:spcPts val="0"/>
              </a:spcBef>
              <a:spcAft>
                <a:spcPts val="0"/>
              </a:spcAft>
              <a:buClr>
                <a:srgbClr val="000000"/>
              </a:buClr>
              <a:buSzPts val="1100"/>
              <a:buFont typeface="Arial"/>
              <a:buNone/>
            </a:pPr>
            <a:r>
              <a:rPr lang="es-ES" sz="3200" b="1" i="0" u="none" strike="noStrike" cap="none">
                <a:solidFill>
                  <a:srgbClr val="2F5597"/>
                </a:solidFill>
                <a:latin typeface="Arial"/>
                <a:ea typeface="Arial"/>
                <a:cs typeface="Arial"/>
                <a:sym typeface="Arial"/>
              </a:rPr>
              <a:t>Análisis de evidencias para determinar el nivel real de aprendizaje desde la competencia resuelve problemas de cantidad</a:t>
            </a:r>
            <a:endParaRPr sz="3200" b="1" i="0" u="none" strike="noStrike" cap="none">
              <a:solidFill>
                <a:srgbClr val="2F5597"/>
              </a:solidFill>
              <a:latin typeface="Arial"/>
              <a:ea typeface="Arial"/>
              <a:cs typeface="Arial"/>
              <a:sym typeface="Arial"/>
            </a:endParaRPr>
          </a:p>
        </p:txBody>
      </p:sp>
      <p:pic>
        <p:nvPicPr>
          <p:cNvPr id="99" name="Google Shape;99;p1"/>
          <p:cNvPicPr preferRelativeResize="0"/>
          <p:nvPr/>
        </p:nvPicPr>
        <p:blipFill rotWithShape="1">
          <a:blip r:embed="rId4">
            <a:alphaModFix/>
          </a:blip>
          <a:srcRect/>
          <a:stretch/>
        </p:blipFill>
        <p:spPr>
          <a:xfrm>
            <a:off x="6765725" y="1777650"/>
            <a:ext cx="5038100" cy="3586850"/>
          </a:xfrm>
          <a:prstGeom prst="rect">
            <a:avLst/>
          </a:prstGeom>
          <a:noFill/>
          <a:ln>
            <a:noFill/>
          </a:ln>
        </p:spPr>
      </p:pic>
    </p:spTree>
    <p:extLst>
      <p:ext uri="{BB962C8B-B14F-4D97-AF65-F5344CB8AC3E}">
        <p14:creationId xmlns:p14="http://schemas.microsoft.com/office/powerpoint/2010/main" val="582115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9" name="Picture 2" descr="Imágenes de Plantilla Diapositivas | Vectores, fotos de stock y PSD  gratuitos">
            <a:extLst>
              <a:ext uri="{FF2B5EF4-FFF2-40B4-BE49-F238E27FC236}">
                <a16:creationId xmlns:a16="http://schemas.microsoft.com/office/drawing/2014/main" id="{5EC41568-7E2F-461A-BD05-CD3420D60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37"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9" name="Google Shape;159;p4"/>
          <p:cNvSpPr/>
          <p:nvPr/>
        </p:nvSpPr>
        <p:spPr>
          <a:xfrm>
            <a:off x="614062" y="957505"/>
            <a:ext cx="7964356" cy="255450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Arial"/>
              <a:buChar char="•"/>
            </a:pPr>
            <a:r>
              <a:rPr lang="es-ES" sz="4000" b="0" i="0" u="none" strike="noStrike" cap="none" dirty="0">
                <a:solidFill>
                  <a:srgbClr val="FF0000"/>
                </a:solidFill>
                <a:latin typeface="Arial Narrow"/>
                <a:ea typeface="Arial Narrow"/>
                <a:cs typeface="Arial Narrow"/>
                <a:sym typeface="Arial Narrow"/>
              </a:rPr>
              <a:t>¿Qué acciones realiza los docentes de su I.E. para el desarrollo de la competencia Resuelve problemas de Cantidad?</a:t>
            </a:r>
            <a:endParaRPr sz="4000" b="0" i="0" u="none" strike="noStrike" cap="none" dirty="0">
              <a:solidFill>
                <a:srgbClr val="FF0000"/>
              </a:solidFill>
              <a:latin typeface="Arial Narrow"/>
              <a:ea typeface="Arial Narrow"/>
              <a:cs typeface="Arial Narrow"/>
              <a:sym typeface="Arial Narrow"/>
            </a:endParaRPr>
          </a:p>
        </p:txBody>
      </p:sp>
      <p:grpSp>
        <p:nvGrpSpPr>
          <p:cNvPr id="160" name="Google Shape;160;p4"/>
          <p:cNvGrpSpPr/>
          <p:nvPr/>
        </p:nvGrpSpPr>
        <p:grpSpPr>
          <a:xfrm flipH="1">
            <a:off x="8578418" y="1946425"/>
            <a:ext cx="2999518" cy="2781985"/>
            <a:chOff x="5743575" y="2172891"/>
            <a:chExt cx="807244" cy="806649"/>
          </a:xfrm>
        </p:grpSpPr>
        <p:sp>
          <p:nvSpPr>
            <p:cNvPr id="161" name="Google Shape;161;p4"/>
            <p:cNvSpPr/>
            <p:nvPr/>
          </p:nvSpPr>
          <p:spPr>
            <a:xfrm>
              <a:off x="5743575" y="2172891"/>
              <a:ext cx="807244" cy="806649"/>
            </a:xfrm>
            <a:prstGeom prst="ellipse">
              <a:avLst/>
            </a:prstGeom>
            <a:solidFill>
              <a:schemeClr val="accent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4"/>
            <p:cNvSpPr/>
            <p:nvPr/>
          </p:nvSpPr>
          <p:spPr>
            <a:xfrm>
              <a:off x="5989423" y="2372985"/>
              <a:ext cx="334473" cy="370281"/>
            </a:xfrm>
            <a:custGeom>
              <a:avLst/>
              <a:gdLst/>
              <a:ahLst/>
              <a:cxnLst/>
              <a:rect l="l" t="t" r="r" b="b"/>
              <a:pathLst>
                <a:path w="21263" h="21516" extrusionOk="0">
                  <a:moveTo>
                    <a:pt x="10835" y="22"/>
                  </a:moveTo>
                  <a:cubicBezTo>
                    <a:pt x="9117" y="-84"/>
                    <a:pt x="7222" y="190"/>
                    <a:pt x="5501" y="840"/>
                  </a:cubicBezTo>
                  <a:cubicBezTo>
                    <a:pt x="5634" y="1086"/>
                    <a:pt x="6275" y="967"/>
                    <a:pt x="7049" y="908"/>
                  </a:cubicBezTo>
                  <a:cubicBezTo>
                    <a:pt x="7871" y="846"/>
                    <a:pt x="8149" y="1283"/>
                    <a:pt x="8149" y="1283"/>
                  </a:cubicBezTo>
                  <a:lnTo>
                    <a:pt x="8765" y="2664"/>
                  </a:lnTo>
                  <a:cubicBezTo>
                    <a:pt x="10272" y="2601"/>
                    <a:pt x="11984" y="4484"/>
                    <a:pt x="9380" y="6363"/>
                  </a:cubicBezTo>
                  <a:cubicBezTo>
                    <a:pt x="9654" y="8054"/>
                    <a:pt x="9716" y="8374"/>
                    <a:pt x="9716" y="8374"/>
                  </a:cubicBezTo>
                  <a:lnTo>
                    <a:pt x="6639" y="9243"/>
                  </a:lnTo>
                  <a:cubicBezTo>
                    <a:pt x="6228" y="7990"/>
                    <a:pt x="4575" y="8297"/>
                    <a:pt x="4849" y="9550"/>
                  </a:cubicBezTo>
                  <a:cubicBezTo>
                    <a:pt x="2108" y="10114"/>
                    <a:pt x="1567" y="10113"/>
                    <a:pt x="1567" y="10113"/>
                  </a:cubicBezTo>
                  <a:lnTo>
                    <a:pt x="75" y="6942"/>
                  </a:lnTo>
                  <a:cubicBezTo>
                    <a:pt x="24" y="7304"/>
                    <a:pt x="-2" y="7675"/>
                    <a:pt x="0" y="8067"/>
                  </a:cubicBezTo>
                  <a:cubicBezTo>
                    <a:pt x="29" y="13918"/>
                    <a:pt x="4119" y="16090"/>
                    <a:pt x="3916" y="18738"/>
                  </a:cubicBezTo>
                  <a:cubicBezTo>
                    <a:pt x="3715" y="21384"/>
                    <a:pt x="3450" y="21516"/>
                    <a:pt x="3450" y="21516"/>
                  </a:cubicBezTo>
                  <a:lnTo>
                    <a:pt x="14359" y="21516"/>
                  </a:lnTo>
                  <a:cubicBezTo>
                    <a:pt x="14591" y="20299"/>
                    <a:pt x="14598" y="19908"/>
                    <a:pt x="15236" y="19829"/>
                  </a:cubicBezTo>
                  <a:cubicBezTo>
                    <a:pt x="15872" y="19750"/>
                    <a:pt x="18776" y="20222"/>
                    <a:pt x="19413" y="18925"/>
                  </a:cubicBezTo>
                  <a:cubicBezTo>
                    <a:pt x="19760" y="18158"/>
                    <a:pt x="18905" y="17381"/>
                    <a:pt x="19208" y="16777"/>
                  </a:cubicBezTo>
                  <a:cubicBezTo>
                    <a:pt x="19417" y="16361"/>
                    <a:pt x="19767" y="16165"/>
                    <a:pt x="19525" y="15721"/>
                  </a:cubicBezTo>
                  <a:cubicBezTo>
                    <a:pt x="19872" y="15527"/>
                    <a:pt x="20044" y="15140"/>
                    <a:pt x="19842" y="14664"/>
                  </a:cubicBezTo>
                  <a:cubicBezTo>
                    <a:pt x="19639" y="14187"/>
                    <a:pt x="19582" y="13608"/>
                    <a:pt x="20364" y="13556"/>
                  </a:cubicBezTo>
                  <a:cubicBezTo>
                    <a:pt x="21146" y="13503"/>
                    <a:pt x="21598" y="12873"/>
                    <a:pt x="20960" y="12158"/>
                  </a:cubicBezTo>
                  <a:cubicBezTo>
                    <a:pt x="20324" y="11443"/>
                    <a:pt x="18915" y="9987"/>
                    <a:pt x="19002" y="9431"/>
                  </a:cubicBezTo>
                  <a:cubicBezTo>
                    <a:pt x="19090" y="8875"/>
                    <a:pt x="19174" y="8652"/>
                    <a:pt x="18797" y="7010"/>
                  </a:cubicBezTo>
                  <a:cubicBezTo>
                    <a:pt x="18421" y="5369"/>
                    <a:pt x="18599" y="5607"/>
                    <a:pt x="18107" y="4522"/>
                  </a:cubicBezTo>
                  <a:cubicBezTo>
                    <a:pt x="17413" y="2298"/>
                    <a:pt x="14230" y="229"/>
                    <a:pt x="10835" y="22"/>
                  </a:cubicBezTo>
                  <a:close/>
                  <a:moveTo>
                    <a:pt x="3711" y="550"/>
                  </a:moveTo>
                  <a:cubicBezTo>
                    <a:pt x="3672" y="550"/>
                    <a:pt x="3623" y="559"/>
                    <a:pt x="3581" y="567"/>
                  </a:cubicBezTo>
                  <a:cubicBezTo>
                    <a:pt x="3226" y="634"/>
                    <a:pt x="3025" y="929"/>
                    <a:pt x="2947" y="1181"/>
                  </a:cubicBezTo>
                  <a:cubicBezTo>
                    <a:pt x="2872" y="1425"/>
                    <a:pt x="2887" y="1757"/>
                    <a:pt x="3133" y="1965"/>
                  </a:cubicBezTo>
                  <a:lnTo>
                    <a:pt x="3730" y="2476"/>
                  </a:lnTo>
                  <a:lnTo>
                    <a:pt x="2928" y="2630"/>
                  </a:lnTo>
                  <a:cubicBezTo>
                    <a:pt x="2928" y="2630"/>
                    <a:pt x="597" y="3073"/>
                    <a:pt x="597" y="3073"/>
                  </a:cubicBezTo>
                  <a:lnTo>
                    <a:pt x="877" y="4283"/>
                  </a:lnTo>
                  <a:cubicBezTo>
                    <a:pt x="1096" y="4188"/>
                    <a:pt x="1343" y="4130"/>
                    <a:pt x="1604" y="4130"/>
                  </a:cubicBezTo>
                  <a:cubicBezTo>
                    <a:pt x="2407" y="4130"/>
                    <a:pt x="3077" y="4595"/>
                    <a:pt x="3226" y="5255"/>
                  </a:cubicBezTo>
                  <a:cubicBezTo>
                    <a:pt x="3314" y="5638"/>
                    <a:pt x="3207" y="6017"/>
                    <a:pt x="2928" y="6329"/>
                  </a:cubicBezTo>
                  <a:cubicBezTo>
                    <a:pt x="2610" y="6687"/>
                    <a:pt x="2080" y="6928"/>
                    <a:pt x="1567" y="6942"/>
                  </a:cubicBezTo>
                  <a:lnTo>
                    <a:pt x="2033" y="9056"/>
                  </a:lnTo>
                  <a:lnTo>
                    <a:pt x="4028" y="8664"/>
                  </a:lnTo>
                  <a:cubicBezTo>
                    <a:pt x="3872" y="8341"/>
                    <a:pt x="3843" y="8021"/>
                    <a:pt x="3954" y="7709"/>
                  </a:cubicBezTo>
                  <a:cubicBezTo>
                    <a:pt x="4126" y="7221"/>
                    <a:pt x="4603" y="6859"/>
                    <a:pt x="5240" y="6738"/>
                  </a:cubicBezTo>
                  <a:cubicBezTo>
                    <a:pt x="5348" y="6717"/>
                    <a:pt x="5454" y="6704"/>
                    <a:pt x="5557" y="6704"/>
                  </a:cubicBezTo>
                  <a:cubicBezTo>
                    <a:pt x="6004" y="6704"/>
                    <a:pt x="6421" y="6877"/>
                    <a:pt x="6714" y="7215"/>
                  </a:cubicBezTo>
                  <a:cubicBezTo>
                    <a:pt x="6930" y="7465"/>
                    <a:pt x="7063" y="7796"/>
                    <a:pt x="7105" y="8118"/>
                  </a:cubicBezTo>
                  <a:lnTo>
                    <a:pt x="8541" y="7846"/>
                  </a:lnTo>
                  <a:lnTo>
                    <a:pt x="7944" y="5186"/>
                  </a:lnTo>
                  <a:lnTo>
                    <a:pt x="7665" y="3993"/>
                  </a:lnTo>
                  <a:lnTo>
                    <a:pt x="7739" y="4044"/>
                  </a:lnTo>
                  <a:lnTo>
                    <a:pt x="7665" y="3686"/>
                  </a:lnTo>
                  <a:lnTo>
                    <a:pt x="7217" y="1794"/>
                  </a:lnTo>
                  <a:lnTo>
                    <a:pt x="4979" y="2221"/>
                  </a:lnTo>
                  <a:lnTo>
                    <a:pt x="4140" y="2374"/>
                  </a:lnTo>
                  <a:lnTo>
                    <a:pt x="4513" y="1658"/>
                  </a:lnTo>
                  <a:cubicBezTo>
                    <a:pt x="4608" y="1475"/>
                    <a:pt x="4553" y="1188"/>
                    <a:pt x="4383" y="942"/>
                  </a:cubicBezTo>
                  <a:cubicBezTo>
                    <a:pt x="4209" y="693"/>
                    <a:pt x="3958" y="550"/>
                    <a:pt x="3711" y="550"/>
                  </a:cubicBezTo>
                  <a:close/>
                  <a:moveTo>
                    <a:pt x="9063" y="3550"/>
                  </a:moveTo>
                  <a:cubicBezTo>
                    <a:pt x="8886" y="3550"/>
                    <a:pt x="8627" y="3607"/>
                    <a:pt x="8410" y="3857"/>
                  </a:cubicBezTo>
                  <a:lnTo>
                    <a:pt x="8038" y="4300"/>
                  </a:lnTo>
                  <a:lnTo>
                    <a:pt x="8653" y="4829"/>
                  </a:lnTo>
                  <a:cubicBezTo>
                    <a:pt x="8728" y="4893"/>
                    <a:pt x="8824" y="4931"/>
                    <a:pt x="8951" y="4931"/>
                  </a:cubicBezTo>
                  <a:cubicBezTo>
                    <a:pt x="9212" y="4931"/>
                    <a:pt x="9534" y="4777"/>
                    <a:pt x="9716" y="4573"/>
                  </a:cubicBezTo>
                  <a:cubicBezTo>
                    <a:pt x="9806" y="4473"/>
                    <a:pt x="9889" y="4317"/>
                    <a:pt x="9846" y="4130"/>
                  </a:cubicBezTo>
                  <a:cubicBezTo>
                    <a:pt x="9760" y="3750"/>
                    <a:pt x="9392" y="3550"/>
                    <a:pt x="9063" y="3550"/>
                  </a:cubicBezTo>
                  <a:close/>
                  <a:moveTo>
                    <a:pt x="12699" y="5476"/>
                  </a:moveTo>
                  <a:cubicBezTo>
                    <a:pt x="13412" y="5348"/>
                    <a:pt x="13980" y="6314"/>
                    <a:pt x="13520" y="6755"/>
                  </a:cubicBezTo>
                  <a:lnTo>
                    <a:pt x="15926" y="6311"/>
                  </a:lnTo>
                  <a:lnTo>
                    <a:pt x="16280" y="7914"/>
                  </a:lnTo>
                  <a:cubicBezTo>
                    <a:pt x="15718" y="7789"/>
                    <a:pt x="14950" y="8151"/>
                    <a:pt x="15086" y="8783"/>
                  </a:cubicBezTo>
                  <a:cubicBezTo>
                    <a:pt x="15222" y="9416"/>
                    <a:pt x="15877" y="9720"/>
                    <a:pt x="16522" y="9192"/>
                  </a:cubicBezTo>
                  <a:lnTo>
                    <a:pt x="16951" y="11204"/>
                  </a:lnTo>
                  <a:cubicBezTo>
                    <a:pt x="16951" y="11204"/>
                    <a:pt x="14508" y="11647"/>
                    <a:pt x="14508" y="11647"/>
                  </a:cubicBezTo>
                  <a:cubicBezTo>
                    <a:pt x="14822" y="11196"/>
                    <a:pt x="14363" y="10309"/>
                    <a:pt x="13651" y="10436"/>
                  </a:cubicBezTo>
                  <a:cubicBezTo>
                    <a:pt x="12940" y="10563"/>
                    <a:pt x="12758" y="11543"/>
                    <a:pt x="13371" y="11902"/>
                  </a:cubicBezTo>
                  <a:lnTo>
                    <a:pt x="11599" y="12226"/>
                  </a:lnTo>
                  <a:lnTo>
                    <a:pt x="11208" y="10385"/>
                  </a:lnTo>
                  <a:cubicBezTo>
                    <a:pt x="10731" y="10846"/>
                    <a:pt x="9705" y="10593"/>
                    <a:pt x="9567" y="9942"/>
                  </a:cubicBezTo>
                  <a:cubicBezTo>
                    <a:pt x="9427" y="9290"/>
                    <a:pt x="10348" y="8781"/>
                    <a:pt x="10891" y="9022"/>
                  </a:cubicBezTo>
                  <a:lnTo>
                    <a:pt x="10499" y="7249"/>
                  </a:lnTo>
                  <a:lnTo>
                    <a:pt x="12327" y="6925"/>
                  </a:lnTo>
                  <a:cubicBezTo>
                    <a:pt x="11693" y="6456"/>
                    <a:pt x="11986" y="5603"/>
                    <a:pt x="12699" y="5476"/>
                  </a:cubicBezTo>
                  <a:close/>
                </a:path>
              </a:pathLst>
            </a:cu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4" name="Google Shape;164;p4"/>
          <p:cNvSpPr/>
          <p:nvPr/>
        </p:nvSpPr>
        <p:spPr>
          <a:xfrm>
            <a:off x="599773" y="3736397"/>
            <a:ext cx="7964356" cy="193895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Arial"/>
              <a:buChar char="•"/>
            </a:pPr>
            <a:r>
              <a:rPr lang="es-ES" sz="4000" b="0" i="0" u="none" strike="noStrike" cap="none" dirty="0">
                <a:solidFill>
                  <a:srgbClr val="FF0000"/>
                </a:solidFill>
                <a:latin typeface="Arial Narrow"/>
                <a:ea typeface="Arial Narrow"/>
                <a:cs typeface="Arial Narrow"/>
                <a:sym typeface="Arial Narrow"/>
              </a:rPr>
              <a:t>¿Cómo determinan el nivel real de aprendizaje  del desarrollo de esta competencia?</a:t>
            </a:r>
            <a:endParaRPr sz="4000" b="0" i="0" u="none" strike="noStrike" cap="none"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633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5" name="Picture 2" descr="Imágenes de Plantilla Diapositivas | Vectores, fotos de stock y PSD  gratuitos">
            <a:extLst>
              <a:ext uri="{FF2B5EF4-FFF2-40B4-BE49-F238E27FC236}">
                <a16:creationId xmlns:a16="http://schemas.microsoft.com/office/drawing/2014/main" id="{E518257E-34CA-4F44-A55F-9BBEF02EB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82" name="Google Shape;182;p7"/>
          <p:cNvGrpSpPr/>
          <p:nvPr/>
        </p:nvGrpSpPr>
        <p:grpSpPr>
          <a:xfrm>
            <a:off x="657818" y="807541"/>
            <a:ext cx="10952655" cy="4945018"/>
            <a:chOff x="494855" y="871887"/>
            <a:chExt cx="10952655" cy="4945018"/>
          </a:xfrm>
        </p:grpSpPr>
        <p:sp>
          <p:nvSpPr>
            <p:cNvPr id="183" name="Google Shape;183;p7"/>
            <p:cNvSpPr/>
            <p:nvPr/>
          </p:nvSpPr>
          <p:spPr>
            <a:xfrm>
              <a:off x="3748140" y="871887"/>
              <a:ext cx="4583191" cy="61923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3200"/>
                <a:buFont typeface="Arial"/>
                <a:buNone/>
              </a:pPr>
              <a:r>
                <a:rPr lang="es-ES" sz="3200" b="1" dirty="0">
                  <a:latin typeface="Calibri"/>
                  <a:ea typeface="Calibri"/>
                  <a:cs typeface="Calibri"/>
                  <a:sym typeface="Calibri"/>
                </a:rPr>
                <a:t>Situación problemática</a:t>
              </a:r>
              <a:r>
                <a:rPr lang="es-ES" sz="3200" b="1" i="0" u="none" strike="noStrike" cap="none" dirty="0">
                  <a:latin typeface="Calibri"/>
                  <a:ea typeface="Calibri"/>
                  <a:cs typeface="Calibri"/>
                  <a:sym typeface="Calibri"/>
                </a:rPr>
                <a:t> </a:t>
              </a:r>
              <a:endParaRPr sz="3200" b="1" i="0" u="none" strike="noStrike" cap="none" dirty="0">
                <a:latin typeface="Calibri"/>
                <a:ea typeface="Calibri"/>
                <a:cs typeface="Calibri"/>
                <a:sym typeface="Calibri"/>
              </a:endParaRPr>
            </a:p>
          </p:txBody>
        </p:sp>
        <p:sp>
          <p:nvSpPr>
            <p:cNvPr id="184" name="Google Shape;184;p7"/>
            <p:cNvSpPr txBox="1"/>
            <p:nvPr/>
          </p:nvSpPr>
          <p:spPr>
            <a:xfrm>
              <a:off x="494855" y="1785072"/>
              <a:ext cx="10952655" cy="4031833"/>
            </a:xfrm>
            <a:prstGeom prst="rect">
              <a:avLst/>
            </a:prstGeom>
            <a:solidFill>
              <a:srgbClr val="FFF2CC"/>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ES" sz="3200" b="0" i="0" u="none" strike="noStrike" cap="none" dirty="0">
                  <a:solidFill>
                    <a:schemeClr val="dk1"/>
                  </a:solidFill>
                  <a:latin typeface="Calibri"/>
                  <a:ea typeface="Calibri"/>
                  <a:cs typeface="Calibri"/>
                  <a:sym typeface="Calibri"/>
                </a:rPr>
                <a:t>Los niños del 2do grado deberán </a:t>
              </a:r>
              <a:r>
                <a:rPr lang="es-ES" sz="3200" b="1" i="0" u="none" strike="noStrike" cap="none" dirty="0">
                  <a:solidFill>
                    <a:schemeClr val="dk1"/>
                  </a:solidFill>
                  <a:latin typeface="Calibri"/>
                  <a:ea typeface="Calibri"/>
                  <a:cs typeface="Calibri"/>
                  <a:sym typeface="Calibri"/>
                </a:rPr>
                <a:t>proponer una forma de organizar los  materiales que tienen en el aula,</a:t>
              </a:r>
              <a:r>
                <a:rPr lang="es-ES" sz="3200" b="0" i="0" u="none" strike="noStrike" cap="none" dirty="0">
                  <a:solidFill>
                    <a:schemeClr val="dk1"/>
                  </a:solidFill>
                  <a:latin typeface="Calibri"/>
                  <a:ea typeface="Calibri"/>
                  <a:cs typeface="Calibri"/>
                  <a:sym typeface="Calibri"/>
                </a:rPr>
                <a:t> como parte de las acciones de organización  al inicio del año. Para ello en un primer momento se entrega a los estudiantes, organizados en equipos, materiales y envases y </a:t>
              </a:r>
              <a:r>
                <a:rPr lang="es-ES" sz="3200" b="1" i="0" u="none" strike="noStrike" cap="none" dirty="0">
                  <a:solidFill>
                    <a:schemeClr val="dk1"/>
                  </a:solidFill>
                  <a:latin typeface="Calibri"/>
                  <a:ea typeface="Calibri"/>
                  <a:cs typeface="Calibri"/>
                  <a:sym typeface="Calibri"/>
                </a:rPr>
                <a:t>se les pide que los organicen en los envases especificando la cantidad de objetos que colocan en cada uno. </a:t>
              </a:r>
              <a:r>
                <a:rPr lang="es-ES" sz="3200" b="0" i="0" u="none" strike="noStrike" cap="none" dirty="0">
                  <a:solidFill>
                    <a:schemeClr val="dk1"/>
                  </a:solidFill>
                  <a:latin typeface="Calibri"/>
                  <a:ea typeface="Calibri"/>
                  <a:cs typeface="Calibri"/>
                  <a:sym typeface="Calibri"/>
                </a:rPr>
                <a:t>¿Qué cantidad de materiales hay? ¿Cómo lo representarías de diferentes manera?  </a:t>
              </a:r>
              <a:endParaRPr sz="3200" b="0" i="0" u="none" strike="noStrike" cap="none"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959435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5" name="Picture 2" descr="Imágenes de Plantilla Diapositivas | Vectores, fotos de stock y PSD  gratuitos">
            <a:extLst>
              <a:ext uri="{FF2B5EF4-FFF2-40B4-BE49-F238E27FC236}">
                <a16:creationId xmlns:a16="http://schemas.microsoft.com/office/drawing/2014/main" id="{BEF062EE-F76F-4334-B9C9-DC7AFF733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3" name="Google Shape;183;p7"/>
          <p:cNvSpPr/>
          <p:nvPr/>
        </p:nvSpPr>
        <p:spPr>
          <a:xfrm>
            <a:off x="4342820" y="515313"/>
            <a:ext cx="3681300" cy="61923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3200"/>
              <a:buFont typeface="Arial"/>
              <a:buNone/>
            </a:pPr>
            <a:r>
              <a:rPr lang="es-ES" sz="3200" b="1" i="0" u="none" strike="noStrike" cap="none" dirty="0">
                <a:latin typeface="Calibri"/>
                <a:ea typeface="Calibri"/>
                <a:cs typeface="Calibri"/>
                <a:sym typeface="Calibri"/>
              </a:rPr>
              <a:t>Evidencia de III ciclo </a:t>
            </a:r>
            <a:endParaRPr sz="3200" b="1" i="0" u="none" strike="noStrike" cap="none" dirty="0">
              <a:latin typeface="Calibri"/>
              <a:ea typeface="Calibri"/>
              <a:cs typeface="Calibri"/>
              <a:sym typeface="Calibri"/>
            </a:endParaRPr>
          </a:p>
        </p:txBody>
      </p:sp>
      <p:pic>
        <p:nvPicPr>
          <p:cNvPr id="186" name="Google Shape;186;p7" descr="D:\MONICAM\FASCÍCULOS2022\DIAGNOSTICO\VIDEOS-2DO GRADO\IMG_20221006_173827.jpg"/>
          <p:cNvPicPr preferRelativeResize="0"/>
          <p:nvPr/>
        </p:nvPicPr>
        <p:blipFill rotWithShape="1">
          <a:blip r:embed="rId4">
            <a:alphaModFix/>
          </a:blip>
          <a:srcRect l="12515" t="15270" r="19892"/>
          <a:stretch/>
        </p:blipFill>
        <p:spPr>
          <a:xfrm rot="5400000">
            <a:off x="967471" y="590942"/>
            <a:ext cx="5396301" cy="6577267"/>
          </a:xfrm>
          <a:prstGeom prst="rect">
            <a:avLst/>
          </a:prstGeom>
          <a:noFill/>
          <a:ln>
            <a:noFill/>
          </a:ln>
        </p:spPr>
      </p:pic>
      <p:sp>
        <p:nvSpPr>
          <p:cNvPr id="187" name="Google Shape;187;p7"/>
          <p:cNvSpPr txBox="1"/>
          <p:nvPr/>
        </p:nvSpPr>
        <p:spPr>
          <a:xfrm>
            <a:off x="7243011" y="1181425"/>
            <a:ext cx="4668252" cy="5299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2400" b="1" i="0" u="none" strike="noStrike" cap="none" dirty="0">
                <a:solidFill>
                  <a:schemeClr val="dk1"/>
                </a:solidFill>
                <a:latin typeface="Calibri"/>
                <a:ea typeface="Calibri"/>
                <a:cs typeface="Calibri"/>
                <a:sym typeface="Calibri"/>
              </a:rPr>
              <a:t>Maestra: </a:t>
            </a:r>
            <a:r>
              <a:rPr lang="es-ES" sz="2400" b="0" i="0" u="none" strike="noStrike" cap="none" dirty="0">
                <a:solidFill>
                  <a:schemeClr val="dk1"/>
                </a:solidFill>
                <a:latin typeface="Calibri"/>
                <a:ea typeface="Calibri"/>
                <a:cs typeface="Calibri"/>
                <a:sym typeface="Calibri"/>
              </a:rPr>
              <a:t>¿Cuántos hay aquí?</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2400" b="1" i="0" u="none" strike="noStrike" cap="none" dirty="0">
                <a:solidFill>
                  <a:srgbClr val="00B0F0"/>
                </a:solidFill>
                <a:latin typeface="Calibri"/>
                <a:ea typeface="Calibri"/>
                <a:cs typeface="Calibri"/>
                <a:sym typeface="Calibri"/>
              </a:rPr>
              <a:t>Estudiante: </a:t>
            </a:r>
            <a:r>
              <a:rPr lang="es-ES" sz="2400" b="0" i="0" u="none" strike="noStrike" cap="none" dirty="0">
                <a:solidFill>
                  <a:schemeClr val="dk1"/>
                </a:solidFill>
                <a:latin typeface="Calibri"/>
                <a:ea typeface="Calibri"/>
                <a:cs typeface="Calibri"/>
                <a:sym typeface="Calibri"/>
              </a:rPr>
              <a:t>(cuenta de uno en uno siguiendo la secuencia numérica como cadena, cuando pasa de uno a otro grupo).</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2400" b="0" i="0" u="none" strike="noStrike" cap="none" dirty="0">
                <a:solidFill>
                  <a:schemeClr val="dk1"/>
                </a:solidFill>
                <a:latin typeface="Calibri"/>
                <a:ea typeface="Calibri"/>
                <a:cs typeface="Calibri"/>
                <a:sym typeface="Calibri"/>
              </a:rPr>
              <a:t>Uno, dos… Treinta y cinco.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2400" b="1" i="0" u="none" strike="noStrike" cap="none" dirty="0">
                <a:solidFill>
                  <a:schemeClr val="dk1"/>
                </a:solidFill>
                <a:latin typeface="Calibri"/>
                <a:ea typeface="Calibri"/>
                <a:cs typeface="Calibri"/>
                <a:sym typeface="Calibri"/>
              </a:rPr>
              <a:t>Maestra: </a:t>
            </a:r>
            <a:r>
              <a:rPr lang="es-ES" sz="2400" b="0" i="0" u="none" strike="noStrike" cap="none" dirty="0">
                <a:solidFill>
                  <a:schemeClr val="dk1"/>
                </a:solidFill>
                <a:latin typeface="Calibri"/>
                <a:ea typeface="Calibri"/>
                <a:cs typeface="Calibri"/>
                <a:sym typeface="Calibri"/>
              </a:rPr>
              <a:t>Veo en tu dibujo unos grupos de 5, ¿me puedes explicar?</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2400" b="1" i="0" u="none" strike="noStrike" cap="none" dirty="0">
                <a:solidFill>
                  <a:srgbClr val="00B0F0"/>
                </a:solidFill>
                <a:latin typeface="Calibri"/>
                <a:ea typeface="Calibri"/>
                <a:cs typeface="Calibri"/>
                <a:sym typeface="Calibri"/>
              </a:rPr>
              <a:t>Estudiante: </a:t>
            </a:r>
            <a:r>
              <a:rPr lang="es-ES" sz="2400" b="0" i="0" u="none" strike="noStrike" cap="none" dirty="0">
                <a:solidFill>
                  <a:schemeClr val="dk1"/>
                </a:solidFill>
                <a:latin typeface="Calibri"/>
                <a:ea typeface="Calibri"/>
                <a:cs typeface="Calibri"/>
                <a:sym typeface="Calibri"/>
              </a:rPr>
              <a:t>muestra el gráfico  y dice: “hice siete grupos de cinco”, y conté: uno, dos….cinco, (continúa en el siguiente grupo) seis, siete….diez, (siguiente grupo)… Treinta y cinco.</a:t>
            </a:r>
            <a:endParaRPr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7976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5" name="Picture 2" descr="Imágenes de Plantilla Diapositivas | Vectores, fotos de stock y PSD  gratuitos">
            <a:extLst>
              <a:ext uri="{FF2B5EF4-FFF2-40B4-BE49-F238E27FC236}">
                <a16:creationId xmlns:a16="http://schemas.microsoft.com/office/drawing/2014/main" id="{8842159C-8BDF-4091-B449-744B6829F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3" name="Google Shape;183;p7"/>
          <p:cNvSpPr/>
          <p:nvPr/>
        </p:nvSpPr>
        <p:spPr>
          <a:xfrm>
            <a:off x="4342820" y="515313"/>
            <a:ext cx="3681300" cy="61923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3200"/>
              <a:buFont typeface="Arial"/>
              <a:buNone/>
            </a:pPr>
            <a:r>
              <a:rPr lang="es-ES" sz="3200" b="1" i="0" u="none" strike="noStrike" cap="none" dirty="0">
                <a:latin typeface="Calibri"/>
                <a:ea typeface="Calibri"/>
                <a:cs typeface="Calibri"/>
                <a:sym typeface="Calibri"/>
              </a:rPr>
              <a:t>Evidencia de III ciclo </a:t>
            </a:r>
            <a:endParaRPr sz="3200" b="1" i="0" u="none" strike="noStrike" cap="none" dirty="0">
              <a:latin typeface="Calibri"/>
              <a:ea typeface="Calibri"/>
              <a:cs typeface="Calibri"/>
              <a:sym typeface="Calibri"/>
            </a:endParaRPr>
          </a:p>
        </p:txBody>
      </p:sp>
      <p:pic>
        <p:nvPicPr>
          <p:cNvPr id="185" name="Google Shape;185;p7" descr="D:\MONICAM\FASCÍCULOS2022\DIAGNOSTICO\VIDEOS-2DO GRADO\IMG_20221006_173844.jpg"/>
          <p:cNvPicPr preferRelativeResize="0"/>
          <p:nvPr/>
        </p:nvPicPr>
        <p:blipFill rotWithShape="1">
          <a:blip r:embed="rId4">
            <a:alphaModFix/>
          </a:blip>
          <a:srcRect l="7553"/>
          <a:stretch/>
        </p:blipFill>
        <p:spPr>
          <a:xfrm rot="5400000">
            <a:off x="1287247" y="200854"/>
            <a:ext cx="5466612" cy="7287130"/>
          </a:xfrm>
          <a:prstGeom prst="rect">
            <a:avLst/>
          </a:prstGeom>
          <a:noFill/>
          <a:ln>
            <a:noFill/>
          </a:ln>
        </p:spPr>
      </p:pic>
      <p:sp>
        <p:nvSpPr>
          <p:cNvPr id="187" name="Google Shape;187;p7"/>
          <p:cNvSpPr txBox="1"/>
          <p:nvPr/>
        </p:nvSpPr>
        <p:spPr>
          <a:xfrm>
            <a:off x="7808075" y="1181425"/>
            <a:ext cx="4006936" cy="5299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2400" b="0" i="0" u="none" strike="noStrike" cap="none" dirty="0">
                <a:solidFill>
                  <a:schemeClr val="dk1"/>
                </a:solidFill>
                <a:latin typeface="Calibri"/>
                <a:ea typeface="Calibri"/>
                <a:cs typeface="Calibri"/>
                <a:sym typeface="Calibri"/>
              </a:rPr>
              <a:t>En otro momento se le pidió que explicara cómo halló el total de palitos agrupados en vasitos.</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2400" b="1" i="0" u="none" strike="noStrike" cap="none" dirty="0">
                <a:solidFill>
                  <a:schemeClr val="dk1"/>
                </a:solidFill>
                <a:latin typeface="Calibri"/>
                <a:ea typeface="Calibri"/>
                <a:cs typeface="Calibri"/>
                <a:sym typeface="Calibri"/>
              </a:rPr>
              <a:t>Maestra: </a:t>
            </a:r>
            <a:r>
              <a:rPr lang="es-ES" sz="2400" b="0" i="0" u="none" strike="noStrike" cap="none" dirty="0">
                <a:solidFill>
                  <a:schemeClr val="dk1"/>
                </a:solidFill>
                <a:latin typeface="Calibri"/>
                <a:ea typeface="Calibri"/>
                <a:cs typeface="Calibri"/>
                <a:sym typeface="Calibri"/>
              </a:rPr>
              <a:t>¿Cómo hiciste para hallar, cuántos palitos tienes en total?</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2400" b="1" i="0" u="none" strike="noStrike" cap="none" dirty="0">
                <a:solidFill>
                  <a:srgbClr val="00B0F0"/>
                </a:solidFill>
                <a:latin typeface="Calibri"/>
                <a:ea typeface="Calibri"/>
                <a:cs typeface="Calibri"/>
                <a:sym typeface="Calibri"/>
              </a:rPr>
              <a:t>Estudiante: </a:t>
            </a:r>
            <a:r>
              <a:rPr lang="es-ES" sz="2400" b="0" i="0" u="none" strike="noStrike" cap="none" dirty="0">
                <a:solidFill>
                  <a:schemeClr val="dk1"/>
                </a:solidFill>
                <a:latin typeface="Calibri"/>
                <a:ea typeface="Calibri"/>
                <a:cs typeface="Calibri"/>
                <a:sym typeface="Calibri"/>
              </a:rPr>
              <a:t>¿en los vasitos y fuera de ellos?</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2400" b="1" i="0" u="none" strike="noStrike" cap="none" dirty="0">
                <a:solidFill>
                  <a:schemeClr val="dk1"/>
                </a:solidFill>
                <a:latin typeface="Calibri"/>
                <a:ea typeface="Calibri"/>
                <a:cs typeface="Calibri"/>
                <a:sym typeface="Calibri"/>
              </a:rPr>
              <a:t>Maestra: </a:t>
            </a:r>
            <a:r>
              <a:rPr lang="es-ES" sz="2400" b="0" i="0" u="none" strike="noStrike" cap="none" dirty="0">
                <a:solidFill>
                  <a:schemeClr val="dk1"/>
                </a:solidFill>
                <a:latin typeface="Calibri"/>
                <a:ea typeface="Calibri"/>
                <a:cs typeface="Calibri"/>
                <a:sym typeface="Calibri"/>
              </a:rPr>
              <a:t>así es.</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2400" b="1" i="0" u="none" strike="noStrike" cap="none" dirty="0">
                <a:solidFill>
                  <a:srgbClr val="00B0F0"/>
                </a:solidFill>
                <a:latin typeface="Calibri"/>
                <a:ea typeface="Calibri"/>
                <a:cs typeface="Calibri"/>
                <a:sym typeface="Calibri"/>
              </a:rPr>
              <a:t>Estudiante: </a:t>
            </a:r>
            <a:r>
              <a:rPr lang="es-ES" sz="2400" b="0" i="0" u="none" strike="noStrike" cap="none" dirty="0">
                <a:solidFill>
                  <a:schemeClr val="dk1"/>
                </a:solidFill>
                <a:latin typeface="Calibri"/>
                <a:ea typeface="Calibri"/>
                <a:cs typeface="Calibri"/>
                <a:sym typeface="Calibri"/>
              </a:rPr>
              <a:t>(señala cada vasito) Diez y diez, veinte y diez treinta y cinco, treinta y cinco.</a:t>
            </a:r>
            <a:endParaRPr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28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5" name="Picture 2" descr="Imágenes de Plantilla Diapositivas | Vectores, fotos de stock y PSD  gratuitos">
            <a:extLst>
              <a:ext uri="{FF2B5EF4-FFF2-40B4-BE49-F238E27FC236}">
                <a16:creationId xmlns:a16="http://schemas.microsoft.com/office/drawing/2014/main" id="{7E673821-6A0A-4AC5-918F-B76B5794E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6" name="Google Shape;196;p8"/>
          <p:cNvSpPr txBox="1"/>
          <p:nvPr/>
        </p:nvSpPr>
        <p:spPr>
          <a:xfrm>
            <a:off x="391963" y="2084393"/>
            <a:ext cx="7901608"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ES" sz="5400" b="0" i="0" u="none" strike="noStrike" cap="none" dirty="0">
                <a:solidFill>
                  <a:srgbClr val="FF0000"/>
                </a:solidFill>
                <a:latin typeface="Calibri"/>
                <a:ea typeface="Calibri"/>
                <a:cs typeface="Calibri"/>
                <a:sym typeface="Calibri"/>
              </a:rPr>
              <a:t>¿Qué evidencias de aprendizaje nos muestran estas producciones?</a:t>
            </a:r>
            <a:endParaRPr sz="2400" b="0" i="0" u="none" strike="noStrike" cap="none" dirty="0">
              <a:solidFill>
                <a:srgbClr val="FF0000"/>
              </a:solidFill>
              <a:latin typeface="Arial"/>
              <a:ea typeface="Arial"/>
              <a:cs typeface="Arial"/>
              <a:sym typeface="Arial"/>
            </a:endParaRPr>
          </a:p>
        </p:txBody>
      </p:sp>
      <p:sp>
        <p:nvSpPr>
          <p:cNvPr id="198" name="Google Shape;198;p8"/>
          <p:cNvSpPr/>
          <p:nvPr/>
        </p:nvSpPr>
        <p:spPr>
          <a:xfrm>
            <a:off x="8388321" y="2020867"/>
            <a:ext cx="2595203" cy="2712337"/>
          </a:xfrm>
          <a:custGeom>
            <a:avLst/>
            <a:gdLst/>
            <a:ahLst/>
            <a:cxnLst/>
            <a:rect l="l" t="t" r="r" b="b"/>
            <a:pathLst>
              <a:path w="966242" h="1068896" extrusionOk="0">
                <a:moveTo>
                  <a:pt x="483182" y="673100"/>
                </a:moveTo>
                <a:cubicBezTo>
                  <a:pt x="511363" y="673100"/>
                  <a:pt x="534554" y="696185"/>
                  <a:pt x="534554" y="724359"/>
                </a:cubicBezTo>
                <a:cubicBezTo>
                  <a:pt x="534554" y="752557"/>
                  <a:pt x="511363" y="775742"/>
                  <a:pt x="483182" y="775742"/>
                </a:cubicBezTo>
                <a:cubicBezTo>
                  <a:pt x="455006" y="775742"/>
                  <a:pt x="431800" y="752557"/>
                  <a:pt x="431800" y="724359"/>
                </a:cubicBezTo>
                <a:cubicBezTo>
                  <a:pt x="431800" y="696185"/>
                  <a:pt x="455006" y="673100"/>
                  <a:pt x="483182" y="673100"/>
                </a:cubicBezTo>
                <a:close/>
                <a:moveTo>
                  <a:pt x="828066" y="661098"/>
                </a:moveTo>
                <a:cubicBezTo>
                  <a:pt x="833143" y="659740"/>
                  <a:pt x="838719" y="660324"/>
                  <a:pt x="843593" y="663159"/>
                </a:cubicBezTo>
                <a:lnTo>
                  <a:pt x="896984" y="693991"/>
                </a:lnTo>
                <a:cubicBezTo>
                  <a:pt x="906844" y="699660"/>
                  <a:pt x="910193" y="712193"/>
                  <a:pt x="904513" y="722073"/>
                </a:cubicBezTo>
                <a:cubicBezTo>
                  <a:pt x="900658" y="728604"/>
                  <a:pt x="893760" y="732292"/>
                  <a:pt x="886654" y="732292"/>
                </a:cubicBezTo>
                <a:cubicBezTo>
                  <a:pt x="883203" y="732292"/>
                  <a:pt x="879668" y="731406"/>
                  <a:pt x="876445" y="729508"/>
                </a:cubicBezTo>
                <a:lnTo>
                  <a:pt x="823092" y="698773"/>
                </a:lnTo>
                <a:cubicBezTo>
                  <a:pt x="813306" y="693007"/>
                  <a:pt x="809868" y="680461"/>
                  <a:pt x="815535" y="670695"/>
                </a:cubicBezTo>
                <a:cubicBezTo>
                  <a:pt x="818412" y="665758"/>
                  <a:pt x="822990" y="662457"/>
                  <a:pt x="828066" y="661098"/>
                </a:cubicBezTo>
                <a:close/>
                <a:moveTo>
                  <a:pt x="142790" y="661098"/>
                </a:moveTo>
                <a:cubicBezTo>
                  <a:pt x="147866" y="662457"/>
                  <a:pt x="152415" y="665758"/>
                  <a:pt x="155248" y="670695"/>
                </a:cubicBezTo>
                <a:cubicBezTo>
                  <a:pt x="160905" y="680461"/>
                  <a:pt x="157482" y="693007"/>
                  <a:pt x="147706" y="698773"/>
                </a:cubicBezTo>
                <a:lnTo>
                  <a:pt x="94327" y="729508"/>
                </a:lnTo>
                <a:cubicBezTo>
                  <a:pt x="91113" y="731406"/>
                  <a:pt x="87570" y="732292"/>
                  <a:pt x="84031" y="732292"/>
                </a:cubicBezTo>
                <a:cubicBezTo>
                  <a:pt x="77037" y="732292"/>
                  <a:pt x="70029" y="728604"/>
                  <a:pt x="66258" y="721965"/>
                </a:cubicBezTo>
                <a:cubicBezTo>
                  <a:pt x="60593" y="712193"/>
                  <a:pt x="63918" y="699660"/>
                  <a:pt x="73800" y="693991"/>
                </a:cubicBezTo>
                <a:lnTo>
                  <a:pt x="127170" y="663159"/>
                </a:lnTo>
                <a:cubicBezTo>
                  <a:pt x="132111" y="660324"/>
                  <a:pt x="137714" y="659740"/>
                  <a:pt x="142790" y="661098"/>
                </a:cubicBezTo>
                <a:close/>
                <a:moveTo>
                  <a:pt x="884124" y="457200"/>
                </a:moveTo>
                <a:lnTo>
                  <a:pt x="945704" y="457200"/>
                </a:lnTo>
                <a:cubicBezTo>
                  <a:pt x="957014" y="457200"/>
                  <a:pt x="966242" y="466409"/>
                  <a:pt x="966242" y="477719"/>
                </a:cubicBezTo>
                <a:cubicBezTo>
                  <a:pt x="966242" y="489043"/>
                  <a:pt x="957014" y="498258"/>
                  <a:pt x="945704" y="498258"/>
                </a:cubicBezTo>
                <a:lnTo>
                  <a:pt x="884124" y="498258"/>
                </a:lnTo>
                <a:cubicBezTo>
                  <a:pt x="872791" y="498258"/>
                  <a:pt x="863600" y="489043"/>
                  <a:pt x="863600" y="477719"/>
                </a:cubicBezTo>
                <a:cubicBezTo>
                  <a:pt x="863600" y="466409"/>
                  <a:pt x="872791" y="457200"/>
                  <a:pt x="884124" y="457200"/>
                </a:cubicBezTo>
                <a:close/>
                <a:moveTo>
                  <a:pt x="20540" y="457200"/>
                </a:moveTo>
                <a:lnTo>
                  <a:pt x="82114" y="457200"/>
                </a:lnTo>
                <a:cubicBezTo>
                  <a:pt x="93563" y="457200"/>
                  <a:pt x="102655" y="466409"/>
                  <a:pt x="102655" y="477719"/>
                </a:cubicBezTo>
                <a:cubicBezTo>
                  <a:pt x="102655" y="489043"/>
                  <a:pt x="93563" y="498258"/>
                  <a:pt x="82114" y="498258"/>
                </a:cubicBezTo>
                <a:lnTo>
                  <a:pt x="20540" y="498258"/>
                </a:lnTo>
                <a:cubicBezTo>
                  <a:pt x="9229" y="498258"/>
                  <a:pt x="0" y="489043"/>
                  <a:pt x="0" y="477719"/>
                </a:cubicBezTo>
                <a:cubicBezTo>
                  <a:pt x="0" y="466409"/>
                  <a:pt x="9229" y="457200"/>
                  <a:pt x="20540" y="457200"/>
                </a:cubicBezTo>
                <a:close/>
                <a:moveTo>
                  <a:pt x="481312" y="317500"/>
                </a:moveTo>
                <a:cubicBezTo>
                  <a:pt x="512587" y="317500"/>
                  <a:pt x="530796" y="333703"/>
                  <a:pt x="530796" y="365665"/>
                </a:cubicBezTo>
                <a:lnTo>
                  <a:pt x="530796" y="438343"/>
                </a:lnTo>
                <a:cubicBezTo>
                  <a:pt x="530796" y="447674"/>
                  <a:pt x="529458" y="457761"/>
                  <a:pt x="528230" y="467743"/>
                </a:cubicBezTo>
                <a:lnTo>
                  <a:pt x="508834" y="614240"/>
                </a:lnTo>
                <a:cubicBezTo>
                  <a:pt x="506377" y="632428"/>
                  <a:pt x="497509" y="637419"/>
                  <a:pt x="481312" y="637419"/>
                </a:cubicBezTo>
                <a:cubicBezTo>
                  <a:pt x="464978" y="637419"/>
                  <a:pt x="456233" y="632428"/>
                  <a:pt x="453804" y="614240"/>
                </a:cubicBezTo>
                <a:cubicBezTo>
                  <a:pt x="453804" y="614240"/>
                  <a:pt x="434353" y="467743"/>
                  <a:pt x="434353" y="467743"/>
                </a:cubicBezTo>
                <a:cubicBezTo>
                  <a:pt x="433042" y="457761"/>
                  <a:pt x="431800" y="447674"/>
                  <a:pt x="431800" y="438343"/>
                </a:cubicBezTo>
                <a:lnTo>
                  <a:pt x="431800" y="365665"/>
                </a:lnTo>
                <a:cubicBezTo>
                  <a:pt x="431800" y="333703"/>
                  <a:pt x="449995" y="317500"/>
                  <a:pt x="481312" y="317500"/>
                </a:cubicBezTo>
                <a:close/>
                <a:moveTo>
                  <a:pt x="489998" y="247195"/>
                </a:moveTo>
                <a:cubicBezTo>
                  <a:pt x="356158" y="247320"/>
                  <a:pt x="247317" y="351382"/>
                  <a:pt x="247317" y="479211"/>
                </a:cubicBezTo>
                <a:cubicBezTo>
                  <a:pt x="247317" y="566243"/>
                  <a:pt x="281612" y="616621"/>
                  <a:pt x="311906" y="661100"/>
                </a:cubicBezTo>
                <a:cubicBezTo>
                  <a:pt x="336213" y="696708"/>
                  <a:pt x="358835" y="729889"/>
                  <a:pt x="358835" y="774284"/>
                </a:cubicBezTo>
                <a:cubicBezTo>
                  <a:pt x="358835" y="793824"/>
                  <a:pt x="376464" y="809473"/>
                  <a:pt x="389580" y="818553"/>
                </a:cubicBezTo>
                <a:lnTo>
                  <a:pt x="590416" y="818553"/>
                </a:lnTo>
                <a:cubicBezTo>
                  <a:pt x="603532" y="809473"/>
                  <a:pt x="621161" y="793824"/>
                  <a:pt x="621161" y="774284"/>
                </a:cubicBezTo>
                <a:cubicBezTo>
                  <a:pt x="621161" y="729889"/>
                  <a:pt x="643783" y="696708"/>
                  <a:pt x="667760" y="661560"/>
                </a:cubicBezTo>
                <a:cubicBezTo>
                  <a:pt x="698414" y="616705"/>
                  <a:pt x="732769" y="566327"/>
                  <a:pt x="732769" y="479211"/>
                </a:cubicBezTo>
                <a:cubicBezTo>
                  <a:pt x="732769" y="351299"/>
                  <a:pt x="623928" y="247195"/>
                  <a:pt x="489998" y="247195"/>
                </a:cubicBezTo>
                <a:close/>
                <a:moveTo>
                  <a:pt x="892069" y="229302"/>
                </a:moveTo>
                <a:cubicBezTo>
                  <a:pt x="897141" y="230663"/>
                  <a:pt x="901684" y="233965"/>
                  <a:pt x="904513" y="238905"/>
                </a:cubicBezTo>
                <a:cubicBezTo>
                  <a:pt x="910193" y="248662"/>
                  <a:pt x="906844" y="261308"/>
                  <a:pt x="896984" y="266963"/>
                </a:cubicBezTo>
                <a:lnTo>
                  <a:pt x="843593" y="297711"/>
                </a:lnTo>
                <a:cubicBezTo>
                  <a:pt x="840379" y="299601"/>
                  <a:pt x="836831" y="300488"/>
                  <a:pt x="833398" y="300488"/>
                </a:cubicBezTo>
                <a:cubicBezTo>
                  <a:pt x="826287" y="300488"/>
                  <a:pt x="819418" y="296710"/>
                  <a:pt x="815535" y="290155"/>
                </a:cubicBezTo>
                <a:cubicBezTo>
                  <a:pt x="809868" y="280401"/>
                  <a:pt x="813306" y="267863"/>
                  <a:pt x="823092" y="262091"/>
                </a:cubicBezTo>
                <a:lnTo>
                  <a:pt x="876445" y="231349"/>
                </a:lnTo>
                <a:cubicBezTo>
                  <a:pt x="881394" y="228522"/>
                  <a:pt x="886997" y="227941"/>
                  <a:pt x="892069" y="229302"/>
                </a:cubicBezTo>
                <a:close/>
                <a:moveTo>
                  <a:pt x="78721" y="229302"/>
                </a:moveTo>
                <a:cubicBezTo>
                  <a:pt x="83810" y="227941"/>
                  <a:pt x="89413" y="228522"/>
                  <a:pt x="94298" y="231349"/>
                </a:cubicBezTo>
                <a:lnTo>
                  <a:pt x="147675" y="262091"/>
                </a:lnTo>
                <a:cubicBezTo>
                  <a:pt x="157548" y="267863"/>
                  <a:pt x="160873" y="280401"/>
                  <a:pt x="155217" y="290155"/>
                </a:cubicBezTo>
                <a:cubicBezTo>
                  <a:pt x="151335" y="296824"/>
                  <a:pt x="144466" y="300488"/>
                  <a:pt x="137384" y="300488"/>
                </a:cubicBezTo>
                <a:cubicBezTo>
                  <a:pt x="133897" y="300488"/>
                  <a:pt x="130363" y="299601"/>
                  <a:pt x="127140" y="297711"/>
                </a:cubicBezTo>
                <a:lnTo>
                  <a:pt x="73772" y="266963"/>
                </a:lnTo>
                <a:cubicBezTo>
                  <a:pt x="64025" y="261197"/>
                  <a:pt x="60565" y="248662"/>
                  <a:pt x="66230" y="238905"/>
                </a:cubicBezTo>
                <a:cubicBezTo>
                  <a:pt x="69059" y="233965"/>
                  <a:pt x="73633" y="230663"/>
                  <a:pt x="78721" y="229302"/>
                </a:cubicBezTo>
                <a:close/>
                <a:moveTo>
                  <a:pt x="489998" y="165100"/>
                </a:moveTo>
                <a:cubicBezTo>
                  <a:pt x="669083" y="165100"/>
                  <a:pt x="814896" y="306025"/>
                  <a:pt x="814896" y="479211"/>
                </a:cubicBezTo>
                <a:cubicBezTo>
                  <a:pt x="814896" y="591767"/>
                  <a:pt x="769170" y="658673"/>
                  <a:pt x="735868" y="707503"/>
                </a:cubicBezTo>
                <a:cubicBezTo>
                  <a:pt x="715020" y="738132"/>
                  <a:pt x="703288" y="756208"/>
                  <a:pt x="703288" y="774284"/>
                </a:cubicBezTo>
                <a:cubicBezTo>
                  <a:pt x="703288" y="814996"/>
                  <a:pt x="681508" y="853491"/>
                  <a:pt x="642700" y="882279"/>
                </a:cubicBezTo>
                <a:cubicBezTo>
                  <a:pt x="641677" y="906464"/>
                  <a:pt x="638128" y="965378"/>
                  <a:pt x="638128" y="965378"/>
                </a:cubicBezTo>
                <a:cubicBezTo>
                  <a:pt x="637676" y="981571"/>
                  <a:pt x="629133" y="1016426"/>
                  <a:pt x="571012" y="1035715"/>
                </a:cubicBezTo>
                <a:cubicBezTo>
                  <a:pt x="564123" y="1045715"/>
                  <a:pt x="555249" y="1054586"/>
                  <a:pt x="544358" y="1061908"/>
                </a:cubicBezTo>
                <a:cubicBezTo>
                  <a:pt x="537590" y="1066469"/>
                  <a:pt x="529618" y="1068896"/>
                  <a:pt x="521405" y="1068896"/>
                </a:cubicBezTo>
                <a:lnTo>
                  <a:pt x="458591" y="1068896"/>
                </a:lnTo>
                <a:cubicBezTo>
                  <a:pt x="450379" y="1068896"/>
                  <a:pt x="442407" y="1066469"/>
                  <a:pt x="435638" y="1061908"/>
                </a:cubicBezTo>
                <a:cubicBezTo>
                  <a:pt x="424747" y="1054586"/>
                  <a:pt x="415873" y="1045715"/>
                  <a:pt x="409104" y="1035715"/>
                </a:cubicBezTo>
                <a:cubicBezTo>
                  <a:pt x="351284" y="1016509"/>
                  <a:pt x="342530" y="982241"/>
                  <a:pt x="341868" y="965462"/>
                </a:cubicBezTo>
                <a:lnTo>
                  <a:pt x="341868" y="965378"/>
                </a:lnTo>
                <a:cubicBezTo>
                  <a:pt x="341868" y="965378"/>
                  <a:pt x="338319" y="906464"/>
                  <a:pt x="337296" y="882279"/>
                </a:cubicBezTo>
                <a:cubicBezTo>
                  <a:pt x="298488" y="853408"/>
                  <a:pt x="276708" y="814996"/>
                  <a:pt x="276708" y="774284"/>
                </a:cubicBezTo>
                <a:cubicBezTo>
                  <a:pt x="276708" y="756082"/>
                  <a:pt x="264976" y="738132"/>
                  <a:pt x="244309" y="707838"/>
                </a:cubicBezTo>
                <a:cubicBezTo>
                  <a:pt x="210706" y="658547"/>
                  <a:pt x="165100" y="591641"/>
                  <a:pt x="165100" y="479211"/>
                </a:cubicBezTo>
                <a:cubicBezTo>
                  <a:pt x="165100" y="306025"/>
                  <a:pt x="310913" y="165100"/>
                  <a:pt x="489998" y="165100"/>
                </a:cubicBezTo>
                <a:close/>
                <a:moveTo>
                  <a:pt x="254406" y="64201"/>
                </a:moveTo>
                <a:cubicBezTo>
                  <a:pt x="259483" y="65559"/>
                  <a:pt x="264038" y="68861"/>
                  <a:pt x="266877" y="73802"/>
                </a:cubicBezTo>
                <a:lnTo>
                  <a:pt x="297721" y="127169"/>
                </a:lnTo>
                <a:cubicBezTo>
                  <a:pt x="303377" y="137043"/>
                  <a:pt x="300040" y="149587"/>
                  <a:pt x="290169" y="155244"/>
                </a:cubicBezTo>
                <a:cubicBezTo>
                  <a:pt x="286968" y="157129"/>
                  <a:pt x="283408" y="158027"/>
                  <a:pt x="279974" y="158027"/>
                </a:cubicBezTo>
                <a:cubicBezTo>
                  <a:pt x="272854" y="158027"/>
                  <a:pt x="265985" y="154256"/>
                  <a:pt x="262090" y="147702"/>
                </a:cubicBezTo>
                <a:cubicBezTo>
                  <a:pt x="262090" y="147702"/>
                  <a:pt x="231358" y="94331"/>
                  <a:pt x="231358" y="94331"/>
                </a:cubicBezTo>
                <a:cubicBezTo>
                  <a:pt x="225701" y="84561"/>
                  <a:pt x="229024" y="71912"/>
                  <a:pt x="238798" y="66265"/>
                </a:cubicBezTo>
                <a:cubicBezTo>
                  <a:pt x="243729" y="63430"/>
                  <a:pt x="249329" y="62844"/>
                  <a:pt x="254406" y="64201"/>
                </a:cubicBezTo>
                <a:close/>
                <a:moveTo>
                  <a:pt x="706445" y="64200"/>
                </a:moveTo>
                <a:cubicBezTo>
                  <a:pt x="711508" y="62842"/>
                  <a:pt x="717085" y="63428"/>
                  <a:pt x="721978" y="66262"/>
                </a:cubicBezTo>
                <a:cubicBezTo>
                  <a:pt x="731836" y="71911"/>
                  <a:pt x="735174" y="84562"/>
                  <a:pt x="729531" y="94329"/>
                </a:cubicBezTo>
                <a:lnTo>
                  <a:pt x="698787" y="147699"/>
                </a:lnTo>
                <a:cubicBezTo>
                  <a:pt x="694892" y="154254"/>
                  <a:pt x="688022" y="157908"/>
                  <a:pt x="680926" y="157908"/>
                </a:cubicBezTo>
                <a:cubicBezTo>
                  <a:pt x="677466" y="157908"/>
                  <a:pt x="673920" y="157020"/>
                  <a:pt x="670708" y="155128"/>
                </a:cubicBezTo>
                <a:cubicBezTo>
                  <a:pt x="660846" y="149474"/>
                  <a:pt x="657487" y="136936"/>
                  <a:pt x="663141" y="127168"/>
                </a:cubicBezTo>
                <a:lnTo>
                  <a:pt x="694000" y="73803"/>
                </a:lnTo>
                <a:cubicBezTo>
                  <a:pt x="696834" y="68861"/>
                  <a:pt x="701382" y="65559"/>
                  <a:pt x="706445" y="64200"/>
                </a:cubicBezTo>
                <a:close/>
                <a:moveTo>
                  <a:pt x="490440" y="0"/>
                </a:moveTo>
                <a:cubicBezTo>
                  <a:pt x="501750" y="0"/>
                  <a:pt x="510952" y="9210"/>
                  <a:pt x="510952" y="20534"/>
                </a:cubicBezTo>
                <a:lnTo>
                  <a:pt x="510952" y="82114"/>
                </a:lnTo>
                <a:cubicBezTo>
                  <a:pt x="510952" y="93552"/>
                  <a:pt x="501750" y="102648"/>
                  <a:pt x="490440" y="102648"/>
                </a:cubicBezTo>
                <a:cubicBezTo>
                  <a:pt x="479103" y="102648"/>
                  <a:pt x="469900" y="93552"/>
                  <a:pt x="469900" y="82114"/>
                </a:cubicBezTo>
                <a:lnTo>
                  <a:pt x="469900" y="20534"/>
                </a:lnTo>
                <a:cubicBezTo>
                  <a:pt x="469900" y="9210"/>
                  <a:pt x="479103" y="0"/>
                  <a:pt x="490440" y="0"/>
                </a:cubicBezTo>
                <a:close/>
              </a:path>
            </a:pathLst>
          </a:custGeom>
          <a:solidFill>
            <a:srgbClr val="2E75B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9721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12" name="Picture 2" descr="Imágenes de Plantilla Diapositivas | Vectores, fotos de stock y PSD  gratuitos">
            <a:extLst>
              <a:ext uri="{FF2B5EF4-FFF2-40B4-BE49-F238E27FC236}">
                <a16:creationId xmlns:a16="http://schemas.microsoft.com/office/drawing/2014/main" id="{750CF114-DAEF-4244-A6C1-43A2A271F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7" name="Google Shape;207;p9"/>
          <p:cNvSpPr txBox="1"/>
          <p:nvPr/>
        </p:nvSpPr>
        <p:spPr>
          <a:xfrm>
            <a:off x="9059224" y="958214"/>
            <a:ext cx="2974428"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b="1" i="0" u="none" strike="noStrike" cap="none" dirty="0">
                <a:solidFill>
                  <a:srgbClr val="0070C0"/>
                </a:solidFill>
                <a:latin typeface="Calibri"/>
                <a:ea typeface="Calibri"/>
                <a:cs typeface="Calibri"/>
                <a:sym typeface="Calibri"/>
              </a:rPr>
              <a:t>Cuenta de uno en uno </a:t>
            </a:r>
            <a:r>
              <a:rPr lang="es-ES" b="0" i="0" u="none" strike="noStrike" cap="none" dirty="0">
                <a:solidFill>
                  <a:srgbClr val="0070C0"/>
                </a:solidFill>
                <a:latin typeface="Calibri"/>
                <a:ea typeface="Calibri"/>
                <a:cs typeface="Calibri"/>
                <a:sym typeface="Calibri"/>
              </a:rPr>
              <a:t>los palitos de cada grupo y </a:t>
            </a:r>
            <a:r>
              <a:rPr lang="es-ES" b="1" i="0" u="none" strike="noStrike" cap="none" dirty="0">
                <a:solidFill>
                  <a:srgbClr val="0070C0"/>
                </a:solidFill>
                <a:latin typeface="Calibri"/>
                <a:ea typeface="Calibri"/>
                <a:cs typeface="Calibri"/>
                <a:sym typeface="Calibri"/>
              </a:rPr>
              <a:t>expresa esta cantidad con dibujos </a:t>
            </a:r>
            <a:r>
              <a:rPr lang="es-ES" b="0" i="0" u="none" strike="noStrike" cap="none" dirty="0">
                <a:solidFill>
                  <a:srgbClr val="0070C0"/>
                </a:solidFill>
                <a:latin typeface="Calibri"/>
                <a:ea typeface="Calibri"/>
                <a:cs typeface="Calibri"/>
                <a:sym typeface="Calibri"/>
              </a:rPr>
              <a:t>del material base diez. Su representación consta de 3 barras (decenas) y 5 cubitos (unidades).</a:t>
            </a:r>
            <a:endParaRPr b="0" i="0" u="none" strike="noStrike" cap="none" dirty="0">
              <a:solidFill>
                <a:srgbClr val="0070C0"/>
              </a:solidFill>
              <a:latin typeface="Calibri"/>
              <a:ea typeface="Calibri"/>
              <a:cs typeface="Calibri"/>
              <a:sym typeface="Calibri"/>
            </a:endParaRPr>
          </a:p>
        </p:txBody>
      </p:sp>
      <p:sp>
        <p:nvSpPr>
          <p:cNvPr id="209" name="Google Shape;209;p9"/>
          <p:cNvSpPr txBox="1"/>
          <p:nvPr/>
        </p:nvSpPr>
        <p:spPr>
          <a:xfrm>
            <a:off x="88551" y="116182"/>
            <a:ext cx="1807617" cy="4247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b="1" i="0" u="none" strike="noStrike" cap="none" dirty="0">
                <a:solidFill>
                  <a:srgbClr val="0070C0"/>
                </a:solidFill>
                <a:latin typeface="Calibri"/>
                <a:ea typeface="Calibri"/>
                <a:cs typeface="Calibri"/>
                <a:sym typeface="Calibri"/>
              </a:rPr>
              <a:t>Forma colecciones de 5 objetos </a:t>
            </a:r>
            <a:r>
              <a:rPr lang="es-ES" b="0" i="0" u="none" strike="noStrike" cap="none" dirty="0">
                <a:solidFill>
                  <a:srgbClr val="0070C0"/>
                </a:solidFill>
                <a:latin typeface="Calibri"/>
                <a:ea typeface="Calibri"/>
                <a:cs typeface="Calibri"/>
                <a:sym typeface="Calibri"/>
              </a:rPr>
              <a:t>con el material concreto, en el que resultan 7 grupos completos. Los representa con gráficos que le permite </a:t>
            </a:r>
            <a:r>
              <a:rPr lang="es-ES" b="1" i="0" u="none" strike="noStrike" cap="none" dirty="0">
                <a:solidFill>
                  <a:srgbClr val="0070C0"/>
                </a:solidFill>
                <a:latin typeface="Calibri"/>
                <a:ea typeface="Calibri"/>
                <a:cs typeface="Calibri"/>
                <a:sym typeface="Calibri"/>
              </a:rPr>
              <a:t>ordenar y contar la cantidad de grupos que forma. </a:t>
            </a:r>
            <a:endParaRPr b="1" i="0" u="none" strike="noStrike" cap="none" dirty="0">
              <a:solidFill>
                <a:srgbClr val="0070C0"/>
              </a:solidFill>
              <a:latin typeface="Calibri"/>
              <a:ea typeface="Calibri"/>
              <a:cs typeface="Calibri"/>
              <a:sym typeface="Calibri"/>
            </a:endParaRPr>
          </a:p>
        </p:txBody>
      </p:sp>
      <p:sp>
        <p:nvSpPr>
          <p:cNvPr id="210" name="Google Shape;210;p9"/>
          <p:cNvSpPr/>
          <p:nvPr/>
        </p:nvSpPr>
        <p:spPr>
          <a:xfrm>
            <a:off x="349357" y="5527055"/>
            <a:ext cx="7459138" cy="1266717"/>
          </a:xfrm>
          <a:prstGeom prst="rect">
            <a:avLst/>
          </a:prstGeom>
          <a:noFill/>
          <a:ln>
            <a:noFill/>
          </a:ln>
        </p:spPr>
        <p:txBody>
          <a:bodyPr spcFirstLastPara="1" wrap="square" lIns="91425" tIns="45700" rIns="91425" bIns="45700" anchor="t" anchorCtr="0">
            <a:spAutoFit/>
          </a:bodyPr>
          <a:lstStyle/>
          <a:p>
            <a:pPr marL="0" marR="0" lvl="0" indent="0" algn="l" rtl="0">
              <a:lnSpc>
                <a:spcPct val="106000"/>
              </a:lnSpc>
              <a:spcBef>
                <a:spcPts val="0"/>
              </a:spcBef>
              <a:spcAft>
                <a:spcPts val="0"/>
              </a:spcAft>
              <a:buClr>
                <a:srgbClr val="000000"/>
              </a:buClr>
              <a:buSzPts val="1600"/>
              <a:buFont typeface="Arial"/>
              <a:buNone/>
            </a:pPr>
            <a:r>
              <a:rPr lang="es-ES" b="0" i="0" u="none" strike="noStrike" cap="none" dirty="0">
                <a:solidFill>
                  <a:srgbClr val="0070C0"/>
                </a:solidFill>
                <a:latin typeface="Calibri"/>
                <a:ea typeface="Calibri"/>
                <a:cs typeface="Calibri"/>
                <a:sym typeface="Calibri"/>
              </a:rPr>
              <a:t>Expresa su comprensión de </a:t>
            </a:r>
            <a:r>
              <a:rPr lang="es-ES" b="1" i="0" u="none" strike="noStrike" cap="none" dirty="0">
                <a:solidFill>
                  <a:srgbClr val="0070C0"/>
                </a:solidFill>
                <a:latin typeface="Calibri"/>
                <a:ea typeface="Calibri"/>
                <a:cs typeface="Calibri"/>
                <a:sym typeface="Calibri"/>
              </a:rPr>
              <a:t>la decena como unidad superior </a:t>
            </a:r>
            <a:r>
              <a:rPr lang="es-ES" b="0" i="0" u="none" strike="noStrike" cap="none" dirty="0">
                <a:solidFill>
                  <a:srgbClr val="0070C0"/>
                </a:solidFill>
                <a:latin typeface="Calibri"/>
                <a:ea typeface="Calibri"/>
                <a:cs typeface="Calibri"/>
                <a:sym typeface="Calibri"/>
              </a:rPr>
              <a:t>y la diferencia de la unidad, cuando relaciona y reemplaza diferenciando la unidad pues sea que estén agrupados de 5 o de a 10, </a:t>
            </a:r>
            <a:r>
              <a:rPr lang="es-ES" b="1" i="0" u="none" strike="noStrike" cap="none" dirty="0">
                <a:solidFill>
                  <a:srgbClr val="0070C0"/>
                </a:solidFill>
                <a:latin typeface="Calibri"/>
                <a:ea typeface="Calibri"/>
                <a:cs typeface="Calibri"/>
                <a:sym typeface="Calibri"/>
              </a:rPr>
              <a:t>expresa las cantidades de la misma forma con el material base diez</a:t>
            </a:r>
            <a:r>
              <a:rPr lang="es-ES" b="0" i="0" u="none" strike="noStrike" cap="none" dirty="0">
                <a:solidFill>
                  <a:srgbClr val="0070C0"/>
                </a:solidFill>
                <a:latin typeface="Calibri"/>
                <a:ea typeface="Calibri"/>
                <a:cs typeface="Calibri"/>
                <a:sym typeface="Calibri"/>
              </a:rPr>
              <a:t>.</a:t>
            </a:r>
            <a:r>
              <a:rPr lang="es-ES" b="0" i="0" u="none" strike="noStrike" cap="none" dirty="0">
                <a:solidFill>
                  <a:srgbClr val="000000"/>
                </a:solidFill>
                <a:latin typeface="Calibri"/>
                <a:ea typeface="Calibri"/>
                <a:cs typeface="Calibri"/>
                <a:sym typeface="Calibri"/>
              </a:rPr>
              <a:t> </a:t>
            </a:r>
            <a:endParaRPr sz="1600" b="0" i="0" u="none" strike="noStrike" cap="none" dirty="0">
              <a:solidFill>
                <a:srgbClr val="000000"/>
              </a:solidFill>
              <a:latin typeface="Arial"/>
              <a:ea typeface="Arial"/>
              <a:cs typeface="Arial"/>
              <a:sym typeface="Arial"/>
            </a:endParaRPr>
          </a:p>
        </p:txBody>
      </p:sp>
      <p:sp>
        <p:nvSpPr>
          <p:cNvPr id="211" name="Google Shape;211;p9"/>
          <p:cNvSpPr/>
          <p:nvPr/>
        </p:nvSpPr>
        <p:spPr>
          <a:xfrm>
            <a:off x="9299891" y="3491832"/>
            <a:ext cx="2542751" cy="2147535"/>
          </a:xfrm>
          <a:prstGeom prst="rect">
            <a:avLst/>
          </a:prstGeom>
          <a:noFill/>
          <a:ln>
            <a:noFill/>
          </a:ln>
        </p:spPr>
        <p:txBody>
          <a:bodyPr spcFirstLastPara="1" wrap="square" lIns="91425" tIns="45700" rIns="91425" bIns="45700" anchor="t" anchorCtr="0">
            <a:spAutoFit/>
          </a:bodyPr>
          <a:lstStyle/>
          <a:p>
            <a:pPr marL="0" marR="0" lvl="0" indent="0" algn="just" rtl="0">
              <a:lnSpc>
                <a:spcPct val="106000"/>
              </a:lnSpc>
              <a:spcBef>
                <a:spcPts val="0"/>
              </a:spcBef>
              <a:spcAft>
                <a:spcPts val="0"/>
              </a:spcAft>
              <a:buClr>
                <a:srgbClr val="000000"/>
              </a:buClr>
              <a:buSzPts val="1600"/>
              <a:buFont typeface="Arial"/>
              <a:buNone/>
            </a:pPr>
            <a:r>
              <a:rPr lang="es-ES" b="0" i="0" u="none" strike="noStrike" cap="none" dirty="0">
                <a:solidFill>
                  <a:srgbClr val="0070C0"/>
                </a:solidFill>
                <a:latin typeface="Calibri"/>
                <a:ea typeface="Calibri"/>
                <a:cs typeface="Calibri"/>
                <a:sym typeface="Calibri"/>
              </a:rPr>
              <a:t>Realiza afirmaciones respecto de las cantidades que ha contado en cada grupo, menciona la cantidad de palitos que tiene en total en acciones de juntar.</a:t>
            </a:r>
            <a:endParaRPr b="0" i="0" u="none" strike="noStrike" cap="none" dirty="0">
              <a:solidFill>
                <a:srgbClr val="0070C0"/>
              </a:solidFill>
              <a:latin typeface="Calibri"/>
              <a:ea typeface="Calibri"/>
              <a:cs typeface="Calibri"/>
              <a:sym typeface="Calibri"/>
            </a:endParaRPr>
          </a:p>
        </p:txBody>
      </p:sp>
      <p:cxnSp>
        <p:nvCxnSpPr>
          <p:cNvPr id="212" name="Google Shape;212;p9"/>
          <p:cNvCxnSpPr>
            <a:cxnSpLocks/>
          </p:cNvCxnSpPr>
          <p:nvPr/>
        </p:nvCxnSpPr>
        <p:spPr>
          <a:xfrm>
            <a:off x="1864895" y="2242269"/>
            <a:ext cx="612086" cy="514240"/>
          </a:xfrm>
          <a:prstGeom prst="bentConnector3">
            <a:avLst>
              <a:gd name="adj1" fmla="val 50000"/>
            </a:avLst>
          </a:prstGeom>
          <a:noFill/>
          <a:ln w="28575" cap="flat" cmpd="sng">
            <a:solidFill>
              <a:schemeClr val="accent2"/>
            </a:solidFill>
            <a:prstDash val="solid"/>
            <a:miter lim="800000"/>
            <a:headEnd type="none" w="sm" len="sm"/>
            <a:tailEnd type="triangle" w="med" len="med"/>
          </a:ln>
        </p:spPr>
      </p:cxnSp>
      <p:cxnSp>
        <p:nvCxnSpPr>
          <p:cNvPr id="214" name="Google Shape;214;p9"/>
          <p:cNvCxnSpPr/>
          <p:nvPr/>
        </p:nvCxnSpPr>
        <p:spPr>
          <a:xfrm flipH="1">
            <a:off x="8484942" y="1926969"/>
            <a:ext cx="557100" cy="315300"/>
          </a:xfrm>
          <a:prstGeom prst="bentConnector3">
            <a:avLst>
              <a:gd name="adj1" fmla="val 49995"/>
            </a:avLst>
          </a:prstGeom>
          <a:noFill/>
          <a:ln w="28575" cap="flat" cmpd="sng">
            <a:solidFill>
              <a:schemeClr val="accent2"/>
            </a:solidFill>
            <a:prstDash val="solid"/>
            <a:miter lim="800000"/>
            <a:headEnd type="none" w="sm" len="sm"/>
            <a:tailEnd type="triangle" w="med" len="med"/>
          </a:ln>
        </p:spPr>
      </p:cxnSp>
      <p:cxnSp>
        <p:nvCxnSpPr>
          <p:cNvPr id="216" name="Google Shape;216;p9"/>
          <p:cNvCxnSpPr>
            <a:cxnSpLocks/>
          </p:cNvCxnSpPr>
          <p:nvPr/>
        </p:nvCxnSpPr>
        <p:spPr>
          <a:xfrm rot="10800000">
            <a:off x="8413232" y="3073245"/>
            <a:ext cx="873984" cy="872570"/>
          </a:xfrm>
          <a:prstGeom prst="bentConnector3">
            <a:avLst>
              <a:gd name="adj1" fmla="val 50000"/>
            </a:avLst>
          </a:prstGeom>
          <a:noFill/>
          <a:ln w="28575" cap="flat" cmpd="sng">
            <a:solidFill>
              <a:schemeClr val="accent2"/>
            </a:solidFill>
            <a:prstDash val="solid"/>
            <a:miter lim="800000"/>
            <a:headEnd type="none" w="sm" len="sm"/>
            <a:tailEnd type="triangle" w="med" len="med"/>
          </a:ln>
        </p:spPr>
      </p:cxnSp>
      <p:cxnSp>
        <p:nvCxnSpPr>
          <p:cNvPr id="218" name="Google Shape;218;p9"/>
          <p:cNvCxnSpPr>
            <a:cxnSpLocks/>
          </p:cNvCxnSpPr>
          <p:nvPr/>
        </p:nvCxnSpPr>
        <p:spPr>
          <a:xfrm flipV="1">
            <a:off x="961086" y="3199861"/>
            <a:ext cx="1515894" cy="2327194"/>
          </a:xfrm>
          <a:prstGeom prst="straightConnector1">
            <a:avLst/>
          </a:prstGeom>
          <a:noFill/>
          <a:ln w="19050" cap="flat" cmpd="sng">
            <a:solidFill>
              <a:schemeClr val="accent2"/>
            </a:solidFill>
            <a:prstDash val="solid"/>
            <a:miter lim="800000"/>
            <a:headEnd type="none" w="sm" len="sm"/>
            <a:tailEnd type="triangle" w="med" len="med"/>
          </a:ln>
        </p:spPr>
      </p:cxnSp>
      <p:pic>
        <p:nvPicPr>
          <p:cNvPr id="17" name="Google Shape;186;p7" descr="D:\MONICAM\FASCÍCULOS2022\DIAGNOSTICO\VIDEOS-2DO GRADO\IMG_20221006_173827.jpg">
            <a:extLst>
              <a:ext uri="{FF2B5EF4-FFF2-40B4-BE49-F238E27FC236}">
                <a16:creationId xmlns:a16="http://schemas.microsoft.com/office/drawing/2014/main" id="{38371785-4CEB-473A-908E-93D7AD3E1737}"/>
              </a:ext>
            </a:extLst>
          </p:cNvPr>
          <p:cNvPicPr preferRelativeResize="0"/>
          <p:nvPr/>
        </p:nvPicPr>
        <p:blipFill rotWithShape="1">
          <a:blip r:embed="rId4">
            <a:alphaModFix/>
          </a:blip>
          <a:srcRect l="12515" t="15270" r="19892"/>
          <a:stretch/>
        </p:blipFill>
        <p:spPr>
          <a:xfrm rot="5400000">
            <a:off x="1732571" y="851318"/>
            <a:ext cx="5126829" cy="3638010"/>
          </a:xfrm>
          <a:prstGeom prst="rect">
            <a:avLst/>
          </a:prstGeom>
          <a:noFill/>
          <a:ln>
            <a:noFill/>
          </a:ln>
        </p:spPr>
      </p:pic>
      <p:sp>
        <p:nvSpPr>
          <p:cNvPr id="25" name="Google Shape;187;p7">
            <a:extLst>
              <a:ext uri="{FF2B5EF4-FFF2-40B4-BE49-F238E27FC236}">
                <a16:creationId xmlns:a16="http://schemas.microsoft.com/office/drawing/2014/main" id="{D93FDAF8-615F-4B71-957A-86DAC32E4BCC}"/>
              </a:ext>
            </a:extLst>
          </p:cNvPr>
          <p:cNvSpPr txBox="1"/>
          <p:nvPr/>
        </p:nvSpPr>
        <p:spPr>
          <a:xfrm>
            <a:off x="6097401" y="106909"/>
            <a:ext cx="2315831" cy="5126829"/>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a:solidFill>
                  <a:schemeClr val="dk1"/>
                </a:solidFill>
                <a:latin typeface="Calibri"/>
                <a:ea typeface="Calibri"/>
                <a:cs typeface="Calibri"/>
                <a:sym typeface="Calibri"/>
              </a:rPr>
              <a:t>Maestra: </a:t>
            </a:r>
            <a:r>
              <a:rPr lang="es-ES" sz="1600" b="0" i="0" u="none" strike="noStrike" cap="none" dirty="0">
                <a:solidFill>
                  <a:schemeClr val="dk1"/>
                </a:solidFill>
                <a:latin typeface="Calibri"/>
                <a:ea typeface="Calibri"/>
                <a:cs typeface="Calibri"/>
                <a:sym typeface="Calibri"/>
              </a:rPr>
              <a:t>¿Cuántos hay aquí?</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a:solidFill>
                  <a:srgbClr val="00B0F0"/>
                </a:solidFill>
                <a:latin typeface="Calibri"/>
                <a:ea typeface="Calibri"/>
                <a:cs typeface="Calibri"/>
                <a:sym typeface="Calibri"/>
              </a:rPr>
              <a:t>Estudiante: </a:t>
            </a:r>
            <a:r>
              <a:rPr lang="es-ES" sz="1600" b="0" i="0" u="none" strike="noStrike" cap="none" dirty="0">
                <a:solidFill>
                  <a:schemeClr val="dk1"/>
                </a:solidFill>
                <a:latin typeface="Calibri"/>
                <a:ea typeface="Calibri"/>
                <a:cs typeface="Calibri"/>
                <a:sym typeface="Calibri"/>
              </a:rPr>
              <a:t>(cuenta de uno en uno siguiendo la secuencia numérica como cadena, cuando pasa de uno a otro grupo).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0" i="0" u="none" strike="noStrike" cap="none" dirty="0">
                <a:solidFill>
                  <a:schemeClr val="dk1"/>
                </a:solidFill>
                <a:latin typeface="Calibri"/>
                <a:ea typeface="Calibri"/>
                <a:cs typeface="Calibri"/>
                <a:sym typeface="Calibri"/>
              </a:rPr>
              <a:t>Uno, dos… Treinta y cinco.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a:solidFill>
                  <a:schemeClr val="dk1"/>
                </a:solidFill>
                <a:latin typeface="Calibri"/>
                <a:ea typeface="Calibri"/>
                <a:cs typeface="Calibri"/>
                <a:sym typeface="Calibri"/>
              </a:rPr>
              <a:t>Maestra: </a:t>
            </a:r>
            <a:r>
              <a:rPr lang="es-ES" sz="1600" b="0" i="0" u="none" strike="noStrike" cap="none" dirty="0">
                <a:solidFill>
                  <a:schemeClr val="dk1"/>
                </a:solidFill>
                <a:latin typeface="Calibri"/>
                <a:ea typeface="Calibri"/>
                <a:cs typeface="Calibri"/>
                <a:sym typeface="Calibri"/>
              </a:rPr>
              <a:t>Veo en tu dibujo unos grupos de 5, ¿me puedes explicar?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a:solidFill>
                  <a:srgbClr val="00B0F0"/>
                </a:solidFill>
                <a:latin typeface="Calibri"/>
                <a:ea typeface="Calibri"/>
                <a:cs typeface="Calibri"/>
                <a:sym typeface="Calibri"/>
              </a:rPr>
              <a:t>Estudiante: </a:t>
            </a:r>
            <a:r>
              <a:rPr lang="es-ES" sz="1600" b="0" i="0" u="none" strike="noStrike" cap="none" dirty="0">
                <a:solidFill>
                  <a:schemeClr val="dk1"/>
                </a:solidFill>
                <a:latin typeface="Calibri"/>
                <a:ea typeface="Calibri"/>
                <a:cs typeface="Calibri"/>
                <a:sym typeface="Calibri"/>
              </a:rPr>
              <a:t>muestra el gráfico  y dice: “hice siete grupos de cinco”, y conté: uno, dos….cinco, (continúa en el siguiente grupo) seis, siete….diez, (siguiente grupo)… Treinta y cinco.</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2873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209" grpId="0"/>
      <p:bldP spid="210" grpId="0"/>
      <p:bldP spid="211" grpId="0"/>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10" name="Picture 2" descr="Imágenes de Plantilla Diapositivas | Vectores, fotos de stock y PSD  gratuitos">
            <a:extLst>
              <a:ext uri="{FF2B5EF4-FFF2-40B4-BE49-F238E27FC236}">
                <a16:creationId xmlns:a16="http://schemas.microsoft.com/office/drawing/2014/main" id="{6C9FB062-6F41-407B-A796-4D3517B41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8" name="Google Shape;208;p9"/>
          <p:cNvSpPr txBox="1"/>
          <p:nvPr/>
        </p:nvSpPr>
        <p:spPr>
          <a:xfrm>
            <a:off x="36213" y="288694"/>
            <a:ext cx="1819714" cy="4247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b="1" i="0" u="none" strike="noStrike" cap="none" dirty="0">
                <a:solidFill>
                  <a:srgbClr val="0070C0"/>
                </a:solidFill>
                <a:latin typeface="Calibri"/>
                <a:ea typeface="Calibri"/>
                <a:cs typeface="Calibri"/>
                <a:sym typeface="Calibri"/>
              </a:rPr>
              <a:t>Forma  colecciones de 10 objetos </a:t>
            </a:r>
            <a:r>
              <a:rPr lang="es-ES" b="0" i="0" u="none" strike="noStrike" cap="none" dirty="0">
                <a:solidFill>
                  <a:srgbClr val="0070C0"/>
                </a:solidFill>
                <a:latin typeface="Calibri"/>
                <a:ea typeface="Calibri"/>
                <a:cs typeface="Calibri"/>
                <a:sym typeface="Calibri"/>
              </a:rPr>
              <a:t>con el material concreto. En este caso, </a:t>
            </a:r>
            <a:r>
              <a:rPr lang="es-ES" b="1" i="0" u="none" strike="noStrike" cap="none" dirty="0">
                <a:solidFill>
                  <a:srgbClr val="0070C0"/>
                </a:solidFill>
                <a:latin typeface="Calibri"/>
                <a:ea typeface="Calibri"/>
                <a:cs typeface="Calibri"/>
                <a:sym typeface="Calibri"/>
              </a:rPr>
              <a:t>cada  grupo lo introdujo en un vaso</a:t>
            </a:r>
            <a:r>
              <a:rPr lang="es-ES" b="0" i="0" u="none" strike="noStrike" cap="none" dirty="0">
                <a:solidFill>
                  <a:srgbClr val="0070C0"/>
                </a:solidFill>
                <a:latin typeface="Calibri"/>
                <a:ea typeface="Calibri"/>
                <a:cs typeface="Calibri"/>
                <a:sym typeface="Calibri"/>
              </a:rPr>
              <a:t>, y quedaron 5 objetos sueltos, que los ha denotado con una línea y escribió </a:t>
            </a:r>
            <a:r>
              <a:rPr lang="es-ES" b="1" i="0" u="none" strike="noStrike" cap="none" dirty="0">
                <a:solidFill>
                  <a:srgbClr val="0070C0"/>
                </a:solidFill>
                <a:latin typeface="Calibri"/>
                <a:ea typeface="Calibri"/>
                <a:cs typeface="Calibri"/>
                <a:sym typeface="Calibri"/>
              </a:rPr>
              <a:t>“sueltos”. </a:t>
            </a:r>
            <a:endParaRPr b="1" i="0" u="none" strike="noStrike" cap="none" dirty="0">
              <a:solidFill>
                <a:srgbClr val="0070C0"/>
              </a:solidFill>
              <a:latin typeface="Calibri"/>
              <a:ea typeface="Calibri"/>
              <a:cs typeface="Calibri"/>
              <a:sym typeface="Calibri"/>
            </a:endParaRPr>
          </a:p>
        </p:txBody>
      </p:sp>
      <p:sp>
        <p:nvSpPr>
          <p:cNvPr id="210" name="Google Shape;210;p9"/>
          <p:cNvSpPr/>
          <p:nvPr/>
        </p:nvSpPr>
        <p:spPr>
          <a:xfrm>
            <a:off x="57212" y="5103528"/>
            <a:ext cx="6038787" cy="1560323"/>
          </a:xfrm>
          <a:prstGeom prst="rect">
            <a:avLst/>
          </a:prstGeom>
          <a:noFill/>
          <a:ln>
            <a:noFill/>
          </a:ln>
        </p:spPr>
        <p:txBody>
          <a:bodyPr spcFirstLastPara="1" wrap="square" lIns="91425" tIns="45700" rIns="91425" bIns="45700" anchor="t" anchorCtr="0">
            <a:spAutoFit/>
          </a:bodyPr>
          <a:lstStyle/>
          <a:p>
            <a:pPr marL="0" marR="0" lvl="0" indent="0" algn="l" rtl="0">
              <a:lnSpc>
                <a:spcPct val="106000"/>
              </a:lnSpc>
              <a:spcBef>
                <a:spcPts val="0"/>
              </a:spcBef>
              <a:spcAft>
                <a:spcPts val="0"/>
              </a:spcAft>
              <a:buClr>
                <a:srgbClr val="000000"/>
              </a:buClr>
              <a:buSzPts val="1600"/>
              <a:buFont typeface="Arial"/>
              <a:buNone/>
            </a:pPr>
            <a:r>
              <a:rPr lang="es-ES" b="0" i="0" u="none" strike="noStrike" cap="none" dirty="0">
                <a:solidFill>
                  <a:srgbClr val="0070C0"/>
                </a:solidFill>
                <a:latin typeface="Calibri"/>
                <a:ea typeface="Calibri"/>
                <a:cs typeface="Calibri"/>
                <a:sym typeface="Calibri"/>
              </a:rPr>
              <a:t>Expresa su comprensión de </a:t>
            </a:r>
            <a:r>
              <a:rPr lang="es-ES" b="1" i="0" u="none" strike="noStrike" cap="none" dirty="0">
                <a:solidFill>
                  <a:srgbClr val="0070C0"/>
                </a:solidFill>
                <a:latin typeface="Calibri"/>
                <a:ea typeface="Calibri"/>
                <a:cs typeface="Calibri"/>
                <a:sym typeface="Calibri"/>
              </a:rPr>
              <a:t>la decena como unidad superior </a:t>
            </a:r>
            <a:r>
              <a:rPr lang="es-ES" b="0" i="0" u="none" strike="noStrike" cap="none" dirty="0">
                <a:solidFill>
                  <a:srgbClr val="0070C0"/>
                </a:solidFill>
                <a:latin typeface="Calibri"/>
                <a:ea typeface="Calibri"/>
                <a:cs typeface="Calibri"/>
                <a:sym typeface="Calibri"/>
              </a:rPr>
              <a:t>y la diferencia de la unidad, cuando relaciona y reemplaza diferenciando la unidad pues sea que estén agrupados de 5 o de a 10, </a:t>
            </a:r>
            <a:r>
              <a:rPr lang="es-ES" b="1" i="0" u="none" strike="noStrike" cap="none" dirty="0">
                <a:solidFill>
                  <a:srgbClr val="0070C0"/>
                </a:solidFill>
                <a:latin typeface="Calibri"/>
                <a:ea typeface="Calibri"/>
                <a:cs typeface="Calibri"/>
                <a:sym typeface="Calibri"/>
              </a:rPr>
              <a:t>expresa las cantidades de la misma forma con el material base diez</a:t>
            </a:r>
            <a:r>
              <a:rPr lang="es-ES" b="0" i="0" u="none" strike="noStrike" cap="none" dirty="0">
                <a:solidFill>
                  <a:srgbClr val="0070C0"/>
                </a:solidFill>
                <a:latin typeface="Calibri"/>
                <a:ea typeface="Calibri"/>
                <a:cs typeface="Calibri"/>
                <a:sym typeface="Calibri"/>
              </a:rPr>
              <a:t>.</a:t>
            </a:r>
            <a:r>
              <a:rPr lang="es-ES" b="0" i="0" u="none" strike="noStrike" cap="none" dirty="0">
                <a:solidFill>
                  <a:srgbClr val="000000"/>
                </a:solidFill>
                <a:latin typeface="Calibri"/>
                <a:ea typeface="Calibri"/>
                <a:cs typeface="Calibri"/>
                <a:sym typeface="Calibri"/>
              </a:rPr>
              <a:t> </a:t>
            </a:r>
            <a:endParaRPr sz="1600" b="0" i="0" u="none" strike="noStrike" cap="none" dirty="0">
              <a:solidFill>
                <a:srgbClr val="000000"/>
              </a:solidFill>
              <a:latin typeface="Arial"/>
              <a:ea typeface="Arial"/>
              <a:cs typeface="Arial"/>
              <a:sym typeface="Arial"/>
            </a:endParaRPr>
          </a:p>
        </p:txBody>
      </p:sp>
      <p:sp>
        <p:nvSpPr>
          <p:cNvPr id="211" name="Google Shape;211;p9"/>
          <p:cNvSpPr/>
          <p:nvPr/>
        </p:nvSpPr>
        <p:spPr>
          <a:xfrm>
            <a:off x="9973016" y="2412332"/>
            <a:ext cx="1861074" cy="3615565"/>
          </a:xfrm>
          <a:prstGeom prst="rect">
            <a:avLst/>
          </a:prstGeom>
          <a:noFill/>
          <a:ln>
            <a:noFill/>
          </a:ln>
        </p:spPr>
        <p:txBody>
          <a:bodyPr spcFirstLastPara="1" wrap="square" lIns="91425" tIns="45700" rIns="91425" bIns="45700" anchor="t" anchorCtr="0">
            <a:spAutoFit/>
          </a:bodyPr>
          <a:lstStyle/>
          <a:p>
            <a:pPr marL="0" marR="0" lvl="0" indent="0" algn="just" rtl="0">
              <a:lnSpc>
                <a:spcPct val="106000"/>
              </a:lnSpc>
              <a:spcBef>
                <a:spcPts val="0"/>
              </a:spcBef>
              <a:spcAft>
                <a:spcPts val="0"/>
              </a:spcAft>
              <a:buClr>
                <a:srgbClr val="000000"/>
              </a:buClr>
              <a:buSzPts val="1600"/>
              <a:buFont typeface="Arial"/>
              <a:buNone/>
            </a:pPr>
            <a:r>
              <a:rPr lang="es-ES" b="0" i="0" u="none" strike="noStrike" cap="none" dirty="0">
                <a:solidFill>
                  <a:srgbClr val="0070C0"/>
                </a:solidFill>
                <a:latin typeface="Calibri"/>
                <a:ea typeface="Calibri"/>
                <a:cs typeface="Calibri"/>
                <a:sym typeface="Calibri"/>
              </a:rPr>
              <a:t>Realiza afirmaciones respecto de las cantidades que ha contado en cada grupo, menciona la cantidad de palitos que tiene en total en acciones de juntar.</a:t>
            </a:r>
            <a:endParaRPr b="0" i="0" u="none" strike="noStrike" cap="none" dirty="0">
              <a:solidFill>
                <a:srgbClr val="0070C0"/>
              </a:solidFill>
              <a:latin typeface="Calibri"/>
              <a:ea typeface="Calibri"/>
              <a:cs typeface="Calibri"/>
              <a:sym typeface="Calibri"/>
            </a:endParaRPr>
          </a:p>
        </p:txBody>
      </p:sp>
      <p:cxnSp>
        <p:nvCxnSpPr>
          <p:cNvPr id="213" name="Google Shape;213;p9"/>
          <p:cNvCxnSpPr/>
          <p:nvPr/>
        </p:nvCxnSpPr>
        <p:spPr>
          <a:xfrm>
            <a:off x="1744494" y="2242269"/>
            <a:ext cx="735600" cy="346800"/>
          </a:xfrm>
          <a:prstGeom prst="bentConnector3">
            <a:avLst>
              <a:gd name="adj1" fmla="val 50000"/>
            </a:avLst>
          </a:prstGeom>
          <a:noFill/>
          <a:ln w="28575" cap="flat" cmpd="sng">
            <a:solidFill>
              <a:schemeClr val="accent2"/>
            </a:solidFill>
            <a:prstDash val="solid"/>
            <a:miter lim="800000"/>
            <a:headEnd type="none" w="sm" len="sm"/>
            <a:tailEnd type="triangle" w="med" len="med"/>
          </a:ln>
        </p:spPr>
      </p:cxnSp>
      <p:cxnSp>
        <p:nvCxnSpPr>
          <p:cNvPr id="216" name="Google Shape;216;p9"/>
          <p:cNvCxnSpPr/>
          <p:nvPr/>
        </p:nvCxnSpPr>
        <p:spPr>
          <a:xfrm rot="10800000">
            <a:off x="9037316" y="2978400"/>
            <a:ext cx="935700" cy="901200"/>
          </a:xfrm>
          <a:prstGeom prst="bentConnector3">
            <a:avLst>
              <a:gd name="adj1" fmla="val 49995"/>
            </a:avLst>
          </a:prstGeom>
          <a:noFill/>
          <a:ln w="28575" cap="flat" cmpd="sng">
            <a:solidFill>
              <a:schemeClr val="accent2"/>
            </a:solidFill>
            <a:prstDash val="solid"/>
            <a:miter lim="800000"/>
            <a:headEnd type="none" w="sm" len="sm"/>
            <a:tailEnd type="triangle" w="med" len="med"/>
          </a:ln>
        </p:spPr>
      </p:cxnSp>
      <p:cxnSp>
        <p:nvCxnSpPr>
          <p:cNvPr id="217" name="Google Shape;217;p9"/>
          <p:cNvCxnSpPr>
            <a:cxnSpLocks/>
          </p:cNvCxnSpPr>
          <p:nvPr/>
        </p:nvCxnSpPr>
        <p:spPr>
          <a:xfrm flipV="1">
            <a:off x="1443789" y="4252641"/>
            <a:ext cx="1004355" cy="850887"/>
          </a:xfrm>
          <a:prstGeom prst="bentConnector3">
            <a:avLst>
              <a:gd name="adj1" fmla="val 50000"/>
            </a:avLst>
          </a:prstGeom>
          <a:noFill/>
          <a:ln w="28575" cap="flat" cmpd="sng">
            <a:solidFill>
              <a:schemeClr val="accent2"/>
            </a:solidFill>
            <a:prstDash val="solid"/>
            <a:miter lim="800000"/>
            <a:headEnd type="none" w="sm" len="sm"/>
            <a:tailEnd type="triangle" w="med" len="med"/>
          </a:ln>
        </p:spPr>
      </p:cxnSp>
      <p:pic>
        <p:nvPicPr>
          <p:cNvPr id="17" name="Google Shape;185;p7" descr="D:\MONICAM\FASCÍCULOS2022\DIAGNOSTICO\VIDEOS-2DO GRADO\IMG_20221006_173844.jpg">
            <a:extLst>
              <a:ext uri="{FF2B5EF4-FFF2-40B4-BE49-F238E27FC236}">
                <a16:creationId xmlns:a16="http://schemas.microsoft.com/office/drawing/2014/main" id="{37F2B4B7-7DEE-4775-8A04-FE9D5782C573}"/>
              </a:ext>
            </a:extLst>
          </p:cNvPr>
          <p:cNvPicPr preferRelativeResize="0"/>
          <p:nvPr/>
        </p:nvPicPr>
        <p:blipFill rotWithShape="1">
          <a:blip r:embed="rId4">
            <a:alphaModFix/>
          </a:blip>
          <a:srcRect l="7553"/>
          <a:stretch/>
        </p:blipFill>
        <p:spPr>
          <a:xfrm rot="5400000">
            <a:off x="2178716" y="433723"/>
            <a:ext cx="4559971" cy="3957219"/>
          </a:xfrm>
          <a:prstGeom prst="rect">
            <a:avLst/>
          </a:prstGeom>
          <a:noFill/>
          <a:ln>
            <a:noFill/>
          </a:ln>
        </p:spPr>
      </p:pic>
      <p:sp>
        <p:nvSpPr>
          <p:cNvPr id="19" name="Google Shape;187;p7">
            <a:extLst>
              <a:ext uri="{FF2B5EF4-FFF2-40B4-BE49-F238E27FC236}">
                <a16:creationId xmlns:a16="http://schemas.microsoft.com/office/drawing/2014/main" id="{893FEC88-98FB-4C18-BDD1-5C7748F37325}"/>
              </a:ext>
            </a:extLst>
          </p:cNvPr>
          <p:cNvSpPr txBox="1"/>
          <p:nvPr/>
        </p:nvSpPr>
        <p:spPr>
          <a:xfrm>
            <a:off x="6437312" y="132347"/>
            <a:ext cx="2540266" cy="4559971"/>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b="0" i="0" u="none" strike="noStrike" cap="none" dirty="0">
                <a:solidFill>
                  <a:schemeClr val="dk1"/>
                </a:solidFill>
                <a:latin typeface="Calibri"/>
                <a:ea typeface="Calibri"/>
                <a:cs typeface="Calibri"/>
                <a:sym typeface="Calibri"/>
              </a:rPr>
              <a:t>En otro momento se le pidió que explicara cómo halló el total de palitos agrupados en vasitos.</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b="1" i="0" u="none" strike="noStrike" cap="none" dirty="0">
                <a:solidFill>
                  <a:schemeClr val="dk1"/>
                </a:solidFill>
                <a:latin typeface="Calibri"/>
                <a:ea typeface="Calibri"/>
                <a:cs typeface="Calibri"/>
                <a:sym typeface="Calibri"/>
              </a:rPr>
              <a:t>Maestra: </a:t>
            </a:r>
            <a:r>
              <a:rPr lang="es-ES" b="0" i="0" u="none" strike="noStrike" cap="none" dirty="0">
                <a:solidFill>
                  <a:schemeClr val="dk1"/>
                </a:solidFill>
                <a:latin typeface="Calibri"/>
                <a:ea typeface="Calibri"/>
                <a:cs typeface="Calibri"/>
                <a:sym typeface="Calibri"/>
              </a:rPr>
              <a:t>¿Cómo hiciste para hallar, cuántos palitos tienes en total?</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b="1" i="0" u="none" strike="noStrike" cap="none" dirty="0">
                <a:solidFill>
                  <a:srgbClr val="00B0F0"/>
                </a:solidFill>
                <a:latin typeface="Calibri"/>
                <a:ea typeface="Calibri"/>
                <a:cs typeface="Calibri"/>
                <a:sym typeface="Calibri"/>
              </a:rPr>
              <a:t>Estudiante: </a:t>
            </a:r>
            <a:r>
              <a:rPr lang="es-ES" b="0" i="0" u="none" strike="noStrike" cap="none" dirty="0">
                <a:solidFill>
                  <a:schemeClr val="dk1"/>
                </a:solidFill>
                <a:latin typeface="Calibri"/>
                <a:ea typeface="Calibri"/>
                <a:cs typeface="Calibri"/>
                <a:sym typeface="Calibri"/>
              </a:rPr>
              <a:t>¿en los vasitos y fuera de ellos?</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b="1" i="0" u="none" strike="noStrike" cap="none" dirty="0">
                <a:solidFill>
                  <a:schemeClr val="dk1"/>
                </a:solidFill>
                <a:latin typeface="Calibri"/>
                <a:ea typeface="Calibri"/>
                <a:cs typeface="Calibri"/>
                <a:sym typeface="Calibri"/>
              </a:rPr>
              <a:t>Maestra: </a:t>
            </a:r>
            <a:r>
              <a:rPr lang="es-ES" b="0" i="0" u="none" strike="noStrike" cap="none" dirty="0">
                <a:solidFill>
                  <a:schemeClr val="dk1"/>
                </a:solidFill>
                <a:latin typeface="Calibri"/>
                <a:ea typeface="Calibri"/>
                <a:cs typeface="Calibri"/>
                <a:sym typeface="Calibri"/>
              </a:rPr>
              <a:t>así es.</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b="1" i="0" u="none" strike="noStrike" cap="none" dirty="0">
                <a:solidFill>
                  <a:srgbClr val="00B0F0"/>
                </a:solidFill>
                <a:latin typeface="Calibri"/>
                <a:ea typeface="Calibri"/>
                <a:cs typeface="Calibri"/>
                <a:sym typeface="Calibri"/>
              </a:rPr>
              <a:t>Estudiante: </a:t>
            </a:r>
            <a:r>
              <a:rPr lang="es-ES" b="0" i="0" u="none" strike="noStrike" cap="none" dirty="0">
                <a:solidFill>
                  <a:schemeClr val="dk1"/>
                </a:solidFill>
                <a:latin typeface="Calibri"/>
                <a:ea typeface="Calibri"/>
                <a:cs typeface="Calibri"/>
                <a:sym typeface="Calibri"/>
              </a:rPr>
              <a:t>(señala cada vasito) Diez y diez, veinte y diez treinta y cinco, treinta y cinco.</a:t>
            </a:r>
            <a:endParaRPr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9778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10" grpId="0"/>
      <p:bldP spid="211"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ágenes de Plantilla Diapositivas | Vectores, fotos de stock y PSD  gratuitos">
            <a:extLst>
              <a:ext uri="{FF2B5EF4-FFF2-40B4-BE49-F238E27FC236}">
                <a16:creationId xmlns:a16="http://schemas.microsoft.com/office/drawing/2014/main" id="{EBD46E2C-8E5D-4E12-8B7A-66A9020B1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481335" y="1754414"/>
            <a:ext cx="11381873" cy="4324261"/>
          </a:xfrm>
          <a:prstGeom prst="rect">
            <a:avLst/>
          </a:prstGeom>
        </p:spPr>
        <p:txBody>
          <a:bodyPr wrap="square">
            <a:spAutoFit/>
          </a:bodyPr>
          <a:lstStyle/>
          <a:p>
            <a:r>
              <a:rPr lang="es-MX" sz="5500" b="1" dirty="0">
                <a:solidFill>
                  <a:srgbClr val="FF0000"/>
                </a:solidFill>
              </a:rPr>
              <a:t>Desde tu rol directivo ¿qué debilidades y fortalezas encuentras en tus docentes con respecto al proceso de enseñanza-aprendizaje en  el área de matemática?</a:t>
            </a:r>
          </a:p>
        </p:txBody>
      </p:sp>
      <p:sp>
        <p:nvSpPr>
          <p:cNvPr id="6" name="CuadroTexto 5"/>
          <p:cNvSpPr txBox="1"/>
          <p:nvPr/>
        </p:nvSpPr>
        <p:spPr>
          <a:xfrm>
            <a:off x="1022828" y="563048"/>
            <a:ext cx="10298888" cy="830997"/>
          </a:xfrm>
          <a:prstGeom prst="rect">
            <a:avLst/>
          </a:prstGeom>
          <a:noFill/>
        </p:spPr>
        <p:txBody>
          <a:bodyPr wrap="square" rtlCol="0">
            <a:spAutoFit/>
          </a:bodyPr>
          <a:lstStyle/>
          <a:p>
            <a:r>
              <a:rPr lang="es-PE" sz="4800" b="1" dirty="0"/>
              <a:t>Reflexionando desde nuestra practica</a:t>
            </a:r>
          </a:p>
        </p:txBody>
      </p:sp>
    </p:spTree>
    <p:extLst>
      <p:ext uri="{BB962C8B-B14F-4D97-AF65-F5344CB8AC3E}">
        <p14:creationId xmlns:p14="http://schemas.microsoft.com/office/powerpoint/2010/main" val="3656427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5" name="Picture 2" descr="Imágenes de Plantilla Diapositivas | Vectores, fotos de stock y PSD  gratuitos">
            <a:extLst>
              <a:ext uri="{FF2B5EF4-FFF2-40B4-BE49-F238E27FC236}">
                <a16:creationId xmlns:a16="http://schemas.microsoft.com/office/drawing/2014/main" id="{A3759F72-8A22-4201-8395-F83FE8875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42" name="Google Shape;242;p12"/>
          <p:cNvPicPr preferRelativeResize="0"/>
          <p:nvPr/>
        </p:nvPicPr>
        <p:blipFill rotWithShape="1">
          <a:blip r:embed="rId4">
            <a:alphaModFix/>
          </a:blip>
          <a:srcRect/>
          <a:stretch/>
        </p:blipFill>
        <p:spPr>
          <a:xfrm>
            <a:off x="423776" y="912694"/>
            <a:ext cx="11576042" cy="5779433"/>
          </a:xfrm>
          <a:prstGeom prst="rect">
            <a:avLst/>
          </a:prstGeom>
          <a:noFill/>
          <a:ln>
            <a:noFill/>
          </a:ln>
        </p:spPr>
      </p:pic>
      <p:sp>
        <p:nvSpPr>
          <p:cNvPr id="243" name="Google Shape;243;p12"/>
          <p:cNvSpPr txBox="1"/>
          <p:nvPr/>
        </p:nvSpPr>
        <p:spPr>
          <a:xfrm>
            <a:off x="618066" y="159449"/>
            <a:ext cx="10503892"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1" i="0" u="none" strike="noStrike" cap="none" dirty="0">
                <a:latin typeface="Calibri"/>
                <a:ea typeface="Calibri"/>
                <a:cs typeface="Calibri"/>
                <a:sym typeface="Calibri"/>
              </a:rPr>
              <a:t>Relación entre competencia,  estándar, capacidades y sus desempeños</a:t>
            </a:r>
            <a:endParaRPr sz="1600" b="0" i="0" u="none" strike="noStrike" cap="none" dirty="0">
              <a:latin typeface="Arial"/>
              <a:ea typeface="Arial"/>
              <a:cs typeface="Arial"/>
              <a:sym typeface="Arial"/>
            </a:endParaRPr>
          </a:p>
        </p:txBody>
      </p:sp>
      <p:sp>
        <p:nvSpPr>
          <p:cNvPr id="2" name="CuadroTexto 1">
            <a:extLst>
              <a:ext uri="{FF2B5EF4-FFF2-40B4-BE49-F238E27FC236}">
                <a16:creationId xmlns:a16="http://schemas.microsoft.com/office/drawing/2014/main" id="{E0D9B427-9443-46C5-9EBE-623B5E8A371C}"/>
              </a:ext>
            </a:extLst>
          </p:cNvPr>
          <p:cNvSpPr txBox="1"/>
          <p:nvPr/>
        </p:nvSpPr>
        <p:spPr>
          <a:xfrm>
            <a:off x="517358" y="652599"/>
            <a:ext cx="1301254" cy="615553"/>
          </a:xfrm>
          <a:prstGeom prst="rect">
            <a:avLst/>
          </a:prstGeom>
          <a:noFill/>
        </p:spPr>
        <p:txBody>
          <a:bodyPr wrap="none" rtlCol="0">
            <a:spAutoFit/>
          </a:bodyPr>
          <a:lstStyle/>
          <a:p>
            <a:r>
              <a:rPr lang="es-PE" sz="1600" b="1" dirty="0"/>
              <a:t>Competencia</a:t>
            </a:r>
          </a:p>
          <a:p>
            <a:endParaRPr lang="es-PE" dirty="0"/>
          </a:p>
        </p:txBody>
      </p:sp>
    </p:spTree>
    <p:extLst>
      <p:ext uri="{BB962C8B-B14F-4D97-AF65-F5344CB8AC3E}">
        <p14:creationId xmlns:p14="http://schemas.microsoft.com/office/powerpoint/2010/main" val="909861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19" name="Picture 2" descr="Imágenes de Plantilla Diapositivas | Vectores, fotos de stock y PSD  gratuitos">
            <a:extLst>
              <a:ext uri="{FF2B5EF4-FFF2-40B4-BE49-F238E27FC236}">
                <a16:creationId xmlns:a16="http://schemas.microsoft.com/office/drawing/2014/main" id="{A15C7FD7-3E98-4CD1-B728-F313F4F08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42" name="Google Shape;242;p12"/>
          <p:cNvPicPr preferRelativeResize="0"/>
          <p:nvPr/>
        </p:nvPicPr>
        <p:blipFill rotWithShape="1">
          <a:blip r:embed="rId4">
            <a:alphaModFix/>
          </a:blip>
          <a:srcRect/>
          <a:stretch/>
        </p:blipFill>
        <p:spPr>
          <a:xfrm>
            <a:off x="423776" y="912694"/>
            <a:ext cx="11576042" cy="5779433"/>
          </a:xfrm>
          <a:prstGeom prst="rect">
            <a:avLst/>
          </a:prstGeom>
          <a:noFill/>
          <a:ln>
            <a:noFill/>
          </a:ln>
        </p:spPr>
      </p:pic>
      <p:sp>
        <p:nvSpPr>
          <p:cNvPr id="243" name="Google Shape;243;p12"/>
          <p:cNvSpPr txBox="1"/>
          <p:nvPr/>
        </p:nvSpPr>
        <p:spPr>
          <a:xfrm>
            <a:off x="618066" y="159449"/>
            <a:ext cx="10503892"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1" i="0" u="none" strike="noStrike" cap="none" dirty="0">
                <a:latin typeface="Calibri"/>
                <a:ea typeface="Calibri"/>
                <a:cs typeface="Calibri"/>
                <a:sym typeface="Calibri"/>
              </a:rPr>
              <a:t>Relación entre competencia,  estándar, capacidades y sus desempeños</a:t>
            </a:r>
            <a:endParaRPr sz="1600" b="0" i="0" u="none" strike="noStrike" cap="none" dirty="0">
              <a:latin typeface="Arial"/>
              <a:ea typeface="Arial"/>
              <a:cs typeface="Arial"/>
              <a:sym typeface="Arial"/>
            </a:endParaRPr>
          </a:p>
        </p:txBody>
      </p:sp>
      <p:sp>
        <p:nvSpPr>
          <p:cNvPr id="244" name="Google Shape;244;p12"/>
          <p:cNvSpPr/>
          <p:nvPr/>
        </p:nvSpPr>
        <p:spPr>
          <a:xfrm>
            <a:off x="618066" y="2540000"/>
            <a:ext cx="2937933" cy="194734"/>
          </a:xfrm>
          <a:prstGeom prst="rect">
            <a:avLst/>
          </a:prstGeom>
          <a:solidFill>
            <a:srgbClr val="FFFF00">
              <a:alpha val="24313"/>
            </a:srgbClr>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5" name="Google Shape;245;p12"/>
          <p:cNvSpPr/>
          <p:nvPr/>
        </p:nvSpPr>
        <p:spPr>
          <a:xfrm>
            <a:off x="456956" y="1340070"/>
            <a:ext cx="10646632" cy="170530"/>
          </a:xfrm>
          <a:prstGeom prst="rect">
            <a:avLst/>
          </a:prstGeom>
          <a:solidFill>
            <a:srgbClr val="FFFF00">
              <a:alpha val="24313"/>
            </a:srgbClr>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p12"/>
          <p:cNvSpPr/>
          <p:nvPr/>
        </p:nvSpPr>
        <p:spPr>
          <a:xfrm>
            <a:off x="565228" y="3953616"/>
            <a:ext cx="10813972" cy="335499"/>
          </a:xfrm>
          <a:prstGeom prst="rect">
            <a:avLst/>
          </a:prstGeom>
          <a:solidFill>
            <a:srgbClr val="FFFF00">
              <a:alpha val="24313"/>
            </a:srgbClr>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12"/>
          <p:cNvSpPr/>
          <p:nvPr/>
        </p:nvSpPr>
        <p:spPr>
          <a:xfrm>
            <a:off x="618067" y="2734734"/>
            <a:ext cx="3987800" cy="155296"/>
          </a:xfrm>
          <a:prstGeom prst="rect">
            <a:avLst/>
          </a:prstGeom>
          <a:solidFill>
            <a:srgbClr val="00B0F0">
              <a:alpha val="24313"/>
            </a:srgbClr>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p12"/>
          <p:cNvSpPr/>
          <p:nvPr/>
        </p:nvSpPr>
        <p:spPr>
          <a:xfrm>
            <a:off x="11103588" y="1374560"/>
            <a:ext cx="664394" cy="169680"/>
          </a:xfrm>
          <a:prstGeom prst="rect">
            <a:avLst/>
          </a:prstGeom>
          <a:solidFill>
            <a:srgbClr val="00B0F0">
              <a:alpha val="24313"/>
            </a:srgbClr>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12"/>
          <p:cNvSpPr/>
          <p:nvPr/>
        </p:nvSpPr>
        <p:spPr>
          <a:xfrm>
            <a:off x="456958" y="1532711"/>
            <a:ext cx="11277842" cy="182068"/>
          </a:xfrm>
          <a:prstGeom prst="rect">
            <a:avLst/>
          </a:prstGeom>
          <a:solidFill>
            <a:srgbClr val="00B0F0">
              <a:alpha val="24313"/>
            </a:srgbClr>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12"/>
          <p:cNvSpPr/>
          <p:nvPr/>
        </p:nvSpPr>
        <p:spPr>
          <a:xfrm>
            <a:off x="456957" y="1697069"/>
            <a:ext cx="3624661" cy="193819"/>
          </a:xfrm>
          <a:prstGeom prst="rect">
            <a:avLst/>
          </a:prstGeom>
          <a:solidFill>
            <a:srgbClr val="00B0F0">
              <a:alpha val="24313"/>
            </a:srgbClr>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12"/>
          <p:cNvSpPr/>
          <p:nvPr/>
        </p:nvSpPr>
        <p:spPr>
          <a:xfrm>
            <a:off x="565228" y="4328162"/>
            <a:ext cx="10813972" cy="651972"/>
          </a:xfrm>
          <a:prstGeom prst="rect">
            <a:avLst/>
          </a:prstGeom>
          <a:solidFill>
            <a:srgbClr val="00B0F0">
              <a:alpha val="24313"/>
            </a:srgbClr>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12"/>
          <p:cNvSpPr/>
          <p:nvPr/>
        </p:nvSpPr>
        <p:spPr>
          <a:xfrm>
            <a:off x="618067" y="2910844"/>
            <a:ext cx="3987800" cy="161859"/>
          </a:xfrm>
          <a:prstGeom prst="rect">
            <a:avLst/>
          </a:prstGeom>
          <a:solidFill>
            <a:srgbClr val="FF66CC">
              <a:alpha val="24313"/>
            </a:srgbClr>
          </a:solidFill>
          <a:ln w="12700" cap="flat" cmpd="sng">
            <a:solidFill>
              <a:srgbClr val="FF66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12"/>
          <p:cNvSpPr/>
          <p:nvPr/>
        </p:nvSpPr>
        <p:spPr>
          <a:xfrm>
            <a:off x="4114800" y="1694292"/>
            <a:ext cx="7653182" cy="159528"/>
          </a:xfrm>
          <a:prstGeom prst="rect">
            <a:avLst/>
          </a:prstGeom>
          <a:solidFill>
            <a:srgbClr val="FF66CC">
              <a:alpha val="24313"/>
            </a:srgbClr>
          </a:solidFill>
          <a:ln w="12700" cap="flat" cmpd="sng">
            <a:solidFill>
              <a:srgbClr val="FF66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12"/>
          <p:cNvSpPr/>
          <p:nvPr/>
        </p:nvSpPr>
        <p:spPr>
          <a:xfrm>
            <a:off x="456956" y="1894997"/>
            <a:ext cx="1812794" cy="159001"/>
          </a:xfrm>
          <a:prstGeom prst="rect">
            <a:avLst/>
          </a:prstGeom>
          <a:solidFill>
            <a:srgbClr val="FF66CC">
              <a:alpha val="24313"/>
            </a:srgbClr>
          </a:solidFill>
          <a:ln w="12700" cap="flat" cmpd="sng">
            <a:solidFill>
              <a:srgbClr val="FF66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12"/>
          <p:cNvSpPr/>
          <p:nvPr/>
        </p:nvSpPr>
        <p:spPr>
          <a:xfrm>
            <a:off x="618066" y="4964144"/>
            <a:ext cx="10761133" cy="1224589"/>
          </a:xfrm>
          <a:prstGeom prst="rect">
            <a:avLst/>
          </a:prstGeom>
          <a:solidFill>
            <a:srgbClr val="FF66CC">
              <a:alpha val="24313"/>
            </a:srgbClr>
          </a:solidFill>
          <a:ln w="12700" cap="flat" cmpd="sng">
            <a:solidFill>
              <a:srgbClr val="FF66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12"/>
          <p:cNvSpPr/>
          <p:nvPr/>
        </p:nvSpPr>
        <p:spPr>
          <a:xfrm>
            <a:off x="2302932" y="1892867"/>
            <a:ext cx="4673601" cy="161131"/>
          </a:xfrm>
          <a:prstGeom prst="rect">
            <a:avLst/>
          </a:prstGeom>
          <a:solidFill>
            <a:srgbClr val="00B050">
              <a:alpha val="24313"/>
            </a:srgbClr>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12"/>
          <p:cNvSpPr/>
          <p:nvPr/>
        </p:nvSpPr>
        <p:spPr>
          <a:xfrm>
            <a:off x="618067" y="3090208"/>
            <a:ext cx="4493864" cy="172389"/>
          </a:xfrm>
          <a:prstGeom prst="rect">
            <a:avLst/>
          </a:prstGeom>
          <a:solidFill>
            <a:srgbClr val="00B050">
              <a:alpha val="24313"/>
            </a:srgbClr>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12"/>
          <p:cNvSpPr/>
          <p:nvPr/>
        </p:nvSpPr>
        <p:spPr>
          <a:xfrm>
            <a:off x="618067" y="6188733"/>
            <a:ext cx="10761132" cy="309319"/>
          </a:xfrm>
          <a:prstGeom prst="rect">
            <a:avLst/>
          </a:prstGeom>
          <a:solidFill>
            <a:srgbClr val="00B050">
              <a:alpha val="24313"/>
            </a:srgbClr>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154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6" name="Picture 2" descr="Imágenes de Plantilla Diapositivas | Vectores, fotos de stock y PSD  gratuitos">
            <a:extLst>
              <a:ext uri="{FF2B5EF4-FFF2-40B4-BE49-F238E27FC236}">
                <a16:creationId xmlns:a16="http://schemas.microsoft.com/office/drawing/2014/main" id="{6D5D6440-2705-48A5-A731-1106CEC30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7" name="Google Shape;267;p13"/>
          <p:cNvSpPr txBox="1"/>
          <p:nvPr/>
        </p:nvSpPr>
        <p:spPr>
          <a:xfrm>
            <a:off x="486713" y="1922628"/>
            <a:ext cx="7901608"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ES" sz="4800" b="0" i="0" u="none" strike="noStrike" cap="none" dirty="0">
                <a:solidFill>
                  <a:srgbClr val="FF0000"/>
                </a:solidFill>
                <a:latin typeface="Calibri"/>
                <a:ea typeface="Calibri"/>
                <a:cs typeface="Calibri"/>
                <a:sym typeface="Calibri"/>
              </a:rPr>
              <a:t>¿Cómo se relacionan las descripciones con el estándar, capacidades y desempeños? </a:t>
            </a:r>
            <a:endParaRPr sz="2000" b="0" i="0" u="none" strike="noStrike" cap="none" dirty="0">
              <a:solidFill>
                <a:srgbClr val="FF0000"/>
              </a:solidFill>
              <a:latin typeface="Arial"/>
              <a:ea typeface="Arial"/>
              <a:cs typeface="Arial"/>
              <a:sym typeface="Arial"/>
            </a:endParaRPr>
          </a:p>
        </p:txBody>
      </p:sp>
      <p:sp>
        <p:nvSpPr>
          <p:cNvPr id="269" name="Google Shape;269;p13"/>
          <p:cNvSpPr/>
          <p:nvPr/>
        </p:nvSpPr>
        <p:spPr>
          <a:xfrm>
            <a:off x="8689110" y="1816330"/>
            <a:ext cx="2595203" cy="2712337"/>
          </a:xfrm>
          <a:custGeom>
            <a:avLst/>
            <a:gdLst/>
            <a:ahLst/>
            <a:cxnLst/>
            <a:rect l="l" t="t" r="r" b="b"/>
            <a:pathLst>
              <a:path w="966242" h="1068896" extrusionOk="0">
                <a:moveTo>
                  <a:pt x="483182" y="673100"/>
                </a:moveTo>
                <a:cubicBezTo>
                  <a:pt x="511363" y="673100"/>
                  <a:pt x="534554" y="696185"/>
                  <a:pt x="534554" y="724359"/>
                </a:cubicBezTo>
                <a:cubicBezTo>
                  <a:pt x="534554" y="752557"/>
                  <a:pt x="511363" y="775742"/>
                  <a:pt x="483182" y="775742"/>
                </a:cubicBezTo>
                <a:cubicBezTo>
                  <a:pt x="455006" y="775742"/>
                  <a:pt x="431800" y="752557"/>
                  <a:pt x="431800" y="724359"/>
                </a:cubicBezTo>
                <a:cubicBezTo>
                  <a:pt x="431800" y="696185"/>
                  <a:pt x="455006" y="673100"/>
                  <a:pt x="483182" y="673100"/>
                </a:cubicBezTo>
                <a:close/>
                <a:moveTo>
                  <a:pt x="828066" y="661098"/>
                </a:moveTo>
                <a:cubicBezTo>
                  <a:pt x="833143" y="659740"/>
                  <a:pt x="838719" y="660324"/>
                  <a:pt x="843593" y="663159"/>
                </a:cubicBezTo>
                <a:lnTo>
                  <a:pt x="896984" y="693991"/>
                </a:lnTo>
                <a:cubicBezTo>
                  <a:pt x="906844" y="699660"/>
                  <a:pt x="910193" y="712193"/>
                  <a:pt x="904513" y="722073"/>
                </a:cubicBezTo>
                <a:cubicBezTo>
                  <a:pt x="900658" y="728604"/>
                  <a:pt x="893760" y="732292"/>
                  <a:pt x="886654" y="732292"/>
                </a:cubicBezTo>
                <a:cubicBezTo>
                  <a:pt x="883203" y="732292"/>
                  <a:pt x="879668" y="731406"/>
                  <a:pt x="876445" y="729508"/>
                </a:cubicBezTo>
                <a:lnTo>
                  <a:pt x="823092" y="698773"/>
                </a:lnTo>
                <a:cubicBezTo>
                  <a:pt x="813306" y="693007"/>
                  <a:pt x="809868" y="680461"/>
                  <a:pt x="815535" y="670695"/>
                </a:cubicBezTo>
                <a:cubicBezTo>
                  <a:pt x="818412" y="665758"/>
                  <a:pt x="822990" y="662457"/>
                  <a:pt x="828066" y="661098"/>
                </a:cubicBezTo>
                <a:close/>
                <a:moveTo>
                  <a:pt x="142790" y="661098"/>
                </a:moveTo>
                <a:cubicBezTo>
                  <a:pt x="147866" y="662457"/>
                  <a:pt x="152415" y="665758"/>
                  <a:pt x="155248" y="670695"/>
                </a:cubicBezTo>
                <a:cubicBezTo>
                  <a:pt x="160905" y="680461"/>
                  <a:pt x="157482" y="693007"/>
                  <a:pt x="147706" y="698773"/>
                </a:cubicBezTo>
                <a:lnTo>
                  <a:pt x="94327" y="729508"/>
                </a:lnTo>
                <a:cubicBezTo>
                  <a:pt x="91113" y="731406"/>
                  <a:pt x="87570" y="732292"/>
                  <a:pt x="84031" y="732292"/>
                </a:cubicBezTo>
                <a:cubicBezTo>
                  <a:pt x="77037" y="732292"/>
                  <a:pt x="70029" y="728604"/>
                  <a:pt x="66258" y="721965"/>
                </a:cubicBezTo>
                <a:cubicBezTo>
                  <a:pt x="60593" y="712193"/>
                  <a:pt x="63918" y="699660"/>
                  <a:pt x="73800" y="693991"/>
                </a:cubicBezTo>
                <a:lnTo>
                  <a:pt x="127170" y="663159"/>
                </a:lnTo>
                <a:cubicBezTo>
                  <a:pt x="132111" y="660324"/>
                  <a:pt x="137714" y="659740"/>
                  <a:pt x="142790" y="661098"/>
                </a:cubicBezTo>
                <a:close/>
                <a:moveTo>
                  <a:pt x="884124" y="457200"/>
                </a:moveTo>
                <a:lnTo>
                  <a:pt x="945704" y="457200"/>
                </a:lnTo>
                <a:cubicBezTo>
                  <a:pt x="957014" y="457200"/>
                  <a:pt x="966242" y="466409"/>
                  <a:pt x="966242" y="477719"/>
                </a:cubicBezTo>
                <a:cubicBezTo>
                  <a:pt x="966242" y="489043"/>
                  <a:pt x="957014" y="498258"/>
                  <a:pt x="945704" y="498258"/>
                </a:cubicBezTo>
                <a:lnTo>
                  <a:pt x="884124" y="498258"/>
                </a:lnTo>
                <a:cubicBezTo>
                  <a:pt x="872791" y="498258"/>
                  <a:pt x="863600" y="489043"/>
                  <a:pt x="863600" y="477719"/>
                </a:cubicBezTo>
                <a:cubicBezTo>
                  <a:pt x="863600" y="466409"/>
                  <a:pt x="872791" y="457200"/>
                  <a:pt x="884124" y="457200"/>
                </a:cubicBezTo>
                <a:close/>
                <a:moveTo>
                  <a:pt x="20540" y="457200"/>
                </a:moveTo>
                <a:lnTo>
                  <a:pt x="82114" y="457200"/>
                </a:lnTo>
                <a:cubicBezTo>
                  <a:pt x="93563" y="457200"/>
                  <a:pt x="102655" y="466409"/>
                  <a:pt x="102655" y="477719"/>
                </a:cubicBezTo>
                <a:cubicBezTo>
                  <a:pt x="102655" y="489043"/>
                  <a:pt x="93563" y="498258"/>
                  <a:pt x="82114" y="498258"/>
                </a:cubicBezTo>
                <a:lnTo>
                  <a:pt x="20540" y="498258"/>
                </a:lnTo>
                <a:cubicBezTo>
                  <a:pt x="9229" y="498258"/>
                  <a:pt x="0" y="489043"/>
                  <a:pt x="0" y="477719"/>
                </a:cubicBezTo>
                <a:cubicBezTo>
                  <a:pt x="0" y="466409"/>
                  <a:pt x="9229" y="457200"/>
                  <a:pt x="20540" y="457200"/>
                </a:cubicBezTo>
                <a:close/>
                <a:moveTo>
                  <a:pt x="481312" y="317500"/>
                </a:moveTo>
                <a:cubicBezTo>
                  <a:pt x="512587" y="317500"/>
                  <a:pt x="530796" y="333703"/>
                  <a:pt x="530796" y="365665"/>
                </a:cubicBezTo>
                <a:lnTo>
                  <a:pt x="530796" y="438343"/>
                </a:lnTo>
                <a:cubicBezTo>
                  <a:pt x="530796" y="447674"/>
                  <a:pt x="529458" y="457761"/>
                  <a:pt x="528230" y="467743"/>
                </a:cubicBezTo>
                <a:lnTo>
                  <a:pt x="508834" y="614240"/>
                </a:lnTo>
                <a:cubicBezTo>
                  <a:pt x="506377" y="632428"/>
                  <a:pt x="497509" y="637419"/>
                  <a:pt x="481312" y="637419"/>
                </a:cubicBezTo>
                <a:cubicBezTo>
                  <a:pt x="464978" y="637419"/>
                  <a:pt x="456233" y="632428"/>
                  <a:pt x="453804" y="614240"/>
                </a:cubicBezTo>
                <a:cubicBezTo>
                  <a:pt x="453804" y="614240"/>
                  <a:pt x="434353" y="467743"/>
                  <a:pt x="434353" y="467743"/>
                </a:cubicBezTo>
                <a:cubicBezTo>
                  <a:pt x="433042" y="457761"/>
                  <a:pt x="431800" y="447674"/>
                  <a:pt x="431800" y="438343"/>
                </a:cubicBezTo>
                <a:lnTo>
                  <a:pt x="431800" y="365665"/>
                </a:lnTo>
                <a:cubicBezTo>
                  <a:pt x="431800" y="333703"/>
                  <a:pt x="449995" y="317500"/>
                  <a:pt x="481312" y="317500"/>
                </a:cubicBezTo>
                <a:close/>
                <a:moveTo>
                  <a:pt x="489998" y="247195"/>
                </a:moveTo>
                <a:cubicBezTo>
                  <a:pt x="356158" y="247320"/>
                  <a:pt x="247317" y="351382"/>
                  <a:pt x="247317" y="479211"/>
                </a:cubicBezTo>
                <a:cubicBezTo>
                  <a:pt x="247317" y="566243"/>
                  <a:pt x="281612" y="616621"/>
                  <a:pt x="311906" y="661100"/>
                </a:cubicBezTo>
                <a:cubicBezTo>
                  <a:pt x="336213" y="696708"/>
                  <a:pt x="358835" y="729889"/>
                  <a:pt x="358835" y="774284"/>
                </a:cubicBezTo>
                <a:cubicBezTo>
                  <a:pt x="358835" y="793824"/>
                  <a:pt x="376464" y="809473"/>
                  <a:pt x="389580" y="818553"/>
                </a:cubicBezTo>
                <a:lnTo>
                  <a:pt x="590416" y="818553"/>
                </a:lnTo>
                <a:cubicBezTo>
                  <a:pt x="603532" y="809473"/>
                  <a:pt x="621161" y="793824"/>
                  <a:pt x="621161" y="774284"/>
                </a:cubicBezTo>
                <a:cubicBezTo>
                  <a:pt x="621161" y="729889"/>
                  <a:pt x="643783" y="696708"/>
                  <a:pt x="667760" y="661560"/>
                </a:cubicBezTo>
                <a:cubicBezTo>
                  <a:pt x="698414" y="616705"/>
                  <a:pt x="732769" y="566327"/>
                  <a:pt x="732769" y="479211"/>
                </a:cubicBezTo>
                <a:cubicBezTo>
                  <a:pt x="732769" y="351299"/>
                  <a:pt x="623928" y="247195"/>
                  <a:pt x="489998" y="247195"/>
                </a:cubicBezTo>
                <a:close/>
                <a:moveTo>
                  <a:pt x="892069" y="229302"/>
                </a:moveTo>
                <a:cubicBezTo>
                  <a:pt x="897141" y="230663"/>
                  <a:pt x="901684" y="233965"/>
                  <a:pt x="904513" y="238905"/>
                </a:cubicBezTo>
                <a:cubicBezTo>
                  <a:pt x="910193" y="248662"/>
                  <a:pt x="906844" y="261308"/>
                  <a:pt x="896984" y="266963"/>
                </a:cubicBezTo>
                <a:lnTo>
                  <a:pt x="843593" y="297711"/>
                </a:lnTo>
                <a:cubicBezTo>
                  <a:pt x="840379" y="299601"/>
                  <a:pt x="836831" y="300488"/>
                  <a:pt x="833398" y="300488"/>
                </a:cubicBezTo>
                <a:cubicBezTo>
                  <a:pt x="826287" y="300488"/>
                  <a:pt x="819418" y="296710"/>
                  <a:pt x="815535" y="290155"/>
                </a:cubicBezTo>
                <a:cubicBezTo>
                  <a:pt x="809868" y="280401"/>
                  <a:pt x="813306" y="267863"/>
                  <a:pt x="823092" y="262091"/>
                </a:cubicBezTo>
                <a:lnTo>
                  <a:pt x="876445" y="231349"/>
                </a:lnTo>
                <a:cubicBezTo>
                  <a:pt x="881394" y="228522"/>
                  <a:pt x="886997" y="227941"/>
                  <a:pt x="892069" y="229302"/>
                </a:cubicBezTo>
                <a:close/>
                <a:moveTo>
                  <a:pt x="78721" y="229302"/>
                </a:moveTo>
                <a:cubicBezTo>
                  <a:pt x="83810" y="227941"/>
                  <a:pt x="89413" y="228522"/>
                  <a:pt x="94298" y="231349"/>
                </a:cubicBezTo>
                <a:lnTo>
                  <a:pt x="147675" y="262091"/>
                </a:lnTo>
                <a:cubicBezTo>
                  <a:pt x="157548" y="267863"/>
                  <a:pt x="160873" y="280401"/>
                  <a:pt x="155217" y="290155"/>
                </a:cubicBezTo>
                <a:cubicBezTo>
                  <a:pt x="151335" y="296824"/>
                  <a:pt x="144466" y="300488"/>
                  <a:pt x="137384" y="300488"/>
                </a:cubicBezTo>
                <a:cubicBezTo>
                  <a:pt x="133897" y="300488"/>
                  <a:pt x="130363" y="299601"/>
                  <a:pt x="127140" y="297711"/>
                </a:cubicBezTo>
                <a:lnTo>
                  <a:pt x="73772" y="266963"/>
                </a:lnTo>
                <a:cubicBezTo>
                  <a:pt x="64025" y="261197"/>
                  <a:pt x="60565" y="248662"/>
                  <a:pt x="66230" y="238905"/>
                </a:cubicBezTo>
                <a:cubicBezTo>
                  <a:pt x="69059" y="233965"/>
                  <a:pt x="73633" y="230663"/>
                  <a:pt x="78721" y="229302"/>
                </a:cubicBezTo>
                <a:close/>
                <a:moveTo>
                  <a:pt x="489998" y="165100"/>
                </a:moveTo>
                <a:cubicBezTo>
                  <a:pt x="669083" y="165100"/>
                  <a:pt x="814896" y="306025"/>
                  <a:pt x="814896" y="479211"/>
                </a:cubicBezTo>
                <a:cubicBezTo>
                  <a:pt x="814896" y="591767"/>
                  <a:pt x="769170" y="658673"/>
                  <a:pt x="735868" y="707503"/>
                </a:cubicBezTo>
                <a:cubicBezTo>
                  <a:pt x="715020" y="738132"/>
                  <a:pt x="703288" y="756208"/>
                  <a:pt x="703288" y="774284"/>
                </a:cubicBezTo>
                <a:cubicBezTo>
                  <a:pt x="703288" y="814996"/>
                  <a:pt x="681508" y="853491"/>
                  <a:pt x="642700" y="882279"/>
                </a:cubicBezTo>
                <a:cubicBezTo>
                  <a:pt x="641677" y="906464"/>
                  <a:pt x="638128" y="965378"/>
                  <a:pt x="638128" y="965378"/>
                </a:cubicBezTo>
                <a:cubicBezTo>
                  <a:pt x="637676" y="981571"/>
                  <a:pt x="629133" y="1016426"/>
                  <a:pt x="571012" y="1035715"/>
                </a:cubicBezTo>
                <a:cubicBezTo>
                  <a:pt x="564123" y="1045715"/>
                  <a:pt x="555249" y="1054586"/>
                  <a:pt x="544358" y="1061908"/>
                </a:cubicBezTo>
                <a:cubicBezTo>
                  <a:pt x="537590" y="1066469"/>
                  <a:pt x="529618" y="1068896"/>
                  <a:pt x="521405" y="1068896"/>
                </a:cubicBezTo>
                <a:lnTo>
                  <a:pt x="458591" y="1068896"/>
                </a:lnTo>
                <a:cubicBezTo>
                  <a:pt x="450379" y="1068896"/>
                  <a:pt x="442407" y="1066469"/>
                  <a:pt x="435638" y="1061908"/>
                </a:cubicBezTo>
                <a:cubicBezTo>
                  <a:pt x="424747" y="1054586"/>
                  <a:pt x="415873" y="1045715"/>
                  <a:pt x="409104" y="1035715"/>
                </a:cubicBezTo>
                <a:cubicBezTo>
                  <a:pt x="351284" y="1016509"/>
                  <a:pt x="342530" y="982241"/>
                  <a:pt x="341868" y="965462"/>
                </a:cubicBezTo>
                <a:lnTo>
                  <a:pt x="341868" y="965378"/>
                </a:lnTo>
                <a:cubicBezTo>
                  <a:pt x="341868" y="965378"/>
                  <a:pt x="338319" y="906464"/>
                  <a:pt x="337296" y="882279"/>
                </a:cubicBezTo>
                <a:cubicBezTo>
                  <a:pt x="298488" y="853408"/>
                  <a:pt x="276708" y="814996"/>
                  <a:pt x="276708" y="774284"/>
                </a:cubicBezTo>
                <a:cubicBezTo>
                  <a:pt x="276708" y="756082"/>
                  <a:pt x="264976" y="738132"/>
                  <a:pt x="244309" y="707838"/>
                </a:cubicBezTo>
                <a:cubicBezTo>
                  <a:pt x="210706" y="658547"/>
                  <a:pt x="165100" y="591641"/>
                  <a:pt x="165100" y="479211"/>
                </a:cubicBezTo>
                <a:cubicBezTo>
                  <a:pt x="165100" y="306025"/>
                  <a:pt x="310913" y="165100"/>
                  <a:pt x="489998" y="165100"/>
                </a:cubicBezTo>
                <a:close/>
                <a:moveTo>
                  <a:pt x="254406" y="64201"/>
                </a:moveTo>
                <a:cubicBezTo>
                  <a:pt x="259483" y="65559"/>
                  <a:pt x="264038" y="68861"/>
                  <a:pt x="266877" y="73802"/>
                </a:cubicBezTo>
                <a:lnTo>
                  <a:pt x="297721" y="127169"/>
                </a:lnTo>
                <a:cubicBezTo>
                  <a:pt x="303377" y="137043"/>
                  <a:pt x="300040" y="149587"/>
                  <a:pt x="290169" y="155244"/>
                </a:cubicBezTo>
                <a:cubicBezTo>
                  <a:pt x="286968" y="157129"/>
                  <a:pt x="283408" y="158027"/>
                  <a:pt x="279974" y="158027"/>
                </a:cubicBezTo>
                <a:cubicBezTo>
                  <a:pt x="272854" y="158027"/>
                  <a:pt x="265985" y="154256"/>
                  <a:pt x="262090" y="147702"/>
                </a:cubicBezTo>
                <a:cubicBezTo>
                  <a:pt x="262090" y="147702"/>
                  <a:pt x="231358" y="94331"/>
                  <a:pt x="231358" y="94331"/>
                </a:cubicBezTo>
                <a:cubicBezTo>
                  <a:pt x="225701" y="84561"/>
                  <a:pt x="229024" y="71912"/>
                  <a:pt x="238798" y="66265"/>
                </a:cubicBezTo>
                <a:cubicBezTo>
                  <a:pt x="243729" y="63430"/>
                  <a:pt x="249329" y="62844"/>
                  <a:pt x="254406" y="64201"/>
                </a:cubicBezTo>
                <a:close/>
                <a:moveTo>
                  <a:pt x="706445" y="64200"/>
                </a:moveTo>
                <a:cubicBezTo>
                  <a:pt x="711508" y="62842"/>
                  <a:pt x="717085" y="63428"/>
                  <a:pt x="721978" y="66262"/>
                </a:cubicBezTo>
                <a:cubicBezTo>
                  <a:pt x="731836" y="71911"/>
                  <a:pt x="735174" y="84562"/>
                  <a:pt x="729531" y="94329"/>
                </a:cubicBezTo>
                <a:lnTo>
                  <a:pt x="698787" y="147699"/>
                </a:lnTo>
                <a:cubicBezTo>
                  <a:pt x="694892" y="154254"/>
                  <a:pt x="688022" y="157908"/>
                  <a:pt x="680926" y="157908"/>
                </a:cubicBezTo>
                <a:cubicBezTo>
                  <a:pt x="677466" y="157908"/>
                  <a:pt x="673920" y="157020"/>
                  <a:pt x="670708" y="155128"/>
                </a:cubicBezTo>
                <a:cubicBezTo>
                  <a:pt x="660846" y="149474"/>
                  <a:pt x="657487" y="136936"/>
                  <a:pt x="663141" y="127168"/>
                </a:cubicBezTo>
                <a:lnTo>
                  <a:pt x="694000" y="73803"/>
                </a:lnTo>
                <a:cubicBezTo>
                  <a:pt x="696834" y="68861"/>
                  <a:pt x="701382" y="65559"/>
                  <a:pt x="706445" y="64200"/>
                </a:cubicBezTo>
                <a:close/>
                <a:moveTo>
                  <a:pt x="490440" y="0"/>
                </a:moveTo>
                <a:cubicBezTo>
                  <a:pt x="501750" y="0"/>
                  <a:pt x="510952" y="9210"/>
                  <a:pt x="510952" y="20534"/>
                </a:cubicBezTo>
                <a:lnTo>
                  <a:pt x="510952" y="82114"/>
                </a:lnTo>
                <a:cubicBezTo>
                  <a:pt x="510952" y="93552"/>
                  <a:pt x="501750" y="102648"/>
                  <a:pt x="490440" y="102648"/>
                </a:cubicBezTo>
                <a:cubicBezTo>
                  <a:pt x="479103" y="102648"/>
                  <a:pt x="469900" y="93552"/>
                  <a:pt x="469900" y="82114"/>
                </a:cubicBezTo>
                <a:lnTo>
                  <a:pt x="469900" y="20534"/>
                </a:lnTo>
                <a:cubicBezTo>
                  <a:pt x="469900" y="9210"/>
                  <a:pt x="479103" y="0"/>
                  <a:pt x="490440" y="0"/>
                </a:cubicBezTo>
                <a:close/>
              </a:path>
            </a:pathLst>
          </a:custGeom>
          <a:solidFill>
            <a:srgbClr val="2E75B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9659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11" name="Picture 2" descr="Imágenes de Plantilla Diapositivas | Vectores, fotos de stock y PSD  gratuitos">
            <a:extLst>
              <a:ext uri="{FF2B5EF4-FFF2-40B4-BE49-F238E27FC236}">
                <a16:creationId xmlns:a16="http://schemas.microsoft.com/office/drawing/2014/main" id="{F6620E72-B376-4446-8AAB-43337E3B8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oogle Shape;277;p14"/>
          <p:cNvGrpSpPr/>
          <p:nvPr/>
        </p:nvGrpSpPr>
        <p:grpSpPr>
          <a:xfrm>
            <a:off x="433364" y="312209"/>
            <a:ext cx="10503340" cy="5642199"/>
            <a:chOff x="181167" y="272154"/>
            <a:chExt cx="10503340" cy="3908339"/>
          </a:xfrm>
        </p:grpSpPr>
        <p:sp>
          <p:nvSpPr>
            <p:cNvPr id="278" name="Google Shape;278;p14"/>
            <p:cNvSpPr txBox="1"/>
            <p:nvPr/>
          </p:nvSpPr>
          <p:spPr>
            <a:xfrm>
              <a:off x="353805" y="1572041"/>
              <a:ext cx="5170449" cy="2462213"/>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ES" sz="1400" b="0" i="0" u="none" strike="noStrike" cap="none" dirty="0">
                  <a:solidFill>
                    <a:schemeClr val="dk1"/>
                  </a:solidFill>
                  <a:latin typeface="Calibri"/>
                  <a:ea typeface="Calibri"/>
                  <a:cs typeface="Calibri"/>
                  <a:sym typeface="Calibri"/>
                </a:rPr>
                <a:t>Resuelve problemas referidos a acciones de</a:t>
              </a:r>
              <a:r>
                <a:rPr lang="es-ES" sz="1400" b="1" i="0" u="none" strike="noStrike" cap="none" dirty="0">
                  <a:solidFill>
                    <a:schemeClr val="dk1"/>
                  </a:solidFill>
                  <a:latin typeface="Calibri"/>
                  <a:ea typeface="Calibri"/>
                  <a:cs typeface="Calibri"/>
                  <a:sym typeface="Calibri"/>
                </a:rPr>
                <a:t> </a:t>
              </a:r>
              <a:r>
                <a:rPr lang="es-ES" sz="1400" b="0" i="0" u="none" strike="noStrike" cap="none" dirty="0">
                  <a:solidFill>
                    <a:schemeClr val="dk1"/>
                  </a:solidFill>
                  <a:latin typeface="Calibri"/>
                  <a:ea typeface="Calibri"/>
                  <a:cs typeface="Calibri"/>
                  <a:sym typeface="Calibri"/>
                </a:rPr>
                <a:t>juntar, separar, agregar, quitar, igualar y comparar cantidades; y las traduce a expresiones de adición y sustracción, doble y mitad. Expresa su comprensión del valor de posición en números de dos cifras y los representa mediante equivalencias entre unidades y decenas. Así también, expresa mediante representaciones su comprensión del doble y mitad de una cantidad; usa lenguaje numérico. Emplea estrategias diversas y procedimientos de cálculo y comparación de cantidades; mide y compara el tiempo y la masa, usando unidades no convencionales. Explica por qué debe sumar o restar en una situación y su proceso de resolución.</a:t>
              </a:r>
              <a:endParaRPr sz="1400" b="0" i="0" u="none" strike="noStrike" cap="none" dirty="0">
                <a:solidFill>
                  <a:srgbClr val="000000"/>
                </a:solidFill>
                <a:latin typeface="Arial"/>
                <a:ea typeface="Arial"/>
                <a:cs typeface="Arial"/>
                <a:sym typeface="Arial"/>
              </a:endParaRPr>
            </a:p>
          </p:txBody>
        </p:sp>
        <p:sp>
          <p:nvSpPr>
            <p:cNvPr id="279" name="Google Shape;279;p14"/>
            <p:cNvSpPr txBox="1"/>
            <p:nvPr/>
          </p:nvSpPr>
          <p:spPr>
            <a:xfrm>
              <a:off x="353805" y="1168645"/>
              <a:ext cx="43222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1" i="0" u="none" strike="noStrike" cap="none">
                  <a:solidFill>
                    <a:schemeClr val="dk1"/>
                  </a:solidFill>
                  <a:latin typeface="Calibri"/>
                  <a:ea typeface="Calibri"/>
                  <a:cs typeface="Calibri"/>
                  <a:sym typeface="Calibri"/>
                </a:rPr>
                <a:t>Estándar III – Resuelve problemas de cantidad</a:t>
              </a:r>
              <a:endParaRPr sz="1600" b="1" i="0" u="none" strike="noStrike" cap="none">
                <a:solidFill>
                  <a:schemeClr val="dk1"/>
                </a:solidFill>
                <a:latin typeface="Calibri"/>
                <a:ea typeface="Calibri"/>
                <a:cs typeface="Calibri"/>
                <a:sym typeface="Calibri"/>
              </a:endParaRPr>
            </a:p>
          </p:txBody>
        </p:sp>
        <p:sp>
          <p:nvSpPr>
            <p:cNvPr id="280" name="Google Shape;280;p14"/>
            <p:cNvSpPr/>
            <p:nvPr/>
          </p:nvSpPr>
          <p:spPr>
            <a:xfrm>
              <a:off x="353805" y="3252710"/>
              <a:ext cx="124906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1" i="0" u="none" strike="noStrike" cap="none">
                  <a:solidFill>
                    <a:schemeClr val="dk1"/>
                  </a:solidFill>
                  <a:latin typeface="Calibri"/>
                  <a:ea typeface="Calibri"/>
                  <a:cs typeface="Calibri"/>
                  <a:sym typeface="Calibri"/>
                </a:rPr>
                <a:t>Capacidades</a:t>
              </a:r>
              <a:endParaRPr sz="1400" b="0" i="0" u="none" strike="noStrike" cap="none">
                <a:solidFill>
                  <a:srgbClr val="000000"/>
                </a:solidFill>
                <a:latin typeface="Arial"/>
                <a:ea typeface="Arial"/>
                <a:cs typeface="Arial"/>
                <a:sym typeface="Arial"/>
              </a:endParaRPr>
            </a:p>
          </p:txBody>
        </p:sp>
        <p:sp>
          <p:nvSpPr>
            <p:cNvPr id="281" name="Google Shape;281;p14"/>
            <p:cNvSpPr txBox="1"/>
            <p:nvPr/>
          </p:nvSpPr>
          <p:spPr>
            <a:xfrm>
              <a:off x="201892" y="272154"/>
              <a:ext cx="10482615" cy="36240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800" b="1" i="0" u="none" strike="noStrike" cap="none" dirty="0">
                  <a:latin typeface="Calibri"/>
                  <a:ea typeface="Calibri"/>
                  <a:cs typeface="Calibri"/>
                  <a:sym typeface="Calibri"/>
                </a:rPr>
                <a:t>Relación entre las producciones, competencias y capacidades</a:t>
              </a:r>
              <a:endParaRPr sz="2800" b="1" i="0" u="none" strike="noStrike" cap="none" dirty="0">
                <a:latin typeface="Calibri"/>
                <a:ea typeface="Calibri"/>
                <a:cs typeface="Calibri"/>
                <a:sym typeface="Calibri"/>
              </a:endParaRPr>
            </a:p>
          </p:txBody>
        </p:sp>
        <p:sp>
          <p:nvSpPr>
            <p:cNvPr id="282" name="Google Shape;282;p14"/>
            <p:cNvSpPr/>
            <p:nvPr/>
          </p:nvSpPr>
          <p:spPr>
            <a:xfrm>
              <a:off x="181167" y="3519585"/>
              <a:ext cx="5751817" cy="660908"/>
            </a:xfrm>
            <a:prstGeom prst="rect">
              <a:avLst/>
            </a:prstGeom>
            <a:solidFill>
              <a:schemeClr val="lt1"/>
            </a:solid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400"/>
                <a:buFont typeface="Arial"/>
                <a:buChar char="•"/>
              </a:pPr>
              <a:r>
                <a:rPr lang="es-ES" sz="1400" b="0" i="0" u="none" strike="noStrike" cap="none" dirty="0">
                  <a:solidFill>
                    <a:schemeClr val="dk1"/>
                  </a:solidFill>
                  <a:latin typeface="Calibri"/>
                  <a:ea typeface="Calibri"/>
                  <a:cs typeface="Calibri"/>
                  <a:sym typeface="Calibri"/>
                </a:rPr>
                <a:t>Traduce cantidades a expresiones numéricas.</a:t>
              </a:r>
              <a:endParaRPr sz="14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400"/>
                <a:buFont typeface="Arial"/>
                <a:buChar char="•"/>
              </a:pPr>
              <a:r>
                <a:rPr lang="es-ES" sz="1400" b="0" i="0" u="none" strike="noStrike" cap="none" dirty="0">
                  <a:solidFill>
                    <a:schemeClr val="dk1"/>
                  </a:solidFill>
                  <a:latin typeface="Calibri"/>
                  <a:ea typeface="Calibri"/>
                  <a:cs typeface="Calibri"/>
                  <a:sym typeface="Calibri"/>
                </a:rPr>
                <a:t>Comunica su comprensión sobre los números y las operaciones.</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400"/>
                <a:buFont typeface="Arial"/>
                <a:buChar char="•"/>
              </a:pPr>
              <a:r>
                <a:rPr lang="es-ES" sz="1400" b="0" i="0" u="none" strike="noStrike" cap="none" dirty="0">
                  <a:solidFill>
                    <a:schemeClr val="dk1"/>
                  </a:solidFill>
                  <a:latin typeface="Calibri"/>
                  <a:ea typeface="Calibri"/>
                  <a:cs typeface="Calibri"/>
                  <a:sym typeface="Calibri"/>
                </a:rPr>
                <a:t>Usa estrategias y procedimientos de estimación y cálculo.</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400"/>
                <a:buFont typeface="Arial"/>
                <a:buChar char="•"/>
              </a:pPr>
              <a:r>
                <a:rPr lang="es-ES" sz="1400" b="0" i="0" u="none" strike="noStrike" cap="none" dirty="0">
                  <a:solidFill>
                    <a:schemeClr val="dk1"/>
                  </a:solidFill>
                  <a:latin typeface="Calibri"/>
                  <a:ea typeface="Calibri"/>
                  <a:cs typeface="Calibri"/>
                  <a:sym typeface="Calibri"/>
                </a:rPr>
                <a:t>Argumenta afirmaciones sobre las relaciones numéricas y las operaciones.</a:t>
              </a:r>
              <a:endParaRPr sz="1400" b="0" i="0" u="none" strike="noStrike" cap="none" dirty="0">
                <a:solidFill>
                  <a:schemeClr val="dk1"/>
                </a:solidFill>
                <a:latin typeface="Calibri"/>
                <a:ea typeface="Calibri"/>
                <a:cs typeface="Calibri"/>
                <a:sym typeface="Calibri"/>
              </a:endParaRPr>
            </a:p>
          </p:txBody>
        </p:sp>
      </p:grpSp>
      <p:sp>
        <p:nvSpPr>
          <p:cNvPr id="283" name="Google Shape;283;p14"/>
          <p:cNvSpPr/>
          <p:nvPr/>
        </p:nvSpPr>
        <p:spPr>
          <a:xfrm>
            <a:off x="6934954" y="1779380"/>
            <a:ext cx="4989255" cy="433170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4" name="Google Shape;284;p14"/>
          <p:cNvSpPr txBox="1"/>
          <p:nvPr/>
        </p:nvSpPr>
        <p:spPr>
          <a:xfrm>
            <a:off x="6811347" y="1099111"/>
            <a:ext cx="492656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0" i="1" u="none" strike="noStrike" cap="none" dirty="0">
                <a:solidFill>
                  <a:srgbClr val="FF0000"/>
                </a:solidFill>
                <a:latin typeface="Calibri"/>
                <a:ea typeface="Calibri"/>
                <a:cs typeface="Calibri"/>
                <a:sym typeface="Calibri"/>
              </a:rPr>
              <a:t>¿Qué cantidad de materiales hay? ¿Cómo lo representarías de diferente manera?  </a:t>
            </a:r>
            <a:endParaRPr sz="1800" b="0" i="1"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accent6"/>
              </a:solidFill>
              <a:latin typeface="Calibri"/>
              <a:ea typeface="Calibri"/>
              <a:cs typeface="Calibri"/>
              <a:sym typeface="Calibri"/>
            </a:endParaRPr>
          </a:p>
        </p:txBody>
      </p:sp>
      <p:pic>
        <p:nvPicPr>
          <p:cNvPr id="287" name="Google Shape;287;p14"/>
          <p:cNvPicPr preferRelativeResize="0"/>
          <p:nvPr/>
        </p:nvPicPr>
        <p:blipFill rotWithShape="1">
          <a:blip r:embed="rId4">
            <a:alphaModFix/>
          </a:blip>
          <a:srcRect/>
          <a:stretch/>
        </p:blipFill>
        <p:spPr>
          <a:xfrm>
            <a:off x="6308788" y="1880984"/>
            <a:ext cx="5552729" cy="4230105"/>
          </a:xfrm>
          <a:prstGeom prst="rect">
            <a:avLst/>
          </a:prstGeom>
          <a:noFill/>
          <a:ln>
            <a:noFill/>
          </a:ln>
        </p:spPr>
      </p:pic>
    </p:spTree>
    <p:extLst>
      <p:ext uri="{BB962C8B-B14F-4D97-AF65-F5344CB8AC3E}">
        <p14:creationId xmlns:p14="http://schemas.microsoft.com/office/powerpoint/2010/main" val="1124878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p15"/>
          <p:cNvGrpSpPr/>
          <p:nvPr/>
        </p:nvGrpSpPr>
        <p:grpSpPr>
          <a:xfrm>
            <a:off x="433363" y="305966"/>
            <a:ext cx="10864289" cy="5648441"/>
            <a:chOff x="181166" y="267829"/>
            <a:chExt cx="10864289" cy="3912664"/>
          </a:xfrm>
        </p:grpSpPr>
        <p:sp>
          <p:nvSpPr>
            <p:cNvPr id="294" name="Google Shape;294;p15"/>
            <p:cNvSpPr txBox="1"/>
            <p:nvPr/>
          </p:nvSpPr>
          <p:spPr>
            <a:xfrm>
              <a:off x="353805" y="1572041"/>
              <a:ext cx="5170449" cy="2462213"/>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ES" sz="1400" b="0" i="0" u="none" strike="noStrike" cap="none" dirty="0">
                  <a:solidFill>
                    <a:schemeClr val="dk1"/>
                  </a:solidFill>
                  <a:latin typeface="Calibri"/>
                  <a:ea typeface="Calibri"/>
                  <a:cs typeface="Calibri"/>
                  <a:sym typeface="Calibri"/>
                </a:rPr>
                <a:t>Resuelve problemas referidos a acciones de</a:t>
              </a:r>
              <a:r>
                <a:rPr lang="es-ES" sz="1400" b="1" i="0" u="none" strike="noStrike" cap="none" dirty="0">
                  <a:solidFill>
                    <a:schemeClr val="dk1"/>
                  </a:solidFill>
                  <a:latin typeface="Calibri"/>
                  <a:ea typeface="Calibri"/>
                  <a:cs typeface="Calibri"/>
                  <a:sym typeface="Calibri"/>
                </a:rPr>
                <a:t> </a:t>
              </a:r>
              <a:r>
                <a:rPr lang="es-ES" sz="1400" b="0" i="0" u="none" strike="noStrike" cap="none" dirty="0">
                  <a:solidFill>
                    <a:schemeClr val="dk1"/>
                  </a:solidFill>
                  <a:latin typeface="Calibri"/>
                  <a:ea typeface="Calibri"/>
                  <a:cs typeface="Calibri"/>
                  <a:sym typeface="Calibri"/>
                </a:rPr>
                <a:t>juntar, separar, agregar, quitar, igualar y comparar cantidades; y las traduce a expresiones de adición y sustracción, doble y mitad. Expresa su comprensión del valor de posición en números de dos cifras y los representa mediante equivalencias entre unidades y decenas. Así también, expresa mediante representaciones su comprensión del doble y mitad de una cantidad; usa lenguaje numérico. Emplea estrategias diversas y procedimientos de cálculo y comparación de cantidades; mide y compara el tiempo y la masa, usando unidades no convencionales. Explica por qué debe sumar o restar en una situación y su proceso de resolución.</a:t>
              </a:r>
              <a:endParaRPr sz="1400" b="0" i="0" u="none" strike="noStrike" cap="none" dirty="0">
                <a:solidFill>
                  <a:srgbClr val="000000"/>
                </a:solidFill>
                <a:latin typeface="Arial"/>
                <a:ea typeface="Arial"/>
                <a:cs typeface="Arial"/>
                <a:sym typeface="Arial"/>
              </a:endParaRPr>
            </a:p>
          </p:txBody>
        </p:sp>
        <p:sp>
          <p:nvSpPr>
            <p:cNvPr id="295" name="Google Shape;295;p15"/>
            <p:cNvSpPr txBox="1"/>
            <p:nvPr/>
          </p:nvSpPr>
          <p:spPr>
            <a:xfrm>
              <a:off x="353805" y="1168645"/>
              <a:ext cx="43222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1" i="0" u="none" strike="noStrike" cap="none">
                  <a:solidFill>
                    <a:schemeClr val="dk1"/>
                  </a:solidFill>
                  <a:latin typeface="Calibri"/>
                  <a:ea typeface="Calibri"/>
                  <a:cs typeface="Calibri"/>
                  <a:sym typeface="Calibri"/>
                </a:rPr>
                <a:t>Estándar III – Resuelve problemas de cantidad</a:t>
              </a:r>
              <a:endParaRPr sz="1600" b="1" i="0" u="none" strike="noStrike" cap="none">
                <a:solidFill>
                  <a:schemeClr val="dk1"/>
                </a:solidFill>
                <a:latin typeface="Calibri"/>
                <a:ea typeface="Calibri"/>
                <a:cs typeface="Calibri"/>
                <a:sym typeface="Calibri"/>
              </a:endParaRPr>
            </a:p>
          </p:txBody>
        </p:sp>
        <p:sp>
          <p:nvSpPr>
            <p:cNvPr id="296" name="Google Shape;296;p15"/>
            <p:cNvSpPr/>
            <p:nvPr/>
          </p:nvSpPr>
          <p:spPr>
            <a:xfrm>
              <a:off x="353805" y="3252710"/>
              <a:ext cx="124906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1" i="0" u="none" strike="noStrike" cap="none">
                  <a:solidFill>
                    <a:schemeClr val="dk1"/>
                  </a:solidFill>
                  <a:latin typeface="Calibri"/>
                  <a:ea typeface="Calibri"/>
                  <a:cs typeface="Calibri"/>
                  <a:sym typeface="Calibri"/>
                </a:rPr>
                <a:t>Capacidades</a:t>
              </a:r>
              <a:endParaRPr sz="1400" b="0" i="0" u="none" strike="noStrike" cap="none">
                <a:solidFill>
                  <a:srgbClr val="000000"/>
                </a:solidFill>
                <a:latin typeface="Arial"/>
                <a:ea typeface="Arial"/>
                <a:cs typeface="Arial"/>
                <a:sym typeface="Arial"/>
              </a:endParaRPr>
            </a:p>
          </p:txBody>
        </p:sp>
        <p:sp>
          <p:nvSpPr>
            <p:cNvPr id="297" name="Google Shape;297;p15"/>
            <p:cNvSpPr txBox="1"/>
            <p:nvPr/>
          </p:nvSpPr>
          <p:spPr>
            <a:xfrm>
              <a:off x="181166" y="267829"/>
              <a:ext cx="10864289" cy="36240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800" b="1" i="0" u="none" strike="noStrike" cap="none" dirty="0">
                  <a:latin typeface="Calibri"/>
                  <a:ea typeface="Calibri"/>
                  <a:cs typeface="Calibri"/>
                  <a:sym typeface="Calibri"/>
                </a:rPr>
                <a:t>Relación entre las producciones, competencias y capacidades</a:t>
              </a:r>
              <a:endParaRPr sz="2800" b="1" i="0" u="none" strike="noStrike" cap="none" dirty="0">
                <a:latin typeface="Calibri"/>
                <a:ea typeface="Calibri"/>
                <a:cs typeface="Calibri"/>
                <a:sym typeface="Calibri"/>
              </a:endParaRPr>
            </a:p>
          </p:txBody>
        </p:sp>
        <p:sp>
          <p:nvSpPr>
            <p:cNvPr id="298" name="Google Shape;298;p15"/>
            <p:cNvSpPr/>
            <p:nvPr/>
          </p:nvSpPr>
          <p:spPr>
            <a:xfrm>
              <a:off x="181167" y="3519585"/>
              <a:ext cx="5751817" cy="660908"/>
            </a:xfrm>
            <a:prstGeom prst="rect">
              <a:avLst/>
            </a:prstGeom>
            <a:solidFill>
              <a:schemeClr val="lt1"/>
            </a:solid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Calibri"/>
                  <a:ea typeface="Calibri"/>
                  <a:cs typeface="Calibri"/>
                  <a:sym typeface="Calibri"/>
                </a:rPr>
                <a:t>Traduce cantidades a expresiones numéricas</a:t>
              </a:r>
              <a:endParaRPr sz="14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Calibri"/>
                  <a:ea typeface="Calibri"/>
                  <a:cs typeface="Calibri"/>
                  <a:sym typeface="Calibri"/>
                </a:rPr>
                <a:t>Comunica su comprensión sobre los números y las operaciones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Calibri"/>
                  <a:ea typeface="Calibri"/>
                  <a:cs typeface="Calibri"/>
                  <a:sym typeface="Calibri"/>
                </a:rPr>
                <a:t>Usa estrategias y procedimientos de estimación y cálculo</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Calibri"/>
                  <a:ea typeface="Calibri"/>
                  <a:cs typeface="Calibri"/>
                  <a:sym typeface="Calibri"/>
                </a:rPr>
                <a:t>Argumenta afirmaciones sobre las relaciones numéricas y las operaciones</a:t>
              </a:r>
              <a:endParaRPr sz="1400" b="0" i="0" u="none" strike="noStrike" cap="none">
                <a:solidFill>
                  <a:schemeClr val="dk1"/>
                </a:solidFill>
                <a:latin typeface="Calibri"/>
                <a:ea typeface="Calibri"/>
                <a:cs typeface="Calibri"/>
                <a:sym typeface="Calibri"/>
              </a:endParaRPr>
            </a:p>
          </p:txBody>
        </p:sp>
      </p:grpSp>
      <p:sp>
        <p:nvSpPr>
          <p:cNvPr id="299" name="Google Shape;299;p15"/>
          <p:cNvSpPr/>
          <p:nvPr/>
        </p:nvSpPr>
        <p:spPr>
          <a:xfrm>
            <a:off x="6934954" y="1779380"/>
            <a:ext cx="4989255" cy="433170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0" name="Google Shape;300;p15"/>
          <p:cNvSpPr txBox="1"/>
          <p:nvPr/>
        </p:nvSpPr>
        <p:spPr>
          <a:xfrm>
            <a:off x="6811347" y="1099111"/>
            <a:ext cx="492656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0" i="1" u="none" strike="noStrike" cap="none" dirty="0">
                <a:solidFill>
                  <a:srgbClr val="FF0000"/>
                </a:solidFill>
                <a:latin typeface="Calibri"/>
                <a:ea typeface="Calibri"/>
                <a:cs typeface="Calibri"/>
                <a:sym typeface="Calibri"/>
              </a:rPr>
              <a:t>¿Qué cantidad de materiales hay? ¿Cómo lo representarías de diferente manera?  </a:t>
            </a:r>
            <a:endParaRPr sz="1800" b="0" i="1"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accent6"/>
              </a:solidFill>
              <a:latin typeface="Calibri"/>
              <a:ea typeface="Calibri"/>
              <a:cs typeface="Calibri"/>
              <a:sym typeface="Calibri"/>
            </a:endParaRPr>
          </a:p>
        </p:txBody>
      </p:sp>
      <p:pic>
        <p:nvPicPr>
          <p:cNvPr id="303" name="Google Shape;303;p15"/>
          <p:cNvPicPr preferRelativeResize="0"/>
          <p:nvPr/>
        </p:nvPicPr>
        <p:blipFill rotWithShape="1">
          <a:blip r:embed="rId3">
            <a:alphaModFix/>
          </a:blip>
          <a:srcRect/>
          <a:stretch/>
        </p:blipFill>
        <p:spPr>
          <a:xfrm>
            <a:off x="7169752" y="1909707"/>
            <a:ext cx="4623858" cy="3931966"/>
          </a:xfrm>
          <a:prstGeom prst="rect">
            <a:avLst/>
          </a:prstGeom>
          <a:noFill/>
          <a:ln>
            <a:noFill/>
          </a:ln>
        </p:spPr>
      </p:pic>
    </p:spTree>
    <p:extLst>
      <p:ext uri="{BB962C8B-B14F-4D97-AF65-F5344CB8AC3E}">
        <p14:creationId xmlns:p14="http://schemas.microsoft.com/office/powerpoint/2010/main" val="386932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5" name="Picture 2" descr="Imágenes de Plantilla Diapositivas | Vectores, fotos de stock y PSD  gratuitos">
            <a:extLst>
              <a:ext uri="{FF2B5EF4-FFF2-40B4-BE49-F238E27FC236}">
                <a16:creationId xmlns:a16="http://schemas.microsoft.com/office/drawing/2014/main" id="{8F9C9DB7-90AE-4815-A4FA-45AD26BB6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3" name="Google Shape;323;p17"/>
          <p:cNvSpPr/>
          <p:nvPr/>
        </p:nvSpPr>
        <p:spPr>
          <a:xfrm>
            <a:off x="841972" y="2350809"/>
            <a:ext cx="9601439" cy="1791219"/>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91666"/>
              </a:lnSpc>
              <a:spcBef>
                <a:spcPts val="0"/>
              </a:spcBef>
              <a:spcAft>
                <a:spcPts val="0"/>
              </a:spcAft>
              <a:buNone/>
            </a:pPr>
            <a:r>
              <a:rPr lang="es-ES" sz="6000" b="1" i="0" u="none" strike="noStrike" cap="none" dirty="0">
                <a:solidFill>
                  <a:srgbClr val="FF0000"/>
                </a:solidFill>
                <a:latin typeface="Book Antiqua"/>
                <a:ea typeface="Book Antiqua"/>
                <a:cs typeface="Book Antiqua"/>
                <a:sym typeface="Book Antiqua"/>
              </a:rPr>
              <a:t>¿Qué implica la evaluación de la competencia?</a:t>
            </a:r>
            <a:endParaRPr sz="6000" b="1" i="0" u="none" strike="noStrike" cap="none" dirty="0">
              <a:solidFill>
                <a:srgbClr val="FF0000"/>
              </a:solidFill>
              <a:latin typeface="Book Antiqua"/>
              <a:ea typeface="Book Antiqua"/>
              <a:cs typeface="Book Antiqua"/>
              <a:sym typeface="Book Antiqua"/>
            </a:endParaRPr>
          </a:p>
        </p:txBody>
      </p:sp>
      <p:sp>
        <p:nvSpPr>
          <p:cNvPr id="326" name="Google Shape;326;p17"/>
          <p:cNvSpPr/>
          <p:nvPr/>
        </p:nvSpPr>
        <p:spPr>
          <a:xfrm>
            <a:off x="477150" y="280275"/>
            <a:ext cx="8831700" cy="3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300" b="0" i="0" u="none" strike="noStrike" cap="none">
                <a:solidFill>
                  <a:schemeClr val="lt1"/>
                </a:solidFill>
                <a:latin typeface="Calibri"/>
                <a:ea typeface="Calibri"/>
                <a:cs typeface="Calibri"/>
                <a:sym typeface="Calibri"/>
              </a:rPr>
              <a:t>Análisis de evidencias para determinar el nivel real de aprendizaje desde la competencia resuelve problemas de cantidad</a:t>
            </a:r>
            <a:endParaRPr sz="13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500"/>
              <a:buFont typeface="Arial"/>
              <a:buNone/>
            </a:pPr>
            <a:endParaRPr sz="1500" b="0" i="0" u="none" strike="noStrike" cap="none">
              <a:solidFill>
                <a:srgbClr val="7F7F7F"/>
              </a:solidFill>
              <a:latin typeface="Calibri"/>
              <a:ea typeface="Calibri"/>
              <a:cs typeface="Calibri"/>
              <a:sym typeface="Calibri"/>
            </a:endParaRPr>
          </a:p>
        </p:txBody>
      </p:sp>
      <p:sp>
        <p:nvSpPr>
          <p:cNvPr id="327" name="Google Shape;327;p17"/>
          <p:cNvSpPr txBox="1"/>
          <p:nvPr/>
        </p:nvSpPr>
        <p:spPr>
          <a:xfrm>
            <a:off x="841972" y="5984341"/>
            <a:ext cx="31143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800" b="0" i="0" u="none" strike="noStrike" cap="none">
                <a:solidFill>
                  <a:schemeClr val="lt1"/>
                </a:solidFill>
                <a:latin typeface="Arial"/>
                <a:ea typeface="Arial"/>
                <a:cs typeface="Arial"/>
                <a:sym typeface="Arial"/>
              </a:rPr>
              <a:t>Escriben en el chat</a:t>
            </a: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564555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 name="Picture 2" descr="Imágenes de Plantilla Diapositivas | Vectores, fotos de stock y PSD  gratuitos">
            <a:extLst>
              <a:ext uri="{FF2B5EF4-FFF2-40B4-BE49-F238E27FC236}">
                <a16:creationId xmlns:a16="http://schemas.microsoft.com/office/drawing/2014/main" id="{B5569982-0EAB-4D70-9358-7ADC7C724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9" name="Google Shape;339;p19"/>
          <p:cNvSpPr/>
          <p:nvPr/>
        </p:nvSpPr>
        <p:spPr>
          <a:xfrm>
            <a:off x="700583" y="269255"/>
            <a:ext cx="852763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s-ES" sz="4000" b="1" i="0" u="none" strike="noStrike" cap="none" dirty="0">
                <a:solidFill>
                  <a:schemeClr val="dk1"/>
                </a:solidFill>
                <a:latin typeface="Calibri"/>
                <a:ea typeface="Calibri"/>
                <a:cs typeface="Calibri"/>
                <a:sym typeface="Calibri"/>
              </a:rPr>
              <a:t>Criterio de evaluación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s-ES" sz="2400" b="0" i="0" u="none" strike="noStrike" cap="none" dirty="0">
                <a:solidFill>
                  <a:schemeClr val="dk1"/>
                </a:solidFill>
                <a:latin typeface="Calibri"/>
                <a:ea typeface="Calibri"/>
                <a:cs typeface="Calibri"/>
                <a:sym typeface="Calibri"/>
              </a:rPr>
              <a:t>Son el referente específico para el juicio de valor sobre el nivel de desarrollo de las competencias, describen las características o cualidades de aquello que se quiere valorar y que deben demostrar los estudiantes en sus actuaciones ante una situación en un contexto determinado</a:t>
            </a:r>
            <a:r>
              <a:rPr lang="es-ES" sz="2400" dirty="0">
                <a:solidFill>
                  <a:schemeClr val="dk1"/>
                </a:solidFill>
                <a:latin typeface="Calibri"/>
                <a:ea typeface="Calibri"/>
                <a:cs typeface="Calibri"/>
                <a:sym typeface="Calibri"/>
              </a:rPr>
              <a:t>. </a:t>
            </a:r>
            <a:r>
              <a:rPr lang="es-ES" sz="2400" b="1" i="0" u="none" strike="noStrike" cap="none" dirty="0">
                <a:solidFill>
                  <a:schemeClr val="dk1"/>
                </a:solidFill>
                <a:latin typeface="Calibri"/>
                <a:ea typeface="Calibri"/>
                <a:cs typeface="Calibri"/>
                <a:sym typeface="Calibri"/>
              </a:rPr>
              <a:t>RVM N° 094-2020-MINEDU, 2020</a:t>
            </a:r>
            <a:r>
              <a:rPr lang="es-ES" sz="2400" b="0" i="0" u="none" strike="noStrike" cap="none" dirty="0">
                <a:solidFill>
                  <a:schemeClr val="dk1"/>
                </a:solidFill>
                <a:latin typeface="Calibri"/>
                <a:ea typeface="Calibri"/>
                <a:cs typeface="Calibri"/>
                <a:sym typeface="Calibri"/>
              </a:rPr>
              <a:t>.</a:t>
            </a:r>
            <a:endParaRPr sz="1200" b="0" i="0" u="none" strike="noStrike" cap="none" dirty="0">
              <a:solidFill>
                <a:srgbClr val="000000"/>
              </a:solidFill>
              <a:latin typeface="Arial"/>
              <a:ea typeface="Arial"/>
              <a:cs typeface="Arial"/>
              <a:sym typeface="Arial"/>
            </a:endParaRPr>
          </a:p>
        </p:txBody>
      </p:sp>
      <p:sp>
        <p:nvSpPr>
          <p:cNvPr id="5" name="CuadroTexto 4">
            <a:extLst>
              <a:ext uri="{FF2B5EF4-FFF2-40B4-BE49-F238E27FC236}">
                <a16:creationId xmlns:a16="http://schemas.microsoft.com/office/drawing/2014/main" id="{0B40BF71-CB6E-429F-B005-3DF791D55CE0}"/>
              </a:ext>
            </a:extLst>
          </p:cNvPr>
          <p:cNvSpPr txBox="1"/>
          <p:nvPr/>
        </p:nvSpPr>
        <p:spPr>
          <a:xfrm>
            <a:off x="4591307" y="3429000"/>
            <a:ext cx="7091356" cy="2677656"/>
          </a:xfrm>
          <a:prstGeom prst="rect">
            <a:avLst/>
          </a:prstGeom>
          <a:noFill/>
        </p:spPr>
        <p:txBody>
          <a:bodyPr wrap="square">
            <a:spAutoFit/>
          </a:bodyPr>
          <a:lstStyle/>
          <a:p>
            <a:pPr algn="just" fontAlgn="base"/>
            <a:r>
              <a:rPr lang="es-MX" sz="2400" b="0" i="0" dirty="0">
                <a:solidFill>
                  <a:srgbClr val="000000"/>
                </a:solidFill>
                <a:effectLst/>
                <a:latin typeface="Titillium Web" panose="00000500000000000000" pitchFamily="2" charset="0"/>
              </a:rPr>
              <a:t>Los criterios de evaluación se elaboran a partir de los estándares y desempeños de grado, que deben incluir a todas las capacidades de la competencia y ajustarse a la situación o problema a enfrentar, pues están alineados entre sí y describen la actuación correspondiente a observar.</a:t>
            </a:r>
          </a:p>
          <a:p>
            <a:pPr algn="l" fontAlgn="base"/>
            <a:r>
              <a:rPr lang="es-MX" sz="2400" b="1" i="0" dirty="0">
                <a:solidFill>
                  <a:srgbClr val="000000"/>
                </a:solidFill>
                <a:effectLst/>
                <a:latin typeface="inherit"/>
              </a:rPr>
              <a:t>RVM N° 094-2020-MINEDU.</a:t>
            </a:r>
            <a:endParaRPr lang="es-MX" sz="2400" b="0" i="0" dirty="0">
              <a:solidFill>
                <a:srgbClr val="000000"/>
              </a:solidFill>
              <a:effectLst/>
              <a:latin typeface="Titillium Web" panose="00000500000000000000" pitchFamily="2" charset="0"/>
            </a:endParaRPr>
          </a:p>
        </p:txBody>
      </p:sp>
    </p:spTree>
    <p:extLst>
      <p:ext uri="{BB962C8B-B14F-4D97-AF65-F5344CB8AC3E}">
        <p14:creationId xmlns:p14="http://schemas.microsoft.com/office/powerpoint/2010/main" val="3833243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13" name="Picture 2" descr="Imágenes de Plantilla Diapositivas | Vectores, fotos de stock y PSD  gratuitos">
            <a:extLst>
              <a:ext uri="{FF2B5EF4-FFF2-40B4-BE49-F238E27FC236}">
                <a16:creationId xmlns:a16="http://schemas.microsoft.com/office/drawing/2014/main" id="{243B203A-2DAE-4238-AE22-BD99F5AA7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6" name="Google Shape;346;p20"/>
          <p:cNvSpPr txBox="1"/>
          <p:nvPr/>
        </p:nvSpPr>
        <p:spPr>
          <a:xfrm>
            <a:off x="2498715" y="445168"/>
            <a:ext cx="48204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3200" b="1" i="0" u="none" strike="noStrike" cap="none" dirty="0">
                <a:latin typeface="Calibri"/>
                <a:ea typeface="Calibri"/>
                <a:cs typeface="Calibri"/>
                <a:sym typeface="Calibri"/>
              </a:rPr>
              <a:t>Consideraciones  para la formulación de criterios de evaluación</a:t>
            </a:r>
            <a:endParaRPr sz="2000" b="0" i="0" u="none" strike="noStrike" cap="none" dirty="0">
              <a:latin typeface="Arial"/>
              <a:ea typeface="Arial"/>
              <a:cs typeface="Arial"/>
              <a:sym typeface="Arial"/>
            </a:endParaRPr>
          </a:p>
        </p:txBody>
      </p:sp>
      <p:grpSp>
        <p:nvGrpSpPr>
          <p:cNvPr id="347" name="Google Shape;347;p20"/>
          <p:cNvGrpSpPr/>
          <p:nvPr/>
        </p:nvGrpSpPr>
        <p:grpSpPr>
          <a:xfrm>
            <a:off x="589547" y="1676150"/>
            <a:ext cx="11333748" cy="4736682"/>
            <a:chOff x="4067" y="0"/>
            <a:chExt cx="8119864" cy="5418667"/>
          </a:xfrm>
        </p:grpSpPr>
        <p:sp>
          <p:nvSpPr>
            <p:cNvPr id="348" name="Google Shape;348;p20"/>
            <p:cNvSpPr/>
            <p:nvPr/>
          </p:nvSpPr>
          <p:spPr>
            <a:xfrm>
              <a:off x="609599" y="0"/>
              <a:ext cx="6908800" cy="5418667"/>
            </a:xfrm>
            <a:prstGeom prst="rightArrow">
              <a:avLst>
                <a:gd name="adj1" fmla="val 50000"/>
                <a:gd name="adj2" fmla="val 50000"/>
              </a:avLst>
            </a:prstGeom>
            <a:solidFill>
              <a:srgbClr val="CFD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0"/>
            <p:cNvSpPr/>
            <p:nvPr/>
          </p:nvSpPr>
          <p:spPr>
            <a:xfrm>
              <a:off x="4067" y="1625600"/>
              <a:ext cx="1956593" cy="2167466"/>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0"/>
            <p:cNvSpPr txBox="1"/>
            <p:nvPr/>
          </p:nvSpPr>
          <p:spPr>
            <a:xfrm>
              <a:off x="99580" y="1721113"/>
              <a:ext cx="1765567" cy="197644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s-ES" sz="2000" b="0" i="0" u="none" strike="noStrike" cap="none" dirty="0">
                  <a:latin typeface="Calibri"/>
                  <a:ea typeface="Calibri"/>
                  <a:cs typeface="Calibri"/>
                  <a:sym typeface="Calibri"/>
                </a:rPr>
                <a:t>Comprender </a:t>
              </a:r>
              <a:r>
                <a:rPr lang="es-ES" sz="2000" dirty="0">
                  <a:latin typeface="Calibri"/>
                  <a:ea typeface="Calibri"/>
                  <a:cs typeface="Calibri"/>
                  <a:sym typeface="Calibri"/>
                </a:rPr>
                <a:t>el</a:t>
              </a:r>
              <a:r>
                <a:rPr lang="es-ES" sz="2000" b="0" i="0" u="none" strike="noStrike" cap="none" dirty="0">
                  <a:latin typeface="Calibri"/>
                  <a:ea typeface="Calibri"/>
                  <a:cs typeface="Calibri"/>
                  <a:sym typeface="Calibri"/>
                </a:rPr>
                <a:t> enfoque de competencias, y el enfoque del área.</a:t>
              </a:r>
              <a:endParaRPr sz="2000" b="0" i="0" u="none" strike="noStrike" cap="none" dirty="0">
                <a:latin typeface="Calibri"/>
                <a:ea typeface="Calibri"/>
                <a:cs typeface="Calibri"/>
                <a:sym typeface="Calibri"/>
              </a:endParaRPr>
            </a:p>
          </p:txBody>
        </p:sp>
        <p:sp>
          <p:nvSpPr>
            <p:cNvPr id="351" name="Google Shape;351;p20"/>
            <p:cNvSpPr/>
            <p:nvPr/>
          </p:nvSpPr>
          <p:spPr>
            <a:xfrm>
              <a:off x="2058491" y="1625600"/>
              <a:ext cx="1956593" cy="2167466"/>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0"/>
            <p:cNvSpPr txBox="1"/>
            <p:nvPr/>
          </p:nvSpPr>
          <p:spPr>
            <a:xfrm>
              <a:off x="2154004" y="1721113"/>
              <a:ext cx="1765567" cy="197644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s-ES" sz="2000" b="0" i="0" u="none" strike="noStrike" cap="none" dirty="0">
                  <a:latin typeface="Calibri"/>
                  <a:ea typeface="Calibri"/>
                  <a:cs typeface="Calibri"/>
                  <a:sym typeface="Calibri"/>
                </a:rPr>
                <a:t>Plantear y comprender la situación, el reto, el propósito y la evidencia.</a:t>
              </a:r>
              <a:endParaRPr sz="2000" b="0" i="0" u="none" strike="noStrike" cap="none" dirty="0">
                <a:latin typeface="Calibri"/>
                <a:ea typeface="Calibri"/>
                <a:cs typeface="Calibri"/>
                <a:sym typeface="Calibri"/>
              </a:endParaRPr>
            </a:p>
          </p:txBody>
        </p:sp>
        <p:sp>
          <p:nvSpPr>
            <p:cNvPr id="353" name="Google Shape;353;p20"/>
            <p:cNvSpPr/>
            <p:nvPr/>
          </p:nvSpPr>
          <p:spPr>
            <a:xfrm>
              <a:off x="4112914" y="1625600"/>
              <a:ext cx="1956593" cy="2167466"/>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0"/>
            <p:cNvSpPr txBox="1"/>
            <p:nvPr/>
          </p:nvSpPr>
          <p:spPr>
            <a:xfrm>
              <a:off x="4208427" y="1721113"/>
              <a:ext cx="1765567" cy="1976440"/>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lt1"/>
                </a:buClr>
                <a:buSzPts val="1700"/>
                <a:buFont typeface="Calibri"/>
                <a:buNone/>
              </a:pPr>
              <a:r>
                <a:rPr lang="es-ES" sz="2000" b="0" i="0" u="none" strike="noStrike" cap="none" dirty="0">
                  <a:latin typeface="Calibri"/>
                  <a:ea typeface="Calibri"/>
                  <a:cs typeface="Calibri"/>
                  <a:sym typeface="Calibri"/>
                </a:rPr>
                <a:t>Formular los criterios tomando como referente el estándar , capacidades y desempeños.</a:t>
              </a:r>
              <a:endParaRPr sz="2000" b="0" i="0" u="none" strike="noStrike" cap="none" dirty="0">
                <a:latin typeface="Calibri"/>
                <a:ea typeface="Calibri"/>
                <a:cs typeface="Calibri"/>
                <a:sym typeface="Calibri"/>
              </a:endParaRPr>
            </a:p>
          </p:txBody>
        </p:sp>
        <p:sp>
          <p:nvSpPr>
            <p:cNvPr id="355" name="Google Shape;355;p20"/>
            <p:cNvSpPr/>
            <p:nvPr/>
          </p:nvSpPr>
          <p:spPr>
            <a:xfrm>
              <a:off x="6167338" y="1625600"/>
              <a:ext cx="1956593" cy="2167466"/>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0"/>
            <p:cNvSpPr txBox="1"/>
            <p:nvPr/>
          </p:nvSpPr>
          <p:spPr>
            <a:xfrm>
              <a:off x="6262851" y="1721113"/>
              <a:ext cx="1765567" cy="197644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s-ES" sz="2000" b="0" i="0" u="none" strike="noStrike" cap="none" dirty="0">
                  <a:latin typeface="Calibri"/>
                  <a:ea typeface="Calibri"/>
                  <a:cs typeface="Calibri"/>
                  <a:sym typeface="Calibri"/>
                </a:rPr>
                <a:t>Explicar los criterios y lo esperado en sus producciones a los estudiantes. </a:t>
              </a:r>
              <a:endParaRPr sz="2000" b="0" i="0" u="none" strike="noStrike" cap="none" dirty="0">
                <a:latin typeface="Calibri"/>
                <a:ea typeface="Calibri"/>
                <a:cs typeface="Calibri"/>
                <a:sym typeface="Calibri"/>
              </a:endParaRPr>
            </a:p>
          </p:txBody>
        </p:sp>
      </p:grpSp>
    </p:spTree>
    <p:extLst>
      <p:ext uri="{BB962C8B-B14F-4D97-AF65-F5344CB8AC3E}">
        <p14:creationId xmlns:p14="http://schemas.microsoft.com/office/powerpoint/2010/main" val="2018237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4" name="Picture 2" descr="Imágenes de Plantilla Diapositivas | Vectores, fotos de stock y PSD  gratuitos">
            <a:extLst>
              <a:ext uri="{FF2B5EF4-FFF2-40B4-BE49-F238E27FC236}">
                <a16:creationId xmlns:a16="http://schemas.microsoft.com/office/drawing/2014/main" id="{53831F82-7395-464C-A76B-7A7743302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5" name="Google Shape;375;p22"/>
          <p:cNvSpPr/>
          <p:nvPr/>
        </p:nvSpPr>
        <p:spPr>
          <a:xfrm>
            <a:off x="1973731" y="599365"/>
            <a:ext cx="7521560" cy="75093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800"/>
              <a:buFont typeface="Arial"/>
              <a:buNone/>
            </a:pPr>
            <a:r>
              <a:rPr lang="es-ES" sz="4000" b="1" i="0" u="none" strike="noStrike" cap="none" dirty="0">
                <a:latin typeface="Calibri"/>
                <a:ea typeface="Calibri"/>
                <a:cs typeface="Calibri"/>
                <a:sym typeface="Calibri"/>
              </a:rPr>
              <a:t>Criterios de evaluación</a:t>
            </a:r>
            <a:endParaRPr sz="2000" b="0" i="0" u="none" strike="noStrike" cap="none" dirty="0">
              <a:latin typeface="Arial"/>
              <a:ea typeface="Arial"/>
              <a:cs typeface="Arial"/>
              <a:sym typeface="Arial"/>
            </a:endParaRPr>
          </a:p>
        </p:txBody>
      </p:sp>
      <p:sp>
        <p:nvSpPr>
          <p:cNvPr id="376" name="Google Shape;376;p22"/>
          <p:cNvSpPr/>
          <p:nvPr/>
        </p:nvSpPr>
        <p:spPr>
          <a:xfrm>
            <a:off x="1133250" y="1492545"/>
            <a:ext cx="9925500" cy="3319458"/>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800"/>
              <a:buFont typeface="Arial"/>
              <a:buNone/>
            </a:pPr>
            <a:r>
              <a:rPr lang="es-ES" sz="2800" b="0" i="0" u="none" strike="noStrike" cap="none" dirty="0">
                <a:solidFill>
                  <a:schemeClr val="accent6">
                    <a:lumMod val="50000"/>
                  </a:schemeClr>
                </a:solidFill>
                <a:latin typeface="Calibri"/>
                <a:ea typeface="Calibri"/>
                <a:cs typeface="Calibri"/>
                <a:sym typeface="Calibri"/>
              </a:rPr>
              <a:t>Resuelve problemas referidos a acciones de juntar y agregar objetos con cantidades de hasta dos cifras.</a:t>
            </a:r>
            <a:r>
              <a:rPr lang="es-ES" sz="2800" b="0" i="0" u="none" strike="noStrike" cap="none" dirty="0">
                <a:solidFill>
                  <a:schemeClr val="dk1"/>
                </a:solidFill>
                <a:latin typeface="Calibri"/>
                <a:ea typeface="Calibri"/>
                <a:cs typeface="Calibri"/>
                <a:sym typeface="Calibri"/>
              </a:rPr>
              <a:t> </a:t>
            </a:r>
            <a:r>
              <a:rPr lang="es-ES" sz="2800" b="0" i="0" u="none" strike="noStrike" cap="none" dirty="0">
                <a:solidFill>
                  <a:srgbClr val="FF0000"/>
                </a:solidFill>
                <a:latin typeface="Calibri"/>
                <a:ea typeface="Calibri"/>
                <a:cs typeface="Calibri"/>
                <a:sym typeface="Calibri"/>
              </a:rPr>
              <a:t>Expresa las cantidades de objetos de manera verbal y con diversas representaciones (dibujos, tablero de valor posicional, números), así como usar equivalencias entre unidades y decenas.</a:t>
            </a:r>
            <a:r>
              <a:rPr lang="es-ES" sz="2800" b="0" i="0" u="none" strike="noStrike" cap="none" dirty="0">
                <a:solidFill>
                  <a:schemeClr val="dk1"/>
                </a:solidFill>
                <a:latin typeface="Calibri"/>
                <a:ea typeface="Calibri"/>
                <a:cs typeface="Calibri"/>
                <a:sym typeface="Calibri"/>
              </a:rPr>
              <a:t>  </a:t>
            </a:r>
            <a:r>
              <a:rPr lang="es-ES" sz="2800" b="0" i="0" u="none" strike="noStrike" cap="none" dirty="0">
                <a:solidFill>
                  <a:srgbClr val="00B0F0"/>
                </a:solidFill>
                <a:latin typeface="Calibri"/>
                <a:ea typeface="Calibri"/>
                <a:cs typeface="Calibri"/>
                <a:sym typeface="Calibri"/>
              </a:rPr>
              <a:t>Usa estrategias (conteo de uno en uno) para determinar la cantidad de objetos que hay</a:t>
            </a:r>
            <a:r>
              <a:rPr lang="es-ES" sz="2800" b="0" i="0" u="none" strike="noStrike" cap="none" dirty="0">
                <a:solidFill>
                  <a:schemeClr val="dk1"/>
                </a:solidFill>
                <a:latin typeface="Calibri"/>
                <a:ea typeface="Calibri"/>
                <a:cs typeface="Calibri"/>
                <a:sym typeface="Calibri"/>
              </a:rPr>
              <a:t>. </a:t>
            </a:r>
            <a:r>
              <a:rPr lang="es-ES" sz="2800" b="0" i="0" u="none" strike="noStrike" cap="none" dirty="0">
                <a:solidFill>
                  <a:srgbClr val="002060"/>
                </a:solidFill>
                <a:latin typeface="Calibri"/>
                <a:ea typeface="Calibri"/>
                <a:cs typeface="Calibri"/>
                <a:sym typeface="Calibri"/>
              </a:rPr>
              <a:t>Explica sus procedimientos para hallar el total de objetos.</a:t>
            </a:r>
            <a:endParaRPr sz="2800" b="0" i="0" u="none" strike="noStrike" cap="none"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3290438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8" name="Picture 2" descr="Imágenes de Plantilla Diapositivas | Vectores, fotos de stock y PSD  gratuitos">
            <a:extLst>
              <a:ext uri="{FF2B5EF4-FFF2-40B4-BE49-F238E27FC236}">
                <a16:creationId xmlns:a16="http://schemas.microsoft.com/office/drawing/2014/main" id="{45FF2CBF-D5D3-4569-9F74-1DA4CDA52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84" name="Google Shape;384;p23"/>
          <p:cNvGrpSpPr/>
          <p:nvPr/>
        </p:nvGrpSpPr>
        <p:grpSpPr>
          <a:xfrm>
            <a:off x="500339" y="571072"/>
            <a:ext cx="7523781" cy="4788910"/>
            <a:chOff x="337376" y="635418"/>
            <a:chExt cx="7523781" cy="4788910"/>
          </a:xfrm>
        </p:grpSpPr>
        <p:sp>
          <p:nvSpPr>
            <p:cNvPr id="385" name="Google Shape;385;p23"/>
            <p:cNvSpPr/>
            <p:nvPr/>
          </p:nvSpPr>
          <p:spPr>
            <a:xfrm>
              <a:off x="4179857" y="635418"/>
              <a:ext cx="3681300" cy="61923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3200"/>
                <a:buFont typeface="Arial"/>
                <a:buNone/>
              </a:pPr>
              <a:r>
                <a:rPr lang="es-ES" sz="3200" b="1" i="0" u="none" strike="noStrike" cap="none" dirty="0">
                  <a:latin typeface="Calibri"/>
                  <a:ea typeface="Calibri"/>
                  <a:cs typeface="Calibri"/>
                  <a:sym typeface="Calibri"/>
                </a:rPr>
                <a:t>Evidencia de III ciclo </a:t>
              </a:r>
              <a:endParaRPr sz="3200" b="1" i="0" u="none" strike="noStrike" cap="none" dirty="0">
                <a:latin typeface="Calibri"/>
                <a:ea typeface="Calibri"/>
                <a:cs typeface="Calibri"/>
                <a:sym typeface="Calibri"/>
              </a:endParaRPr>
            </a:p>
          </p:txBody>
        </p:sp>
        <p:sp>
          <p:nvSpPr>
            <p:cNvPr id="386" name="Google Shape;386;p23"/>
            <p:cNvSpPr txBox="1"/>
            <p:nvPr/>
          </p:nvSpPr>
          <p:spPr>
            <a:xfrm>
              <a:off x="337376" y="2100382"/>
              <a:ext cx="2860272" cy="3323946"/>
            </a:xfrm>
            <a:prstGeom prst="rect">
              <a:avLst/>
            </a:prstGeom>
            <a:solidFill>
              <a:srgbClr val="FFF2CC"/>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ES" sz="1400" b="0" i="0" u="none" strike="noStrike" cap="none" dirty="0">
                  <a:solidFill>
                    <a:schemeClr val="dk1"/>
                  </a:solidFill>
                  <a:latin typeface="Calibri"/>
                  <a:ea typeface="Calibri"/>
                  <a:cs typeface="Calibri"/>
                  <a:sym typeface="Calibri"/>
                </a:rPr>
                <a:t>Los niños del 2do grado deberán proponer una forma de organizar los  materiales que tienen en el aula, como parte de las acciones de organización  al inicio del año. Para ello en un primer momento se entrega a los estudiantes, organizados en equipos, materiales y envases y se les pide que los organicen en los envases especificando la cantidad de objetos que colocan en cada uno. ¿Qué cantidad de materiales hay? ¿Cómo lo representarías de diferente manera?  </a:t>
              </a:r>
              <a:endParaRPr sz="1400" b="0" i="0" u="none" strike="noStrike" cap="none" dirty="0">
                <a:solidFill>
                  <a:schemeClr val="dk1"/>
                </a:solidFill>
                <a:latin typeface="Calibri"/>
                <a:ea typeface="Calibri"/>
                <a:cs typeface="Calibri"/>
                <a:sym typeface="Calibri"/>
              </a:endParaRPr>
            </a:p>
          </p:txBody>
        </p:sp>
      </p:grpSp>
      <p:pic>
        <p:nvPicPr>
          <p:cNvPr id="387" name="Google Shape;387;p23" descr="D:\MONICAM\FASCÍCULOS2022\DIAGNOSTICO\VIDEOS-2DO GRADO\IMG_20221006_173844.jpg"/>
          <p:cNvPicPr preferRelativeResize="0"/>
          <p:nvPr/>
        </p:nvPicPr>
        <p:blipFill rotWithShape="1">
          <a:blip r:embed="rId4">
            <a:alphaModFix/>
          </a:blip>
          <a:srcRect l="6647"/>
          <a:stretch/>
        </p:blipFill>
        <p:spPr>
          <a:xfrm rot="5400000">
            <a:off x="4443289" y="3534757"/>
            <a:ext cx="2313349" cy="3354900"/>
          </a:xfrm>
          <a:prstGeom prst="rect">
            <a:avLst/>
          </a:prstGeom>
          <a:noFill/>
          <a:ln>
            <a:noFill/>
          </a:ln>
        </p:spPr>
      </p:pic>
      <p:pic>
        <p:nvPicPr>
          <p:cNvPr id="388" name="Google Shape;388;p23" descr="D:\MONICAM\FASCÍCULOS2022\DIAGNOSTICO\VIDEOS-2DO GRADO\IMG_20221006_173827.jpg"/>
          <p:cNvPicPr preferRelativeResize="0"/>
          <p:nvPr/>
        </p:nvPicPr>
        <p:blipFill rotWithShape="1">
          <a:blip r:embed="rId5">
            <a:alphaModFix/>
          </a:blip>
          <a:srcRect l="4739" t="15270" r="19892"/>
          <a:stretch/>
        </p:blipFill>
        <p:spPr>
          <a:xfrm rot="5400000">
            <a:off x="4383266" y="902381"/>
            <a:ext cx="2374717" cy="3296222"/>
          </a:xfrm>
          <a:prstGeom prst="rect">
            <a:avLst/>
          </a:prstGeom>
          <a:noFill/>
          <a:ln>
            <a:noFill/>
          </a:ln>
        </p:spPr>
      </p:pic>
      <p:sp>
        <p:nvSpPr>
          <p:cNvPr id="389" name="Google Shape;389;p23"/>
          <p:cNvSpPr txBox="1"/>
          <p:nvPr/>
        </p:nvSpPr>
        <p:spPr>
          <a:xfrm>
            <a:off x="7839316" y="1144018"/>
            <a:ext cx="3852345" cy="5359735"/>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a:solidFill>
                  <a:schemeClr val="dk1"/>
                </a:solidFill>
                <a:latin typeface="Calibri"/>
                <a:ea typeface="Calibri"/>
                <a:cs typeface="Calibri"/>
                <a:sym typeface="Calibri"/>
              </a:rPr>
              <a:t>Maestra: </a:t>
            </a:r>
            <a:r>
              <a:rPr lang="es-ES" sz="1600" b="0" i="0" u="none" strike="noStrike" cap="none" dirty="0">
                <a:solidFill>
                  <a:schemeClr val="dk1"/>
                </a:solidFill>
                <a:latin typeface="Calibri"/>
                <a:ea typeface="Calibri"/>
                <a:cs typeface="Calibri"/>
                <a:sym typeface="Calibri"/>
              </a:rPr>
              <a:t>¿Cuántos hay aquí?</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a:solidFill>
                  <a:srgbClr val="00B0F0"/>
                </a:solidFill>
                <a:latin typeface="Calibri"/>
                <a:ea typeface="Calibri"/>
                <a:cs typeface="Calibri"/>
                <a:sym typeface="Calibri"/>
              </a:rPr>
              <a:t>Estudiante: </a:t>
            </a:r>
            <a:r>
              <a:rPr lang="es-ES" sz="1600" b="0" i="0" u="none" strike="noStrike" cap="none" dirty="0">
                <a:solidFill>
                  <a:schemeClr val="dk1"/>
                </a:solidFill>
                <a:latin typeface="Calibri"/>
                <a:ea typeface="Calibri"/>
                <a:cs typeface="Calibri"/>
                <a:sym typeface="Calibri"/>
              </a:rPr>
              <a:t>(cuenta de uno en uno siguiendo la secuencia numérica como cadena, cuando pasa de uno a otro grupo).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0" i="0" u="none" strike="noStrike" cap="none" dirty="0">
                <a:solidFill>
                  <a:schemeClr val="dk1"/>
                </a:solidFill>
                <a:latin typeface="Calibri"/>
                <a:ea typeface="Calibri"/>
                <a:cs typeface="Calibri"/>
                <a:sym typeface="Calibri"/>
              </a:rPr>
              <a:t>Uno, dos… Treinta y cinco.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a:solidFill>
                  <a:schemeClr val="dk1"/>
                </a:solidFill>
                <a:latin typeface="Calibri"/>
                <a:ea typeface="Calibri"/>
                <a:cs typeface="Calibri"/>
                <a:sym typeface="Calibri"/>
              </a:rPr>
              <a:t>Maestra: </a:t>
            </a:r>
            <a:r>
              <a:rPr lang="es-ES" sz="1600" b="0" i="0" u="none" strike="noStrike" cap="none" dirty="0">
                <a:solidFill>
                  <a:schemeClr val="dk1"/>
                </a:solidFill>
                <a:latin typeface="Calibri"/>
                <a:ea typeface="Calibri"/>
                <a:cs typeface="Calibri"/>
                <a:sym typeface="Calibri"/>
              </a:rPr>
              <a:t>Veo en tu dibujo unos grupos de 5, ¿me puedes explicar?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a:solidFill>
                  <a:srgbClr val="00B0F0"/>
                </a:solidFill>
                <a:latin typeface="Calibri"/>
                <a:ea typeface="Calibri"/>
                <a:cs typeface="Calibri"/>
                <a:sym typeface="Calibri"/>
              </a:rPr>
              <a:t>Estudiante: </a:t>
            </a:r>
            <a:r>
              <a:rPr lang="es-ES" sz="1600" b="0" i="0" u="none" strike="noStrike" cap="none" dirty="0">
                <a:solidFill>
                  <a:schemeClr val="dk1"/>
                </a:solidFill>
                <a:latin typeface="Calibri"/>
                <a:ea typeface="Calibri"/>
                <a:cs typeface="Calibri"/>
                <a:sym typeface="Calibri"/>
              </a:rPr>
              <a:t>muestra el gráfico  y dice: “hice siete grupos de cinco”, y conté: uno, dos….cinco, (continúa en el siguiente grupo) seis, siete….diez, (siguiente grupo)… Treinta y cinco.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0" i="0" u="none" strike="noStrike" cap="none" dirty="0">
                <a:solidFill>
                  <a:schemeClr val="dk1"/>
                </a:solidFill>
                <a:latin typeface="Calibri"/>
                <a:ea typeface="Calibri"/>
                <a:cs typeface="Calibri"/>
                <a:sym typeface="Calibri"/>
              </a:rPr>
              <a:t>En otro momento se le pidió que explicara cómo halló el total de palitos agrupados en vasitos.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a:solidFill>
                  <a:schemeClr val="dk1"/>
                </a:solidFill>
                <a:latin typeface="Calibri"/>
                <a:ea typeface="Calibri"/>
                <a:cs typeface="Calibri"/>
                <a:sym typeface="Calibri"/>
              </a:rPr>
              <a:t>Maestra: </a:t>
            </a:r>
            <a:r>
              <a:rPr lang="es-ES" sz="1600" b="0" i="0" u="none" strike="noStrike" cap="none" dirty="0">
                <a:solidFill>
                  <a:schemeClr val="dk1"/>
                </a:solidFill>
                <a:latin typeface="Calibri"/>
                <a:ea typeface="Calibri"/>
                <a:cs typeface="Calibri"/>
                <a:sym typeface="Calibri"/>
              </a:rPr>
              <a:t>¿Cómo hallaste cuántos palitos tienes en total?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a:solidFill>
                  <a:srgbClr val="00B0F0"/>
                </a:solidFill>
                <a:latin typeface="Calibri"/>
                <a:ea typeface="Calibri"/>
                <a:cs typeface="Calibri"/>
                <a:sym typeface="Calibri"/>
              </a:rPr>
              <a:t>Estudiante: </a:t>
            </a:r>
            <a:r>
              <a:rPr lang="es-ES" sz="1600" b="0" i="0" u="none" strike="noStrike" cap="none" dirty="0">
                <a:solidFill>
                  <a:schemeClr val="dk1"/>
                </a:solidFill>
                <a:latin typeface="Calibri"/>
                <a:ea typeface="Calibri"/>
                <a:cs typeface="Calibri"/>
                <a:sym typeface="Calibri"/>
              </a:rPr>
              <a:t>¿en los vasitos y fuera de ellos?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a:solidFill>
                  <a:schemeClr val="dk1"/>
                </a:solidFill>
                <a:latin typeface="Calibri"/>
                <a:ea typeface="Calibri"/>
                <a:cs typeface="Calibri"/>
                <a:sym typeface="Calibri"/>
              </a:rPr>
              <a:t>Maestra: </a:t>
            </a:r>
            <a:r>
              <a:rPr lang="es-ES" sz="1600" b="0" i="0" u="none" strike="noStrike" cap="none" dirty="0">
                <a:solidFill>
                  <a:schemeClr val="dk1"/>
                </a:solidFill>
                <a:latin typeface="Calibri"/>
                <a:ea typeface="Calibri"/>
                <a:cs typeface="Calibri"/>
                <a:sym typeface="Calibri"/>
              </a:rPr>
              <a:t>así 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1" i="0" u="none" strike="noStrike" cap="none" dirty="0">
                <a:solidFill>
                  <a:srgbClr val="00B0F0"/>
                </a:solidFill>
                <a:latin typeface="Calibri"/>
                <a:ea typeface="Calibri"/>
                <a:cs typeface="Calibri"/>
                <a:sym typeface="Calibri"/>
              </a:rPr>
              <a:t>Estudiante: </a:t>
            </a:r>
            <a:r>
              <a:rPr lang="es-ES" sz="1600" b="0" i="0" u="none" strike="noStrike" cap="none" dirty="0">
                <a:solidFill>
                  <a:schemeClr val="dk1"/>
                </a:solidFill>
                <a:latin typeface="Calibri"/>
                <a:ea typeface="Calibri"/>
                <a:cs typeface="Calibri"/>
                <a:sym typeface="Calibri"/>
              </a:rPr>
              <a:t>(señala cada vasito) Diez y diez, veinte y diez treinta y cinco, treinta y cinco</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9359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ágenes de Plantilla Diapositivas | Vectores, fotos de stock y PSD  gratuitos">
            <a:extLst>
              <a:ext uri="{FF2B5EF4-FFF2-40B4-BE49-F238E27FC236}">
                <a16:creationId xmlns:a16="http://schemas.microsoft.com/office/drawing/2014/main" id="{EBD46E2C-8E5D-4E12-8B7A-66A9020B1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315829" y="189981"/>
            <a:ext cx="11560342" cy="1569660"/>
          </a:xfrm>
          <a:prstGeom prst="rect">
            <a:avLst/>
          </a:prstGeom>
          <a:noFill/>
        </p:spPr>
        <p:txBody>
          <a:bodyPr wrap="square" rtlCol="0">
            <a:spAutoFit/>
          </a:bodyPr>
          <a:lstStyle/>
          <a:p>
            <a:r>
              <a:rPr lang="es-MX" sz="4800" b="1" dirty="0">
                <a:solidFill>
                  <a:srgbClr val="FF0000"/>
                </a:solidFill>
              </a:rPr>
              <a:t>¿Por qué debemos enseñar y aprender la matemática?</a:t>
            </a:r>
          </a:p>
        </p:txBody>
      </p:sp>
      <p:sp>
        <p:nvSpPr>
          <p:cNvPr id="7" name="CuadroTexto 6">
            <a:extLst>
              <a:ext uri="{FF2B5EF4-FFF2-40B4-BE49-F238E27FC236}">
                <a16:creationId xmlns:a16="http://schemas.microsoft.com/office/drawing/2014/main" id="{4DAFF59C-DF90-4D22-BE87-D6813D81F082}"/>
              </a:ext>
            </a:extLst>
          </p:cNvPr>
          <p:cNvSpPr txBox="1"/>
          <p:nvPr/>
        </p:nvSpPr>
        <p:spPr>
          <a:xfrm>
            <a:off x="315829" y="1672895"/>
            <a:ext cx="11367837" cy="2232021"/>
          </a:xfrm>
          <a:prstGeom prst="rect">
            <a:avLst/>
          </a:prstGeom>
          <a:noFill/>
        </p:spPr>
        <p:txBody>
          <a:bodyPr wrap="square">
            <a:spAutoFit/>
          </a:bodyPr>
          <a:lstStyle/>
          <a:p>
            <a:pPr>
              <a:lnSpc>
                <a:spcPct val="150000"/>
              </a:lnSpc>
            </a:pPr>
            <a:r>
              <a:rPr lang="es-MX" sz="3200" dirty="0"/>
              <a:t>Los niños y niñas deben aprender matemática porque: </a:t>
            </a:r>
          </a:p>
          <a:p>
            <a:pPr marL="457200" indent="-457200">
              <a:lnSpc>
                <a:spcPct val="150000"/>
              </a:lnSpc>
              <a:buFont typeface="Wingdings" panose="05000000000000000000" pitchFamily="2" charset="2"/>
              <a:buChar char="q"/>
            </a:pPr>
            <a:r>
              <a:rPr lang="es-MX" sz="3200" dirty="0"/>
              <a:t>Permite comprender el mundo y desenvolvernos adecuadamente en él. </a:t>
            </a:r>
          </a:p>
        </p:txBody>
      </p:sp>
      <p:pic>
        <p:nvPicPr>
          <p:cNvPr id="6148" name="Picture 4" descr="Familia Feliz Con Niños Comprando Abarrotes En Supermercado Fotos,  Retratos, Imágenes Y Fotografía De Archivo Libres De Derecho. Image  66586724.">
            <a:extLst>
              <a:ext uri="{FF2B5EF4-FFF2-40B4-BE49-F238E27FC236}">
                <a16:creationId xmlns:a16="http://schemas.microsoft.com/office/drawing/2014/main" id="{6C27D13D-5B94-4887-BB1A-7D600A400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406" y="3513221"/>
            <a:ext cx="4964278" cy="283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517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3" name="Picture 2" descr="Imágenes de Plantilla Diapositivas | Vectores, fotos de stock y PSD  gratuitos">
            <a:extLst>
              <a:ext uri="{FF2B5EF4-FFF2-40B4-BE49-F238E27FC236}">
                <a16:creationId xmlns:a16="http://schemas.microsoft.com/office/drawing/2014/main" id="{5AEB1FA9-2B4D-4C03-9CB8-324295C97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1" name="Google Shape;441;p29"/>
          <p:cNvSpPr/>
          <p:nvPr/>
        </p:nvSpPr>
        <p:spPr>
          <a:xfrm>
            <a:off x="1427747" y="2100128"/>
            <a:ext cx="86868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6600" b="0" i="0" u="none" strike="noStrike" cap="none" dirty="0">
                <a:solidFill>
                  <a:srgbClr val="FF0000"/>
                </a:solidFill>
                <a:latin typeface="Calibri"/>
                <a:ea typeface="Calibri"/>
                <a:cs typeface="Calibri"/>
                <a:sym typeface="Calibri"/>
              </a:rPr>
              <a:t>¿Qué ideas fuerza te llevas?</a:t>
            </a:r>
            <a:endParaRPr sz="6600" b="0" i="0" u="none" strike="noStrike" cap="none"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4276498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3" name="Picture 2" descr="Imágenes de Plantilla Diapositivas | Vectores, fotos de stock y PSD  gratuitos">
            <a:extLst>
              <a:ext uri="{FF2B5EF4-FFF2-40B4-BE49-F238E27FC236}">
                <a16:creationId xmlns:a16="http://schemas.microsoft.com/office/drawing/2014/main" id="{7DD67938-111B-46E1-A31F-A68B6D0EB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2" name="Google Shape;452;p30"/>
          <p:cNvSpPr/>
          <p:nvPr/>
        </p:nvSpPr>
        <p:spPr>
          <a:xfrm>
            <a:off x="552750" y="418919"/>
            <a:ext cx="11086500" cy="600609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300"/>
              <a:buFont typeface="Arial"/>
              <a:buNone/>
            </a:pPr>
            <a:r>
              <a:rPr lang="es-ES" sz="2800" b="1" i="0" u="none" strike="noStrike" cap="none" dirty="0">
                <a:latin typeface="Calibri"/>
                <a:ea typeface="Calibri"/>
                <a:cs typeface="Calibri"/>
                <a:sym typeface="Calibri"/>
              </a:rPr>
              <a:t>Ideas clave </a:t>
            </a:r>
            <a:endParaRPr sz="2800" b="1" i="0" u="none" strike="noStrike" cap="none" dirty="0">
              <a:latin typeface="Calibri"/>
              <a:ea typeface="Calibri"/>
              <a:cs typeface="Calibri"/>
              <a:sym typeface="Calibri"/>
            </a:endParaRPr>
          </a:p>
          <a:p>
            <a:pPr marL="285750" marR="0" lvl="0" indent="-285750" algn="l" rtl="0">
              <a:lnSpc>
                <a:spcPct val="107000"/>
              </a:lnSpc>
              <a:spcBef>
                <a:spcPts val="800"/>
              </a:spcBef>
              <a:spcAft>
                <a:spcPts val="0"/>
              </a:spcAft>
              <a:buClr>
                <a:srgbClr val="000000"/>
              </a:buClr>
              <a:buSzPts val="1800"/>
              <a:buFont typeface="Arial"/>
              <a:buChar char="•"/>
            </a:pPr>
            <a:r>
              <a:rPr lang="es-ES" sz="2000" b="0" i="0" u="none" strike="noStrike" cap="none" dirty="0">
                <a:solidFill>
                  <a:srgbClr val="000000"/>
                </a:solidFill>
                <a:latin typeface="Calibri"/>
                <a:ea typeface="Calibri"/>
                <a:cs typeface="Calibri"/>
                <a:sym typeface="Calibri"/>
              </a:rPr>
              <a:t>Las producciones de los estudiantes, se analizan e interpretan, en función de criterios. Estos criterios son los  referentes de la competencia, que describen las características de aquello que deben demostrar los estudiantes en sus producciones.</a:t>
            </a:r>
            <a:endParaRPr sz="1600" b="0" i="0" u="none" strike="noStrike" cap="none" dirty="0">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000000"/>
              </a:buClr>
              <a:buSzPts val="1800"/>
              <a:buFont typeface="Arial"/>
              <a:buChar char="•"/>
            </a:pPr>
            <a:r>
              <a:rPr lang="es-ES" sz="2000" b="0" i="0" u="none" strike="noStrike" cap="none" dirty="0">
                <a:solidFill>
                  <a:srgbClr val="000000"/>
                </a:solidFill>
                <a:latin typeface="Calibri"/>
                <a:ea typeface="Calibri"/>
                <a:cs typeface="Calibri"/>
                <a:sym typeface="Calibri"/>
              </a:rPr>
              <a:t>Las producciones que generen los estudiantes a partir de las experiencias de aprendizaje, son evidencias, en la medida que dan cuenta del uso combinado de las capacidades, de esta manera se asegura la evaluación de la competencia.</a:t>
            </a:r>
            <a:endParaRPr sz="2000" b="0" i="0" u="none" strike="noStrike" cap="none" dirty="0">
              <a:solidFill>
                <a:srgbClr val="000000"/>
              </a:solidFill>
              <a:latin typeface="Calibri"/>
              <a:ea typeface="Calibri"/>
              <a:cs typeface="Calibri"/>
              <a:sym typeface="Calibri"/>
            </a:endParaRPr>
          </a:p>
          <a:p>
            <a:pPr marL="285750" marR="0" lvl="0" indent="-285750" algn="l" rtl="0">
              <a:lnSpc>
                <a:spcPct val="107000"/>
              </a:lnSpc>
              <a:spcBef>
                <a:spcPts val="800"/>
              </a:spcBef>
              <a:spcAft>
                <a:spcPts val="0"/>
              </a:spcAft>
              <a:buClr>
                <a:srgbClr val="000000"/>
              </a:buClr>
              <a:buSzPts val="1800"/>
              <a:buFont typeface="Arial"/>
              <a:buChar char="•"/>
            </a:pPr>
            <a:r>
              <a:rPr lang="es-ES" sz="2000" b="0" i="0" u="none" strike="noStrike" cap="none" dirty="0">
                <a:solidFill>
                  <a:srgbClr val="000000"/>
                </a:solidFill>
                <a:latin typeface="Calibri"/>
                <a:ea typeface="Calibri"/>
                <a:cs typeface="Calibri"/>
                <a:sym typeface="Calibri"/>
              </a:rPr>
              <a:t>Estas producciones, se analizan con base en criterios que permiten contrastar y valorar el nivel de desarrollo de la competencia, que el estudiante alcanza al enfrentar una situación o un problema en un contexto determinado.</a:t>
            </a:r>
            <a:endParaRPr sz="2000" b="0" i="0" u="none" strike="noStrike" cap="none" dirty="0">
              <a:solidFill>
                <a:srgbClr val="000000"/>
              </a:solidFill>
              <a:latin typeface="Calibri"/>
              <a:ea typeface="Calibri"/>
              <a:cs typeface="Calibri"/>
              <a:sym typeface="Calibri"/>
            </a:endParaRPr>
          </a:p>
          <a:p>
            <a:pPr marL="285750" marR="0" lvl="0" indent="-285750" algn="l" rtl="0">
              <a:lnSpc>
                <a:spcPct val="107000"/>
              </a:lnSpc>
              <a:spcBef>
                <a:spcPts val="800"/>
              </a:spcBef>
              <a:spcAft>
                <a:spcPts val="0"/>
              </a:spcAft>
              <a:buClr>
                <a:srgbClr val="000000"/>
              </a:buClr>
              <a:buSzPts val="1800"/>
              <a:buFont typeface="Arial"/>
              <a:buChar char="•"/>
            </a:pPr>
            <a:r>
              <a:rPr lang="es-ES" sz="2000" b="0" i="0" u="none" strike="noStrike" cap="none" dirty="0">
                <a:solidFill>
                  <a:srgbClr val="000000"/>
                </a:solidFill>
                <a:latin typeface="Calibri"/>
                <a:ea typeface="Calibri"/>
                <a:cs typeface="Calibri"/>
                <a:sym typeface="Calibri"/>
              </a:rPr>
              <a:t>El análisis e interpretación del conjunto de evidencias planificadas en un período determinado, permiten establecer el nivel de logro de la competencia hasta ese momento.  </a:t>
            </a:r>
            <a:endParaRPr sz="2000" b="0" i="0" u="none" strike="noStrike" cap="none" dirty="0">
              <a:solidFill>
                <a:srgbClr val="000000"/>
              </a:solidFill>
              <a:latin typeface="Calibri"/>
              <a:ea typeface="Calibri"/>
              <a:cs typeface="Calibri"/>
              <a:sym typeface="Calibri"/>
            </a:endParaRPr>
          </a:p>
          <a:p>
            <a:pPr marL="285750" marR="0" lvl="0" indent="-285750" algn="l" rtl="0">
              <a:lnSpc>
                <a:spcPct val="107000"/>
              </a:lnSpc>
              <a:spcBef>
                <a:spcPts val="800"/>
              </a:spcBef>
              <a:spcAft>
                <a:spcPts val="0"/>
              </a:spcAft>
              <a:buClr>
                <a:srgbClr val="000000"/>
              </a:buClr>
              <a:buSzPts val="1800"/>
              <a:buFont typeface="Arial"/>
              <a:buChar char="•"/>
            </a:pPr>
            <a:r>
              <a:rPr lang="es-ES" sz="2000" b="0" i="0" u="none" strike="noStrike" cap="none" dirty="0">
                <a:solidFill>
                  <a:srgbClr val="000000"/>
                </a:solidFill>
                <a:latin typeface="Calibri"/>
                <a:ea typeface="Calibri"/>
                <a:cs typeface="Calibri"/>
                <a:sym typeface="Calibri"/>
              </a:rPr>
              <a:t>El recojo y análisis de evidencias, es un continuo que permitirá observar el desempeño de los estudiantes frente a los retos o desafíos propuestos, identificar sus avances, errores recurrentes y brindar las oportunidades de mejora, con recursos y metodologías adecuadas que favorezcan su avance en la competencia y el logro del propósito previsto.</a:t>
            </a:r>
            <a:endParaRPr sz="20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2470427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3" name="Picture 2" descr="Imágenes de Plantilla Diapositivas | Vectores, fotos de stock y PSD  gratuitos">
            <a:extLst>
              <a:ext uri="{FF2B5EF4-FFF2-40B4-BE49-F238E27FC236}">
                <a16:creationId xmlns:a16="http://schemas.microsoft.com/office/drawing/2014/main" id="{F19A695B-89DD-4559-8B20-881E2B1A6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Página principal - Conecta Ideas Perú">
            <a:extLst>
              <a:ext uri="{FF2B5EF4-FFF2-40B4-BE49-F238E27FC236}">
                <a16:creationId xmlns:a16="http://schemas.microsoft.com/office/drawing/2014/main" id="{6352F710-C324-4C9B-A364-AFAE6EA9B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074" y="1130969"/>
            <a:ext cx="6100010" cy="459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49439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3" name="Picture 2" descr="Imágenes de Plantilla Diapositivas | Vectores, fotos de stock y PSD  gratuitos">
            <a:extLst>
              <a:ext uri="{FF2B5EF4-FFF2-40B4-BE49-F238E27FC236}">
                <a16:creationId xmlns:a16="http://schemas.microsoft.com/office/drawing/2014/main" id="{F19A695B-89DD-4559-8B20-881E2B1A6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5A474610-68F3-43C2-A5EB-492CBC6800FE}"/>
              </a:ext>
            </a:extLst>
          </p:cNvPr>
          <p:cNvSpPr txBox="1"/>
          <p:nvPr/>
        </p:nvSpPr>
        <p:spPr>
          <a:xfrm>
            <a:off x="508333" y="221199"/>
            <a:ext cx="11258551" cy="6015493"/>
          </a:xfrm>
          <a:prstGeom prst="rect">
            <a:avLst/>
          </a:prstGeom>
          <a:noFill/>
        </p:spPr>
        <p:txBody>
          <a:bodyPr wrap="square">
            <a:spAutoFit/>
          </a:bodyPr>
          <a:lstStyle/>
          <a:p>
            <a:r>
              <a:rPr lang="es-MX" sz="2800" b="1" dirty="0"/>
              <a:t>Beneficios del programa conecta ideas.</a:t>
            </a:r>
          </a:p>
          <a:p>
            <a:pPr marL="342900" indent="-342900">
              <a:lnSpc>
                <a:spcPct val="150000"/>
              </a:lnSpc>
              <a:buFont typeface="Wingdings" panose="05000000000000000000" pitchFamily="2" charset="2"/>
              <a:buChar char="q"/>
            </a:pPr>
            <a:r>
              <a:rPr lang="es-MX" sz="2000" dirty="0"/>
              <a:t>Las actividades están diseñadas teniendo como marco el enfoque de resolución de problemas.</a:t>
            </a:r>
          </a:p>
          <a:p>
            <a:pPr marL="342900" indent="-342900">
              <a:lnSpc>
                <a:spcPct val="150000"/>
              </a:lnSpc>
              <a:buFont typeface="Wingdings" panose="05000000000000000000" pitchFamily="2" charset="2"/>
              <a:buChar char="q"/>
            </a:pPr>
            <a:r>
              <a:rPr lang="es-MX" sz="2000" dirty="0"/>
              <a:t>Promueve el desarrollo de las 04 competencias matemáticas de una manera divertida. </a:t>
            </a:r>
          </a:p>
          <a:p>
            <a:pPr marL="342900" indent="-342900">
              <a:lnSpc>
                <a:spcPct val="150000"/>
              </a:lnSpc>
              <a:buFont typeface="Wingdings" panose="05000000000000000000" pitchFamily="2" charset="2"/>
              <a:buChar char="q"/>
            </a:pPr>
            <a:r>
              <a:rPr lang="es-MX" sz="2000" dirty="0"/>
              <a:t>Los recursos del Programa Conecta ideas están organizadas en niveles de creciente complejidad, los cuales retan a los estudiantes a ir mejorando sus desempeños.</a:t>
            </a:r>
          </a:p>
          <a:p>
            <a:pPr marL="342900" indent="-342900">
              <a:lnSpc>
                <a:spcPct val="150000"/>
              </a:lnSpc>
              <a:buFont typeface="Wingdings" panose="05000000000000000000" pitchFamily="2" charset="2"/>
              <a:buChar char="q"/>
            </a:pPr>
            <a:r>
              <a:rPr lang="es-MX" sz="2000" dirty="0"/>
              <a:t>A nivel de estudiantes los beneficios son porque las actividades son lúdicas, interactivas; los niños aprenden jugando.</a:t>
            </a:r>
          </a:p>
          <a:p>
            <a:pPr marL="342900" indent="-342900">
              <a:lnSpc>
                <a:spcPct val="150000"/>
              </a:lnSpc>
              <a:buFont typeface="Wingdings" panose="05000000000000000000" pitchFamily="2" charset="2"/>
              <a:buChar char="q"/>
            </a:pPr>
            <a:r>
              <a:rPr lang="es-MX" sz="2000" dirty="0"/>
              <a:t>No requieren conectividad, porque se pueden trabajar como fichas, descargadas y que estarán a disposición de los docentes y directores.</a:t>
            </a:r>
          </a:p>
          <a:p>
            <a:pPr marL="342900" indent="-342900">
              <a:lnSpc>
                <a:spcPct val="150000"/>
              </a:lnSpc>
              <a:buFont typeface="Wingdings" panose="05000000000000000000" pitchFamily="2" charset="2"/>
              <a:buChar char="q"/>
            </a:pPr>
            <a:r>
              <a:rPr lang="es-MX" sz="2000" dirty="0"/>
              <a:t>Los docentes podrán acceder a los reportes del avance de sus estudiantes, así como a los recursos disponibles, entre ellas las actividades con respuesta, actividades sin respuesta y una matriz curricular. </a:t>
            </a:r>
          </a:p>
          <a:p>
            <a:pPr marL="342900" indent="-342900">
              <a:lnSpc>
                <a:spcPct val="150000"/>
              </a:lnSpc>
              <a:buFont typeface="Wingdings" panose="05000000000000000000" pitchFamily="2" charset="2"/>
              <a:buChar char="q"/>
            </a:pPr>
            <a:r>
              <a:rPr lang="es-MX" sz="2000" dirty="0"/>
              <a:t>Los docentes y directivos podaran acceder a espacios de capacitación profesional que contribuirá en su mejor desempeño.</a:t>
            </a:r>
            <a:endParaRPr lang="es-PE" sz="2000" dirty="0"/>
          </a:p>
        </p:txBody>
      </p:sp>
    </p:spTree>
    <p:extLst>
      <p:ext uri="{BB962C8B-B14F-4D97-AF65-F5344CB8AC3E}">
        <p14:creationId xmlns:p14="http://schemas.microsoft.com/office/powerpoint/2010/main" val="403321859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3" name="Picture 2" descr="Imágenes de Plantilla Diapositivas | Vectores, fotos de stock y PSD  gratuitos">
            <a:extLst>
              <a:ext uri="{FF2B5EF4-FFF2-40B4-BE49-F238E27FC236}">
                <a16:creationId xmlns:a16="http://schemas.microsoft.com/office/drawing/2014/main" id="{F19A695B-89DD-4559-8B20-881E2B1A6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1896B1D0-1EE3-4206-9BBB-281F2ACEF110}"/>
              </a:ext>
            </a:extLst>
          </p:cNvPr>
          <p:cNvSpPr txBox="1"/>
          <p:nvPr/>
        </p:nvSpPr>
        <p:spPr>
          <a:xfrm>
            <a:off x="529390" y="697832"/>
            <a:ext cx="10948736" cy="1569660"/>
          </a:xfrm>
          <a:prstGeom prst="rect">
            <a:avLst/>
          </a:prstGeom>
          <a:noFill/>
        </p:spPr>
        <p:txBody>
          <a:bodyPr wrap="square" rtlCol="0">
            <a:spAutoFit/>
          </a:bodyPr>
          <a:lstStyle/>
          <a:p>
            <a:r>
              <a:rPr lang="es-PE" sz="4800" b="1" dirty="0"/>
              <a:t>Inscripción del docente a la plataforma del programa Conecta Ideas Perú.</a:t>
            </a:r>
          </a:p>
        </p:txBody>
      </p:sp>
      <p:sp>
        <p:nvSpPr>
          <p:cNvPr id="5" name="CuadroTexto 4">
            <a:extLst>
              <a:ext uri="{FF2B5EF4-FFF2-40B4-BE49-F238E27FC236}">
                <a16:creationId xmlns:a16="http://schemas.microsoft.com/office/drawing/2014/main" id="{7A3A5C51-126D-44C8-9E02-6F030B665EC1}"/>
              </a:ext>
            </a:extLst>
          </p:cNvPr>
          <p:cNvSpPr txBox="1"/>
          <p:nvPr/>
        </p:nvSpPr>
        <p:spPr>
          <a:xfrm>
            <a:off x="529390" y="2786282"/>
            <a:ext cx="7122694" cy="923330"/>
          </a:xfrm>
          <a:prstGeom prst="rect">
            <a:avLst/>
          </a:prstGeom>
          <a:noFill/>
        </p:spPr>
        <p:txBody>
          <a:bodyPr wrap="square">
            <a:spAutoFit/>
          </a:bodyPr>
          <a:lstStyle/>
          <a:p>
            <a:r>
              <a:rPr lang="es-PE" sz="3600" dirty="0">
                <a:hlinkClick r:id="rId4"/>
              </a:rPr>
              <a:t>https://youtu.be/KpWnb_w365s</a:t>
            </a:r>
            <a:endParaRPr lang="es-PE" sz="3600" dirty="0"/>
          </a:p>
          <a:p>
            <a:endParaRPr lang="es-PE" dirty="0"/>
          </a:p>
        </p:txBody>
      </p:sp>
    </p:spTree>
    <p:extLst>
      <p:ext uri="{BB962C8B-B14F-4D97-AF65-F5344CB8AC3E}">
        <p14:creationId xmlns:p14="http://schemas.microsoft.com/office/powerpoint/2010/main" val="4160117245"/>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3" name="Picture 2" descr="Imágenes de Plantilla Diapositivas | Vectores, fotos de stock y PSD  gratuitos">
            <a:extLst>
              <a:ext uri="{FF2B5EF4-FFF2-40B4-BE49-F238E27FC236}">
                <a16:creationId xmlns:a16="http://schemas.microsoft.com/office/drawing/2014/main" id="{F19A695B-89DD-4559-8B20-881E2B1A6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1896B1D0-1EE3-4206-9BBB-281F2ACEF110}"/>
              </a:ext>
            </a:extLst>
          </p:cNvPr>
          <p:cNvSpPr txBox="1"/>
          <p:nvPr/>
        </p:nvSpPr>
        <p:spPr>
          <a:xfrm>
            <a:off x="529390" y="673769"/>
            <a:ext cx="10948736" cy="1446550"/>
          </a:xfrm>
          <a:prstGeom prst="rect">
            <a:avLst/>
          </a:prstGeom>
          <a:noFill/>
        </p:spPr>
        <p:txBody>
          <a:bodyPr wrap="square" rtlCol="0">
            <a:spAutoFit/>
          </a:bodyPr>
          <a:lstStyle/>
          <a:p>
            <a:r>
              <a:rPr lang="es-PE" sz="4400" b="1" dirty="0"/>
              <a:t>Inscripción de los alumnos a la plataforma del programa Conecta Ideas Perú.</a:t>
            </a:r>
          </a:p>
        </p:txBody>
      </p:sp>
      <p:sp>
        <p:nvSpPr>
          <p:cNvPr id="5" name="CuadroTexto 4">
            <a:extLst>
              <a:ext uri="{FF2B5EF4-FFF2-40B4-BE49-F238E27FC236}">
                <a16:creationId xmlns:a16="http://schemas.microsoft.com/office/drawing/2014/main" id="{A2C420E2-C9B4-429A-984C-8A0D202CB109}"/>
              </a:ext>
            </a:extLst>
          </p:cNvPr>
          <p:cNvSpPr txBox="1"/>
          <p:nvPr/>
        </p:nvSpPr>
        <p:spPr>
          <a:xfrm>
            <a:off x="529389" y="2670977"/>
            <a:ext cx="9264316" cy="861774"/>
          </a:xfrm>
          <a:prstGeom prst="rect">
            <a:avLst/>
          </a:prstGeom>
          <a:noFill/>
        </p:spPr>
        <p:txBody>
          <a:bodyPr wrap="square">
            <a:spAutoFit/>
          </a:bodyPr>
          <a:lstStyle/>
          <a:p>
            <a:r>
              <a:rPr lang="es-PE" sz="3200" dirty="0">
                <a:hlinkClick r:id="rId4"/>
              </a:rPr>
              <a:t>https://www.youtube.com/watch?v=9P4UXWBAf04</a:t>
            </a:r>
            <a:endParaRPr lang="es-PE" sz="3200" dirty="0"/>
          </a:p>
          <a:p>
            <a:endParaRPr lang="es-PE" dirty="0"/>
          </a:p>
        </p:txBody>
      </p:sp>
    </p:spTree>
    <p:extLst>
      <p:ext uri="{BB962C8B-B14F-4D97-AF65-F5344CB8AC3E}">
        <p14:creationId xmlns:p14="http://schemas.microsoft.com/office/powerpoint/2010/main" val="263243461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3" name="Picture 2" descr="Imágenes de Plantilla Diapositivas | Vectores, fotos de stock y PSD  gratuitos">
            <a:extLst>
              <a:ext uri="{FF2B5EF4-FFF2-40B4-BE49-F238E27FC236}">
                <a16:creationId xmlns:a16="http://schemas.microsoft.com/office/drawing/2014/main" id="{F19A695B-89DD-4559-8B20-881E2B1A6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1896B1D0-1EE3-4206-9BBB-281F2ACEF110}"/>
              </a:ext>
            </a:extLst>
          </p:cNvPr>
          <p:cNvSpPr txBox="1"/>
          <p:nvPr/>
        </p:nvSpPr>
        <p:spPr>
          <a:xfrm>
            <a:off x="505327" y="866274"/>
            <a:ext cx="10900610" cy="1754326"/>
          </a:xfrm>
          <a:prstGeom prst="rect">
            <a:avLst/>
          </a:prstGeom>
          <a:noFill/>
        </p:spPr>
        <p:txBody>
          <a:bodyPr wrap="square" rtlCol="0">
            <a:spAutoFit/>
          </a:bodyPr>
          <a:lstStyle/>
          <a:p>
            <a:r>
              <a:rPr lang="es-PE" sz="5400" b="1" dirty="0"/>
              <a:t>Video presentación de la plataforma Conecta Ideas Perú.</a:t>
            </a:r>
          </a:p>
        </p:txBody>
      </p:sp>
      <p:sp>
        <p:nvSpPr>
          <p:cNvPr id="5" name="CuadroTexto 4">
            <a:extLst>
              <a:ext uri="{FF2B5EF4-FFF2-40B4-BE49-F238E27FC236}">
                <a16:creationId xmlns:a16="http://schemas.microsoft.com/office/drawing/2014/main" id="{CBE2D67B-A314-4EBF-BD82-0D3E1799DCE1}"/>
              </a:ext>
            </a:extLst>
          </p:cNvPr>
          <p:cNvSpPr txBox="1"/>
          <p:nvPr/>
        </p:nvSpPr>
        <p:spPr>
          <a:xfrm>
            <a:off x="505327" y="3105834"/>
            <a:ext cx="10323094" cy="1323439"/>
          </a:xfrm>
          <a:prstGeom prst="rect">
            <a:avLst/>
          </a:prstGeom>
          <a:noFill/>
        </p:spPr>
        <p:txBody>
          <a:bodyPr wrap="square">
            <a:spAutoFit/>
          </a:bodyPr>
          <a:lstStyle/>
          <a:p>
            <a:r>
              <a:rPr lang="es-PE" sz="2800" dirty="0">
                <a:hlinkClick r:id="rId4"/>
              </a:rPr>
              <a:t>https://www.youtube.com/watch?v=HBCSTUsOPLQ&amp;ab_channel=ConectaIdeasPer%C3%BA</a:t>
            </a:r>
            <a:endParaRPr lang="es-PE" sz="2800" dirty="0"/>
          </a:p>
          <a:p>
            <a:endParaRPr lang="es-PE" sz="2400" dirty="0"/>
          </a:p>
        </p:txBody>
      </p:sp>
    </p:spTree>
    <p:extLst>
      <p:ext uri="{BB962C8B-B14F-4D97-AF65-F5344CB8AC3E}">
        <p14:creationId xmlns:p14="http://schemas.microsoft.com/office/powerpoint/2010/main" val="23196100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ágenes de Plantilla Diapositivas | Vectores, fotos de stock y PSD  gratuitos">
            <a:extLst>
              <a:ext uri="{FF2B5EF4-FFF2-40B4-BE49-F238E27FC236}">
                <a16:creationId xmlns:a16="http://schemas.microsoft.com/office/drawing/2014/main" id="{EBD46E2C-8E5D-4E12-8B7A-66A9020B1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315829" y="189981"/>
            <a:ext cx="11560342" cy="1569660"/>
          </a:xfrm>
          <a:prstGeom prst="rect">
            <a:avLst/>
          </a:prstGeom>
          <a:noFill/>
        </p:spPr>
        <p:txBody>
          <a:bodyPr wrap="square" rtlCol="0">
            <a:spAutoFit/>
          </a:bodyPr>
          <a:lstStyle/>
          <a:p>
            <a:r>
              <a:rPr lang="es-MX" sz="4800" b="1" dirty="0">
                <a:solidFill>
                  <a:srgbClr val="FF0000"/>
                </a:solidFill>
              </a:rPr>
              <a:t>¿Por qué debemos enseñar y aprender la matemática?</a:t>
            </a:r>
          </a:p>
        </p:txBody>
      </p:sp>
      <p:sp>
        <p:nvSpPr>
          <p:cNvPr id="7" name="CuadroTexto 6">
            <a:extLst>
              <a:ext uri="{FF2B5EF4-FFF2-40B4-BE49-F238E27FC236}">
                <a16:creationId xmlns:a16="http://schemas.microsoft.com/office/drawing/2014/main" id="{4DAFF59C-DF90-4D22-BE87-D6813D81F082}"/>
              </a:ext>
            </a:extLst>
          </p:cNvPr>
          <p:cNvSpPr txBox="1"/>
          <p:nvPr/>
        </p:nvSpPr>
        <p:spPr>
          <a:xfrm>
            <a:off x="374984" y="1949621"/>
            <a:ext cx="11367837" cy="1077218"/>
          </a:xfrm>
          <a:prstGeom prst="rect">
            <a:avLst/>
          </a:prstGeom>
          <a:noFill/>
        </p:spPr>
        <p:txBody>
          <a:bodyPr wrap="square">
            <a:spAutoFit/>
          </a:bodyPr>
          <a:lstStyle/>
          <a:p>
            <a:pPr marL="457200" indent="-457200">
              <a:buFont typeface="Wingdings" panose="05000000000000000000" pitchFamily="2" charset="2"/>
              <a:buChar char="q"/>
            </a:pPr>
            <a:r>
              <a:rPr lang="es-MX" sz="3200" dirty="0"/>
              <a:t>Es la base para el progreso de la ciencia y la tecnología; por ende, para el desarrollo de las sociedades. </a:t>
            </a:r>
          </a:p>
        </p:txBody>
      </p:sp>
      <p:pic>
        <p:nvPicPr>
          <p:cNvPr id="8" name="Picture 2" descr="Cientificismo: límites y alcances de los modelos matemáticos (I) – gAZeta">
            <a:extLst>
              <a:ext uri="{FF2B5EF4-FFF2-40B4-BE49-F238E27FC236}">
                <a16:creationId xmlns:a16="http://schemas.microsoft.com/office/drawing/2014/main" id="{C613A902-9C2A-46B1-B889-3C1441AC7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075" y="3205377"/>
            <a:ext cx="5823284" cy="346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23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ágenes de Plantilla Diapositivas | Vectores, fotos de stock y PSD  gratuitos">
            <a:extLst>
              <a:ext uri="{FF2B5EF4-FFF2-40B4-BE49-F238E27FC236}">
                <a16:creationId xmlns:a16="http://schemas.microsoft.com/office/drawing/2014/main" id="{EBD46E2C-8E5D-4E12-8B7A-66A9020B1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315829" y="189981"/>
            <a:ext cx="11560342" cy="1569660"/>
          </a:xfrm>
          <a:prstGeom prst="rect">
            <a:avLst/>
          </a:prstGeom>
          <a:noFill/>
        </p:spPr>
        <p:txBody>
          <a:bodyPr wrap="square" rtlCol="0">
            <a:spAutoFit/>
          </a:bodyPr>
          <a:lstStyle/>
          <a:p>
            <a:r>
              <a:rPr lang="es-MX" sz="4800" b="1" dirty="0">
                <a:solidFill>
                  <a:srgbClr val="FF0000"/>
                </a:solidFill>
              </a:rPr>
              <a:t>¿Por qué debemos enseñar y aprender la matemática?</a:t>
            </a:r>
          </a:p>
        </p:txBody>
      </p:sp>
      <p:sp>
        <p:nvSpPr>
          <p:cNvPr id="7" name="CuadroTexto 6">
            <a:extLst>
              <a:ext uri="{FF2B5EF4-FFF2-40B4-BE49-F238E27FC236}">
                <a16:creationId xmlns:a16="http://schemas.microsoft.com/office/drawing/2014/main" id="{4DAFF59C-DF90-4D22-BE87-D6813D81F082}"/>
              </a:ext>
            </a:extLst>
          </p:cNvPr>
          <p:cNvSpPr txBox="1"/>
          <p:nvPr/>
        </p:nvSpPr>
        <p:spPr>
          <a:xfrm>
            <a:off x="374984" y="1949621"/>
            <a:ext cx="11367837" cy="1077218"/>
          </a:xfrm>
          <a:prstGeom prst="rect">
            <a:avLst/>
          </a:prstGeom>
          <a:noFill/>
        </p:spPr>
        <p:txBody>
          <a:bodyPr wrap="square">
            <a:spAutoFit/>
          </a:bodyPr>
          <a:lstStyle/>
          <a:p>
            <a:pPr marL="457200" indent="-457200">
              <a:buFont typeface="Wingdings" panose="05000000000000000000" pitchFamily="2" charset="2"/>
              <a:buChar char="q"/>
            </a:pPr>
            <a:r>
              <a:rPr lang="es-MX" sz="3200" dirty="0"/>
              <a:t>Proporciona las herramientas necesarias para desarrollar una práctica ciudadana responsable y consciente.</a:t>
            </a:r>
            <a:endParaRPr lang="es-PE" sz="3200" dirty="0"/>
          </a:p>
        </p:txBody>
      </p:sp>
      <p:pic>
        <p:nvPicPr>
          <p:cNvPr id="8200" name="Picture 8" descr="Formación | Curso: El placer de resolver problemas matemáticos de manera  creativa | RED">
            <a:extLst>
              <a:ext uri="{FF2B5EF4-FFF2-40B4-BE49-F238E27FC236}">
                <a16:creationId xmlns:a16="http://schemas.microsoft.com/office/drawing/2014/main" id="{3B91E4C0-7B9A-446B-B215-68253BC39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169" y="3095366"/>
            <a:ext cx="4840705" cy="3461846"/>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Oráculo Matemágico, una app que involucra al docente en el aprendizaje del  alumno | Noticias | Agencia Peruana de Noticias Andina">
            <a:extLst>
              <a:ext uri="{FF2B5EF4-FFF2-40B4-BE49-F238E27FC236}">
                <a16:creationId xmlns:a16="http://schemas.microsoft.com/office/drawing/2014/main" id="{8F3EF709-E00C-45E0-A08A-AE8A56D628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8902" y="3095366"/>
            <a:ext cx="4840705" cy="346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598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ágenes de Plantilla Diapositivas | Vectores, fotos de stock y PSD  gratuitos">
            <a:extLst>
              <a:ext uri="{FF2B5EF4-FFF2-40B4-BE49-F238E27FC236}">
                <a16:creationId xmlns:a16="http://schemas.microsoft.com/office/drawing/2014/main" id="{DB54AF88-343B-43A0-85CB-5F348F995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FF5F2AC-9AFF-4383-89AB-F6473B781F17}"/>
              </a:ext>
            </a:extLst>
          </p:cNvPr>
          <p:cNvSpPr txBox="1"/>
          <p:nvPr/>
        </p:nvSpPr>
        <p:spPr>
          <a:xfrm>
            <a:off x="633662" y="1254983"/>
            <a:ext cx="10375232" cy="4708981"/>
          </a:xfrm>
          <a:prstGeom prst="rect">
            <a:avLst/>
          </a:prstGeom>
          <a:noFill/>
        </p:spPr>
        <p:txBody>
          <a:bodyPr wrap="square">
            <a:spAutoFit/>
          </a:bodyPr>
          <a:lstStyle/>
          <a:p>
            <a:pPr algn="ctr" rtl="0">
              <a:spcBef>
                <a:spcPts val="0"/>
              </a:spcBef>
              <a:spcAft>
                <a:spcPts val="0"/>
              </a:spcAft>
            </a:pPr>
            <a:r>
              <a:rPr lang="es-MX" sz="6600" b="1" dirty="0">
                <a:solidFill>
                  <a:srgbClr val="FF0000"/>
                </a:solidFill>
                <a:latin typeface="Calibri" panose="020F0502020204030204" pitchFamily="34" charset="0"/>
              </a:rPr>
              <a:t>¿Qué condiciones debemos asegurar para la enseñanza y aprendizaje de la matemática?</a:t>
            </a:r>
            <a:endParaRPr lang="es-MX" sz="6600" b="0" dirty="0">
              <a:solidFill>
                <a:srgbClr val="FF0000"/>
              </a:solidFill>
              <a:effectLst/>
            </a:endParaRPr>
          </a:p>
          <a:p>
            <a:br>
              <a:rPr lang="es-MX" dirty="0"/>
            </a:br>
            <a:endParaRPr lang="es-PE" dirty="0"/>
          </a:p>
        </p:txBody>
      </p:sp>
    </p:spTree>
    <p:extLst>
      <p:ext uri="{BB962C8B-B14F-4D97-AF65-F5344CB8AC3E}">
        <p14:creationId xmlns:p14="http://schemas.microsoft.com/office/powerpoint/2010/main" val="3553087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ágenes de Plantilla Diapositivas | Vectores, fotos de stock y PSD  gratuitos">
            <a:extLst>
              <a:ext uri="{FF2B5EF4-FFF2-40B4-BE49-F238E27FC236}">
                <a16:creationId xmlns:a16="http://schemas.microsoft.com/office/drawing/2014/main" id="{DB54AF88-343B-43A0-85CB-5F348F995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4D451834-F7B1-4E82-A70E-2F926B17731A}"/>
              </a:ext>
            </a:extLst>
          </p:cNvPr>
          <p:cNvSpPr txBox="1"/>
          <p:nvPr/>
        </p:nvSpPr>
        <p:spPr>
          <a:xfrm>
            <a:off x="327858" y="265836"/>
            <a:ext cx="11463089" cy="1446550"/>
          </a:xfrm>
          <a:prstGeom prst="rect">
            <a:avLst/>
          </a:prstGeom>
          <a:noFill/>
        </p:spPr>
        <p:txBody>
          <a:bodyPr wrap="square">
            <a:spAutoFit/>
          </a:bodyPr>
          <a:lstStyle/>
          <a:p>
            <a:r>
              <a:rPr lang="es-MX" sz="2400" dirty="0"/>
              <a:t>1. Aprendizaje enfocado en </a:t>
            </a:r>
            <a:r>
              <a:rPr lang="es-MX" sz="2400" b="1" dirty="0"/>
              <a:t>la construcción de conocimientos matemáticos</a:t>
            </a:r>
            <a:r>
              <a:rPr lang="es-MX" sz="2400" dirty="0"/>
              <a:t> a partir de la </a:t>
            </a:r>
            <a:r>
              <a:rPr lang="es-MX" sz="2400" b="1" dirty="0"/>
              <a:t>resolución de problemas </a:t>
            </a:r>
            <a:r>
              <a:rPr lang="es-MX" sz="2400" dirty="0"/>
              <a:t>en diversos contextos.</a:t>
            </a:r>
          </a:p>
          <a:p>
            <a:pPr marL="457200" indent="-457200">
              <a:buAutoNum type="arabicPeriod"/>
            </a:pPr>
            <a:endParaRPr lang="es-MX" sz="2400" dirty="0"/>
          </a:p>
          <a:p>
            <a:endParaRPr lang="es-MX" sz="1600" dirty="0"/>
          </a:p>
        </p:txBody>
      </p:sp>
      <p:pic>
        <p:nvPicPr>
          <p:cNvPr id="3" name="Imagen 2">
            <a:extLst>
              <a:ext uri="{FF2B5EF4-FFF2-40B4-BE49-F238E27FC236}">
                <a16:creationId xmlns:a16="http://schemas.microsoft.com/office/drawing/2014/main" id="{7BDD5BA1-3401-42A4-9CDF-F7506040A036}"/>
              </a:ext>
            </a:extLst>
          </p:cNvPr>
          <p:cNvPicPr>
            <a:picLocks noChangeAspect="1"/>
          </p:cNvPicPr>
          <p:nvPr/>
        </p:nvPicPr>
        <p:blipFill>
          <a:blip r:embed="rId3"/>
          <a:stretch>
            <a:fillRect/>
          </a:stretch>
        </p:blipFill>
        <p:spPr>
          <a:xfrm>
            <a:off x="2403004" y="1244468"/>
            <a:ext cx="6849280" cy="5347695"/>
          </a:xfrm>
          <a:prstGeom prst="rect">
            <a:avLst/>
          </a:prstGeom>
        </p:spPr>
      </p:pic>
    </p:spTree>
    <p:extLst>
      <p:ext uri="{BB962C8B-B14F-4D97-AF65-F5344CB8AC3E}">
        <p14:creationId xmlns:p14="http://schemas.microsoft.com/office/powerpoint/2010/main" val="8409118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2833</Words>
  <Application>Microsoft Office PowerPoint</Application>
  <PresentationFormat>Panorámica</PresentationFormat>
  <Paragraphs>165</Paragraphs>
  <Slides>56</Slides>
  <Notes>26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56</vt:i4>
      </vt:variant>
    </vt:vector>
  </HeadingPairs>
  <TitlesOfParts>
    <vt:vector size="66" baseType="lpstr">
      <vt:lpstr>Arial</vt:lpstr>
      <vt:lpstr>Arial Narrow</vt:lpstr>
      <vt:lpstr>Arial Rounded MT Bold</vt:lpstr>
      <vt:lpstr>Book Antiqua</vt:lpstr>
      <vt:lpstr>Calibri</vt:lpstr>
      <vt:lpstr>Calibri Light</vt:lpstr>
      <vt:lpstr>inherit</vt:lpstr>
      <vt:lpstr>Titillium Web</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26</cp:revision>
  <dcterms:created xsi:type="dcterms:W3CDTF">2023-02-17T03:06:08Z</dcterms:created>
  <dcterms:modified xsi:type="dcterms:W3CDTF">2023-02-23T05:28:27Z</dcterms:modified>
</cp:coreProperties>
</file>