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36243D1-40CF-4755-9CBA-D6F685A8F100}" type="datetimeFigureOut">
              <a:rPr lang="es-PE" smtClean="0"/>
              <a:t>22/02/2023</a:t>
            </a:fld>
            <a:endParaRPr lang="es-PE"/>
          </a:p>
        </p:txBody>
      </p:sp>
      <p:sp>
        <p:nvSpPr>
          <p:cNvPr id="5" name="Footer Placeholder 4"/>
          <p:cNvSpPr>
            <a:spLocks noGrp="1"/>
          </p:cNvSpPr>
          <p:nvPr>
            <p:ph type="ftr" sz="quarter" idx="11"/>
          </p:nvPr>
        </p:nvSpPr>
        <p:spPr/>
        <p:txBody>
          <a:bodyPr/>
          <a:lstStyle/>
          <a:p>
            <a:endParaRPr lang="es-P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1850330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36243D1-40CF-4755-9CBA-D6F685A8F100}" type="datetimeFigureOut">
              <a:rPr lang="es-PE" smtClean="0"/>
              <a:t>22/02/2023</a:t>
            </a:fld>
            <a:endParaRPr lang="es-PE"/>
          </a:p>
        </p:txBody>
      </p:sp>
      <p:sp>
        <p:nvSpPr>
          <p:cNvPr id="5" name="Footer Placeholder 4"/>
          <p:cNvSpPr>
            <a:spLocks noGrp="1"/>
          </p:cNvSpPr>
          <p:nvPr>
            <p:ph type="ftr" sz="quarter" idx="11"/>
          </p:nvPr>
        </p:nvSpPr>
        <p:spPr/>
        <p:txBody>
          <a:bodyPr/>
          <a:lstStyle/>
          <a:p>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4161933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36243D1-40CF-4755-9CBA-D6F685A8F100}" type="datetimeFigureOut">
              <a:rPr lang="es-PE" smtClean="0"/>
              <a:t>22/02/2023</a:t>
            </a:fld>
            <a:endParaRPr lang="es-PE"/>
          </a:p>
        </p:txBody>
      </p:sp>
      <p:sp>
        <p:nvSpPr>
          <p:cNvPr id="5" name="Footer Placeholder 4"/>
          <p:cNvSpPr>
            <a:spLocks noGrp="1"/>
          </p:cNvSpPr>
          <p:nvPr>
            <p:ph type="ftr" sz="quarter" idx="11"/>
          </p:nvPr>
        </p:nvSpPr>
        <p:spPr/>
        <p:txBody>
          <a:bodyPr/>
          <a:lstStyle/>
          <a:p>
            <a:endParaRPr lang="es-P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96331A-9F4A-49C2-A8A7-1755E3023DF9}" type="slidenum">
              <a:rPr lang="es-PE" smtClean="0"/>
              <a:t>‹Nº›</a:t>
            </a:fld>
            <a:endParaRPr lang="es-P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3818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C36243D1-40CF-4755-9CBA-D6F685A8F100}" type="datetimeFigureOut">
              <a:rPr lang="es-PE" smtClean="0"/>
              <a:t>22/02/2023</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2931335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C36243D1-40CF-4755-9CBA-D6F685A8F100}" type="datetimeFigureOut">
              <a:rPr lang="es-PE" smtClean="0"/>
              <a:t>22/02/2023</a:t>
            </a:fld>
            <a:endParaRPr lang="es-PE"/>
          </a:p>
        </p:txBody>
      </p:sp>
      <p:sp>
        <p:nvSpPr>
          <p:cNvPr id="6" name="Footer Placeholder 5"/>
          <p:cNvSpPr>
            <a:spLocks noGrp="1"/>
          </p:cNvSpPr>
          <p:nvPr>
            <p:ph type="ftr" sz="quarter" idx="11"/>
          </p:nvPr>
        </p:nvSpPr>
        <p:spPr/>
        <p:txBody>
          <a:bodyPr/>
          <a:lstStyle/>
          <a:p>
            <a:endParaRPr lang="es-P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96331A-9F4A-49C2-A8A7-1755E3023DF9}" type="slidenum">
              <a:rPr lang="es-PE" smtClean="0"/>
              <a:t>‹Nº›</a:t>
            </a:fld>
            <a:endParaRPr lang="es-P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38525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C36243D1-40CF-4755-9CBA-D6F685A8F100}" type="datetimeFigureOut">
              <a:rPr lang="es-PE" smtClean="0"/>
              <a:t>22/02/2023</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63688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6243D1-40CF-4755-9CBA-D6F685A8F100}" type="datetimeFigureOut">
              <a:rPr lang="es-PE" smtClean="0"/>
              <a:t>22/02/2023</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1911086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6243D1-40CF-4755-9CBA-D6F685A8F100}" type="datetimeFigureOut">
              <a:rPr lang="es-PE" smtClean="0"/>
              <a:t>22/02/2023</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10103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6243D1-40CF-4755-9CBA-D6F685A8F100}" type="datetimeFigureOut">
              <a:rPr lang="es-PE" smtClean="0"/>
              <a:t>22/02/2023</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3755097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36243D1-40CF-4755-9CBA-D6F685A8F100}" type="datetimeFigureOut">
              <a:rPr lang="es-PE" smtClean="0"/>
              <a:t>22/02/2023</a:t>
            </a:fld>
            <a:endParaRPr lang="es-PE"/>
          </a:p>
        </p:txBody>
      </p:sp>
      <p:sp>
        <p:nvSpPr>
          <p:cNvPr id="5" name="Footer Placeholder 4"/>
          <p:cNvSpPr>
            <a:spLocks noGrp="1"/>
          </p:cNvSpPr>
          <p:nvPr>
            <p:ph type="ftr" sz="quarter" idx="11"/>
          </p:nvPr>
        </p:nvSpPr>
        <p:spPr/>
        <p:txBody>
          <a:bodyPr/>
          <a:lstStyle/>
          <a:p>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107979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36243D1-40CF-4755-9CBA-D6F685A8F100}" type="datetimeFigureOut">
              <a:rPr lang="es-PE" smtClean="0"/>
              <a:t>22/02/2023</a:t>
            </a:fld>
            <a:endParaRPr lang="es-PE"/>
          </a:p>
        </p:txBody>
      </p:sp>
      <p:sp>
        <p:nvSpPr>
          <p:cNvPr id="6" name="Footer Placeholder 5"/>
          <p:cNvSpPr>
            <a:spLocks noGrp="1"/>
          </p:cNvSpPr>
          <p:nvPr>
            <p:ph type="ftr" sz="quarter" idx="11"/>
          </p:nvPr>
        </p:nvSpPr>
        <p:spPr/>
        <p:txBody>
          <a:bodyPr/>
          <a:lstStyle/>
          <a:p>
            <a:endParaRPr lang="es-P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95757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36243D1-40CF-4755-9CBA-D6F685A8F100}" type="datetimeFigureOut">
              <a:rPr lang="es-PE" smtClean="0"/>
              <a:t>22/02/2023</a:t>
            </a:fld>
            <a:endParaRPr lang="es-PE"/>
          </a:p>
        </p:txBody>
      </p:sp>
      <p:sp>
        <p:nvSpPr>
          <p:cNvPr id="8" name="Footer Placeholder 7"/>
          <p:cNvSpPr>
            <a:spLocks noGrp="1"/>
          </p:cNvSpPr>
          <p:nvPr>
            <p:ph type="ftr" sz="quarter" idx="11"/>
          </p:nvPr>
        </p:nvSpPr>
        <p:spPr/>
        <p:txBody>
          <a:bodyPr/>
          <a:lstStyle/>
          <a:p>
            <a:endParaRPr lang="es-P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55039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36243D1-40CF-4755-9CBA-D6F685A8F100}" type="datetimeFigureOut">
              <a:rPr lang="es-PE" smtClean="0"/>
              <a:t>22/02/2023</a:t>
            </a:fld>
            <a:endParaRPr lang="es-PE"/>
          </a:p>
        </p:txBody>
      </p:sp>
      <p:sp>
        <p:nvSpPr>
          <p:cNvPr id="4" name="Footer Placeholder 3"/>
          <p:cNvSpPr>
            <a:spLocks noGrp="1"/>
          </p:cNvSpPr>
          <p:nvPr>
            <p:ph type="ftr" sz="quarter" idx="11"/>
          </p:nvPr>
        </p:nvSpPr>
        <p:spPr/>
        <p:txBody>
          <a:bodyPr/>
          <a:lstStyle/>
          <a:p>
            <a:endParaRPr lang="es-P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104826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243D1-40CF-4755-9CBA-D6F685A8F100}" type="datetimeFigureOut">
              <a:rPr lang="es-PE" smtClean="0"/>
              <a:t>22/02/2023</a:t>
            </a:fld>
            <a:endParaRPr lang="es-PE"/>
          </a:p>
        </p:txBody>
      </p:sp>
      <p:sp>
        <p:nvSpPr>
          <p:cNvPr id="3" name="Footer Placeholder 2"/>
          <p:cNvSpPr>
            <a:spLocks noGrp="1"/>
          </p:cNvSpPr>
          <p:nvPr>
            <p:ph type="ftr" sz="quarter" idx="11"/>
          </p:nvPr>
        </p:nvSpPr>
        <p:spPr/>
        <p:txBody>
          <a:bodyPr/>
          <a:lstStyle/>
          <a:p>
            <a:endParaRPr lang="es-P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2901989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36243D1-40CF-4755-9CBA-D6F685A8F100}" type="datetimeFigureOut">
              <a:rPr lang="es-PE" smtClean="0"/>
              <a:t>22/02/2023</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2521883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36243D1-40CF-4755-9CBA-D6F685A8F100}" type="datetimeFigureOut">
              <a:rPr lang="es-PE" smtClean="0"/>
              <a:t>22/02/2023</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96331A-9F4A-49C2-A8A7-1755E3023DF9}" type="slidenum">
              <a:rPr lang="es-PE" smtClean="0"/>
              <a:t>‹Nº›</a:t>
            </a:fld>
            <a:endParaRPr lang="es-PE"/>
          </a:p>
        </p:txBody>
      </p:sp>
    </p:spTree>
    <p:extLst>
      <p:ext uri="{BB962C8B-B14F-4D97-AF65-F5344CB8AC3E}">
        <p14:creationId xmlns:p14="http://schemas.microsoft.com/office/powerpoint/2010/main" val="135777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6243D1-40CF-4755-9CBA-D6F685A8F100}" type="datetimeFigureOut">
              <a:rPr lang="es-PE" smtClean="0"/>
              <a:t>22/02/2023</a:t>
            </a:fld>
            <a:endParaRPr lang="es-P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P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396331A-9F4A-49C2-A8A7-1755E3023DF9}" type="slidenum">
              <a:rPr lang="es-PE" smtClean="0"/>
              <a:t>‹Nº›</a:t>
            </a:fld>
            <a:endParaRPr lang="es-PE"/>
          </a:p>
        </p:txBody>
      </p:sp>
    </p:spTree>
    <p:extLst>
      <p:ext uri="{BB962C8B-B14F-4D97-AF65-F5344CB8AC3E}">
        <p14:creationId xmlns:p14="http://schemas.microsoft.com/office/powerpoint/2010/main" val="195359397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169E01-AF5C-6A23-AFB0-069AC85CAFFF}"/>
              </a:ext>
            </a:extLst>
          </p:cNvPr>
          <p:cNvSpPr>
            <a:spLocks noGrp="1"/>
          </p:cNvSpPr>
          <p:nvPr>
            <p:ph type="ctrTitle"/>
          </p:nvPr>
        </p:nvSpPr>
        <p:spPr>
          <a:xfrm>
            <a:off x="2601640" y="987709"/>
            <a:ext cx="8459874" cy="3372064"/>
          </a:xfrm>
        </p:spPr>
        <p:style>
          <a:lnRef idx="1">
            <a:schemeClr val="accent3"/>
          </a:lnRef>
          <a:fillRef idx="2">
            <a:schemeClr val="accent3"/>
          </a:fillRef>
          <a:effectRef idx="1">
            <a:schemeClr val="accent3"/>
          </a:effectRef>
          <a:fontRef idx="minor">
            <a:schemeClr val="dk1"/>
          </a:fontRef>
        </p:style>
        <p:txBody>
          <a:bodyPr>
            <a:noAutofit/>
          </a:bodyPr>
          <a:lstStyle/>
          <a:p>
            <a:pPr algn="ctr">
              <a:spcBef>
                <a:spcPts val="600"/>
              </a:spcBef>
              <a:spcAft>
                <a:spcPts val="600"/>
              </a:spcAft>
            </a:pPr>
            <a:r>
              <a:rPr lang="es-PE" sz="2400" b="1" dirty="0">
                <a:solidFill>
                  <a:srgbClr val="7030A0"/>
                </a:solidFill>
                <a:effectLst/>
                <a:latin typeface="+mn-lt"/>
                <a:ea typeface="Arial" panose="020B0604020202020204" pitchFamily="34" charset="0"/>
              </a:rPr>
              <a:t>DIRECTIVA N° 003-2023-ME-GRA.DRE-A-UGEL-A</a:t>
            </a:r>
            <a:br>
              <a:rPr lang="es-PE" sz="2400" b="1" dirty="0">
                <a:solidFill>
                  <a:srgbClr val="7030A0"/>
                </a:solidFill>
                <a:effectLst/>
                <a:latin typeface="+mn-lt"/>
                <a:ea typeface="Arial" panose="020B0604020202020204" pitchFamily="34" charset="0"/>
              </a:rPr>
            </a:br>
            <a:br>
              <a:rPr lang="es-PE" sz="2400" b="1" dirty="0">
                <a:solidFill>
                  <a:srgbClr val="7030A0"/>
                </a:solidFill>
                <a:effectLst/>
                <a:latin typeface="+mn-lt"/>
                <a:ea typeface="Times New Roman" panose="02020603050405020304" pitchFamily="18" charset="0"/>
              </a:rPr>
            </a:br>
            <a:r>
              <a:rPr lang="es-PE" sz="2400" b="1" dirty="0">
                <a:solidFill>
                  <a:srgbClr val="7030A0"/>
                </a:solidFill>
                <a:effectLst/>
                <a:latin typeface="+mn-lt"/>
                <a:ea typeface="Arial" panose="020B0604020202020204" pitchFamily="34" charset="0"/>
              </a:rPr>
              <a:t>IMPLEMENTACIÓN DE LAS PRÁCTICAS DE LECTURA COMO METAS DE APRENDIZAJE EN LOS PROGRAMAS E INSTITUCIONES EDUCATIVAS PÚBLICAS Y PRIVADAS DE LA EDUCACIÓN BÁSICA EN LA JURISDICCIÓN DE LA UNIDAD DE GESTIÓN EDUCATIVA LOCAL DE ANDAHUAYLAS - 2023</a:t>
            </a:r>
            <a:br>
              <a:rPr lang="es-PE" sz="2400" dirty="0">
                <a:effectLst/>
                <a:latin typeface="Times New Roman" panose="02020603050405020304" pitchFamily="18" charset="0"/>
                <a:ea typeface="Times New Roman" panose="02020603050405020304" pitchFamily="18" charset="0"/>
              </a:rPr>
            </a:br>
            <a:endParaRPr lang="es-PE" sz="2400" dirty="0"/>
          </a:p>
        </p:txBody>
      </p:sp>
      <p:sp>
        <p:nvSpPr>
          <p:cNvPr id="3" name="Subtítulo 2">
            <a:extLst>
              <a:ext uri="{FF2B5EF4-FFF2-40B4-BE49-F238E27FC236}">
                <a16:creationId xmlns:a16="http://schemas.microsoft.com/office/drawing/2014/main" id="{E5C11E61-B005-C59F-07BA-8C7D929216AA}"/>
              </a:ext>
            </a:extLst>
          </p:cNvPr>
          <p:cNvSpPr>
            <a:spLocks noGrp="1"/>
          </p:cNvSpPr>
          <p:nvPr>
            <p:ph type="subTitle" idx="1"/>
          </p:nvPr>
        </p:nvSpPr>
        <p:spPr>
          <a:xfrm>
            <a:off x="2601640" y="4744008"/>
            <a:ext cx="8459874" cy="1126283"/>
          </a:xfrm>
        </p:spPr>
        <p:txBody>
          <a:bodyPr>
            <a:normAutofit lnSpcReduction="10000"/>
          </a:bodyPr>
          <a:lstStyle/>
          <a:p>
            <a:pPr algn="ctr"/>
            <a:r>
              <a:rPr lang="es-PE" b="1" dirty="0">
                <a:solidFill>
                  <a:srgbClr val="002060"/>
                </a:solidFill>
              </a:rPr>
              <a:t>SECUNDARIA – AGP</a:t>
            </a:r>
          </a:p>
          <a:p>
            <a:pPr algn="ctr"/>
            <a:r>
              <a:rPr lang="es-PE" b="1" dirty="0">
                <a:solidFill>
                  <a:srgbClr val="FF0000"/>
                </a:solidFill>
              </a:rPr>
              <a:t>EQUIPO DE ESPECIALISTAS</a:t>
            </a:r>
          </a:p>
          <a:p>
            <a:pPr algn="ctr"/>
            <a:r>
              <a:rPr lang="es-PE" b="1" dirty="0">
                <a:solidFill>
                  <a:srgbClr val="FF0000"/>
                </a:solidFill>
              </a:rPr>
              <a:t>2023</a:t>
            </a:r>
          </a:p>
        </p:txBody>
      </p:sp>
      <p:pic>
        <p:nvPicPr>
          <p:cNvPr id="5" name="Imagen 4">
            <a:extLst>
              <a:ext uri="{FF2B5EF4-FFF2-40B4-BE49-F238E27FC236}">
                <a16:creationId xmlns:a16="http://schemas.microsoft.com/office/drawing/2014/main" id="{72A7A503-72D5-02DF-7B59-E0ECEF4DE26F}"/>
              </a:ext>
            </a:extLst>
          </p:cNvPr>
          <p:cNvPicPr>
            <a:picLocks noChangeAspect="1"/>
          </p:cNvPicPr>
          <p:nvPr/>
        </p:nvPicPr>
        <p:blipFill>
          <a:blip r:embed="rId2"/>
          <a:stretch>
            <a:fillRect/>
          </a:stretch>
        </p:blipFill>
        <p:spPr>
          <a:xfrm>
            <a:off x="180615" y="69011"/>
            <a:ext cx="2876550" cy="781050"/>
          </a:xfrm>
          <a:prstGeom prst="rect">
            <a:avLst/>
          </a:prstGeom>
        </p:spPr>
      </p:pic>
      <p:pic>
        <p:nvPicPr>
          <p:cNvPr id="6" name="Imagen 5">
            <a:extLst>
              <a:ext uri="{FF2B5EF4-FFF2-40B4-BE49-F238E27FC236}">
                <a16:creationId xmlns:a16="http://schemas.microsoft.com/office/drawing/2014/main" id="{504851A7-68B7-65A3-304C-7B4AEB394590}"/>
              </a:ext>
            </a:extLst>
          </p:cNvPr>
          <p:cNvPicPr>
            <a:picLocks noChangeAspect="1"/>
          </p:cNvPicPr>
          <p:nvPr/>
        </p:nvPicPr>
        <p:blipFill>
          <a:blip r:embed="rId3"/>
          <a:stretch>
            <a:fillRect/>
          </a:stretch>
        </p:blipFill>
        <p:spPr>
          <a:xfrm>
            <a:off x="11061514" y="5432"/>
            <a:ext cx="1024217" cy="1072989"/>
          </a:xfrm>
          <a:prstGeom prst="rect">
            <a:avLst/>
          </a:prstGeom>
        </p:spPr>
      </p:pic>
    </p:spTree>
    <p:extLst>
      <p:ext uri="{BB962C8B-B14F-4D97-AF65-F5344CB8AC3E}">
        <p14:creationId xmlns:p14="http://schemas.microsoft.com/office/powerpoint/2010/main" val="2002120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FE77C2-CA12-310F-C66A-0C6FF7349508}"/>
              </a:ext>
            </a:extLst>
          </p:cNvPr>
          <p:cNvSpPr>
            <a:spLocks noGrp="1"/>
          </p:cNvSpPr>
          <p:nvPr>
            <p:ph type="title"/>
          </p:nvPr>
        </p:nvSpPr>
        <p:spPr>
          <a:xfrm>
            <a:off x="2420397" y="97899"/>
            <a:ext cx="8911687" cy="566335"/>
          </a:xfrm>
        </p:spPr>
        <p:txBody>
          <a:bodyPr>
            <a:normAutofit fontScale="90000"/>
          </a:bodyPr>
          <a:lstStyle/>
          <a:p>
            <a:r>
              <a:rPr lang="es-PE" dirty="0"/>
              <a:t>Actividades a implementar</a:t>
            </a:r>
          </a:p>
        </p:txBody>
      </p:sp>
      <p:sp>
        <p:nvSpPr>
          <p:cNvPr id="3" name="Marcador de contenido 2">
            <a:extLst>
              <a:ext uri="{FF2B5EF4-FFF2-40B4-BE49-F238E27FC236}">
                <a16:creationId xmlns:a16="http://schemas.microsoft.com/office/drawing/2014/main" id="{658EB344-47CB-ECB3-8A5E-20E8174160F7}"/>
              </a:ext>
            </a:extLst>
          </p:cNvPr>
          <p:cNvSpPr>
            <a:spLocks noGrp="1"/>
          </p:cNvSpPr>
          <p:nvPr>
            <p:ph idx="1"/>
          </p:nvPr>
        </p:nvSpPr>
        <p:spPr>
          <a:xfrm>
            <a:off x="1821460" y="664233"/>
            <a:ext cx="10152003" cy="5831457"/>
          </a:xfrm>
        </p:spPr>
        <p:txBody>
          <a:bodyPr/>
          <a:lstStyle/>
          <a:p>
            <a:pPr>
              <a:buFont typeface="+mj-lt"/>
              <a:buAutoNum type="arabicPeriod"/>
            </a:pPr>
            <a:r>
              <a:rPr lang="es-PE" sz="1800" b="1" dirty="0">
                <a:effectLst/>
                <a:highlight>
                  <a:srgbClr val="FFFFFF"/>
                </a:highlight>
                <a:latin typeface="Segoe UI" panose="020B0502040204020203" pitchFamily="34" charset="0"/>
                <a:ea typeface="Arial Narrow" panose="020B0606020202030204" pitchFamily="34" charset="0"/>
              </a:rPr>
              <a:t>Jornada pedagógica de fortalecimiento de capacidades en el desarrollo de la competencia Lee para directivos y docentes. </a:t>
            </a:r>
          </a:p>
          <a:p>
            <a:pPr marL="0" indent="0">
              <a:buNone/>
            </a:pPr>
            <a:endParaRPr lang="es-PE" dirty="0"/>
          </a:p>
        </p:txBody>
      </p:sp>
      <p:graphicFrame>
        <p:nvGraphicFramePr>
          <p:cNvPr id="4" name="Tabla 3">
            <a:extLst>
              <a:ext uri="{FF2B5EF4-FFF2-40B4-BE49-F238E27FC236}">
                <a16:creationId xmlns:a16="http://schemas.microsoft.com/office/drawing/2014/main" id="{6C5A5EB3-485B-DED3-6933-E4104F2BCB00}"/>
              </a:ext>
            </a:extLst>
          </p:cNvPr>
          <p:cNvGraphicFramePr>
            <a:graphicFrameLocks noGrp="1"/>
          </p:cNvGraphicFramePr>
          <p:nvPr>
            <p:extLst>
              <p:ext uri="{D42A27DB-BD31-4B8C-83A1-F6EECF244321}">
                <p14:modId xmlns:p14="http://schemas.microsoft.com/office/powerpoint/2010/main" val="948406440"/>
              </p:ext>
            </p:extLst>
          </p:nvPr>
        </p:nvGraphicFramePr>
        <p:xfrm>
          <a:off x="2239110" y="1295742"/>
          <a:ext cx="9449681" cy="5079180"/>
        </p:xfrm>
        <a:graphic>
          <a:graphicData uri="http://schemas.openxmlformats.org/drawingml/2006/table">
            <a:tbl>
              <a:tblPr>
                <a:tableStyleId>{5C22544A-7EE6-4342-B048-85BDC9FD1C3A}</a:tableStyleId>
              </a:tblPr>
              <a:tblGrid>
                <a:gridCol w="9449681">
                  <a:extLst>
                    <a:ext uri="{9D8B030D-6E8A-4147-A177-3AD203B41FA5}">
                      <a16:colId xmlns:a16="http://schemas.microsoft.com/office/drawing/2014/main" val="4226905866"/>
                    </a:ext>
                  </a:extLst>
                </a:gridCol>
              </a:tblGrid>
              <a:tr h="437280">
                <a:tc>
                  <a:txBody>
                    <a:bodyPr/>
                    <a:lstStyle/>
                    <a:p>
                      <a:r>
                        <a:rPr lang="es-PE" sz="1200" b="1" dirty="0">
                          <a:effectLst/>
                        </a:rPr>
                        <a:t>RESPONSABILIDADES DE LAS INSTANCIAS DE GESTIÓN Y DE LOS ACTORES EDUCATIVOS</a:t>
                      </a:r>
                      <a:endParaRPr lang="es-PE" sz="1200" b="1" dirty="0">
                        <a:effectLst/>
                        <a:latin typeface="Times New Roman" panose="02020603050405020304" pitchFamily="18" charset="0"/>
                        <a:ea typeface="Times New Roman" panose="02020603050405020304" pitchFamily="18" charset="0"/>
                      </a:endParaRPr>
                    </a:p>
                  </a:txBody>
                  <a:tcPr marL="45958" marR="45958" marT="45958" marB="45958"/>
                </a:tc>
                <a:extLst>
                  <a:ext uri="{0D108BD9-81ED-4DB2-BD59-A6C34878D82A}">
                    <a16:rowId xmlns:a16="http://schemas.microsoft.com/office/drawing/2014/main" val="91404236"/>
                  </a:ext>
                </a:extLst>
              </a:tr>
              <a:tr h="1705874">
                <a:tc>
                  <a:txBody>
                    <a:bodyPr/>
                    <a:lstStyle/>
                    <a:p>
                      <a:pPr algn="just"/>
                      <a:r>
                        <a:rPr lang="es-PE" sz="1200" b="1" dirty="0">
                          <a:effectLst/>
                          <a:highlight>
                            <a:srgbClr val="FFFFFF"/>
                          </a:highlight>
                        </a:rPr>
                        <a:t>Responsabilidad de la Ugel.  </a:t>
                      </a:r>
                      <a:endParaRPr lang="es-PE" sz="1200" b="1" dirty="0">
                        <a:effectLst/>
                      </a:endParaRPr>
                    </a:p>
                    <a:p>
                      <a:pPr marL="342900" lvl="0" indent="-342900" algn="just">
                        <a:buFont typeface="Arial" panose="020B0604020202020204" pitchFamily="34" charset="0"/>
                        <a:buChar char="●"/>
                      </a:pPr>
                      <a:r>
                        <a:rPr lang="es-PE" sz="1200" b="1" u="none" strike="noStrike" dirty="0">
                          <a:effectLst/>
                          <a:highlight>
                            <a:srgbClr val="FFFFFF"/>
                          </a:highlight>
                        </a:rPr>
                        <a:t>La UGEL Andahuaylas, por intermedio del área de gestión pedagógica, brinda la asistencia técnica para docentes y directivos de las instituciones educativas de la EB. en estrategias para la comprensión de textos escritos referido a la movilización de la capacidad “INFIERE” de la competencia Lee diversos tipos de textos escritos en su lengua materna.</a:t>
                      </a:r>
                      <a:endParaRPr lang="es-PE" sz="1200" b="1" u="none" strike="noStrike" dirty="0">
                        <a:effectLst/>
                      </a:endParaRPr>
                    </a:p>
                    <a:p>
                      <a:pPr marL="342900" lvl="0" indent="-342900" algn="just">
                        <a:buFont typeface="Arial" panose="020B0604020202020204" pitchFamily="34" charset="0"/>
                        <a:buChar char="●"/>
                      </a:pPr>
                      <a:r>
                        <a:rPr lang="es-PE" sz="1200" b="1" u="none" strike="noStrike" dirty="0">
                          <a:effectLst/>
                          <a:highlight>
                            <a:srgbClr val="FFFFFF"/>
                          </a:highlight>
                        </a:rPr>
                        <a:t>Socializar la directiva 003 - 2023 - UGEL - Andahuaylas, dando a conocer los objetivos, los alcances, las disposiciones generales y complementarias y las actividades a implementar en las II.EE. para mejorar los aprendizajes de la competencia referido a lectura.  </a:t>
                      </a:r>
                      <a:endParaRPr lang="es-PE" sz="1200" b="1" u="none" strike="noStrike" dirty="0">
                        <a:effectLst/>
                        <a:latin typeface="Times New Roman" panose="02020603050405020304" pitchFamily="18" charset="0"/>
                        <a:ea typeface="Times New Roman" panose="02020603050405020304" pitchFamily="18" charset="0"/>
                      </a:endParaRPr>
                    </a:p>
                  </a:txBody>
                  <a:tcPr marL="45958" marR="45958" marT="45958" marB="45958"/>
                </a:tc>
                <a:extLst>
                  <a:ext uri="{0D108BD9-81ED-4DB2-BD59-A6C34878D82A}">
                    <a16:rowId xmlns:a16="http://schemas.microsoft.com/office/drawing/2014/main" val="1496216078"/>
                  </a:ext>
                </a:extLst>
              </a:tr>
              <a:tr h="1230152">
                <a:tc>
                  <a:txBody>
                    <a:bodyPr/>
                    <a:lstStyle/>
                    <a:p>
                      <a:pPr algn="just"/>
                      <a:r>
                        <a:rPr lang="es-PE" sz="1200" b="1">
                          <a:effectLst/>
                          <a:highlight>
                            <a:srgbClr val="FFFFFF"/>
                          </a:highlight>
                        </a:rPr>
                        <a:t>Responsabilidad del director(a) </a:t>
                      </a:r>
                      <a:endParaRPr lang="es-PE" sz="1200" b="1">
                        <a:effectLst/>
                      </a:endParaRPr>
                    </a:p>
                    <a:p>
                      <a:pPr marL="342900" lvl="0" indent="-342900" algn="just">
                        <a:buFont typeface="Arial" panose="020B0604020202020204" pitchFamily="34" charset="0"/>
                        <a:buChar char="●"/>
                      </a:pPr>
                      <a:r>
                        <a:rPr lang="es-PE" sz="1200" b="1" u="none" strike="noStrike" dirty="0">
                          <a:effectLst/>
                          <a:highlight>
                            <a:srgbClr val="FFFFFF"/>
                          </a:highlight>
                        </a:rPr>
                        <a:t>Garantizar la asistencia y permanencia del docente en las Asistencias Técnicas.</a:t>
                      </a:r>
                      <a:endParaRPr lang="es-PE" sz="1200" b="1" u="none" strike="noStrike" dirty="0">
                        <a:effectLst/>
                      </a:endParaRPr>
                    </a:p>
                    <a:p>
                      <a:pPr marL="342900" lvl="0" indent="-342900" algn="just">
                        <a:buFont typeface="Arial" panose="020B0604020202020204" pitchFamily="34" charset="0"/>
                        <a:buChar char="●"/>
                      </a:pPr>
                      <a:r>
                        <a:rPr lang="es-PE" sz="1200" b="1" u="none" strike="noStrike" dirty="0">
                          <a:effectLst/>
                          <a:highlight>
                            <a:srgbClr val="FFFFFF"/>
                          </a:highlight>
                        </a:rPr>
                        <a:t>Gestionar la implementación de la directiva 003 - 2023 - UGEL - Andahuaylas en todos sus extremos e incluir en su PAT.</a:t>
                      </a:r>
                      <a:endParaRPr lang="es-PE" sz="1200" b="1" u="none" strike="noStrike" dirty="0">
                        <a:effectLst/>
                      </a:endParaRPr>
                    </a:p>
                    <a:p>
                      <a:pPr marL="342900" lvl="0" indent="-342900" algn="just">
                        <a:buFont typeface="Arial" panose="020B0604020202020204" pitchFamily="34" charset="0"/>
                        <a:buChar char="●"/>
                      </a:pPr>
                      <a:r>
                        <a:rPr lang="es-PE" sz="1200" b="1" u="none" strike="noStrike" dirty="0">
                          <a:effectLst/>
                          <a:highlight>
                            <a:srgbClr val="FFFFFF"/>
                          </a:highlight>
                        </a:rPr>
                        <a:t>Monitorear a sus docentes el cumplimiento de la implementación de las temáticas brindadas en la asistencia técnica incorporando en sus planificaciones (EDA y sesiones de aprendizaje) y recabar evidencias de dicha implementación para sistematizar.</a:t>
                      </a:r>
                      <a:endParaRPr lang="es-PE" sz="1200" b="1" u="none" strike="noStrike" dirty="0">
                        <a:effectLst/>
                        <a:latin typeface="Times New Roman" panose="02020603050405020304" pitchFamily="18" charset="0"/>
                        <a:ea typeface="Times New Roman" panose="02020603050405020304" pitchFamily="18" charset="0"/>
                      </a:endParaRPr>
                    </a:p>
                  </a:txBody>
                  <a:tcPr marL="45958" marR="45958" marT="45958" marB="45958"/>
                </a:tc>
                <a:extLst>
                  <a:ext uri="{0D108BD9-81ED-4DB2-BD59-A6C34878D82A}">
                    <a16:rowId xmlns:a16="http://schemas.microsoft.com/office/drawing/2014/main" val="1630818395"/>
                  </a:ext>
                </a:extLst>
              </a:tr>
              <a:tr h="1705874">
                <a:tc>
                  <a:txBody>
                    <a:bodyPr/>
                    <a:lstStyle/>
                    <a:p>
                      <a:pPr algn="just"/>
                      <a:r>
                        <a:rPr lang="es-PE" sz="1200" b="1" dirty="0">
                          <a:effectLst/>
                          <a:highlight>
                            <a:srgbClr val="FFFFFF"/>
                          </a:highlight>
                        </a:rPr>
                        <a:t>Responsabilidad del docente.</a:t>
                      </a:r>
                      <a:endParaRPr lang="es-PE" sz="1200" b="1" dirty="0">
                        <a:effectLst/>
                      </a:endParaRPr>
                    </a:p>
                    <a:p>
                      <a:pPr marL="342900" lvl="0" indent="-342900" algn="just">
                        <a:buFont typeface="Arial" panose="020B0604020202020204" pitchFamily="34" charset="0"/>
                        <a:buChar char="●"/>
                      </a:pPr>
                      <a:r>
                        <a:rPr lang="es-PE" sz="1200" b="1" u="none" strike="noStrike" dirty="0">
                          <a:effectLst/>
                          <a:highlight>
                            <a:srgbClr val="FFFFFF"/>
                          </a:highlight>
                        </a:rPr>
                        <a:t>Los docentes y directivos deben asistir de manera puntual y permanecer en las asistencias técnicas.</a:t>
                      </a:r>
                      <a:endParaRPr lang="es-PE" sz="1200" b="1" u="none" strike="noStrike" dirty="0">
                        <a:effectLst/>
                      </a:endParaRPr>
                    </a:p>
                    <a:p>
                      <a:pPr marL="342900" lvl="0" indent="-342900" algn="just">
                        <a:buFont typeface="Arial" panose="020B0604020202020204" pitchFamily="34" charset="0"/>
                        <a:buChar char="●"/>
                      </a:pPr>
                      <a:r>
                        <a:rPr lang="es-PE" sz="1200" b="1" u="none" strike="noStrike" dirty="0">
                          <a:effectLst/>
                          <a:highlight>
                            <a:srgbClr val="FFFFFF"/>
                          </a:highlight>
                        </a:rPr>
                        <a:t>Los maestros comprometidos con la mejora de los aprendizajes de sus estudiantes, implementan e incluyen en las EDA y en la secuencia de actividades (sesiones de aprendizaje) las temáticas brindadas en la AT. “estrategias de comprensión lectora de la capacidad infiere”, con la finalidad, que el estudiante se empodere, haga uso de estas estrategias y pueda inferir y comprender mejor los textos con los que interactúa.  </a:t>
                      </a:r>
                      <a:endParaRPr lang="es-PE" sz="1200" b="1" u="none" strike="noStrike" dirty="0">
                        <a:effectLst/>
                      </a:endParaRPr>
                    </a:p>
                    <a:p>
                      <a:pPr marL="342900" lvl="0" indent="-342900" algn="just">
                        <a:buFont typeface="Arial" panose="020B0604020202020204" pitchFamily="34" charset="0"/>
                        <a:buChar char="●"/>
                      </a:pPr>
                      <a:r>
                        <a:rPr lang="es-PE" sz="1200" b="1" u="none" strike="noStrike" dirty="0">
                          <a:effectLst/>
                          <a:highlight>
                            <a:srgbClr val="FFFFFF"/>
                          </a:highlight>
                        </a:rPr>
                        <a:t>Implementar todas las actividades previstas en la presente directiva 003 - 2023- UGEL Andahuaylas, recabando y acopiando evidencias de su implementación.</a:t>
                      </a:r>
                      <a:endParaRPr lang="es-PE" sz="1200" b="1" u="none" strike="noStrike" dirty="0">
                        <a:effectLst/>
                        <a:latin typeface="Times New Roman" panose="02020603050405020304" pitchFamily="18" charset="0"/>
                        <a:ea typeface="Times New Roman" panose="02020603050405020304" pitchFamily="18" charset="0"/>
                      </a:endParaRPr>
                    </a:p>
                  </a:txBody>
                  <a:tcPr marL="45958" marR="45958" marT="45958" marB="45958"/>
                </a:tc>
                <a:extLst>
                  <a:ext uri="{0D108BD9-81ED-4DB2-BD59-A6C34878D82A}">
                    <a16:rowId xmlns:a16="http://schemas.microsoft.com/office/drawing/2014/main" val="2949640599"/>
                  </a:ext>
                </a:extLst>
              </a:tr>
            </a:tbl>
          </a:graphicData>
        </a:graphic>
      </p:graphicFrame>
    </p:spTree>
    <p:extLst>
      <p:ext uri="{BB962C8B-B14F-4D97-AF65-F5344CB8AC3E}">
        <p14:creationId xmlns:p14="http://schemas.microsoft.com/office/powerpoint/2010/main" val="1984830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a:extLst>
              <a:ext uri="{FF2B5EF4-FFF2-40B4-BE49-F238E27FC236}">
                <a16:creationId xmlns:a16="http://schemas.microsoft.com/office/drawing/2014/main" id="{B4D5664A-735D-3DBC-D09A-CDC32934CB83}"/>
              </a:ext>
            </a:extLst>
          </p:cNvPr>
          <p:cNvGraphicFramePr>
            <a:graphicFrameLocks noGrp="1"/>
          </p:cNvGraphicFramePr>
          <p:nvPr>
            <p:extLst>
              <p:ext uri="{D42A27DB-BD31-4B8C-83A1-F6EECF244321}">
                <p14:modId xmlns:p14="http://schemas.microsoft.com/office/powerpoint/2010/main" val="3401609851"/>
              </p:ext>
            </p:extLst>
          </p:nvPr>
        </p:nvGraphicFramePr>
        <p:xfrm>
          <a:off x="247650" y="2554666"/>
          <a:ext cx="5848350" cy="4216400"/>
        </p:xfrm>
        <a:graphic>
          <a:graphicData uri="http://schemas.openxmlformats.org/drawingml/2006/table">
            <a:tbl>
              <a:tblPr bandRow="1">
                <a:tableStyleId>{5C22544A-7EE6-4342-B048-85BDC9FD1C3A}</a:tableStyleId>
              </a:tblPr>
              <a:tblGrid>
                <a:gridCol w="5848350">
                  <a:extLst>
                    <a:ext uri="{9D8B030D-6E8A-4147-A177-3AD203B41FA5}">
                      <a16:colId xmlns:a16="http://schemas.microsoft.com/office/drawing/2014/main" val="3861080285"/>
                    </a:ext>
                  </a:extLst>
                </a:gridCol>
              </a:tblGrid>
              <a:tr h="528320">
                <a:tc>
                  <a:txBody>
                    <a:bodyPr/>
                    <a:lstStyle/>
                    <a:p>
                      <a:pPr indent="13970" algn="just"/>
                      <a:r>
                        <a:rPr lang="es-PE" sz="1100">
                          <a:effectLst/>
                        </a:rPr>
                        <a:t>RESPONSABILIDADES DE LAS INSTANCIAS DE GESTIÓN Y DE LOS ACTORES EDUCATIVOS</a:t>
                      </a:r>
                      <a:endParaRPr lang="es-PE" sz="1200">
                        <a:effectLst/>
                        <a:latin typeface="Times New Roman" panose="02020603050405020304" pitchFamily="18" charset="0"/>
                        <a:ea typeface="Times New Roman" panose="02020603050405020304" pitchFamily="18" charset="0"/>
                      </a:endParaRPr>
                    </a:p>
                  </a:txBody>
                  <a:tcPr marL="73025" marR="73025" marT="0" marB="0" anchor="ctr"/>
                </a:tc>
                <a:extLst>
                  <a:ext uri="{0D108BD9-81ED-4DB2-BD59-A6C34878D82A}">
                    <a16:rowId xmlns:a16="http://schemas.microsoft.com/office/drawing/2014/main" val="2926740279"/>
                  </a:ext>
                </a:extLst>
              </a:tr>
              <a:tr h="348615">
                <a:tc>
                  <a:txBody>
                    <a:bodyPr/>
                    <a:lstStyle/>
                    <a:p>
                      <a:pPr algn="just"/>
                      <a:r>
                        <a:rPr lang="es-PE" sz="1100" dirty="0">
                          <a:effectLst/>
                        </a:rPr>
                        <a:t>Responsabilidad de la Ugel </a:t>
                      </a:r>
                      <a:endParaRPr lang="es-PE" sz="1200" dirty="0">
                        <a:effectLst/>
                      </a:endParaRPr>
                    </a:p>
                    <a:p>
                      <a:pPr marL="342900" lvl="0" indent="-342900" algn="just">
                        <a:buFont typeface="Symbol" panose="05050102010706020507" pitchFamily="18" charset="2"/>
                        <a:buChar char=""/>
                      </a:pPr>
                      <a:r>
                        <a:rPr lang="es-PE" sz="1100" dirty="0">
                          <a:effectLst/>
                        </a:rPr>
                        <a:t>Proveer de manera virtual textos alusivos a las fechas programadas.</a:t>
                      </a:r>
                      <a:endParaRPr lang="es-PE" sz="1200" dirty="0">
                        <a:effectLst/>
                      </a:endParaRPr>
                    </a:p>
                    <a:p>
                      <a:pPr marL="342900" lvl="0" indent="-342900" algn="just">
                        <a:buFont typeface="Symbol" panose="05050102010706020507" pitchFamily="18" charset="2"/>
                        <a:buChar char=""/>
                      </a:pPr>
                      <a:r>
                        <a:rPr lang="es-PE" sz="1100" dirty="0">
                          <a:effectLst/>
                        </a:rPr>
                        <a:t>Emitir un comunicado haciendo recordar la fecha de ejecución de cada festival.</a:t>
                      </a:r>
                      <a:endParaRPr lang="es-PE" sz="1200" dirty="0">
                        <a:effectLst/>
                      </a:endParaRPr>
                    </a:p>
                    <a:p>
                      <a:pPr marL="342900" lvl="0" indent="-342900" algn="just">
                        <a:buFont typeface="Symbol" panose="05050102010706020507" pitchFamily="18" charset="2"/>
                        <a:buChar char=""/>
                      </a:pPr>
                      <a:r>
                        <a:rPr lang="es-PE" sz="1100" dirty="0">
                          <a:effectLst/>
                        </a:rPr>
                        <a:t>Compartir el link del Formulario Google Drive para enviar las evidencias de la ejecución de los festivales de lectura.</a:t>
                      </a:r>
                      <a:endParaRPr lang="es-PE" sz="1200" dirty="0">
                        <a:effectLst/>
                      </a:endParaRPr>
                    </a:p>
                    <a:p>
                      <a:pPr marL="342900" lvl="0" indent="-342900" algn="just">
                        <a:buFont typeface="Symbol" panose="05050102010706020507" pitchFamily="18" charset="2"/>
                        <a:buChar char=""/>
                      </a:pPr>
                      <a:r>
                        <a:rPr lang="es-PE" sz="1100" dirty="0">
                          <a:effectLst/>
                        </a:rPr>
                        <a:t>Monitorear la ejecución de cada festival a través de los especialistas territoriales</a:t>
                      </a:r>
                      <a:endParaRPr lang="es-PE" sz="1200" dirty="0">
                        <a:effectLst/>
                      </a:endParaRPr>
                    </a:p>
                    <a:p>
                      <a:pPr marL="342900" lvl="0" indent="-342900" algn="just">
                        <a:buFont typeface="Symbol" panose="05050102010706020507" pitchFamily="18" charset="2"/>
                        <a:buChar char=""/>
                      </a:pPr>
                      <a:r>
                        <a:rPr lang="es-PE" sz="1100" dirty="0">
                          <a:effectLst/>
                        </a:rPr>
                        <a:t>Realizar un informe con el reporte de IE que cumplieron con enviar sus evidencias de manera oportuna.</a:t>
                      </a:r>
                      <a:endParaRPr lang="es-PE" sz="1200" dirty="0">
                        <a:effectLst/>
                      </a:endParaRPr>
                    </a:p>
                    <a:p>
                      <a:pPr marL="342900" lvl="0" indent="-342900" algn="just">
                        <a:buFont typeface="Symbol" panose="05050102010706020507" pitchFamily="18" charset="2"/>
                        <a:buChar char=""/>
                      </a:pPr>
                      <a:r>
                        <a:rPr lang="es-PE" sz="1100" dirty="0">
                          <a:effectLst/>
                        </a:rPr>
                        <a:t>Brindar orientación a las consultas de realizadas por los directivos y docentes respecto a los festivales.</a:t>
                      </a:r>
                      <a:endParaRPr lang="es-PE" sz="1200" dirty="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658876358"/>
                  </a:ext>
                </a:extLst>
              </a:tr>
              <a:tr h="1421130">
                <a:tc>
                  <a:txBody>
                    <a:bodyPr/>
                    <a:lstStyle/>
                    <a:p>
                      <a:pPr algn="just"/>
                      <a:r>
                        <a:rPr lang="es-PE" sz="1100" dirty="0">
                          <a:effectLst/>
                        </a:rPr>
                        <a:t>Responsabilidad del director (a)</a:t>
                      </a:r>
                      <a:endParaRPr lang="es-PE" sz="1200" dirty="0">
                        <a:effectLst/>
                      </a:endParaRPr>
                    </a:p>
                    <a:p>
                      <a:pPr marL="342900" lvl="0" indent="-342900" algn="just">
                        <a:buSzPts val="1000"/>
                        <a:buFont typeface="Arial" panose="020B0604020202020204" pitchFamily="34" charset="0"/>
                        <a:buChar char="●"/>
                      </a:pPr>
                      <a:r>
                        <a:rPr lang="es-PE" sz="1100" dirty="0">
                          <a:effectLst/>
                        </a:rPr>
                        <a:t>Garantiza el cumplimiento de la actividad.</a:t>
                      </a:r>
                      <a:endParaRPr lang="es-PE" sz="1200" dirty="0">
                        <a:effectLst/>
                      </a:endParaRPr>
                    </a:p>
                    <a:p>
                      <a:pPr marL="342900" lvl="0" indent="-342900" algn="just">
                        <a:buSzPts val="1000"/>
                        <a:buFont typeface="Arial" panose="020B0604020202020204" pitchFamily="34" charset="0"/>
                        <a:buChar char="●"/>
                      </a:pPr>
                      <a:r>
                        <a:rPr lang="es-PE" sz="1100" dirty="0">
                          <a:effectLst/>
                        </a:rPr>
                        <a:t>Diseña e implementa a nivel de la institución educativa otras estrategias de acuerdo a su contexto de manera creativa.</a:t>
                      </a:r>
                      <a:endParaRPr lang="es-PE" sz="1200" dirty="0">
                        <a:effectLst/>
                      </a:endParaRPr>
                    </a:p>
                    <a:p>
                      <a:pPr marL="342900" lvl="0" indent="-342900" algn="just">
                        <a:buSzPts val="1000"/>
                        <a:buFont typeface="Arial" panose="020B0604020202020204" pitchFamily="34" charset="0"/>
                        <a:buChar char="●"/>
                      </a:pPr>
                      <a:r>
                        <a:rPr lang="es-PE" sz="1100" dirty="0">
                          <a:effectLst/>
                        </a:rPr>
                        <a:t>Reporta con evidencias significativas a la UGEL (foto capturas, videos, audios) sobre el desarrollo de la actividad. (Las evidencias deben ser actuales y verídicas, bajo responsabilidad)</a:t>
                      </a:r>
                      <a:endParaRPr lang="es-PE" sz="1200" dirty="0">
                        <a:effectLst/>
                      </a:endParaRPr>
                    </a:p>
                    <a:p>
                      <a:pPr marL="342900" lvl="0" indent="-342900" algn="just">
                        <a:buSzPts val="1000"/>
                        <a:buFont typeface="Arial" panose="020B0604020202020204" pitchFamily="34" charset="0"/>
                        <a:buChar char="●"/>
                      </a:pPr>
                      <a:r>
                        <a:rPr lang="es-PE" sz="1100" dirty="0">
                          <a:effectLst/>
                        </a:rPr>
                        <a:t>Promueve la participación de los docentes y estudiantes en el concurso de PODCAST (primaria)</a:t>
                      </a:r>
                      <a:endParaRPr lang="es-PE" sz="1200" dirty="0">
                        <a:effectLst/>
                      </a:endParaRPr>
                    </a:p>
                    <a:p>
                      <a:pPr marL="342900" lvl="0" indent="-342900" algn="just">
                        <a:buSzPts val="1000"/>
                        <a:buFont typeface="Arial" panose="020B0604020202020204" pitchFamily="34" charset="0"/>
                        <a:buChar char="●"/>
                      </a:pPr>
                      <a:r>
                        <a:rPr lang="es-PE" sz="1100" dirty="0">
                          <a:effectLst/>
                        </a:rPr>
                        <a:t>Incorpora los cuatro festivales de lectura en el PAT de la IE.</a:t>
                      </a:r>
                      <a:endParaRPr lang="es-PE" sz="1200" dirty="0">
                        <a:effectLst/>
                        <a:latin typeface="Noto Sans Symbols"/>
                        <a:ea typeface="Noto Sans Symbols"/>
                        <a:cs typeface="Noto Sans Symbols"/>
                      </a:endParaRPr>
                    </a:p>
                  </a:txBody>
                  <a:tcPr marL="73025" marR="73025" marT="0" marB="0"/>
                </a:tc>
                <a:extLst>
                  <a:ext uri="{0D108BD9-81ED-4DB2-BD59-A6C34878D82A}">
                    <a16:rowId xmlns:a16="http://schemas.microsoft.com/office/drawing/2014/main" val="1359800635"/>
                  </a:ext>
                </a:extLst>
              </a:tr>
            </a:tbl>
          </a:graphicData>
        </a:graphic>
      </p:graphicFrame>
      <p:graphicFrame>
        <p:nvGraphicFramePr>
          <p:cNvPr id="8" name="Tabla 7">
            <a:extLst>
              <a:ext uri="{FF2B5EF4-FFF2-40B4-BE49-F238E27FC236}">
                <a16:creationId xmlns:a16="http://schemas.microsoft.com/office/drawing/2014/main" id="{B65B31BB-9BA4-8B07-E8E7-3C062EC4DC03}"/>
              </a:ext>
            </a:extLst>
          </p:cNvPr>
          <p:cNvGraphicFramePr>
            <a:graphicFrameLocks noGrp="1"/>
          </p:cNvGraphicFramePr>
          <p:nvPr>
            <p:extLst>
              <p:ext uri="{D42A27DB-BD31-4B8C-83A1-F6EECF244321}">
                <p14:modId xmlns:p14="http://schemas.microsoft.com/office/powerpoint/2010/main" val="2735990273"/>
              </p:ext>
            </p:extLst>
          </p:nvPr>
        </p:nvGraphicFramePr>
        <p:xfrm>
          <a:off x="6240133" y="2554666"/>
          <a:ext cx="5848350" cy="4191000"/>
        </p:xfrm>
        <a:graphic>
          <a:graphicData uri="http://schemas.openxmlformats.org/drawingml/2006/table">
            <a:tbl>
              <a:tblPr bandRow="1">
                <a:tableStyleId>{5C22544A-7EE6-4342-B048-85BDC9FD1C3A}</a:tableStyleId>
              </a:tblPr>
              <a:tblGrid>
                <a:gridCol w="5848350">
                  <a:extLst>
                    <a:ext uri="{9D8B030D-6E8A-4147-A177-3AD203B41FA5}">
                      <a16:colId xmlns:a16="http://schemas.microsoft.com/office/drawing/2014/main" val="2742024248"/>
                    </a:ext>
                  </a:extLst>
                </a:gridCol>
              </a:tblGrid>
              <a:tr h="809625">
                <a:tc>
                  <a:txBody>
                    <a:bodyPr/>
                    <a:lstStyle/>
                    <a:p>
                      <a:pPr algn="just"/>
                      <a:r>
                        <a:rPr lang="es-PE" sz="1100" dirty="0">
                          <a:effectLst/>
                        </a:rPr>
                        <a:t>Responsabilidad del docente</a:t>
                      </a:r>
                      <a:endParaRPr lang="es-PE" sz="1200" dirty="0">
                        <a:effectLst/>
                      </a:endParaRPr>
                    </a:p>
                    <a:p>
                      <a:pPr marL="342900" lvl="0" indent="-342900" algn="just">
                        <a:buSzPts val="1000"/>
                        <a:buFont typeface="Arial" panose="020B0604020202020204" pitchFamily="34" charset="0"/>
                        <a:buChar char="●"/>
                      </a:pPr>
                      <a:r>
                        <a:rPr lang="es-PE" sz="1100" dirty="0">
                          <a:effectLst/>
                        </a:rPr>
                        <a:t>Planifica la ejecución de cada festival en las fechas indicadas y coordina con los estudiantes las acciones a realizar; así como, elegir la mejor técnica de lectura de acuerdo a su contexto.</a:t>
                      </a:r>
                      <a:endParaRPr lang="es-PE" sz="1200" dirty="0">
                        <a:effectLst/>
                      </a:endParaRPr>
                    </a:p>
                    <a:p>
                      <a:pPr marL="342900" lvl="0" indent="-342900" algn="just">
                        <a:buSzPts val="1000"/>
                        <a:buFont typeface="Arial" panose="020B0604020202020204" pitchFamily="34" charset="0"/>
                        <a:buChar char="●"/>
                      </a:pPr>
                      <a:r>
                        <a:rPr lang="es-PE" sz="1100" dirty="0">
                          <a:effectLst/>
                        </a:rPr>
                        <a:t>Selecciona y provee de textos (lecturas) a los estudiantes, anticipadamente.</a:t>
                      </a:r>
                      <a:endParaRPr lang="es-PE" sz="1200" dirty="0">
                        <a:effectLst/>
                      </a:endParaRPr>
                    </a:p>
                    <a:p>
                      <a:pPr marL="342900" lvl="0" indent="-342900" algn="just">
                        <a:buSzPts val="1000"/>
                        <a:buFont typeface="Arial" panose="020B0604020202020204" pitchFamily="34" charset="0"/>
                        <a:buChar char="●"/>
                      </a:pPr>
                      <a:r>
                        <a:rPr lang="es-PE" sz="1100" dirty="0">
                          <a:effectLst/>
                        </a:rPr>
                        <a:t>Monitorea y acompaña el proceso de la lectura.</a:t>
                      </a:r>
                      <a:endParaRPr lang="es-PE" sz="1200" dirty="0">
                        <a:effectLst/>
                      </a:endParaRPr>
                    </a:p>
                    <a:p>
                      <a:pPr marL="342900" lvl="0" indent="-342900" algn="just">
                        <a:buSzPts val="1000"/>
                        <a:buFont typeface="Arial" panose="020B0604020202020204" pitchFamily="34" charset="0"/>
                        <a:buChar char="●"/>
                      </a:pPr>
                      <a:r>
                        <a:rPr lang="es-PE" sz="1100" dirty="0">
                          <a:effectLst/>
                        </a:rPr>
                        <a:t>Reporta con evidencias significativas al director (videos o </a:t>
                      </a:r>
                      <a:r>
                        <a:rPr lang="es-PE" sz="1100" dirty="0" err="1">
                          <a:effectLst/>
                        </a:rPr>
                        <a:t>fotocapturas</a:t>
                      </a:r>
                      <a:r>
                        <a:rPr lang="es-PE" sz="1100" dirty="0">
                          <a:effectLst/>
                        </a:rPr>
                        <a:t>, audios.)</a:t>
                      </a:r>
                      <a:endParaRPr lang="es-PE" sz="1200" dirty="0">
                        <a:effectLst/>
                      </a:endParaRPr>
                    </a:p>
                    <a:p>
                      <a:pPr marL="342900" lvl="0" indent="-342900" algn="just">
                        <a:buSzPts val="1000"/>
                        <a:buFont typeface="Arial" panose="020B0604020202020204" pitchFamily="34" charset="0"/>
                        <a:buChar char="●"/>
                      </a:pPr>
                      <a:r>
                        <a:rPr lang="es-PE" sz="1100" dirty="0">
                          <a:effectLst/>
                        </a:rPr>
                        <a:t>Motiva y brinda soporte en la participación del concurso de podcast (primaria).</a:t>
                      </a:r>
                      <a:endParaRPr lang="es-PE" sz="1200" dirty="0">
                        <a:effectLst/>
                        <a:latin typeface="Noto Sans Symbols"/>
                        <a:ea typeface="Noto Sans Symbols"/>
                        <a:cs typeface="Noto Sans Symbols"/>
                      </a:endParaRPr>
                    </a:p>
                  </a:txBody>
                  <a:tcPr marL="73025" marR="73025" marT="0" marB="0"/>
                </a:tc>
                <a:extLst>
                  <a:ext uri="{0D108BD9-81ED-4DB2-BD59-A6C34878D82A}">
                    <a16:rowId xmlns:a16="http://schemas.microsoft.com/office/drawing/2014/main" val="4024828895"/>
                  </a:ext>
                </a:extLst>
              </a:tr>
              <a:tr h="864870">
                <a:tc>
                  <a:txBody>
                    <a:bodyPr/>
                    <a:lstStyle/>
                    <a:p>
                      <a:pPr algn="just"/>
                      <a:r>
                        <a:rPr lang="es-PE" sz="1100">
                          <a:effectLst/>
                        </a:rPr>
                        <a:t>Responsabilidad del estudiante</a:t>
                      </a:r>
                      <a:endParaRPr lang="es-PE" sz="1200">
                        <a:effectLst/>
                      </a:endParaRPr>
                    </a:p>
                    <a:p>
                      <a:pPr marL="342900" lvl="0" indent="-342900" algn="just">
                        <a:buSzPts val="1000"/>
                        <a:buFont typeface="Arial" panose="020B0604020202020204" pitchFamily="34" charset="0"/>
                        <a:buChar char="●"/>
                      </a:pPr>
                      <a:r>
                        <a:rPr lang="es-PE" sz="1100">
                          <a:effectLst/>
                        </a:rPr>
                        <a:t>Participa en la planificación del festival de lectura según sus condiciones y contexto. </a:t>
                      </a:r>
                      <a:endParaRPr lang="es-PE" sz="1200">
                        <a:effectLst/>
                      </a:endParaRPr>
                    </a:p>
                    <a:p>
                      <a:pPr marL="342900" lvl="0" indent="-342900" algn="just">
                        <a:buSzPts val="1000"/>
                        <a:buFont typeface="Arial" panose="020B0604020202020204" pitchFamily="34" charset="0"/>
                        <a:buChar char="●"/>
                      </a:pPr>
                      <a:r>
                        <a:rPr lang="es-PE" sz="1100">
                          <a:effectLst/>
                        </a:rPr>
                        <a:t>Vivencia la lectura de manera individual.</a:t>
                      </a:r>
                      <a:endParaRPr lang="es-PE" sz="1200">
                        <a:effectLst/>
                      </a:endParaRPr>
                    </a:p>
                    <a:p>
                      <a:pPr marL="342900" lvl="0" indent="-342900" algn="just">
                        <a:buSzPts val="1000"/>
                        <a:buFont typeface="Arial" panose="020B0604020202020204" pitchFamily="34" charset="0"/>
                        <a:buChar char="●"/>
                      </a:pPr>
                      <a:r>
                        <a:rPr lang="es-PE" sz="1100">
                          <a:effectLst/>
                        </a:rPr>
                        <a:t>Comenta sobre la actividad y/o recomienda su lectura favorita.</a:t>
                      </a:r>
                      <a:endParaRPr lang="es-PE" sz="1200">
                        <a:effectLst/>
                      </a:endParaRPr>
                    </a:p>
                    <a:p>
                      <a:pPr marL="342900" lvl="0" indent="-342900" algn="just">
                        <a:buSzPts val="1000"/>
                        <a:buFont typeface="Arial" panose="020B0604020202020204" pitchFamily="34" charset="0"/>
                        <a:buChar char="●"/>
                      </a:pPr>
                      <a:r>
                        <a:rPr lang="es-PE" sz="1100">
                          <a:effectLst/>
                        </a:rPr>
                        <a:t>Participa en el concurso de podcast (primaria).</a:t>
                      </a:r>
                      <a:endParaRPr lang="es-PE" sz="1200">
                        <a:effectLst/>
                        <a:latin typeface="Noto Sans Symbols"/>
                        <a:ea typeface="Noto Sans Symbols"/>
                        <a:cs typeface="Noto Sans Symbols"/>
                      </a:endParaRPr>
                    </a:p>
                  </a:txBody>
                  <a:tcPr marL="73025" marR="73025" marT="0" marB="0"/>
                </a:tc>
                <a:extLst>
                  <a:ext uri="{0D108BD9-81ED-4DB2-BD59-A6C34878D82A}">
                    <a16:rowId xmlns:a16="http://schemas.microsoft.com/office/drawing/2014/main" val="1097228478"/>
                  </a:ext>
                </a:extLst>
              </a:tr>
              <a:tr h="1164590">
                <a:tc>
                  <a:txBody>
                    <a:bodyPr/>
                    <a:lstStyle/>
                    <a:p>
                      <a:pPr algn="just"/>
                      <a:r>
                        <a:rPr lang="es-PE" sz="1100" dirty="0">
                          <a:effectLst/>
                        </a:rPr>
                        <a:t>Responsabilidad de la familia</a:t>
                      </a:r>
                      <a:endParaRPr lang="es-PE" sz="1200" dirty="0">
                        <a:effectLst/>
                      </a:endParaRPr>
                    </a:p>
                    <a:p>
                      <a:pPr marL="342900" lvl="0" indent="-342900" algn="just">
                        <a:buSzPts val="1000"/>
                        <a:buFont typeface="Arial" panose="020B0604020202020204" pitchFamily="34" charset="0"/>
                        <a:buChar char="●"/>
                      </a:pPr>
                      <a:r>
                        <a:rPr lang="es-PE" sz="1100" dirty="0">
                          <a:effectLst/>
                        </a:rPr>
                        <a:t>Gestiona un espacio amigable para dar oportunidad la extensión de las lecturas en el hogar.</a:t>
                      </a:r>
                      <a:endParaRPr lang="es-PE" sz="1200" dirty="0">
                        <a:effectLst/>
                      </a:endParaRPr>
                    </a:p>
                    <a:p>
                      <a:pPr marL="342900" lvl="0" indent="-342900" algn="just">
                        <a:buSzPts val="1000"/>
                        <a:buFont typeface="Arial" panose="020B0604020202020204" pitchFamily="34" charset="0"/>
                        <a:buChar char="●"/>
                      </a:pPr>
                      <a:r>
                        <a:rPr lang="es-PE" sz="1100" dirty="0">
                          <a:effectLst/>
                        </a:rPr>
                        <a:t>La biblioteca del hogar debe contar con lecturas de acuerdo al gusto lector de los hijos.</a:t>
                      </a:r>
                      <a:endParaRPr lang="es-PE" sz="1200" dirty="0">
                        <a:effectLst/>
                      </a:endParaRPr>
                    </a:p>
                    <a:p>
                      <a:pPr marL="342900" lvl="0" indent="-342900" algn="just">
                        <a:buSzPts val="1000"/>
                        <a:buFont typeface="Arial" panose="020B0604020202020204" pitchFamily="34" charset="0"/>
                        <a:buChar char="●"/>
                      </a:pPr>
                      <a:r>
                        <a:rPr lang="es-PE" sz="1100" dirty="0">
                          <a:effectLst/>
                        </a:rPr>
                        <a:t>Motiva a los hijos en la lectura.</a:t>
                      </a:r>
                      <a:endParaRPr lang="es-PE" sz="1200" dirty="0">
                        <a:effectLst/>
                      </a:endParaRPr>
                    </a:p>
                    <a:p>
                      <a:pPr marL="342900" lvl="0" indent="-342900" algn="just">
                        <a:buSzPts val="1000"/>
                        <a:buFont typeface="Arial" panose="020B0604020202020204" pitchFamily="34" charset="0"/>
                        <a:buChar char="●"/>
                      </a:pPr>
                      <a:r>
                        <a:rPr lang="es-PE" sz="1100" dirty="0">
                          <a:effectLst/>
                        </a:rPr>
                        <a:t>Reflexiona sobre la importancia de la lectura.</a:t>
                      </a:r>
                      <a:endParaRPr lang="es-PE" sz="1200" dirty="0">
                        <a:effectLst/>
                      </a:endParaRPr>
                    </a:p>
                    <a:p>
                      <a:pPr marL="342900" lvl="0" indent="-342900" algn="just">
                        <a:buSzPts val="1000"/>
                        <a:buFont typeface="Arial" panose="020B0604020202020204" pitchFamily="34" charset="0"/>
                        <a:buChar char="●"/>
                      </a:pPr>
                      <a:r>
                        <a:rPr lang="es-PE" sz="1100" dirty="0">
                          <a:effectLst/>
                        </a:rPr>
                        <a:t>Acompaña en la participación activa de sus hijos en el concurso de podcast (primaria).</a:t>
                      </a:r>
                      <a:endParaRPr lang="es-PE" sz="1200" dirty="0">
                        <a:effectLst/>
                        <a:latin typeface="Noto Sans Symbols"/>
                        <a:ea typeface="Noto Sans Symbols"/>
                        <a:cs typeface="Noto Sans Symbols"/>
                      </a:endParaRPr>
                    </a:p>
                  </a:txBody>
                  <a:tcPr marL="73025" marR="73025" marT="0" marB="0"/>
                </a:tc>
                <a:extLst>
                  <a:ext uri="{0D108BD9-81ED-4DB2-BD59-A6C34878D82A}">
                    <a16:rowId xmlns:a16="http://schemas.microsoft.com/office/drawing/2014/main" val="2592398978"/>
                  </a:ext>
                </a:extLst>
              </a:tr>
            </a:tbl>
          </a:graphicData>
        </a:graphic>
      </p:graphicFrame>
      <p:sp>
        <p:nvSpPr>
          <p:cNvPr id="10" name="CuadroTexto 9">
            <a:extLst>
              <a:ext uri="{FF2B5EF4-FFF2-40B4-BE49-F238E27FC236}">
                <a16:creationId xmlns:a16="http://schemas.microsoft.com/office/drawing/2014/main" id="{95AC1304-815A-5744-CE18-9258F511980D}"/>
              </a:ext>
            </a:extLst>
          </p:cNvPr>
          <p:cNvSpPr txBox="1"/>
          <p:nvPr/>
        </p:nvSpPr>
        <p:spPr>
          <a:xfrm>
            <a:off x="1595887" y="112334"/>
            <a:ext cx="10492596" cy="2462213"/>
          </a:xfrm>
          <a:prstGeom prst="rect">
            <a:avLst/>
          </a:prstGeom>
          <a:noFill/>
        </p:spPr>
        <p:txBody>
          <a:bodyPr wrap="square">
            <a:spAutoFit/>
          </a:bodyPr>
          <a:lstStyle/>
          <a:p>
            <a:pPr marL="342900" lvl="0" indent="-342900" algn="just">
              <a:buSzPts val="1000"/>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Festival 1. (Ejecución 11 de mayo), </a:t>
            </a:r>
            <a:r>
              <a:rPr lang="es-PE" sz="1400" dirty="0">
                <a:effectLst/>
                <a:latin typeface="Segoe UI" panose="020B0502040204020203" pitchFamily="34" charset="0"/>
                <a:ea typeface="Arial" panose="020B0604020202020204" pitchFamily="34" charset="0"/>
                <a:cs typeface="Noto Sans Symbols"/>
              </a:rPr>
              <a:t>“</a:t>
            </a:r>
            <a:r>
              <a:rPr lang="es-PE" sz="1400" dirty="0">
                <a:solidFill>
                  <a:srgbClr val="000000"/>
                </a:solidFill>
                <a:effectLst/>
                <a:latin typeface="Segoe UI" panose="020B0502040204020203" pitchFamily="34" charset="0"/>
                <a:ea typeface="Arial" panose="020B0604020202020204" pitchFamily="34" charset="0"/>
                <a:cs typeface="Noto Sans Symbols"/>
              </a:rPr>
              <a:t>Día de la Madre</a:t>
            </a:r>
            <a:r>
              <a:rPr lang="es-PE" sz="1400" dirty="0">
                <a:effectLst/>
                <a:latin typeface="Segoe UI" panose="020B0502040204020203" pitchFamily="34" charset="0"/>
                <a:ea typeface="Arial" panose="020B0604020202020204" pitchFamily="34" charset="0"/>
                <a:cs typeface="Noto Sans Symbols"/>
              </a:rPr>
              <a:t>”</a:t>
            </a:r>
            <a:r>
              <a:rPr lang="es-PE" sz="1400" dirty="0">
                <a:solidFill>
                  <a:srgbClr val="000000"/>
                </a:solidFill>
                <a:effectLst/>
                <a:latin typeface="Segoe UI" panose="020B0502040204020203" pitchFamily="34" charset="0"/>
                <a:ea typeface="Arial" panose="020B0604020202020204" pitchFamily="34" charset="0"/>
                <a:cs typeface="Noto Sans Symbols"/>
              </a:rPr>
              <a:t> y</a:t>
            </a:r>
            <a:r>
              <a:rPr lang="es-PE" sz="1400" dirty="0">
                <a:effectLst/>
                <a:latin typeface="Segoe UI" panose="020B0502040204020203" pitchFamily="34" charset="0"/>
                <a:ea typeface="Arial" panose="020B0604020202020204" pitchFamily="34" charset="0"/>
                <a:cs typeface="Noto Sans Symbols"/>
              </a:rPr>
              <a:t> “A</a:t>
            </a:r>
            <a:r>
              <a:rPr lang="es-PE" sz="1400" dirty="0">
                <a:solidFill>
                  <a:srgbClr val="000000"/>
                </a:solidFill>
                <a:effectLst/>
                <a:latin typeface="Segoe UI" panose="020B0502040204020203" pitchFamily="34" charset="0"/>
                <a:ea typeface="Arial" panose="020B0604020202020204" pitchFamily="34" charset="0"/>
                <a:cs typeface="Noto Sans Symbols"/>
              </a:rPr>
              <a:t>niversario de la acción heroica de María Parado de Bellido</a:t>
            </a:r>
            <a:r>
              <a:rPr lang="es-PE" sz="1400" dirty="0">
                <a:effectLst/>
                <a:latin typeface="Segoe UI" panose="020B0502040204020203" pitchFamily="34" charset="0"/>
                <a:ea typeface="Arial" panose="020B0604020202020204" pitchFamily="34" charset="0"/>
                <a:cs typeface="Noto Sans Symbols"/>
              </a:rPr>
              <a:t>”, en conmemoración y agradecimiento al amor incondicional, protección y cuidado maternal, y a la valentía, inmolación y sacrificio de la mujer por la patria. </a:t>
            </a:r>
            <a:endParaRPr lang="es-PE" sz="1400" dirty="0">
              <a:effectLst/>
              <a:latin typeface="Noto Sans Symbols"/>
              <a:ea typeface="Noto Sans Symbols"/>
              <a:cs typeface="Noto Sans Symbols"/>
            </a:endParaRPr>
          </a:p>
          <a:p>
            <a:pPr marL="342900" lvl="0" indent="-342900" algn="just">
              <a:buSzPts val="1000"/>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Festival 2. (Ejecución 7 de julio), </a:t>
            </a:r>
            <a:r>
              <a:rPr lang="es-PE" sz="1400" dirty="0">
                <a:effectLst/>
                <a:latin typeface="Segoe UI" panose="020B0502040204020203" pitchFamily="34" charset="0"/>
                <a:ea typeface="Arial" panose="020B0604020202020204" pitchFamily="34" charset="0"/>
                <a:cs typeface="Noto Sans Symbols"/>
              </a:rPr>
              <a:t>“</a:t>
            </a:r>
            <a:r>
              <a:rPr lang="es-PE" sz="1400" dirty="0">
                <a:solidFill>
                  <a:srgbClr val="000000"/>
                </a:solidFill>
                <a:effectLst/>
                <a:latin typeface="Segoe UI" panose="020B0502040204020203" pitchFamily="34" charset="0"/>
                <a:ea typeface="Arial" panose="020B0604020202020204" pitchFamily="34" charset="0"/>
                <a:cs typeface="Noto Sans Symbols"/>
              </a:rPr>
              <a:t>Descubrimiento de Machu Picchu y otras maravillas del P</a:t>
            </a:r>
            <a:r>
              <a:rPr lang="es-PE" sz="1400" dirty="0">
                <a:effectLst/>
                <a:latin typeface="Segoe UI" panose="020B0502040204020203" pitchFamily="34" charset="0"/>
                <a:ea typeface="Arial" panose="020B0604020202020204" pitchFamily="34" charset="0"/>
                <a:cs typeface="Noto Sans Symbols"/>
              </a:rPr>
              <a:t>e</a:t>
            </a:r>
            <a:r>
              <a:rPr lang="es-PE" sz="1400" dirty="0">
                <a:solidFill>
                  <a:srgbClr val="000000"/>
                </a:solidFill>
                <a:effectLst/>
                <a:latin typeface="Segoe UI" panose="020B0502040204020203" pitchFamily="34" charset="0"/>
                <a:ea typeface="Arial" panose="020B0604020202020204" pitchFamily="34" charset="0"/>
                <a:cs typeface="Noto Sans Symbols"/>
              </a:rPr>
              <a:t>rú</a:t>
            </a:r>
            <a:r>
              <a:rPr lang="es-PE" sz="1400" dirty="0">
                <a:effectLst/>
                <a:latin typeface="Segoe UI" panose="020B0502040204020203" pitchFamily="34" charset="0"/>
                <a:ea typeface="Arial" panose="020B0604020202020204" pitchFamily="34" charset="0"/>
                <a:cs typeface="Noto Sans Symbols"/>
              </a:rPr>
              <a:t>”</a:t>
            </a:r>
            <a:r>
              <a:rPr lang="es-PE" sz="1400" dirty="0">
                <a:solidFill>
                  <a:srgbClr val="000000"/>
                </a:solidFill>
                <a:effectLst/>
                <a:latin typeface="Segoe UI" panose="020B0502040204020203" pitchFamily="34" charset="0"/>
                <a:ea typeface="Arial" panose="020B0604020202020204" pitchFamily="34" charset="0"/>
                <a:cs typeface="Noto Sans Symbols"/>
              </a:rPr>
              <a:t>, con el objeto de </a:t>
            </a:r>
            <a:r>
              <a:rPr lang="es-PE" sz="1400" dirty="0">
                <a:effectLst/>
                <a:latin typeface="Segoe UI" panose="020B0502040204020203" pitchFamily="34" charset="0"/>
                <a:ea typeface="Arial" panose="020B0604020202020204" pitchFamily="34" charset="0"/>
                <a:cs typeface="Noto Sans Symbols"/>
              </a:rPr>
              <a:t>valorar</a:t>
            </a:r>
            <a:r>
              <a:rPr lang="es-PE" sz="1400" dirty="0">
                <a:solidFill>
                  <a:srgbClr val="000000"/>
                </a:solidFill>
                <a:effectLst/>
                <a:latin typeface="Segoe UI" panose="020B0502040204020203" pitchFamily="34" charset="0"/>
                <a:ea typeface="Arial" panose="020B0604020202020204" pitchFamily="34" charset="0"/>
                <a:cs typeface="Noto Sans Symbols"/>
              </a:rPr>
              <a:t> nuestros recursos culturales y ancestra</a:t>
            </a:r>
            <a:r>
              <a:rPr lang="es-PE" sz="1400" dirty="0">
                <a:effectLst/>
                <a:latin typeface="Segoe UI" panose="020B0502040204020203" pitchFamily="34" charset="0"/>
                <a:ea typeface="Arial" panose="020B0604020202020204" pitchFamily="34" charset="0"/>
                <a:cs typeface="Noto Sans Symbols"/>
              </a:rPr>
              <a:t>les de nuestro país.</a:t>
            </a:r>
            <a:endParaRPr lang="es-PE" sz="1400" dirty="0">
              <a:effectLst/>
              <a:latin typeface="Noto Sans Symbols"/>
              <a:ea typeface="Noto Sans Symbols"/>
              <a:cs typeface="Noto Sans Symbols"/>
            </a:endParaRPr>
          </a:p>
          <a:p>
            <a:pPr marL="342900" lvl="0" indent="-342900" algn="just">
              <a:buSzPts val="1000"/>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Festival 3. (Ejecución 13 setiembre), Día de la familia</a:t>
            </a:r>
            <a:r>
              <a:rPr lang="es-PE" sz="1400" dirty="0">
                <a:effectLst/>
                <a:latin typeface="Segoe UI" panose="020B0502040204020203" pitchFamily="34" charset="0"/>
                <a:ea typeface="Arial" panose="020B0604020202020204" pitchFamily="34" charset="0"/>
                <a:cs typeface="Noto Sans Symbols"/>
              </a:rPr>
              <a:t>”, esta fecha se pr</a:t>
            </a:r>
            <a:r>
              <a:rPr lang="es-PE" sz="1400" dirty="0">
                <a:solidFill>
                  <a:srgbClr val="000000"/>
                </a:solidFill>
                <a:effectLst/>
                <a:latin typeface="Segoe UI" panose="020B0502040204020203" pitchFamily="34" charset="0"/>
                <a:ea typeface="Arial" panose="020B0604020202020204" pitchFamily="34" charset="0"/>
                <a:cs typeface="Noto Sans Symbols"/>
              </a:rPr>
              <a:t>esenta como la ocasión perfecta para que padres, madres, hijos, abuelos – y cualquier persona que forme parte de una familia – renueven su compromiso de ser mejores para llevar una vida alegre y plena.</a:t>
            </a:r>
            <a:endParaRPr lang="es-PE" sz="1400" dirty="0">
              <a:effectLst/>
              <a:latin typeface="Noto Sans Symbols"/>
              <a:ea typeface="Noto Sans Symbols"/>
              <a:cs typeface="Noto Sans Symbols"/>
            </a:endParaRPr>
          </a:p>
          <a:p>
            <a:pPr marL="342900" lvl="0" indent="-342900" algn="just">
              <a:buSzPts val="1000"/>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Festival 4. (Ejecución 04 de noviembre), </a:t>
            </a:r>
            <a:r>
              <a:rPr lang="es-PE" sz="1400" dirty="0">
                <a:effectLst/>
                <a:latin typeface="Segoe UI" panose="020B0502040204020203" pitchFamily="34" charset="0"/>
                <a:ea typeface="Arial" panose="020B0604020202020204" pitchFamily="34" charset="0"/>
                <a:cs typeface="Noto Sans Symbols"/>
              </a:rPr>
              <a:t>“</a:t>
            </a:r>
            <a:r>
              <a:rPr lang="es-PE" sz="1400" dirty="0">
                <a:solidFill>
                  <a:srgbClr val="000000"/>
                </a:solidFill>
                <a:effectLst/>
                <a:latin typeface="Segoe UI" panose="020B0502040204020203" pitchFamily="34" charset="0"/>
                <a:ea typeface="Arial" panose="020B0604020202020204" pitchFamily="34" charset="0"/>
                <a:cs typeface="Noto Sans Symbols"/>
              </a:rPr>
              <a:t>Semana</a:t>
            </a:r>
            <a:r>
              <a:rPr lang="es-PE" sz="1400" dirty="0">
                <a:effectLst/>
                <a:latin typeface="Segoe UI" panose="020B0502040204020203" pitchFamily="34" charset="0"/>
                <a:ea typeface="Arial" panose="020B0604020202020204" pitchFamily="34" charset="0"/>
                <a:cs typeface="Noto Sans Symbols"/>
              </a:rPr>
              <a:t> </a:t>
            </a:r>
            <a:r>
              <a:rPr lang="es-PE" sz="1400" dirty="0">
                <a:solidFill>
                  <a:srgbClr val="000000"/>
                </a:solidFill>
                <a:effectLst/>
                <a:latin typeface="Segoe UI" panose="020B0502040204020203" pitchFamily="34" charset="0"/>
                <a:ea typeface="Arial" panose="020B0604020202020204" pitchFamily="34" charset="0"/>
                <a:cs typeface="Noto Sans Symbols"/>
              </a:rPr>
              <a:t>Forestal Nacional</a:t>
            </a:r>
            <a:r>
              <a:rPr lang="es-PE" sz="1400" dirty="0">
                <a:effectLst/>
                <a:latin typeface="Segoe UI" panose="020B0502040204020203" pitchFamily="34" charset="0"/>
                <a:ea typeface="Arial" panose="020B0604020202020204" pitchFamily="34" charset="0"/>
                <a:cs typeface="Noto Sans Symbols"/>
              </a:rPr>
              <a:t>”, el objetivo de esta semana es crear una reflexión en la población acerca de lo importante que es preservar nuestros bosques y árboles, ya que permiten crear un ambiente puro y saludable.</a:t>
            </a:r>
            <a:endParaRPr lang="es-PE" sz="1400" dirty="0">
              <a:effectLst/>
              <a:latin typeface="Noto Sans Symbols"/>
              <a:ea typeface="Noto Sans Symbols"/>
              <a:cs typeface="Noto Sans Symbols"/>
            </a:endParaRPr>
          </a:p>
        </p:txBody>
      </p:sp>
    </p:spTree>
    <p:extLst>
      <p:ext uri="{BB962C8B-B14F-4D97-AF65-F5344CB8AC3E}">
        <p14:creationId xmlns:p14="http://schemas.microsoft.com/office/powerpoint/2010/main" val="1268119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BE03BD35-E3EE-6D91-E3B4-A62F350ED48E}"/>
              </a:ext>
            </a:extLst>
          </p:cNvPr>
          <p:cNvGraphicFramePr>
            <a:graphicFrameLocks noGrp="1"/>
          </p:cNvGraphicFramePr>
          <p:nvPr>
            <p:extLst>
              <p:ext uri="{D42A27DB-BD31-4B8C-83A1-F6EECF244321}">
                <p14:modId xmlns:p14="http://schemas.microsoft.com/office/powerpoint/2010/main" val="3621916916"/>
              </p:ext>
            </p:extLst>
          </p:nvPr>
        </p:nvGraphicFramePr>
        <p:xfrm>
          <a:off x="213945" y="527537"/>
          <a:ext cx="5882055" cy="4615963"/>
        </p:xfrm>
        <a:graphic>
          <a:graphicData uri="http://schemas.openxmlformats.org/drawingml/2006/table">
            <a:tbl>
              <a:tblPr>
                <a:tableStyleId>{5C22544A-7EE6-4342-B048-85BDC9FD1C3A}</a:tableStyleId>
              </a:tblPr>
              <a:tblGrid>
                <a:gridCol w="5882055">
                  <a:extLst>
                    <a:ext uri="{9D8B030D-6E8A-4147-A177-3AD203B41FA5}">
                      <a16:colId xmlns:a16="http://schemas.microsoft.com/office/drawing/2014/main" val="3192537666"/>
                    </a:ext>
                  </a:extLst>
                </a:gridCol>
              </a:tblGrid>
              <a:tr h="484134">
                <a:tc>
                  <a:txBody>
                    <a:bodyPr/>
                    <a:lstStyle/>
                    <a:p>
                      <a:r>
                        <a:rPr lang="es-PE" sz="1100">
                          <a:effectLst/>
                        </a:rPr>
                        <a:t>RESPONSABILIDADES DE LAS INSTANCIAS DE GESTIÓN Y DE LOS ACTORES EDUCATIVOS</a:t>
                      </a:r>
                      <a:endParaRPr lang="es-PE" sz="1200">
                        <a:effectLst/>
                        <a:latin typeface="Times New Roman" panose="02020603050405020304" pitchFamily="18" charset="0"/>
                        <a:ea typeface="Times New Roman" panose="02020603050405020304" pitchFamily="18" charset="0"/>
                      </a:endParaRPr>
                    </a:p>
                  </a:txBody>
                  <a:tcPr marL="63252" marR="63252" marT="63252" marB="63252"/>
                </a:tc>
                <a:extLst>
                  <a:ext uri="{0D108BD9-81ED-4DB2-BD59-A6C34878D82A}">
                    <a16:rowId xmlns:a16="http://schemas.microsoft.com/office/drawing/2014/main" val="1808417689"/>
                  </a:ext>
                </a:extLst>
              </a:tr>
              <a:tr h="1187147">
                <a:tc>
                  <a:txBody>
                    <a:bodyPr/>
                    <a:lstStyle/>
                    <a:p>
                      <a:pPr algn="just"/>
                      <a:r>
                        <a:rPr lang="es-PE" sz="1100">
                          <a:effectLst/>
                          <a:highlight>
                            <a:srgbClr val="FFFFFF"/>
                          </a:highlight>
                        </a:rPr>
                        <a:t>Responsabilidad de la Ugel </a:t>
                      </a:r>
                      <a:endParaRPr lang="es-PE" sz="1200">
                        <a:effectLst/>
                      </a:endParaRPr>
                    </a:p>
                    <a:p>
                      <a:pPr marL="342900" lvl="0" indent="-342900" algn="just">
                        <a:buFont typeface="Arial" panose="020B0604020202020204" pitchFamily="34" charset="0"/>
                        <a:buChar char="●"/>
                      </a:pPr>
                      <a:r>
                        <a:rPr lang="es-PE" sz="1100" u="none" strike="noStrike">
                          <a:effectLst/>
                          <a:highlight>
                            <a:srgbClr val="FFFFFF"/>
                          </a:highlight>
                        </a:rPr>
                        <a:t>Brindar orientaciones en la implementación de la biblioteca escolar o del aula.</a:t>
                      </a:r>
                      <a:endParaRPr lang="es-PE" sz="1200" u="none" strike="noStrike">
                        <a:effectLst/>
                      </a:endParaRPr>
                    </a:p>
                    <a:p>
                      <a:pPr marL="342900" lvl="0" indent="-342900" algn="just">
                        <a:buFont typeface="Arial" panose="020B0604020202020204" pitchFamily="34" charset="0"/>
                        <a:buChar char="●"/>
                      </a:pPr>
                      <a:r>
                        <a:rPr lang="es-PE" sz="1100" u="none" strike="noStrike">
                          <a:effectLst/>
                          <a:highlight>
                            <a:srgbClr val="FFFFFF"/>
                          </a:highlight>
                        </a:rPr>
                        <a:t>Monitorear y hacer seguimiento sobre la utilización de los textos de la biblioteca o aula.</a:t>
                      </a:r>
                      <a:endParaRPr lang="es-PE" sz="1200" u="none" strike="noStrike">
                        <a:effectLst/>
                      </a:endParaRPr>
                    </a:p>
                    <a:p>
                      <a:pPr marL="342900" lvl="0" indent="-342900" algn="just">
                        <a:buFont typeface="Arial" panose="020B0604020202020204" pitchFamily="34" charset="0"/>
                        <a:buChar char="●"/>
                      </a:pPr>
                      <a:r>
                        <a:rPr lang="es-PE" sz="1100" u="none" strike="noStrike">
                          <a:effectLst/>
                          <a:highlight>
                            <a:srgbClr val="FFFFFF"/>
                          </a:highlight>
                        </a:rPr>
                        <a:t>Proveer de textos virtuales a través de la plataforma oficial de la Ugel.</a:t>
                      </a:r>
                      <a:endParaRPr lang="es-PE" sz="1200" u="none" strike="noStrike">
                        <a:effectLst/>
                        <a:latin typeface="Times New Roman" panose="02020603050405020304" pitchFamily="18" charset="0"/>
                        <a:ea typeface="Times New Roman" panose="02020603050405020304" pitchFamily="18" charset="0"/>
                      </a:endParaRPr>
                    </a:p>
                  </a:txBody>
                  <a:tcPr marL="63252" marR="63252" marT="63252" marB="63252"/>
                </a:tc>
                <a:extLst>
                  <a:ext uri="{0D108BD9-81ED-4DB2-BD59-A6C34878D82A}">
                    <a16:rowId xmlns:a16="http://schemas.microsoft.com/office/drawing/2014/main" val="2687897432"/>
                  </a:ext>
                </a:extLst>
              </a:tr>
              <a:tr h="2944682">
                <a:tc>
                  <a:txBody>
                    <a:bodyPr/>
                    <a:lstStyle/>
                    <a:p>
                      <a:pPr algn="just"/>
                      <a:r>
                        <a:rPr lang="es-PE" sz="1100" dirty="0">
                          <a:effectLst/>
                        </a:rPr>
                        <a:t>Responsabilidades del directivo.</a:t>
                      </a:r>
                      <a:endParaRPr lang="es-PE" sz="1200" dirty="0">
                        <a:effectLst/>
                      </a:endParaRPr>
                    </a:p>
                    <a:p>
                      <a:pPr marL="342900" lvl="0" indent="-342900" algn="just">
                        <a:buFont typeface="Arial" panose="020B0604020202020204" pitchFamily="34" charset="0"/>
                        <a:buChar char="●"/>
                      </a:pPr>
                      <a:r>
                        <a:rPr lang="es-PE" sz="1100" u="none" strike="noStrike" dirty="0">
                          <a:effectLst/>
                          <a:highlight>
                            <a:srgbClr val="FFFFFF"/>
                          </a:highlight>
                        </a:rPr>
                        <a:t>Contar con un inventario de los libros con los cuales cuenta la biblioteca de su IE.</a:t>
                      </a:r>
                      <a:endParaRPr lang="es-PE" sz="1200" u="none" strike="noStrike" dirty="0">
                        <a:effectLst/>
                      </a:endParaRPr>
                    </a:p>
                    <a:p>
                      <a:pPr marL="342900" lvl="0" indent="-342900" algn="just">
                        <a:buFont typeface="Arial" panose="020B0604020202020204" pitchFamily="34" charset="0"/>
                        <a:buChar char="●"/>
                      </a:pPr>
                      <a:r>
                        <a:rPr lang="es-PE" sz="1100" u="none" strike="noStrike" dirty="0">
                          <a:effectLst/>
                          <a:highlight>
                            <a:srgbClr val="FFFFFF"/>
                          </a:highlight>
                        </a:rPr>
                        <a:t>Informar a la comunidad educativa el título de los libros con las cuales cuenta su IE.</a:t>
                      </a:r>
                      <a:endParaRPr lang="es-PE" sz="1200" u="none" strike="noStrike" dirty="0">
                        <a:effectLst/>
                      </a:endParaRPr>
                    </a:p>
                    <a:p>
                      <a:pPr marL="342900" lvl="0" indent="-342900" algn="just">
                        <a:buFont typeface="Arial" panose="020B0604020202020204" pitchFamily="34" charset="0"/>
                        <a:buChar char="●"/>
                      </a:pPr>
                      <a:r>
                        <a:rPr lang="es-PE" sz="1100" u="none" strike="noStrike" dirty="0">
                          <a:effectLst/>
                          <a:highlight>
                            <a:srgbClr val="FFFFFF"/>
                          </a:highlight>
                        </a:rPr>
                        <a:t>Publicar en la puerta de la biblioteca o un lugar visible el título de los textos con los cuales cuenta la IE.</a:t>
                      </a:r>
                      <a:endParaRPr lang="es-PE" sz="1200" u="none" strike="noStrike" dirty="0">
                        <a:effectLst/>
                      </a:endParaRPr>
                    </a:p>
                    <a:p>
                      <a:pPr marL="342900" lvl="0" indent="-342900" algn="just">
                        <a:buFont typeface="Arial" panose="020B0604020202020204" pitchFamily="34" charset="0"/>
                        <a:buChar char="●"/>
                      </a:pPr>
                      <a:r>
                        <a:rPr lang="es-PE" sz="1100" u="none" strike="noStrike" dirty="0">
                          <a:effectLst/>
                          <a:highlight>
                            <a:srgbClr val="FFFFFF"/>
                          </a:highlight>
                        </a:rPr>
                        <a:t>Promocionar la lectura de estos textos en los festivales o en la ejecución del plan lector de la IE.</a:t>
                      </a:r>
                      <a:endParaRPr lang="es-PE" sz="1200" u="none" strike="noStrike" dirty="0">
                        <a:effectLst/>
                      </a:endParaRPr>
                    </a:p>
                    <a:p>
                      <a:pPr marL="342900" lvl="0" indent="-342900" algn="just">
                        <a:buFont typeface="Arial" panose="020B0604020202020204" pitchFamily="34" charset="0"/>
                        <a:buChar char="●"/>
                      </a:pPr>
                      <a:r>
                        <a:rPr lang="es-PE" sz="1100" u="none" strike="noStrike" dirty="0">
                          <a:effectLst/>
                          <a:highlight>
                            <a:srgbClr val="FFFFFF"/>
                          </a:highlight>
                        </a:rPr>
                        <a:t>Dar a conocer los textos virtuales provistos por la Ugel como parte de la biblioteca virtual de la IE., los cuales pueden ser accedidos por los dispositivos tecnológicos (celulares, tabletas, etc.)</a:t>
                      </a:r>
                      <a:endParaRPr lang="es-PE" sz="1200" u="none" strike="noStrike" dirty="0">
                        <a:effectLst/>
                      </a:endParaRPr>
                    </a:p>
                    <a:p>
                      <a:pPr marL="342900" lvl="0" indent="-342900" algn="just">
                        <a:buFont typeface="Arial" panose="020B0604020202020204" pitchFamily="34" charset="0"/>
                        <a:buChar char="●"/>
                      </a:pPr>
                      <a:r>
                        <a:rPr lang="es-PE" sz="1100" u="none" strike="noStrike" dirty="0">
                          <a:effectLst/>
                          <a:highlight>
                            <a:srgbClr val="FFFFFF"/>
                          </a:highlight>
                        </a:rPr>
                        <a:t>Programar de forma rotativa la lectura de estos textos entre los estudiantes interesados.</a:t>
                      </a:r>
                      <a:endParaRPr lang="es-PE" sz="1200" u="none" strike="noStrike" dirty="0">
                        <a:effectLst/>
                      </a:endParaRPr>
                    </a:p>
                    <a:p>
                      <a:pPr marL="342900" lvl="0" indent="-342900" algn="just">
                        <a:buFont typeface="Arial" panose="020B0604020202020204" pitchFamily="34" charset="0"/>
                        <a:buChar char="●"/>
                      </a:pPr>
                      <a:r>
                        <a:rPr lang="es-PE" sz="1100" u="none" strike="noStrike" dirty="0">
                          <a:effectLst/>
                          <a:highlight>
                            <a:srgbClr val="FFFFFF"/>
                          </a:highlight>
                        </a:rPr>
                        <a:t>En coordinación con los responsables, promover un espacio de lectura amigable y que cuente con las condiciones para las lecturas silenciosas.</a:t>
                      </a:r>
                      <a:endParaRPr lang="es-PE" sz="1200" u="none" strike="noStrike" dirty="0">
                        <a:effectLst/>
                        <a:latin typeface="Times New Roman" panose="02020603050405020304" pitchFamily="18" charset="0"/>
                        <a:ea typeface="Times New Roman" panose="02020603050405020304" pitchFamily="18" charset="0"/>
                      </a:endParaRPr>
                    </a:p>
                  </a:txBody>
                  <a:tcPr marL="63252" marR="63252" marT="63252" marB="63252"/>
                </a:tc>
                <a:extLst>
                  <a:ext uri="{0D108BD9-81ED-4DB2-BD59-A6C34878D82A}">
                    <a16:rowId xmlns:a16="http://schemas.microsoft.com/office/drawing/2014/main" val="1815890927"/>
                  </a:ext>
                </a:extLst>
              </a:tr>
            </a:tbl>
          </a:graphicData>
        </a:graphic>
      </p:graphicFrame>
      <p:sp>
        <p:nvSpPr>
          <p:cNvPr id="5" name="Rectangle 1">
            <a:extLst>
              <a:ext uri="{FF2B5EF4-FFF2-40B4-BE49-F238E27FC236}">
                <a16:creationId xmlns:a16="http://schemas.microsoft.com/office/drawing/2014/main" id="{5083BDA8-73AC-3A73-68E5-E5B673F79A8B}"/>
              </a:ext>
            </a:extLst>
          </p:cNvPr>
          <p:cNvSpPr>
            <a:spLocks noChangeArrowheads="1"/>
          </p:cNvSpPr>
          <p:nvPr/>
        </p:nvSpPr>
        <p:spPr bwMode="auto">
          <a:xfrm>
            <a:off x="1636835"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PE" altLang="es-PE" sz="1100" b="1" i="0" u="none" strike="noStrike" cap="none" normalizeH="0" baseline="0" dirty="0">
                <a:ln>
                  <a:noFill/>
                </a:ln>
                <a:solidFill>
                  <a:srgbClr val="000000"/>
                </a:solidFill>
                <a:effectLst/>
                <a:latin typeface="Segoe UI" panose="020B0502040204020203" pitchFamily="34" charset="0"/>
                <a:ea typeface="Arial Narrow" panose="020B0606020202030204" pitchFamily="34" charset="0"/>
                <a:cs typeface="Segoe UI" panose="020B0502040204020203" pitchFamily="34" charset="0"/>
              </a:rPr>
              <a:t>ACTIVIDAD 5. Implementación de espacios de aprendizaje con bibliotecas físicas o digitales en las IIEE o aulas</a:t>
            </a:r>
            <a:endParaRPr kumimoji="0" lang="es-PE" altLang="es-PE" sz="1800" b="0" i="0" u="none" strike="noStrike" cap="none" normalizeH="0" baseline="0" dirty="0">
              <a:ln>
                <a:noFill/>
              </a:ln>
              <a:solidFill>
                <a:schemeClr val="tx1"/>
              </a:solidFill>
              <a:effectLst/>
              <a:latin typeface="Arial" panose="020B0604020202020204" pitchFamily="34" charset="0"/>
            </a:endParaRPr>
          </a:p>
        </p:txBody>
      </p:sp>
      <p:graphicFrame>
        <p:nvGraphicFramePr>
          <p:cNvPr id="10" name="Tabla 9">
            <a:extLst>
              <a:ext uri="{FF2B5EF4-FFF2-40B4-BE49-F238E27FC236}">
                <a16:creationId xmlns:a16="http://schemas.microsoft.com/office/drawing/2014/main" id="{E589BE4F-8F91-F58C-3C8E-2646BE7A5071}"/>
              </a:ext>
            </a:extLst>
          </p:cNvPr>
          <p:cNvGraphicFramePr>
            <a:graphicFrameLocks noGrp="1"/>
          </p:cNvGraphicFramePr>
          <p:nvPr>
            <p:extLst>
              <p:ext uri="{D42A27DB-BD31-4B8C-83A1-F6EECF244321}">
                <p14:modId xmlns:p14="http://schemas.microsoft.com/office/powerpoint/2010/main" val="3323711118"/>
              </p:ext>
            </p:extLst>
          </p:nvPr>
        </p:nvGraphicFramePr>
        <p:xfrm>
          <a:off x="6129704" y="527537"/>
          <a:ext cx="5882055" cy="3798278"/>
        </p:xfrm>
        <a:graphic>
          <a:graphicData uri="http://schemas.openxmlformats.org/drawingml/2006/table">
            <a:tbl>
              <a:tblPr>
                <a:tableStyleId>{5C22544A-7EE6-4342-B048-85BDC9FD1C3A}</a:tableStyleId>
              </a:tblPr>
              <a:tblGrid>
                <a:gridCol w="5882055">
                  <a:extLst>
                    <a:ext uri="{9D8B030D-6E8A-4147-A177-3AD203B41FA5}">
                      <a16:colId xmlns:a16="http://schemas.microsoft.com/office/drawing/2014/main" val="4169872812"/>
                    </a:ext>
                  </a:extLst>
                </a:gridCol>
              </a:tblGrid>
              <a:tr h="3798278">
                <a:tc>
                  <a:txBody>
                    <a:bodyPr/>
                    <a:lstStyle/>
                    <a:p>
                      <a:pPr algn="just"/>
                      <a:r>
                        <a:rPr lang="es-PE" sz="1100" dirty="0">
                          <a:effectLst/>
                        </a:rPr>
                        <a:t>Responsabilidades del docente</a:t>
                      </a:r>
                      <a:endParaRPr lang="es-PE" sz="1200" dirty="0">
                        <a:effectLst/>
                      </a:endParaRPr>
                    </a:p>
                    <a:p>
                      <a:pPr algn="just"/>
                      <a:r>
                        <a:rPr lang="es-PE" sz="1100" dirty="0">
                          <a:effectLst/>
                          <a:highlight>
                            <a:srgbClr val="FFFFFF"/>
                          </a:highlight>
                        </a:rPr>
                        <a:t>En secundaria:</a:t>
                      </a:r>
                      <a:endParaRPr lang="es-PE" sz="1200" dirty="0">
                        <a:effectLst/>
                      </a:endParaRPr>
                    </a:p>
                    <a:p>
                      <a:pPr marL="342900" lvl="0" indent="-342900" algn="just">
                        <a:buFont typeface="Symbol" panose="05050102010706020507" pitchFamily="18" charset="2"/>
                        <a:buChar char=""/>
                      </a:pPr>
                      <a:r>
                        <a:rPr lang="es-PE" sz="1100" dirty="0">
                          <a:effectLst/>
                          <a:highlight>
                            <a:srgbClr val="FFFFFF"/>
                          </a:highlight>
                        </a:rPr>
                        <a:t>Los docentes de las diferentes áreas deben contar con el inventario de los textos con los cuales cuenta la IE, los cuales deben ser tomadas como recurso en las actividades de las </a:t>
                      </a:r>
                      <a:r>
                        <a:rPr lang="es-PE" sz="1100" dirty="0" err="1">
                          <a:effectLst/>
                          <a:highlight>
                            <a:srgbClr val="FFFFFF"/>
                          </a:highlight>
                        </a:rPr>
                        <a:t>EdA</a:t>
                      </a:r>
                      <a:r>
                        <a:rPr lang="es-PE" sz="1100" dirty="0">
                          <a:effectLst/>
                          <a:highlight>
                            <a:srgbClr val="FFFFFF"/>
                          </a:highlight>
                        </a:rPr>
                        <a:t>.</a:t>
                      </a:r>
                      <a:endParaRPr lang="es-PE" sz="1200" dirty="0">
                        <a:effectLst/>
                      </a:endParaRPr>
                    </a:p>
                    <a:p>
                      <a:pPr marL="342900" lvl="0" indent="-342900" algn="just">
                        <a:buFont typeface="Arial" panose="020B0604020202020204" pitchFamily="34" charset="0"/>
                        <a:buChar char="●"/>
                      </a:pPr>
                      <a:r>
                        <a:rPr lang="es-PE" sz="1100" u="none" strike="noStrike" dirty="0">
                          <a:effectLst/>
                          <a:highlight>
                            <a:srgbClr val="FFFFFF"/>
                          </a:highlight>
                        </a:rPr>
                        <a:t>Los docentes de las diferentes áreas deben programar visitas o pasantías a las bibliotecas para incentivar y promover la lectura, permitiendo a los estudiantes explorar y ubicar algún libro de interés.</a:t>
                      </a:r>
                      <a:endParaRPr lang="es-PE" sz="1200" u="none" strike="noStrike" dirty="0">
                        <a:effectLst/>
                      </a:endParaRPr>
                    </a:p>
                    <a:p>
                      <a:pPr algn="just"/>
                      <a:r>
                        <a:rPr lang="es-PE" sz="1100" dirty="0">
                          <a:effectLst/>
                          <a:highlight>
                            <a:srgbClr val="FFFFFF"/>
                          </a:highlight>
                        </a:rPr>
                        <a:t>En inicial y primaria:</a:t>
                      </a:r>
                      <a:endParaRPr lang="es-PE" sz="1200" dirty="0">
                        <a:effectLst/>
                      </a:endParaRPr>
                    </a:p>
                    <a:p>
                      <a:pPr marL="342900" lvl="0" indent="-342900" algn="just">
                        <a:buFont typeface="Symbol" panose="05050102010706020507" pitchFamily="18" charset="2"/>
                        <a:buChar char=""/>
                      </a:pPr>
                      <a:r>
                        <a:rPr lang="es-PE" sz="1100" dirty="0">
                          <a:effectLst/>
                          <a:highlight>
                            <a:srgbClr val="FFFFFF"/>
                          </a:highlight>
                        </a:rPr>
                        <a:t>Los docentes deben implementar sus bibliotecas de aula, teniendo en consideración el inventario de títulos con los que cuenta.</a:t>
                      </a:r>
                      <a:endParaRPr lang="es-PE" sz="1200" dirty="0">
                        <a:effectLst/>
                      </a:endParaRPr>
                    </a:p>
                    <a:p>
                      <a:pPr marL="342900" lvl="0" indent="-342900" algn="just">
                        <a:buFont typeface="Symbol" panose="05050102010706020507" pitchFamily="18" charset="2"/>
                        <a:buChar char=""/>
                      </a:pPr>
                      <a:r>
                        <a:rPr lang="es-PE" sz="1100" dirty="0">
                          <a:effectLst/>
                          <a:highlight>
                            <a:srgbClr val="FFFFFF"/>
                          </a:highlight>
                        </a:rPr>
                        <a:t>En coordinación con los padres y madres de familia, debe sensibilizar la adquisición de textos con la consigna “Un estudiante, un título”, pudiendo permitir y programar lecturas de manera rotativa con el lema: “Intercambiando nuestros libros, leemos más”.</a:t>
                      </a:r>
                      <a:endParaRPr lang="es-PE" sz="1200" dirty="0">
                        <a:effectLst/>
                      </a:endParaRPr>
                    </a:p>
                    <a:p>
                      <a:pPr marL="342900" lvl="0" indent="-342900" algn="just">
                        <a:buFont typeface="Symbol" panose="05050102010706020507" pitchFamily="18" charset="2"/>
                        <a:buChar char=""/>
                      </a:pPr>
                      <a:r>
                        <a:rPr lang="es-PE" sz="1100" dirty="0">
                          <a:effectLst/>
                          <a:highlight>
                            <a:srgbClr val="FFFFFF"/>
                          </a:highlight>
                        </a:rPr>
                        <a:t>Debe considerarse un espacio específico para el resguardo de estos textos y puedan estar visibles y que inviten a la lectura espontanea y libre.</a:t>
                      </a:r>
                      <a:endParaRPr lang="es-PE" sz="1200" dirty="0">
                        <a:effectLst/>
                        <a:latin typeface="Times New Roman" panose="02020603050405020304" pitchFamily="18" charset="0"/>
                        <a:ea typeface="Times New Roman" panose="02020603050405020304" pitchFamily="18" charset="0"/>
                      </a:endParaRPr>
                    </a:p>
                  </a:txBody>
                  <a:tcPr marL="63500" marR="63500" marT="63500" marB="63500"/>
                </a:tc>
                <a:extLst>
                  <a:ext uri="{0D108BD9-81ED-4DB2-BD59-A6C34878D82A}">
                    <a16:rowId xmlns:a16="http://schemas.microsoft.com/office/drawing/2014/main" val="932020827"/>
                  </a:ext>
                </a:extLst>
              </a:tr>
            </a:tbl>
          </a:graphicData>
        </a:graphic>
      </p:graphicFrame>
    </p:spTree>
    <p:extLst>
      <p:ext uri="{BB962C8B-B14F-4D97-AF65-F5344CB8AC3E}">
        <p14:creationId xmlns:p14="http://schemas.microsoft.com/office/powerpoint/2010/main" val="946287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a:extLst>
              <a:ext uri="{FF2B5EF4-FFF2-40B4-BE49-F238E27FC236}">
                <a16:creationId xmlns:a16="http://schemas.microsoft.com/office/drawing/2014/main" id="{060D2C3B-5DE2-CD55-CAA6-68948DC78180}"/>
              </a:ext>
            </a:extLst>
          </p:cNvPr>
          <p:cNvSpPr txBox="1"/>
          <p:nvPr/>
        </p:nvSpPr>
        <p:spPr>
          <a:xfrm>
            <a:off x="1891342" y="150334"/>
            <a:ext cx="9987232" cy="646331"/>
          </a:xfrm>
          <a:prstGeom prst="rect">
            <a:avLst/>
          </a:prstGeom>
          <a:noFill/>
        </p:spPr>
        <p:txBody>
          <a:bodyPr wrap="square">
            <a:spAutoFit/>
          </a:bodyPr>
          <a:lstStyle/>
          <a:p>
            <a:pPr algn="just">
              <a:spcBef>
                <a:spcPts val="600"/>
              </a:spcBef>
              <a:spcAft>
                <a:spcPts val="600"/>
              </a:spcAft>
            </a:pPr>
            <a:r>
              <a:rPr lang="es-PE" sz="1800" b="1" dirty="0">
                <a:solidFill>
                  <a:srgbClr val="000000"/>
                </a:solidFill>
                <a:effectLst/>
                <a:latin typeface="Segoe UI" panose="020B0502040204020203" pitchFamily="34" charset="0"/>
                <a:ea typeface="Arial Narrow" panose="020B0606020202030204" pitchFamily="34" charset="0"/>
              </a:rPr>
              <a:t>ACTIVIDAD 6. </a:t>
            </a:r>
            <a:r>
              <a:rPr lang="es-PE" sz="1800" b="1" dirty="0">
                <a:effectLst/>
                <a:latin typeface="Segoe UI" panose="020B0502040204020203" pitchFamily="34" charset="0"/>
                <a:ea typeface="Arial Narrow" panose="020B0606020202030204" pitchFamily="34" charset="0"/>
              </a:rPr>
              <a:t>“AYLLUNCHIKKUNAWAN ÑAWINCHASUN” Familias comprometidas con la lectura en el hogar con espacios implementados para el aprendizaje.</a:t>
            </a:r>
            <a:endParaRPr lang="es-PE" sz="2000" dirty="0">
              <a:effectLst/>
              <a:latin typeface="Times New Roman" panose="02020603050405020304" pitchFamily="18" charset="0"/>
              <a:ea typeface="Times New Roman" panose="02020603050405020304" pitchFamily="18" charset="0"/>
            </a:endParaRPr>
          </a:p>
        </p:txBody>
      </p:sp>
      <p:graphicFrame>
        <p:nvGraphicFramePr>
          <p:cNvPr id="12" name="Tabla 11">
            <a:extLst>
              <a:ext uri="{FF2B5EF4-FFF2-40B4-BE49-F238E27FC236}">
                <a16:creationId xmlns:a16="http://schemas.microsoft.com/office/drawing/2014/main" id="{CA6681B5-4A78-76F1-ACF4-007369EEE696}"/>
              </a:ext>
            </a:extLst>
          </p:cNvPr>
          <p:cNvGraphicFramePr>
            <a:graphicFrameLocks noGrp="1"/>
          </p:cNvGraphicFramePr>
          <p:nvPr>
            <p:extLst>
              <p:ext uri="{D42A27DB-BD31-4B8C-83A1-F6EECF244321}">
                <p14:modId xmlns:p14="http://schemas.microsoft.com/office/powerpoint/2010/main" val="1560970619"/>
              </p:ext>
            </p:extLst>
          </p:nvPr>
        </p:nvGraphicFramePr>
        <p:xfrm>
          <a:off x="175298" y="796663"/>
          <a:ext cx="4793517" cy="5707654"/>
        </p:xfrm>
        <a:graphic>
          <a:graphicData uri="http://schemas.openxmlformats.org/drawingml/2006/table">
            <a:tbl>
              <a:tblPr>
                <a:tableStyleId>{5C22544A-7EE6-4342-B048-85BDC9FD1C3A}</a:tableStyleId>
              </a:tblPr>
              <a:tblGrid>
                <a:gridCol w="4793517">
                  <a:extLst>
                    <a:ext uri="{9D8B030D-6E8A-4147-A177-3AD203B41FA5}">
                      <a16:colId xmlns:a16="http://schemas.microsoft.com/office/drawing/2014/main" val="3132019458"/>
                    </a:ext>
                  </a:extLst>
                </a:gridCol>
              </a:tblGrid>
              <a:tr h="432415">
                <a:tc>
                  <a:txBody>
                    <a:bodyPr/>
                    <a:lstStyle/>
                    <a:p>
                      <a:r>
                        <a:rPr lang="es-PE" sz="1000" b="1" dirty="0">
                          <a:effectLst/>
                        </a:rPr>
                        <a:t>RESPONSABILIDADES DE LAS INSTANCIAS DE GESTIÓN Y DE LOS ACTORES EDUCATIVOS</a:t>
                      </a:r>
                      <a:endParaRPr lang="es-PE" sz="1000" b="1" dirty="0">
                        <a:effectLst/>
                        <a:latin typeface="Times New Roman" panose="02020603050405020304" pitchFamily="18" charset="0"/>
                        <a:ea typeface="Times New Roman" panose="02020603050405020304" pitchFamily="18" charset="0"/>
                      </a:endParaRPr>
                    </a:p>
                  </a:txBody>
                  <a:tcPr marL="51623" marR="51623" marT="51623" marB="51623"/>
                </a:tc>
                <a:extLst>
                  <a:ext uri="{0D108BD9-81ED-4DB2-BD59-A6C34878D82A}">
                    <a16:rowId xmlns:a16="http://schemas.microsoft.com/office/drawing/2014/main" val="3366020327"/>
                  </a:ext>
                </a:extLst>
              </a:tr>
              <a:tr h="5275239">
                <a:tc>
                  <a:txBody>
                    <a:bodyPr/>
                    <a:lstStyle/>
                    <a:p>
                      <a:pPr algn="just"/>
                      <a:r>
                        <a:rPr lang="es-PE" sz="1000" dirty="0">
                          <a:effectLst/>
                          <a:highlight>
                            <a:srgbClr val="FFFFFF"/>
                          </a:highlight>
                        </a:rPr>
                        <a:t>Responsabilidad de la Ugel </a:t>
                      </a:r>
                      <a:endParaRPr lang="es-PE" sz="1000" dirty="0">
                        <a:effectLst/>
                      </a:endParaRPr>
                    </a:p>
                    <a:p>
                      <a:pPr marL="342900" lvl="0" indent="-342900" algn="just">
                        <a:buFont typeface="Arial" panose="020B0604020202020204" pitchFamily="34" charset="0"/>
                        <a:buChar char="●"/>
                      </a:pPr>
                      <a:r>
                        <a:rPr lang="es-PE" sz="1000" u="none" strike="noStrike" dirty="0">
                          <a:effectLst/>
                        </a:rPr>
                        <a:t>Brindar el enlace para acceder a lecturas diversas para la implementación de esta estrategia en formato digital (página de UGEL Andahuaylas) con el propósito de que los directores, docentes y padres de familia puedan acceder para facilitar el compendio de lecturas a los padres de familia, mediante estrategias concertadas con ellos. </a:t>
                      </a:r>
                    </a:p>
                    <a:p>
                      <a:pPr marL="342900" lvl="0" indent="-342900" algn="just">
                        <a:buFont typeface="Arial" panose="020B0604020202020204" pitchFamily="34" charset="0"/>
                        <a:buChar char="●"/>
                      </a:pPr>
                      <a:r>
                        <a:rPr lang="es-PE" sz="1000" u="none" strike="noStrike" dirty="0">
                          <a:effectLst/>
                          <a:highlight>
                            <a:srgbClr val="FFFFFF"/>
                          </a:highlight>
                        </a:rPr>
                        <a:t>Realizar el monitoreo y seguimiento a las actividades planificadas con las familias de la IE, los cuales deben estar evidenciadas dentro de la programación del PAT y el Plan Lector.</a:t>
                      </a:r>
                      <a:endParaRPr lang="es-PE" sz="1000" u="none" strike="noStrike" dirty="0">
                        <a:effectLst/>
                      </a:endParaRPr>
                    </a:p>
                    <a:p>
                      <a:pPr marL="342900" lvl="0" indent="-342900" algn="just">
                        <a:buFont typeface="Arial" panose="020B0604020202020204" pitchFamily="34" charset="0"/>
                        <a:buChar char="●"/>
                      </a:pPr>
                      <a:r>
                        <a:rPr lang="es-PE" sz="1000" u="none" strike="noStrike" dirty="0">
                          <a:effectLst/>
                        </a:rPr>
                        <a:t>Elaborar spots motivadores y persuasivos en quechua y castellano para sensibilizar a los integrantes de la familia donde se brinde información sobre la importancia de la lectura en sí y de la lectura promovida desde el hogar. </a:t>
                      </a:r>
                    </a:p>
                    <a:p>
                      <a:pPr marL="342900" lvl="0" indent="-342900" algn="just">
                        <a:buFont typeface="Arial" panose="020B0604020202020204" pitchFamily="34" charset="0"/>
                        <a:buChar char="●"/>
                      </a:pPr>
                      <a:r>
                        <a:rPr lang="es-PE" sz="1000" u="none" strike="noStrike" dirty="0">
                          <a:effectLst/>
                        </a:rPr>
                        <a:t>Difundir los spots motivadores por diversos medios masivos de comunicación para sensibilizar a las familias y poner a disposición de la IIEE para que lo difundan por medio de sus comunicaciones masivas de su comunidad (radio comunal, altoparlante, otros) para sensibilizar a los padres de familia y cumplir con esta actividad formativa importante.</a:t>
                      </a:r>
                    </a:p>
                    <a:p>
                      <a:pPr marL="342900" lvl="0" indent="-342900" algn="just">
                        <a:buFont typeface="Arial" panose="020B0604020202020204" pitchFamily="34" charset="0"/>
                        <a:buChar char="●"/>
                      </a:pPr>
                      <a:r>
                        <a:rPr lang="es-PE" sz="1000" u="none" strike="noStrike" dirty="0">
                          <a:effectLst/>
                        </a:rPr>
                        <a:t>Brindar el enlace para acceder a lecturas diversas para la implementación de esta estrategia en formato digital (página de UGEL Andahuaylas) con el propósito de que los directores, docentes y padres de familia puedan acceder para facilitar el compendio de lecturas a los padres de familia, mediante estrategias concertadas con ellos. </a:t>
                      </a:r>
                    </a:p>
                    <a:p>
                      <a:pPr marL="342900" lvl="0" indent="-342900">
                        <a:buFont typeface="Arial" panose="020B0604020202020204" pitchFamily="34" charset="0"/>
                        <a:buChar char="●"/>
                      </a:pPr>
                      <a:r>
                        <a:rPr lang="es-PE" sz="1000" u="none" strike="noStrike" dirty="0">
                          <a:effectLst/>
                        </a:rPr>
                        <a:t>Recoger evidencias (fotografías, videos u otros) de la implementación de la estrategia “</a:t>
                      </a:r>
                      <a:r>
                        <a:rPr lang="es-PE" sz="1000" u="none" strike="noStrike" dirty="0" err="1">
                          <a:effectLst/>
                        </a:rPr>
                        <a:t>Ayllunchikkunawan</a:t>
                      </a:r>
                      <a:r>
                        <a:rPr lang="es-PE" sz="1000" u="none" strike="noStrike" dirty="0">
                          <a:effectLst/>
                        </a:rPr>
                        <a:t> </a:t>
                      </a:r>
                      <a:r>
                        <a:rPr lang="es-PE" sz="1000" u="none" strike="noStrike" dirty="0" err="1">
                          <a:effectLst/>
                        </a:rPr>
                        <a:t>Ñawinchasun</a:t>
                      </a:r>
                      <a:r>
                        <a:rPr lang="es-PE" sz="1000" u="none" strike="noStrike" dirty="0">
                          <a:effectLst/>
                        </a:rPr>
                        <a:t>” estas evidencias serán peticionadas por períodos y por cada especialista territorial.</a:t>
                      </a:r>
                    </a:p>
                    <a:p>
                      <a:pPr marL="342900" lvl="0" indent="-342900" algn="just">
                        <a:buFont typeface="Arial" panose="020B0604020202020204" pitchFamily="34" charset="0"/>
                        <a:buChar char="●"/>
                      </a:pPr>
                      <a:r>
                        <a:rPr lang="es-PE" sz="1000" u="none" strike="noStrike" dirty="0">
                          <a:effectLst/>
                        </a:rPr>
                        <a:t>Sistematizar las evidencias reportadas por los directores, evaluar y brindar recomendaciones, sugerencias a las IE que tienen dificultades.</a:t>
                      </a:r>
                      <a:endParaRPr lang="es-PE" sz="1000" u="none" strike="noStrike" dirty="0">
                        <a:effectLst/>
                        <a:latin typeface="Times New Roman" panose="02020603050405020304" pitchFamily="18" charset="0"/>
                        <a:ea typeface="Times New Roman" panose="02020603050405020304" pitchFamily="18" charset="0"/>
                      </a:endParaRPr>
                    </a:p>
                  </a:txBody>
                  <a:tcPr marL="51623" marR="51623" marT="51623" marB="51623"/>
                </a:tc>
                <a:extLst>
                  <a:ext uri="{0D108BD9-81ED-4DB2-BD59-A6C34878D82A}">
                    <a16:rowId xmlns:a16="http://schemas.microsoft.com/office/drawing/2014/main" val="1577588879"/>
                  </a:ext>
                </a:extLst>
              </a:tr>
            </a:tbl>
          </a:graphicData>
        </a:graphic>
      </p:graphicFrame>
      <p:graphicFrame>
        <p:nvGraphicFramePr>
          <p:cNvPr id="13" name="Tabla 12">
            <a:extLst>
              <a:ext uri="{FF2B5EF4-FFF2-40B4-BE49-F238E27FC236}">
                <a16:creationId xmlns:a16="http://schemas.microsoft.com/office/drawing/2014/main" id="{72E65D93-CEBE-71A5-73B9-0D8D242845EA}"/>
              </a:ext>
            </a:extLst>
          </p:cNvPr>
          <p:cNvGraphicFramePr>
            <a:graphicFrameLocks noGrp="1"/>
          </p:cNvGraphicFramePr>
          <p:nvPr>
            <p:extLst>
              <p:ext uri="{D42A27DB-BD31-4B8C-83A1-F6EECF244321}">
                <p14:modId xmlns:p14="http://schemas.microsoft.com/office/powerpoint/2010/main" val="970649781"/>
              </p:ext>
            </p:extLst>
          </p:nvPr>
        </p:nvGraphicFramePr>
        <p:xfrm>
          <a:off x="5066534" y="796662"/>
          <a:ext cx="7062206" cy="5707653"/>
        </p:xfrm>
        <a:graphic>
          <a:graphicData uri="http://schemas.openxmlformats.org/drawingml/2006/table">
            <a:tbl>
              <a:tblPr>
                <a:tableStyleId>{5C22544A-7EE6-4342-B048-85BDC9FD1C3A}</a:tableStyleId>
              </a:tblPr>
              <a:tblGrid>
                <a:gridCol w="7062206">
                  <a:extLst>
                    <a:ext uri="{9D8B030D-6E8A-4147-A177-3AD203B41FA5}">
                      <a16:colId xmlns:a16="http://schemas.microsoft.com/office/drawing/2014/main" val="1575375080"/>
                    </a:ext>
                  </a:extLst>
                </a:gridCol>
              </a:tblGrid>
              <a:tr h="5707653">
                <a:tc>
                  <a:txBody>
                    <a:bodyPr/>
                    <a:lstStyle/>
                    <a:p>
                      <a:pPr algn="just"/>
                      <a:r>
                        <a:rPr lang="es-PE" sz="1000" dirty="0">
                          <a:effectLst/>
                        </a:rPr>
                        <a:t>Responsabilidades del directivo.</a:t>
                      </a:r>
                    </a:p>
                    <a:p>
                      <a:pPr marL="342900" lvl="0" indent="-342900" algn="just">
                        <a:buFont typeface="Arial" panose="020B0604020202020204" pitchFamily="34" charset="0"/>
                        <a:buChar char="●"/>
                      </a:pPr>
                      <a:r>
                        <a:rPr lang="es-PE" sz="1000" u="none" strike="noStrike" dirty="0">
                          <a:effectLst/>
                        </a:rPr>
                        <a:t>Difundir de manera creativa, por los medios de comunicación, radios comunales, altoparlantes, redes sociales y materiales impresos como afiches </a:t>
                      </a:r>
                      <a:r>
                        <a:rPr lang="es-PE" sz="1000" u="none" strike="noStrike" dirty="0" err="1">
                          <a:effectLst/>
                        </a:rPr>
                        <a:t>trìpticos</a:t>
                      </a:r>
                      <a:r>
                        <a:rPr lang="es-PE" sz="1000" u="none" strike="noStrike" dirty="0">
                          <a:effectLst/>
                        </a:rPr>
                        <a:t>, dípticos y otros sobre la estrategia “</a:t>
                      </a:r>
                      <a:r>
                        <a:rPr lang="es-PE" sz="1000" u="none" strike="noStrike" dirty="0" err="1">
                          <a:effectLst/>
                        </a:rPr>
                        <a:t>Ayllunchikkunawan</a:t>
                      </a:r>
                      <a:r>
                        <a:rPr lang="es-PE" sz="1000" u="none" strike="noStrike" dirty="0">
                          <a:effectLst/>
                        </a:rPr>
                        <a:t> </a:t>
                      </a:r>
                      <a:r>
                        <a:rPr lang="es-PE" sz="1000" u="none" strike="noStrike" dirty="0" err="1">
                          <a:effectLst/>
                        </a:rPr>
                        <a:t>ñawinchasun</a:t>
                      </a:r>
                      <a:r>
                        <a:rPr lang="es-PE" sz="1000" u="none" strike="noStrike" dirty="0">
                          <a:effectLst/>
                        </a:rPr>
                        <a:t>”.</a:t>
                      </a:r>
                    </a:p>
                    <a:p>
                      <a:pPr marL="342900" lvl="0" indent="-342900" algn="just">
                        <a:buFont typeface="Arial" panose="020B0604020202020204" pitchFamily="34" charset="0"/>
                        <a:buChar char="●"/>
                      </a:pPr>
                      <a:r>
                        <a:rPr lang="es-PE" sz="1000" u="none" strike="noStrike" dirty="0">
                          <a:effectLst/>
                        </a:rPr>
                        <a:t>Convocar a los padres de familia mediante una citación con la finalidad de informar las actividades que se desarrollarán durante el año escolar 2023, con el motivo de promover la lectura en los estudiantes y sensibilizar la importancia de la lectura familiar, comprometiendo a las familias en el desarrollo de dos actividades claves que son responsabilidad de las familias:</a:t>
                      </a:r>
                    </a:p>
                    <a:p>
                      <a:pPr marL="534988" lvl="0" indent="-173038" algn="just">
                        <a:buFont typeface="Arial Narrow" panose="020B0606020202030204" pitchFamily="34" charset="0"/>
                        <a:buChar char="-"/>
                      </a:pPr>
                      <a:r>
                        <a:rPr lang="es-PE" sz="1000" dirty="0">
                          <a:effectLst/>
                        </a:rPr>
                        <a:t>Leer de manera mensual una lectura junto con su hijo (a) y enviar las evidencias que pueden ser fotos o videos que demuestran la implementación y el mejoramiento de la lectura en los estudiantes a los docentes de aula.</a:t>
                      </a:r>
                    </a:p>
                    <a:p>
                      <a:pPr marL="534988" lvl="0" indent="-173038" algn="just">
                        <a:buFont typeface="Arial Narrow" panose="020B0606020202030204" pitchFamily="34" charset="0"/>
                        <a:buChar char="-"/>
                      </a:pPr>
                      <a:r>
                        <a:rPr lang="es-PE" sz="1000" dirty="0">
                          <a:effectLst/>
                        </a:rPr>
                        <a:t>Participar de los encuentros familiares implementados por la IE. en el mes de agosto y en el mes de noviembre, donde compartan las experiencias, las dificultades y los progresos de las lecturas realizadas cada mes.</a:t>
                      </a:r>
                    </a:p>
                    <a:p>
                      <a:pPr marL="342900" lvl="0" indent="-342900" algn="just">
                        <a:buFont typeface="Arial" panose="020B0604020202020204" pitchFamily="34" charset="0"/>
                        <a:buChar char="●"/>
                      </a:pPr>
                      <a:r>
                        <a:rPr lang="es-PE" sz="1000" u="none" strike="noStrike" dirty="0">
                          <a:effectLst/>
                        </a:rPr>
                        <a:t>Determinar con el personal docente el planificador anual sobre las lecturas mensuales que se realizarán en los hogares para los padres de familia y para tener el control, determinando los días, fechas y horas, tanto de las lecturas mensuales, así como, de los dos encuentros en el mes de agosto y noviembre, los cuales serán presentados a los padres de familia para la ejecución de la actividad.</a:t>
                      </a:r>
                    </a:p>
                    <a:p>
                      <a:pPr marL="342900" lvl="0" indent="-342900" algn="just">
                        <a:buFont typeface="Arial" panose="020B0604020202020204" pitchFamily="34" charset="0"/>
                        <a:buChar char="●"/>
                      </a:pPr>
                      <a:r>
                        <a:rPr lang="es-PE" sz="1000" u="none" strike="noStrike" dirty="0">
                          <a:effectLst/>
                        </a:rPr>
                        <a:t>El directivo en coordinación con el personal docente de la Institución, compilarán diversos tipos de textos escritos para promover la lectura familiar un texto por mes, los cuales se distribuirán a las familias.</a:t>
                      </a:r>
                    </a:p>
                    <a:p>
                      <a:pPr marL="342900" lvl="0" indent="-342900" algn="just">
                        <a:buFont typeface="Arial" panose="020B0604020202020204" pitchFamily="34" charset="0"/>
                        <a:buChar char="●"/>
                      </a:pPr>
                      <a:r>
                        <a:rPr lang="es-PE" sz="1000" u="none" strike="noStrike" dirty="0">
                          <a:effectLst/>
                        </a:rPr>
                        <a:t>Monitorear la implementación de la estrategia “</a:t>
                      </a:r>
                      <a:r>
                        <a:rPr lang="es-PE" sz="1000" u="none" strike="noStrike" dirty="0" err="1">
                          <a:effectLst/>
                        </a:rPr>
                        <a:t>Ayllunchikkunawan</a:t>
                      </a:r>
                      <a:r>
                        <a:rPr lang="es-PE" sz="1000" u="none" strike="noStrike" dirty="0">
                          <a:effectLst/>
                        </a:rPr>
                        <a:t> </a:t>
                      </a:r>
                      <a:r>
                        <a:rPr lang="es-PE" sz="1000" u="none" strike="noStrike" dirty="0" err="1">
                          <a:effectLst/>
                        </a:rPr>
                        <a:t>Ñawinchasun</a:t>
                      </a:r>
                      <a:r>
                        <a:rPr lang="es-PE" sz="1000" u="none" strike="noStrike" dirty="0">
                          <a:effectLst/>
                        </a:rPr>
                        <a:t>” a través de recojo de evidencias enviadas por los padres de familia a los docentes y reportados por el docente al directivo.</a:t>
                      </a:r>
                    </a:p>
                    <a:p>
                      <a:pPr marL="342900" lvl="0" indent="-342900" algn="just">
                        <a:buFont typeface="Arial" panose="020B0604020202020204" pitchFamily="34" charset="0"/>
                        <a:buChar char="●"/>
                      </a:pPr>
                      <a:r>
                        <a:rPr lang="es-PE" sz="1000" u="none" strike="noStrike" dirty="0">
                          <a:effectLst/>
                        </a:rPr>
                        <a:t>El directivo con el equipo de docentes elabora la ruta de trabajo para el encuentro de padres de familia, de tal manera que todos los maestros puedan seguir una pauta homogénea.</a:t>
                      </a:r>
                    </a:p>
                    <a:p>
                      <a:pPr marL="342900" lvl="0" indent="-342900" algn="just">
                        <a:buFont typeface="Arial" panose="020B0604020202020204" pitchFamily="34" charset="0"/>
                        <a:buChar char="●"/>
                      </a:pPr>
                      <a:r>
                        <a:rPr lang="es-PE" sz="1000" u="none" strike="noStrike" dirty="0">
                          <a:effectLst/>
                        </a:rPr>
                        <a:t>El Directivo juntamente con el equipo de docentes realiza encuentros de padres de familia en el mes de agosto y noviembre con el propósito de compartir sus experiencias y rendir cuentas sobre cómo y qué lecturas han leído en familia. Para ello debe realizar las siguientes acciones: </a:t>
                      </a:r>
                    </a:p>
                    <a:p>
                      <a:pPr marL="534988" lvl="0" indent="-173038" algn="just">
                        <a:buFontTx/>
                        <a:buChar char="-"/>
                      </a:pPr>
                      <a:r>
                        <a:rPr lang="es-PE" sz="1000" u="none" strike="noStrike" dirty="0">
                          <a:effectLst/>
                        </a:rPr>
                        <a:t>EL directivo convoca bajo citación dando cumplimiento a lo planificado en el PAT para el encuentro de padres y madres que leen para que realicen un conversatorio sobre las experiencias lectoras. </a:t>
                      </a:r>
                    </a:p>
                    <a:p>
                      <a:pPr marL="534988" lvl="0" indent="-173038" algn="just">
                        <a:buFontTx/>
                        <a:buChar char="-"/>
                      </a:pPr>
                      <a:r>
                        <a:rPr lang="es-PE" sz="1000" u="none" strike="noStrike" dirty="0">
                          <a:effectLst/>
                        </a:rPr>
                        <a:t>La convocatoria se puede hacer por edad/grado/secciones con la conducción del docente.</a:t>
                      </a:r>
                    </a:p>
                    <a:p>
                      <a:pPr marL="534988" lvl="0" indent="-173038" algn="just">
                        <a:buFontTx/>
                        <a:buChar char="-"/>
                      </a:pPr>
                      <a:r>
                        <a:rPr lang="es-PE" sz="1000" u="none" strike="noStrike" dirty="0">
                          <a:effectLst/>
                        </a:rPr>
                        <a:t>Deben prever los materiales y recursos que permitan recoger información de la actividad implementada. (lectura de la ficha de registro de las lecturas o títulos leídos en familia durante los meses anteriores. </a:t>
                      </a:r>
                    </a:p>
                    <a:p>
                      <a:pPr marL="342900" lvl="0" indent="-342900" algn="just">
                        <a:buFont typeface="Arial" panose="020B0604020202020204" pitchFamily="34" charset="0"/>
                        <a:buChar char="●"/>
                      </a:pPr>
                      <a:r>
                        <a:rPr lang="es-PE" sz="1000" u="none" strike="noStrike" dirty="0">
                          <a:effectLst/>
                        </a:rPr>
                        <a:t>Reportar las evidencias de los padres de familia de los dos encuentros realizados a pedido de la UGEL Andahuaylas y por el medio correspondiente.</a:t>
                      </a:r>
                    </a:p>
                    <a:p>
                      <a:pPr algn="just"/>
                      <a:r>
                        <a:rPr lang="es-PE" sz="1000" dirty="0">
                          <a:effectLst/>
                          <a:highlight>
                            <a:srgbClr val="FFFFFF"/>
                          </a:highlight>
                        </a:rPr>
                        <a:t> </a:t>
                      </a:r>
                      <a:endParaRPr lang="es-PE" sz="1000" dirty="0">
                        <a:effectLst/>
                        <a:latin typeface="Times New Roman" panose="02020603050405020304" pitchFamily="18" charset="0"/>
                        <a:ea typeface="Times New Roman" panose="02020603050405020304" pitchFamily="18" charset="0"/>
                      </a:endParaRPr>
                    </a:p>
                  </a:txBody>
                  <a:tcPr marL="32889" marR="32889" marT="32889" marB="32889"/>
                </a:tc>
                <a:extLst>
                  <a:ext uri="{0D108BD9-81ED-4DB2-BD59-A6C34878D82A}">
                    <a16:rowId xmlns:a16="http://schemas.microsoft.com/office/drawing/2014/main" val="4001120638"/>
                  </a:ext>
                </a:extLst>
              </a:tr>
            </a:tbl>
          </a:graphicData>
        </a:graphic>
      </p:graphicFrame>
    </p:spTree>
    <p:extLst>
      <p:ext uri="{BB962C8B-B14F-4D97-AF65-F5344CB8AC3E}">
        <p14:creationId xmlns:p14="http://schemas.microsoft.com/office/powerpoint/2010/main" val="1237232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5BA97DF-4548-283A-BAF0-C6B4B1477788}"/>
              </a:ext>
            </a:extLst>
          </p:cNvPr>
          <p:cNvSpPr txBox="1"/>
          <p:nvPr/>
        </p:nvSpPr>
        <p:spPr>
          <a:xfrm>
            <a:off x="1891342" y="150334"/>
            <a:ext cx="9987232" cy="646331"/>
          </a:xfrm>
          <a:prstGeom prst="rect">
            <a:avLst/>
          </a:prstGeom>
          <a:noFill/>
        </p:spPr>
        <p:txBody>
          <a:bodyPr wrap="square">
            <a:spAutoFit/>
          </a:bodyPr>
          <a:lstStyle/>
          <a:p>
            <a:pPr algn="just">
              <a:spcBef>
                <a:spcPts val="600"/>
              </a:spcBef>
              <a:spcAft>
                <a:spcPts val="600"/>
              </a:spcAft>
            </a:pPr>
            <a:r>
              <a:rPr lang="es-PE" sz="1800" b="1" dirty="0">
                <a:solidFill>
                  <a:srgbClr val="000000"/>
                </a:solidFill>
                <a:effectLst/>
                <a:latin typeface="Segoe UI" panose="020B0502040204020203" pitchFamily="34" charset="0"/>
                <a:ea typeface="Arial Narrow" panose="020B0606020202030204" pitchFamily="34" charset="0"/>
              </a:rPr>
              <a:t>ACTIVIDAD 6. </a:t>
            </a:r>
            <a:r>
              <a:rPr lang="es-PE" sz="1800" b="1" dirty="0">
                <a:effectLst/>
                <a:latin typeface="Segoe UI" panose="020B0502040204020203" pitchFamily="34" charset="0"/>
                <a:ea typeface="Arial Narrow" panose="020B0606020202030204" pitchFamily="34" charset="0"/>
              </a:rPr>
              <a:t>“AYLLUNCHIKKUNAWAN ÑAWINCHASUN” Familias comprometidas con la lectura en el hogar con espacios implementados para el aprendizaje.</a:t>
            </a:r>
            <a:endParaRPr lang="es-PE" sz="2000" dirty="0">
              <a:effectLst/>
              <a:latin typeface="Times New Roman" panose="02020603050405020304" pitchFamily="18" charset="0"/>
              <a:ea typeface="Times New Roman" panose="02020603050405020304" pitchFamily="18" charset="0"/>
            </a:endParaRPr>
          </a:p>
        </p:txBody>
      </p:sp>
      <p:graphicFrame>
        <p:nvGraphicFramePr>
          <p:cNvPr id="5" name="Tabla 4">
            <a:extLst>
              <a:ext uri="{FF2B5EF4-FFF2-40B4-BE49-F238E27FC236}">
                <a16:creationId xmlns:a16="http://schemas.microsoft.com/office/drawing/2014/main" id="{207578DF-94A8-27DF-D9CB-488D37341A64}"/>
              </a:ext>
            </a:extLst>
          </p:cNvPr>
          <p:cNvGraphicFramePr>
            <a:graphicFrameLocks noGrp="1"/>
          </p:cNvGraphicFramePr>
          <p:nvPr>
            <p:extLst>
              <p:ext uri="{D42A27DB-BD31-4B8C-83A1-F6EECF244321}">
                <p14:modId xmlns:p14="http://schemas.microsoft.com/office/powerpoint/2010/main" val="2524556825"/>
              </p:ext>
            </p:extLst>
          </p:nvPr>
        </p:nvGraphicFramePr>
        <p:xfrm>
          <a:off x="1891342" y="923362"/>
          <a:ext cx="8158432" cy="3950563"/>
        </p:xfrm>
        <a:graphic>
          <a:graphicData uri="http://schemas.openxmlformats.org/drawingml/2006/table">
            <a:tbl>
              <a:tblPr>
                <a:tableStyleId>{5C22544A-7EE6-4342-B048-85BDC9FD1C3A}</a:tableStyleId>
              </a:tblPr>
              <a:tblGrid>
                <a:gridCol w="8158432">
                  <a:extLst>
                    <a:ext uri="{9D8B030D-6E8A-4147-A177-3AD203B41FA5}">
                      <a16:colId xmlns:a16="http://schemas.microsoft.com/office/drawing/2014/main" val="1543054675"/>
                    </a:ext>
                  </a:extLst>
                </a:gridCol>
              </a:tblGrid>
              <a:tr h="3950563">
                <a:tc>
                  <a:txBody>
                    <a:bodyPr/>
                    <a:lstStyle/>
                    <a:p>
                      <a:pPr algn="just"/>
                      <a:r>
                        <a:rPr lang="es-PE" sz="1400" dirty="0">
                          <a:effectLst/>
                        </a:rPr>
                        <a:t>Responsabilidades del docente.</a:t>
                      </a:r>
                    </a:p>
                    <a:p>
                      <a:pPr marL="342900" lvl="0" indent="-342900">
                        <a:buFont typeface="Arial" panose="020B0604020202020204" pitchFamily="34" charset="0"/>
                        <a:buChar char="●"/>
                      </a:pPr>
                      <a:r>
                        <a:rPr lang="es-PE" sz="1400" u="none" strike="noStrike" dirty="0">
                          <a:effectLst/>
                        </a:rPr>
                        <a:t>Sensibilización a las familias y docentes a través de spot persuasivos y motivadores sobre la importancia de la lectura “</a:t>
                      </a:r>
                      <a:r>
                        <a:rPr lang="es-PE" sz="1400" u="none" strike="noStrike" dirty="0" err="1">
                          <a:effectLst/>
                        </a:rPr>
                        <a:t>Ayllunchikkunawan</a:t>
                      </a:r>
                      <a:r>
                        <a:rPr lang="es-PE" sz="1400" u="none" strike="noStrike" dirty="0">
                          <a:effectLst/>
                        </a:rPr>
                        <a:t> </a:t>
                      </a:r>
                      <a:r>
                        <a:rPr lang="es-PE" sz="1400" u="none" strike="noStrike" dirty="0" err="1">
                          <a:effectLst/>
                        </a:rPr>
                        <a:t>nawinchasun</a:t>
                      </a:r>
                      <a:r>
                        <a:rPr lang="es-PE" sz="1400" u="none" strike="noStrike" dirty="0">
                          <a:effectLst/>
                        </a:rPr>
                        <a:t>”.</a:t>
                      </a:r>
                    </a:p>
                    <a:p>
                      <a:pPr marL="342900" lvl="0" indent="-342900">
                        <a:buFont typeface="Arial" panose="020B0604020202020204" pitchFamily="34" charset="0"/>
                        <a:buChar char="●"/>
                      </a:pPr>
                      <a:r>
                        <a:rPr lang="es-PE" sz="1400" u="none" strike="noStrike" dirty="0">
                          <a:effectLst/>
                        </a:rPr>
                        <a:t>Compilar las lecturas para las familias. De manera concertada con los padres de familia definir la mejor estrategia para la entrega del compilado de lecturas para leer en familia. </a:t>
                      </a:r>
                    </a:p>
                    <a:p>
                      <a:pPr marL="342900" lvl="0" indent="-342900" algn="just">
                        <a:buFont typeface="Arial" panose="020B0604020202020204" pitchFamily="34" charset="0"/>
                        <a:buChar char="●"/>
                      </a:pPr>
                      <a:r>
                        <a:rPr lang="es-PE" sz="1400" u="none" strike="noStrike" dirty="0">
                          <a:effectLst/>
                        </a:rPr>
                        <a:t>Elaborar la planificación anual para la lectura en familia y los encuentros familiares durante el presente año.</a:t>
                      </a:r>
                    </a:p>
                    <a:p>
                      <a:pPr marL="342900" lvl="0" indent="-342900" algn="just">
                        <a:buFont typeface="Arial" panose="020B0604020202020204" pitchFamily="34" charset="0"/>
                        <a:buChar char="●"/>
                      </a:pPr>
                      <a:r>
                        <a:rPr lang="es-PE" sz="1400" u="none" strike="noStrike" dirty="0">
                          <a:effectLst/>
                        </a:rPr>
                        <a:t>Brindar el planificador con las fechas de cada mes para realizar la lectura en familia a cada padre de familia al inicio del año escolar.</a:t>
                      </a:r>
                    </a:p>
                    <a:p>
                      <a:pPr marL="342900" lvl="0" indent="-342900" algn="just">
                        <a:buFont typeface="Arial" panose="020B0604020202020204" pitchFamily="34" charset="0"/>
                        <a:buChar char="●"/>
                      </a:pPr>
                      <a:r>
                        <a:rPr lang="es-PE" sz="1400" u="none" strike="noStrike" dirty="0">
                          <a:effectLst/>
                        </a:rPr>
                        <a:t>Planificar la ruta o acciones para desarrollar los dos encuentros familiares de la estrategia “</a:t>
                      </a:r>
                      <a:r>
                        <a:rPr lang="es-PE" sz="1400" u="none" strike="noStrike" dirty="0" err="1">
                          <a:effectLst/>
                        </a:rPr>
                        <a:t>Ayllunchikkunawan</a:t>
                      </a:r>
                      <a:r>
                        <a:rPr lang="es-PE" sz="1400" u="none" strike="noStrike" dirty="0">
                          <a:effectLst/>
                        </a:rPr>
                        <a:t> </a:t>
                      </a:r>
                      <a:r>
                        <a:rPr lang="es-PE" sz="1400" u="none" strike="noStrike" dirty="0" err="1">
                          <a:effectLst/>
                        </a:rPr>
                        <a:t>Ñawinchasun</a:t>
                      </a:r>
                      <a:r>
                        <a:rPr lang="es-PE" sz="1400" u="none" strike="noStrike" dirty="0">
                          <a:effectLst/>
                        </a:rPr>
                        <a:t>”.</a:t>
                      </a:r>
                    </a:p>
                    <a:p>
                      <a:pPr marL="342900" lvl="0" indent="-342900" algn="just">
                        <a:buFont typeface="Arial" panose="020B0604020202020204" pitchFamily="34" charset="0"/>
                        <a:buChar char="●"/>
                      </a:pPr>
                      <a:r>
                        <a:rPr lang="es-PE" sz="1400" u="none" strike="noStrike" dirty="0">
                          <a:effectLst/>
                        </a:rPr>
                        <a:t>Desarrollar los encuentros de la estrategia “</a:t>
                      </a:r>
                      <a:r>
                        <a:rPr lang="es-PE" sz="1400" u="none" strike="noStrike" dirty="0" err="1">
                          <a:effectLst/>
                        </a:rPr>
                        <a:t>Ayllunchikkunawan</a:t>
                      </a:r>
                      <a:r>
                        <a:rPr lang="es-PE" sz="1400" u="none" strike="noStrike" dirty="0">
                          <a:effectLst/>
                        </a:rPr>
                        <a:t> </a:t>
                      </a:r>
                      <a:r>
                        <a:rPr lang="es-PE" sz="1400" u="none" strike="noStrike" dirty="0" err="1">
                          <a:effectLst/>
                        </a:rPr>
                        <a:t>Ñawinchasun</a:t>
                      </a:r>
                      <a:r>
                        <a:rPr lang="es-PE" sz="1400" u="none" strike="noStrike" dirty="0">
                          <a:effectLst/>
                        </a:rPr>
                        <a:t>”. </a:t>
                      </a:r>
                    </a:p>
                    <a:p>
                      <a:pPr marL="342900" lvl="0" indent="-342900" algn="just">
                        <a:buFont typeface="Arial" panose="020B0604020202020204" pitchFamily="34" charset="0"/>
                        <a:buChar char="●"/>
                      </a:pPr>
                      <a:r>
                        <a:rPr lang="es-PE" sz="1400" u="none" strike="noStrike" dirty="0">
                          <a:effectLst/>
                        </a:rPr>
                        <a:t>La actividad de lectura en familia que se realizará cada mes “</a:t>
                      </a:r>
                      <a:r>
                        <a:rPr lang="es-PE" sz="1400" u="none" strike="noStrike" dirty="0" err="1">
                          <a:effectLst/>
                        </a:rPr>
                        <a:t>Ayllunchikkkunawan</a:t>
                      </a:r>
                      <a:r>
                        <a:rPr lang="es-PE" sz="1400" u="none" strike="noStrike" dirty="0">
                          <a:effectLst/>
                        </a:rPr>
                        <a:t> </a:t>
                      </a:r>
                      <a:r>
                        <a:rPr lang="es-PE" sz="1400" u="none" strike="noStrike" dirty="0" err="1">
                          <a:effectLst/>
                        </a:rPr>
                        <a:t>ñawinchasun</a:t>
                      </a:r>
                      <a:r>
                        <a:rPr lang="es-PE" sz="1400" u="none" strike="noStrike" dirty="0">
                          <a:effectLst/>
                        </a:rPr>
                        <a:t>” será monitoreadas por los docentes de aula o los docentes responsables, recogiendo evidencias fotográficas o videos mensualmente, los cuales se presentarán al directivo para su informe respectivo.</a:t>
                      </a:r>
                      <a:endParaRPr lang="es-PE" sz="1400" u="none" strike="noStrike" dirty="0">
                        <a:effectLst/>
                        <a:latin typeface="Times New Roman" panose="02020603050405020304" pitchFamily="18" charset="0"/>
                        <a:ea typeface="Times New Roman" panose="02020603050405020304" pitchFamily="18" charset="0"/>
                      </a:endParaRPr>
                    </a:p>
                  </a:txBody>
                  <a:tcPr marL="63500" marR="63500" marT="63500" marB="63500"/>
                </a:tc>
                <a:extLst>
                  <a:ext uri="{0D108BD9-81ED-4DB2-BD59-A6C34878D82A}">
                    <a16:rowId xmlns:a16="http://schemas.microsoft.com/office/drawing/2014/main" val="1640747884"/>
                  </a:ext>
                </a:extLst>
              </a:tr>
            </a:tbl>
          </a:graphicData>
        </a:graphic>
      </p:graphicFrame>
    </p:spTree>
    <p:extLst>
      <p:ext uri="{BB962C8B-B14F-4D97-AF65-F5344CB8AC3E}">
        <p14:creationId xmlns:p14="http://schemas.microsoft.com/office/powerpoint/2010/main" val="4037654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BE03717-D973-B61A-B273-A7A501ECD489}"/>
              </a:ext>
            </a:extLst>
          </p:cNvPr>
          <p:cNvSpPr txBox="1"/>
          <p:nvPr/>
        </p:nvSpPr>
        <p:spPr>
          <a:xfrm>
            <a:off x="1605951" y="182153"/>
            <a:ext cx="10308566" cy="5786199"/>
          </a:xfrm>
          <a:prstGeom prst="rect">
            <a:avLst/>
          </a:prstGeom>
          <a:noFill/>
        </p:spPr>
        <p:txBody>
          <a:bodyPr wrap="square">
            <a:spAutoFit/>
          </a:bodyPr>
          <a:lstStyle/>
          <a:p>
            <a:pPr algn="ctr">
              <a:spcBef>
                <a:spcPts val="600"/>
              </a:spcBef>
              <a:spcAft>
                <a:spcPts val="600"/>
              </a:spcAft>
            </a:pPr>
            <a:r>
              <a:rPr lang="es-PE" sz="1600" b="1" dirty="0">
                <a:solidFill>
                  <a:srgbClr val="000000"/>
                </a:solidFill>
                <a:effectLst/>
                <a:latin typeface="Segoe UI" panose="020B0502040204020203" pitchFamily="34" charset="0"/>
                <a:ea typeface="Arial Narrow" panose="020B0606020202030204" pitchFamily="34" charset="0"/>
              </a:rPr>
              <a:t>PLAN LECTOR INSTITUCIONAL</a:t>
            </a:r>
            <a:endParaRPr lang="es-PE" sz="16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PE" sz="1600" dirty="0">
                <a:effectLst/>
                <a:latin typeface="Segoe UI" panose="020B0502040204020203" pitchFamily="34" charset="0"/>
                <a:ea typeface="Arial Narrow" panose="020B0606020202030204" pitchFamily="34" charset="0"/>
              </a:rPr>
              <a:t>En este año escolar 2023, l</a:t>
            </a:r>
            <a:r>
              <a:rPr lang="es-PE" sz="1600" dirty="0">
                <a:solidFill>
                  <a:srgbClr val="000000"/>
                </a:solidFill>
                <a:effectLst/>
                <a:latin typeface="Segoe UI" panose="020B0502040204020203" pitchFamily="34" charset="0"/>
                <a:ea typeface="Arial Narrow" panose="020B0606020202030204" pitchFamily="34" charset="0"/>
              </a:rPr>
              <a:t>a implementación del Plan Lector de la IE</a:t>
            </a:r>
            <a:r>
              <a:rPr lang="es-PE" sz="1600" dirty="0">
                <a:effectLst/>
                <a:latin typeface="Segoe UI" panose="020B0502040204020203" pitchFamily="34" charset="0"/>
                <a:ea typeface="Arial Narrow" panose="020B0606020202030204" pitchFamily="34" charset="0"/>
              </a:rPr>
              <a:t> tiene carácter obligatorio, el cual será evidenciado conforme a la Directiva N° 003-2023-UGEL-A. Para ello, el directivo debe coordinar con el Comité de Gestión Pedagógica y docentes responsables para su elaboración. (Ver el esquema del Plan sugerido), el cual deberá ser socializado en el primer bloque de la semana de gestión (marzo), cuyos compromisos y responsabilidades serán evidenciados en el acta institucional.</a:t>
            </a:r>
            <a:endParaRPr lang="es-PE" sz="16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PE" sz="1600" dirty="0">
                <a:effectLst/>
                <a:latin typeface="Segoe UI" panose="020B0502040204020203" pitchFamily="34" charset="0"/>
                <a:ea typeface="Arial Narrow" panose="020B0606020202030204" pitchFamily="34" charset="0"/>
              </a:rPr>
              <a:t>El Plan Lector debe describir con claridad los títulos de los textos a leer en horarios programados en la semana. La ejecución de las actividades de lectura diarias debe estar considerada en el horario escolar del docente y estudiante, además de estar publicado en un lugar visible para el conocimiento del público visitante a la IE. El comité responsable plantea la mejor estrategia institucional de lectura, cumpliendo los 20 o 30 minutos de lectura diaria. </a:t>
            </a:r>
            <a:endParaRPr lang="es-PE" sz="16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PE" sz="1600" dirty="0">
                <a:effectLst/>
                <a:latin typeface="Segoe UI" panose="020B0502040204020203" pitchFamily="34" charset="0"/>
                <a:ea typeface="Arial Narrow" panose="020B0606020202030204" pitchFamily="34" charset="0"/>
              </a:rPr>
              <a:t>En cuanto a los textos/lecturas seleccionadas se sugiere:</a:t>
            </a:r>
            <a:endParaRPr lang="es-PE" sz="16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Arial" panose="020B0604020202020204" pitchFamily="34" charset="0"/>
              <a:buChar char="➔"/>
            </a:pPr>
            <a:r>
              <a:rPr lang="es-PE" sz="1600" b="1" u="none" strike="noStrike" dirty="0">
                <a:solidFill>
                  <a:srgbClr val="000000"/>
                </a:solidFill>
                <a:effectLst/>
                <a:latin typeface="Segoe UI" panose="020B0502040204020203" pitchFamily="34" charset="0"/>
                <a:ea typeface="Arial Narrow" panose="020B0606020202030204" pitchFamily="34" charset="0"/>
              </a:rPr>
              <a:t>En Educación Secundaria</a:t>
            </a:r>
            <a:r>
              <a:rPr lang="es-PE" sz="1600" u="none" strike="noStrike" dirty="0">
                <a:effectLst/>
                <a:latin typeface="Segoe UI" panose="020B0502040204020203" pitchFamily="34" charset="0"/>
                <a:ea typeface="Arial Narrow" panose="020B0606020202030204" pitchFamily="34" charset="0"/>
              </a:rPr>
              <a:t> se seleccionan</a:t>
            </a:r>
            <a:r>
              <a:rPr lang="es-PE" sz="1600" u="none" strike="noStrike" dirty="0">
                <a:solidFill>
                  <a:srgbClr val="000000"/>
                </a:solidFill>
                <a:effectLst/>
                <a:latin typeface="Segoe UI" panose="020B0502040204020203" pitchFamily="34" charset="0"/>
                <a:ea typeface="Arial Narrow" panose="020B0606020202030204" pitchFamily="34" charset="0"/>
              </a:rPr>
              <a:t> 1</a:t>
            </a:r>
            <a:r>
              <a:rPr lang="es-PE" sz="1600" u="none" strike="noStrike" dirty="0">
                <a:effectLst/>
                <a:latin typeface="Segoe UI" panose="020B0502040204020203" pitchFamily="34" charset="0"/>
                <a:ea typeface="Arial Narrow" panose="020B0606020202030204" pitchFamily="34" charset="0"/>
              </a:rPr>
              <a:t>2</a:t>
            </a:r>
            <a:r>
              <a:rPr lang="es-PE" sz="1600" u="none" strike="noStrike" dirty="0">
                <a:solidFill>
                  <a:srgbClr val="000000"/>
                </a:solidFill>
                <a:effectLst/>
                <a:latin typeface="Segoe UI" panose="020B0502040204020203" pitchFamily="34" charset="0"/>
                <a:ea typeface="Arial Narrow" panose="020B0606020202030204" pitchFamily="34" charset="0"/>
              </a:rPr>
              <a:t> títulos que los mismos estudiantes</a:t>
            </a:r>
            <a:r>
              <a:rPr lang="es-PE" sz="1600" u="none" strike="noStrike" dirty="0">
                <a:effectLst/>
                <a:latin typeface="Segoe UI" panose="020B0502040204020203" pitchFamily="34" charset="0"/>
                <a:ea typeface="Arial Narrow" panose="020B0606020202030204" pitchFamily="34" charset="0"/>
              </a:rPr>
              <a:t> o docentes responsables pueden consignar a razón de priorización de las necesidades o interés del estudiante, según características, los cuales </a:t>
            </a:r>
            <a:r>
              <a:rPr lang="es-PE" sz="1600" u="none" strike="noStrike" dirty="0">
                <a:solidFill>
                  <a:srgbClr val="000000"/>
                </a:solidFill>
                <a:effectLst/>
                <a:latin typeface="Segoe UI" panose="020B0502040204020203" pitchFamily="34" charset="0"/>
                <a:ea typeface="Arial Narrow" panose="020B0606020202030204" pitchFamily="34" charset="0"/>
              </a:rPr>
              <a:t>deben leer durante el año, a razón de uno por mes, siendo flexible implementar de abril a diciembre.</a:t>
            </a:r>
            <a:endParaRPr lang="es-PE" sz="16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Arial" panose="020B0604020202020204" pitchFamily="34" charset="0"/>
              <a:buChar char="➔"/>
            </a:pPr>
            <a:r>
              <a:rPr lang="es-PE" sz="1600" b="1" u="none" strike="noStrike" dirty="0">
                <a:solidFill>
                  <a:srgbClr val="000000"/>
                </a:solidFill>
                <a:effectLst/>
                <a:latin typeface="Segoe UI" panose="020B0502040204020203" pitchFamily="34" charset="0"/>
                <a:ea typeface="Arial Narrow" panose="020B0606020202030204" pitchFamily="34" charset="0"/>
              </a:rPr>
              <a:t>En Educación Inicial y Educación Primaria</a:t>
            </a:r>
            <a:r>
              <a:rPr lang="es-PE" sz="1600" u="none" strike="noStrike" dirty="0">
                <a:solidFill>
                  <a:srgbClr val="000000"/>
                </a:solidFill>
                <a:effectLst/>
                <a:latin typeface="Segoe UI" panose="020B0502040204020203" pitchFamily="34" charset="0"/>
                <a:ea typeface="Arial Narrow" panose="020B0606020202030204" pitchFamily="34" charset="0"/>
              </a:rPr>
              <a:t>, la cantidad de textos se define por las oportunidades de lectura que se fomenten y por la variedad de títulos que se ofrecen en función de las características, necesidades, intereses y madurez de los niños y niñas.</a:t>
            </a:r>
            <a:r>
              <a:rPr lang="es-PE" sz="1600" u="none" strike="noStrike" dirty="0">
                <a:effectLst/>
                <a:latin typeface="Segoe UI" panose="020B0502040204020203" pitchFamily="34" charset="0"/>
                <a:ea typeface="Arial Narrow" panose="020B0606020202030204" pitchFamily="34" charset="0"/>
              </a:rPr>
              <a:t> </a:t>
            </a:r>
            <a:r>
              <a:rPr lang="es-PE" sz="1600" u="none" strike="noStrike" dirty="0">
                <a:solidFill>
                  <a:srgbClr val="000000"/>
                </a:solidFill>
                <a:effectLst/>
                <a:latin typeface="Segoe UI" panose="020B0502040204020203" pitchFamily="34" charset="0"/>
                <a:ea typeface="Arial Narrow" panose="020B0606020202030204" pitchFamily="34" charset="0"/>
              </a:rPr>
              <a:t>Corresponde a cada Institución Educativa (IE) definir los textos del Plan Lector teniendo en cuenta </a:t>
            </a:r>
            <a:r>
              <a:rPr lang="es-PE" sz="1600" u="none" strike="noStrike" dirty="0">
                <a:effectLst/>
                <a:latin typeface="Segoe UI" panose="020B0502040204020203" pitchFamily="34" charset="0"/>
                <a:ea typeface="Arial Narrow" panose="020B0606020202030204" pitchFamily="34" charset="0"/>
              </a:rPr>
              <a:t>los aspectos señalados.</a:t>
            </a:r>
            <a:endParaRPr lang="es-PE" sz="1600" u="none" strike="noStri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1999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1D1BF00-0B3B-3058-2CFA-0D6509E3219A}"/>
              </a:ext>
            </a:extLst>
          </p:cNvPr>
          <p:cNvSpPr txBox="1"/>
          <p:nvPr/>
        </p:nvSpPr>
        <p:spPr>
          <a:xfrm>
            <a:off x="207034" y="3668612"/>
            <a:ext cx="11878573" cy="283154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spcBef>
                <a:spcPts val="600"/>
              </a:spcBef>
              <a:spcAft>
                <a:spcPts val="600"/>
              </a:spcAft>
            </a:pPr>
            <a:r>
              <a:rPr lang="es-PE" sz="1600" b="1" dirty="0">
                <a:solidFill>
                  <a:srgbClr val="000000"/>
                </a:solidFill>
                <a:effectLst/>
                <a:latin typeface="Segoe UI" panose="020B0502040204020203" pitchFamily="34" charset="0"/>
                <a:ea typeface="Arial Narrow" panose="020B0606020202030204" pitchFamily="34" charset="0"/>
              </a:rPr>
              <a:t>OBJETIVOS DEL PLAN LECTOR</a:t>
            </a:r>
            <a:endParaRPr lang="es-PE" sz="16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PE" sz="1600" dirty="0">
                <a:solidFill>
                  <a:srgbClr val="000000"/>
                </a:solidFill>
                <a:effectLst/>
                <a:latin typeface="Segoe UI" panose="020B0502040204020203" pitchFamily="34" charset="0"/>
                <a:ea typeface="Arial Narrow" panose="020B0606020202030204" pitchFamily="34" charset="0"/>
              </a:rPr>
              <a:t>El Plan Lector pretende lograr los siguientes objetivos: </a:t>
            </a:r>
            <a:endParaRPr lang="es-PE" sz="16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SzPts val="1000"/>
              <a:buFont typeface="Arial" panose="020B0604020202020204" pitchFamily="34" charset="0"/>
              <a:buChar char="●"/>
            </a:pPr>
            <a:r>
              <a:rPr lang="es-PE" sz="1600" dirty="0">
                <a:solidFill>
                  <a:srgbClr val="000000"/>
                </a:solidFill>
                <a:effectLst/>
                <a:latin typeface="Segoe UI" panose="020B0502040204020203" pitchFamily="34" charset="0"/>
                <a:ea typeface="Arial Narrow" panose="020B0606020202030204" pitchFamily="34" charset="0"/>
                <a:cs typeface="Noto Sans Symbols"/>
              </a:rPr>
              <a:t>Desarrollar hábitos lectores en todos los estudiantes de EB a partir del fomento de la lectura libre, recreativa y placentera. </a:t>
            </a:r>
            <a:endParaRPr lang="es-PE" sz="1600" dirty="0">
              <a:effectLst/>
              <a:latin typeface="Noto Sans Symbols"/>
              <a:ea typeface="Noto Sans Symbols"/>
              <a:cs typeface="Noto Sans Symbols"/>
            </a:endParaRPr>
          </a:p>
          <a:p>
            <a:pPr marL="342900" lvl="0" indent="-342900" algn="just">
              <a:spcBef>
                <a:spcPts val="600"/>
              </a:spcBef>
              <a:spcAft>
                <a:spcPts val="600"/>
              </a:spcAft>
              <a:buSzPts val="1000"/>
              <a:buFont typeface="Arial" panose="020B0604020202020204" pitchFamily="34" charset="0"/>
              <a:buChar char="●"/>
            </a:pPr>
            <a:r>
              <a:rPr lang="es-PE" sz="1600" dirty="0">
                <a:effectLst/>
                <a:latin typeface="Segoe UI" panose="020B0502040204020203" pitchFamily="34" charset="0"/>
                <a:ea typeface="Arial Narrow" panose="020B0606020202030204" pitchFamily="34" charset="0"/>
                <a:cs typeface="Noto Sans Symbols"/>
              </a:rPr>
              <a:t>Implementar la directiva N° 003-2023 - UGEL-A como parte del Plan Lector institucional.</a:t>
            </a:r>
            <a:endParaRPr lang="es-PE" sz="1600" dirty="0">
              <a:effectLst/>
              <a:latin typeface="Noto Sans Symbols"/>
              <a:ea typeface="Noto Sans Symbols"/>
              <a:cs typeface="Noto Sans Symbols"/>
            </a:endParaRPr>
          </a:p>
          <a:p>
            <a:pPr marL="342900" lvl="0" indent="-342900" algn="just">
              <a:spcBef>
                <a:spcPts val="600"/>
              </a:spcBef>
              <a:spcAft>
                <a:spcPts val="600"/>
              </a:spcAft>
              <a:buSzPts val="1000"/>
              <a:buFont typeface="Arial" panose="020B0604020202020204" pitchFamily="34" charset="0"/>
              <a:buChar char="●"/>
            </a:pPr>
            <a:r>
              <a:rPr lang="es-PE" sz="1600" dirty="0">
                <a:solidFill>
                  <a:srgbClr val="000000"/>
                </a:solidFill>
                <a:effectLst/>
                <a:latin typeface="Segoe UI" panose="020B0502040204020203" pitchFamily="34" charset="0"/>
                <a:ea typeface="Arial Narrow" panose="020B0606020202030204" pitchFamily="34" charset="0"/>
                <a:cs typeface="Noto Sans Symbols"/>
              </a:rPr>
              <a:t>Desarrollar las capacidades de la competencia Lee div</a:t>
            </a:r>
            <a:r>
              <a:rPr lang="es-PE" sz="1600" dirty="0">
                <a:effectLst/>
                <a:latin typeface="Segoe UI" panose="020B0502040204020203" pitchFamily="34" charset="0"/>
                <a:ea typeface="Arial Narrow" panose="020B0606020202030204" pitchFamily="34" charset="0"/>
                <a:cs typeface="Noto Sans Symbols"/>
              </a:rPr>
              <a:t>ersos tipos de textos</a:t>
            </a:r>
            <a:r>
              <a:rPr lang="es-PE" sz="1600" dirty="0">
                <a:solidFill>
                  <a:srgbClr val="000000"/>
                </a:solidFill>
                <a:effectLst/>
                <a:latin typeface="Segoe UI" panose="020B0502040204020203" pitchFamily="34" charset="0"/>
                <a:ea typeface="Arial Narrow" panose="020B0606020202030204" pitchFamily="34" charset="0"/>
                <a:cs typeface="Noto Sans Symbols"/>
              </a:rPr>
              <a:t>, como capacidades esenciales que contribuyen a la formación integral de niñas, niños, adolescentes y jóvenes. </a:t>
            </a:r>
            <a:endParaRPr lang="es-PE" sz="1600" dirty="0">
              <a:effectLst/>
              <a:latin typeface="Noto Sans Symbols"/>
              <a:ea typeface="Noto Sans Symbols"/>
              <a:cs typeface="Noto Sans Symbols"/>
            </a:endParaRPr>
          </a:p>
          <a:p>
            <a:pPr marL="342900" lvl="0" indent="-342900" algn="just">
              <a:spcBef>
                <a:spcPts val="600"/>
              </a:spcBef>
              <a:spcAft>
                <a:spcPts val="600"/>
              </a:spcAft>
              <a:buSzPts val="1000"/>
              <a:buFont typeface="Arial" panose="020B0604020202020204" pitchFamily="34" charset="0"/>
              <a:buChar char="●"/>
            </a:pPr>
            <a:r>
              <a:rPr lang="es-PE" sz="1600" dirty="0">
                <a:solidFill>
                  <a:srgbClr val="000000"/>
                </a:solidFill>
                <a:effectLst/>
                <a:latin typeface="Segoe UI" panose="020B0502040204020203" pitchFamily="34" charset="0"/>
                <a:ea typeface="Arial Narrow" panose="020B0606020202030204" pitchFamily="34" charset="0"/>
                <a:cs typeface="Noto Sans Symbols"/>
              </a:rPr>
              <a:t>Incentivar la participación de las IIEE</a:t>
            </a:r>
            <a:r>
              <a:rPr lang="es-PE" sz="1600" dirty="0">
                <a:effectLst/>
                <a:latin typeface="Segoe UI" panose="020B0502040204020203" pitchFamily="34" charset="0"/>
                <a:ea typeface="Arial Narrow" panose="020B0606020202030204" pitchFamily="34" charset="0"/>
                <a:cs typeface="Noto Sans Symbols"/>
              </a:rPr>
              <a:t>, </a:t>
            </a:r>
            <a:r>
              <a:rPr lang="es-PE" sz="1600" dirty="0">
                <a:solidFill>
                  <a:srgbClr val="000000"/>
                </a:solidFill>
                <a:effectLst/>
                <a:latin typeface="Segoe UI" panose="020B0502040204020203" pitchFamily="34" charset="0"/>
                <a:ea typeface="Arial Narrow" panose="020B0606020202030204" pitchFamily="34" charset="0"/>
                <a:cs typeface="Noto Sans Symbols"/>
              </a:rPr>
              <a:t>las familias y la comunidad, en una cruzada por el fomento y afianzamiento de la práctica de la lectura.</a:t>
            </a:r>
            <a:endParaRPr lang="es-PE" sz="1600" dirty="0">
              <a:effectLst/>
              <a:latin typeface="Noto Sans Symbols"/>
              <a:ea typeface="Noto Sans Symbols"/>
              <a:cs typeface="Noto Sans Symbols"/>
            </a:endParaRPr>
          </a:p>
        </p:txBody>
      </p:sp>
      <p:sp>
        <p:nvSpPr>
          <p:cNvPr id="7" name="CuadroTexto 6">
            <a:extLst>
              <a:ext uri="{FF2B5EF4-FFF2-40B4-BE49-F238E27FC236}">
                <a16:creationId xmlns:a16="http://schemas.microsoft.com/office/drawing/2014/main" id="{8C0DDFF5-14A5-8BF4-4607-82D0C75110FB}"/>
              </a:ext>
            </a:extLst>
          </p:cNvPr>
          <p:cNvSpPr txBox="1"/>
          <p:nvPr/>
        </p:nvSpPr>
        <p:spPr>
          <a:xfrm>
            <a:off x="207034" y="-29173"/>
            <a:ext cx="11809562" cy="350865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spcBef>
                <a:spcPts val="600"/>
              </a:spcBef>
              <a:spcAft>
                <a:spcPts val="600"/>
              </a:spcAft>
            </a:pPr>
            <a:r>
              <a:rPr lang="es-PE" sz="1600" dirty="0">
                <a:effectLst/>
                <a:latin typeface="Segoe UI" panose="020B0502040204020203" pitchFamily="34" charset="0"/>
                <a:ea typeface="Arial Narrow" panose="020B0606020202030204" pitchFamily="34" charset="0"/>
              </a:rPr>
              <a:t>Es importante señalar que la selección de los textos se puede realizar de dos formas:</a:t>
            </a:r>
            <a:endParaRPr lang="es-PE" sz="16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lphaLcPeriod"/>
            </a:pPr>
            <a:r>
              <a:rPr lang="es-PE" sz="1600" u="none" strike="noStrike" dirty="0">
                <a:effectLst/>
                <a:latin typeface="Segoe UI" panose="020B0502040204020203" pitchFamily="34" charset="0"/>
                <a:ea typeface="Arial Narrow" panose="020B0606020202030204" pitchFamily="34" charset="0"/>
              </a:rPr>
              <a:t>Desde una propuesta institucional. Las necesidades de lectura identificadas durante el año escolar 2022 pueden ser consignadas y programadas en el Plan Lector, sin embargo, se debe tener cuidado con la selección de estos textos, ya que NO podrían corresponder al interés del estudiante. </a:t>
            </a:r>
            <a:endParaRPr lang="es-PE" sz="16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lphaLcPeriod"/>
            </a:pPr>
            <a:r>
              <a:rPr lang="es-PE" sz="1600" u="none" strike="noStrike" dirty="0">
                <a:effectLst/>
                <a:latin typeface="Segoe UI" panose="020B0502040204020203" pitchFamily="34" charset="0"/>
                <a:ea typeface="Arial Narrow" panose="020B0606020202030204" pitchFamily="34" charset="0"/>
              </a:rPr>
              <a:t>Implementación del plan lector personal. El estudiante proporciona el título del texto según sus intereses o conforme a los textos con los que cuenta. Sin embargo, el seguimiento de la ejecución de la lectura puede ser compleja por la amplitud de textos leídos en cada aula.</a:t>
            </a:r>
            <a:endParaRPr lang="es-PE" sz="1600" u="none" strike="noStrike"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PE" sz="1600" dirty="0">
                <a:effectLst/>
                <a:latin typeface="Segoe UI" panose="020B0502040204020203" pitchFamily="34" charset="0"/>
                <a:ea typeface="Arial Narrow" panose="020B0606020202030204" pitchFamily="34" charset="0"/>
              </a:rPr>
              <a:t>El docente responsable deberá contar con los recursos proporcionados por el Minedu y ofrecer como alternativa de lectura, en caso de que los estudiantes, por diferentes situaciones, no cuente con textos a su disposición. Estos pueden ser libros de la biblioteca, que pueden rotar entre los estudiantes, “Antología literaria” o textos virtuales de Leemos Juntos, los cuales pueden ser descargados en las tabletas de cada estudiante. La idea es que el estudiante cuente con un abanico de oportunidades de lectura sin excusas.</a:t>
            </a:r>
            <a:endParaRPr lang="es-PE"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8710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B488D97-E1AA-D35D-DCD4-E21D77F89143}"/>
              </a:ext>
            </a:extLst>
          </p:cNvPr>
          <p:cNvSpPr txBox="1"/>
          <p:nvPr/>
        </p:nvSpPr>
        <p:spPr>
          <a:xfrm>
            <a:off x="345057" y="0"/>
            <a:ext cx="6271404" cy="6894195"/>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just"/>
            <a:r>
              <a:rPr lang="es-PE" sz="1200" b="1" dirty="0">
                <a:effectLst/>
                <a:latin typeface="Segoe UI" panose="020B0502040204020203" pitchFamily="34" charset="0"/>
                <a:ea typeface="Arial Narrow" panose="020B0606020202030204" pitchFamily="34" charset="0"/>
              </a:rPr>
              <a:t>ESQUEMA PARA EL PLAN LECTOR</a:t>
            </a:r>
            <a:endParaRPr lang="es-PE" sz="12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romanUcPeriod"/>
            </a:pPr>
            <a:r>
              <a:rPr lang="es-PE" sz="1200" u="none" strike="noStrike" dirty="0">
                <a:effectLst/>
                <a:latin typeface="Segoe UI" panose="020B0502040204020203" pitchFamily="34" charset="0"/>
                <a:ea typeface="Arial Narrow" panose="020B0606020202030204" pitchFamily="34" charset="0"/>
              </a:rPr>
              <a:t>DATOS GENERALES DE LA IE</a:t>
            </a:r>
            <a:endParaRPr lang="es-PE" sz="12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romanUcPeriod"/>
            </a:pPr>
            <a:r>
              <a:rPr lang="es-PE" sz="1200" u="none" strike="noStrike" dirty="0">
                <a:effectLst/>
                <a:latin typeface="Segoe UI" panose="020B0502040204020203" pitchFamily="34" charset="0"/>
                <a:ea typeface="Arial Narrow" panose="020B0606020202030204" pitchFamily="34" charset="0"/>
              </a:rPr>
              <a:t>BASE LEGAL </a:t>
            </a:r>
            <a:endParaRPr lang="es-PE" sz="12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romanUcPeriod"/>
            </a:pPr>
            <a:r>
              <a:rPr lang="es-PE" sz="1200" u="none" strike="noStrike" dirty="0">
                <a:effectLst/>
                <a:latin typeface="Segoe UI" panose="020B0502040204020203" pitchFamily="34" charset="0"/>
                <a:ea typeface="Arial Narrow" panose="020B0606020202030204" pitchFamily="34" charset="0"/>
              </a:rPr>
              <a:t>JUSTIFICACIÓN (Explicar por qué y para qué se implementa el Plan Lector de la IE) </a:t>
            </a:r>
            <a:endParaRPr lang="es-PE" sz="12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romanUcPeriod"/>
            </a:pPr>
            <a:r>
              <a:rPr lang="es-PE" sz="1200" u="none" strike="noStrike" dirty="0">
                <a:effectLst/>
                <a:latin typeface="Segoe UI" panose="020B0502040204020203" pitchFamily="34" charset="0"/>
                <a:ea typeface="Arial Narrow" panose="020B0606020202030204" pitchFamily="34" charset="0"/>
              </a:rPr>
              <a:t>LÍNEA DE BASE (En el diagnóstico considerar los resultados de la ERA 2022, evaluación diagnóstica 2022 y/o evaluación de salida de Refuerzo Escolar (Simón). Esta información debe permitir con cuánto de % estamos empezando y facilite comparar al momento de la evaluación del plan).</a:t>
            </a:r>
            <a:endParaRPr lang="es-PE" sz="12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romanUcPeriod"/>
            </a:pPr>
            <a:r>
              <a:rPr lang="es-PE" sz="1200" u="none" strike="noStrike" dirty="0">
                <a:effectLst/>
                <a:latin typeface="Segoe UI" panose="020B0502040204020203" pitchFamily="34" charset="0"/>
                <a:ea typeface="Arial Narrow" panose="020B0606020202030204" pitchFamily="34" charset="0"/>
              </a:rPr>
              <a:t>OBJETIVOS (Pueden ser más)</a:t>
            </a:r>
            <a:endParaRPr lang="es-PE" sz="12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PE" sz="1200" dirty="0">
                <a:effectLst/>
                <a:latin typeface="Segoe UI" panose="020B0502040204020203" pitchFamily="34" charset="0"/>
                <a:ea typeface="Arial Narrow" panose="020B0606020202030204" pitchFamily="34" charset="0"/>
              </a:rPr>
              <a:t>Desarrollar hábitos lectores en todos los estudiantes de la IE a partir del fomento de la lectura libre, recreativa y placentera desde los festivales de lectura y las lecturas programadas en el Plan Lector.</a:t>
            </a:r>
            <a:endParaRPr lang="es-PE" sz="12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PE" sz="1200" dirty="0">
                <a:effectLst/>
                <a:latin typeface="Segoe UI" panose="020B0502040204020203" pitchFamily="34" charset="0"/>
                <a:ea typeface="Arial Narrow" panose="020B0606020202030204" pitchFamily="34" charset="0"/>
              </a:rPr>
              <a:t>Implementar la directiva N° 003-2023 - UGEL-A como parte del Plan Lector institucional.</a:t>
            </a:r>
            <a:endParaRPr lang="es-PE" sz="12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PE" sz="1200" dirty="0">
                <a:effectLst/>
                <a:latin typeface="Segoe UI" panose="020B0502040204020203" pitchFamily="34" charset="0"/>
                <a:ea typeface="Arial Narrow" panose="020B0606020202030204" pitchFamily="34" charset="0"/>
              </a:rPr>
              <a:t>Desarrollar las capacidades de la competencia Lee diversos tipos de textos, como capacidades esenciales que contribuyen a la formación integral de niñas, niños, adolescentes y jóvenes. </a:t>
            </a:r>
            <a:endParaRPr lang="es-PE" sz="12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PE" sz="1200" dirty="0">
                <a:effectLst/>
                <a:latin typeface="Segoe UI" panose="020B0502040204020203" pitchFamily="34" charset="0"/>
                <a:ea typeface="Arial Narrow" panose="020B0606020202030204" pitchFamily="34" charset="0"/>
              </a:rPr>
              <a:t>Organizar e incentivar la participación de las familias en los encuentros de padres y madres que leen. </a:t>
            </a:r>
            <a:endParaRPr lang="es-PE" sz="12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romanUcPeriod"/>
            </a:pPr>
            <a:r>
              <a:rPr lang="es-PE" sz="1200" u="none" strike="noStrike" dirty="0">
                <a:effectLst/>
                <a:latin typeface="Segoe UI" panose="020B0502040204020203" pitchFamily="34" charset="0"/>
                <a:ea typeface="Arial Narrow" panose="020B0606020202030204" pitchFamily="34" charset="0"/>
              </a:rPr>
              <a:t>METAS (Número de estudiantes, docentes, y madres y padres que participarán según estadística d la IE)</a:t>
            </a:r>
            <a:endParaRPr lang="es-PE" sz="12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romanUcPeriod"/>
            </a:pPr>
            <a:r>
              <a:rPr lang="es-PE" sz="1200" u="none" strike="noStrike" dirty="0">
                <a:effectLst/>
                <a:latin typeface="Segoe UI" panose="020B0502040204020203" pitchFamily="34" charset="0"/>
                <a:ea typeface="Arial Narrow" panose="020B0606020202030204" pitchFamily="34" charset="0"/>
              </a:rPr>
              <a:t>INDICADORES</a:t>
            </a:r>
            <a:endParaRPr lang="es-PE" sz="1200" u="none" strike="noStrike"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PE" sz="1200" dirty="0">
                <a:effectLst/>
                <a:latin typeface="Segoe UI" panose="020B0502040204020203" pitchFamily="34" charset="0"/>
                <a:ea typeface="Arial" panose="020B0604020202020204" pitchFamily="34" charset="0"/>
              </a:rPr>
              <a:t>Jornada de lectura diaria en el aula, cuyo indicador es el N° de horas de lectura semanal y mensual.</a:t>
            </a:r>
            <a:endParaRPr lang="es-PE" sz="12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es-PE" sz="1200" dirty="0">
                <a:effectLst/>
                <a:latin typeface="Segoe UI" panose="020B0502040204020203" pitchFamily="34" charset="0"/>
                <a:ea typeface="Arial" panose="020B0604020202020204" pitchFamily="34" charset="0"/>
              </a:rPr>
              <a:t>Títulos leídos al mes, cuyo indicador es N° de libros /obras leídas al mes y durante el año lectivo.</a:t>
            </a:r>
            <a:endParaRPr lang="es-PE" sz="1200" dirty="0">
              <a:effectLst/>
              <a:latin typeface="Times New Roman" panose="02020603050405020304" pitchFamily="18" charset="0"/>
              <a:ea typeface="Times New Roman" panose="02020603050405020304" pitchFamily="18" charset="0"/>
            </a:endParaRPr>
          </a:p>
        </p:txBody>
      </p:sp>
      <p:pic>
        <p:nvPicPr>
          <p:cNvPr id="7" name="Imagen 6">
            <a:extLst>
              <a:ext uri="{FF2B5EF4-FFF2-40B4-BE49-F238E27FC236}">
                <a16:creationId xmlns:a16="http://schemas.microsoft.com/office/drawing/2014/main" id="{1607A201-17F7-E400-4D11-F579C4EACE93}"/>
              </a:ext>
            </a:extLst>
          </p:cNvPr>
          <p:cNvPicPr>
            <a:picLocks noChangeAspect="1"/>
          </p:cNvPicPr>
          <p:nvPr/>
        </p:nvPicPr>
        <p:blipFill>
          <a:blip r:embed="rId2"/>
          <a:stretch>
            <a:fillRect/>
          </a:stretch>
        </p:blipFill>
        <p:spPr>
          <a:xfrm>
            <a:off x="6702725" y="0"/>
            <a:ext cx="5398593" cy="6858000"/>
          </a:xfrm>
          <a:prstGeom prst="rect">
            <a:avLst/>
          </a:prstGeom>
        </p:spPr>
      </p:pic>
    </p:spTree>
    <p:extLst>
      <p:ext uri="{BB962C8B-B14F-4D97-AF65-F5344CB8AC3E}">
        <p14:creationId xmlns:p14="http://schemas.microsoft.com/office/powerpoint/2010/main" val="1993352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C081C9-25CA-866F-5970-5C087CC808F3}"/>
              </a:ext>
            </a:extLst>
          </p:cNvPr>
          <p:cNvSpPr>
            <a:spLocks noGrp="1"/>
          </p:cNvSpPr>
          <p:nvPr>
            <p:ph type="title"/>
          </p:nvPr>
        </p:nvSpPr>
        <p:spPr>
          <a:xfrm>
            <a:off x="2394516" y="1562949"/>
            <a:ext cx="2781331" cy="678479"/>
          </a:xfrm>
        </p:spPr>
        <p:style>
          <a:lnRef idx="1">
            <a:schemeClr val="accent2"/>
          </a:lnRef>
          <a:fillRef idx="2">
            <a:schemeClr val="accent2"/>
          </a:fillRef>
          <a:effectRef idx="1">
            <a:schemeClr val="accent2"/>
          </a:effectRef>
          <a:fontRef idx="minor">
            <a:schemeClr val="dk1"/>
          </a:fontRef>
        </p:style>
        <p:txBody>
          <a:bodyPr/>
          <a:lstStyle/>
          <a:p>
            <a:pPr algn="ctr"/>
            <a:r>
              <a:rPr lang="es-PE" dirty="0"/>
              <a:t>FINALIDAD</a:t>
            </a:r>
          </a:p>
        </p:txBody>
      </p:sp>
      <p:sp>
        <p:nvSpPr>
          <p:cNvPr id="3" name="Marcador de contenido 2">
            <a:extLst>
              <a:ext uri="{FF2B5EF4-FFF2-40B4-BE49-F238E27FC236}">
                <a16:creationId xmlns:a16="http://schemas.microsoft.com/office/drawing/2014/main" id="{EB227E7D-CB24-63D5-0A08-C25B42E7B951}"/>
              </a:ext>
            </a:extLst>
          </p:cNvPr>
          <p:cNvSpPr>
            <a:spLocks noGrp="1"/>
          </p:cNvSpPr>
          <p:nvPr>
            <p:ph idx="1"/>
          </p:nvPr>
        </p:nvSpPr>
        <p:spPr>
          <a:xfrm>
            <a:off x="6165010" y="769254"/>
            <a:ext cx="5408612" cy="2265872"/>
          </a:xfrm>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s-PE" sz="1800" dirty="0">
                <a:effectLst/>
                <a:latin typeface="Segoe UI" panose="020B0502040204020203" pitchFamily="34" charset="0"/>
                <a:ea typeface="Arial" panose="020B0604020202020204" pitchFamily="34" charset="0"/>
              </a:rPr>
              <a:t>Que los estudiantes del ámbito de la UGEL Andahuaylas logren competencias lectoras que les permita comprender información explícita, realizar inferencias, poseer un nivel reflexivo - crítico donde adopta una postura en contra o a favor, a partir de los textos que lee, y puedan desenvolverse como ciudadanos en diversos contextos y situaciones.</a:t>
            </a:r>
            <a:endParaRPr lang="es-PE" sz="1800" dirty="0">
              <a:effectLst/>
              <a:latin typeface="Times New Roman" panose="02020603050405020304" pitchFamily="18" charset="0"/>
              <a:ea typeface="Times New Roman" panose="02020603050405020304" pitchFamily="18" charset="0"/>
            </a:endParaRPr>
          </a:p>
          <a:p>
            <a:endParaRPr lang="es-PE" dirty="0"/>
          </a:p>
        </p:txBody>
      </p:sp>
      <p:sp>
        <p:nvSpPr>
          <p:cNvPr id="4" name="Flecha: a la derecha 3">
            <a:extLst>
              <a:ext uri="{FF2B5EF4-FFF2-40B4-BE49-F238E27FC236}">
                <a16:creationId xmlns:a16="http://schemas.microsoft.com/office/drawing/2014/main" id="{1836D0FD-6AB7-872E-2AF2-ECEC3D04528B}"/>
              </a:ext>
            </a:extLst>
          </p:cNvPr>
          <p:cNvSpPr/>
          <p:nvPr/>
        </p:nvSpPr>
        <p:spPr>
          <a:xfrm>
            <a:off x="5398695" y="1639084"/>
            <a:ext cx="713117" cy="526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 name="CuadroTexto 5">
            <a:extLst>
              <a:ext uri="{FF2B5EF4-FFF2-40B4-BE49-F238E27FC236}">
                <a16:creationId xmlns:a16="http://schemas.microsoft.com/office/drawing/2014/main" id="{97BB03B8-7224-45B5-1A97-727727F6F84C}"/>
              </a:ext>
            </a:extLst>
          </p:cNvPr>
          <p:cNvSpPr txBox="1"/>
          <p:nvPr/>
        </p:nvSpPr>
        <p:spPr>
          <a:xfrm>
            <a:off x="6165010" y="3651140"/>
            <a:ext cx="5408612"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285750" indent="-285750" algn="just">
              <a:spcBef>
                <a:spcPts val="600"/>
              </a:spcBef>
              <a:spcAft>
                <a:spcPts val="600"/>
              </a:spcAft>
              <a:buFont typeface="Wingdings" panose="05000000000000000000" pitchFamily="2" charset="2"/>
              <a:buChar char="v"/>
            </a:pPr>
            <a:r>
              <a:rPr lang="es-PE" sz="1400" dirty="0">
                <a:solidFill>
                  <a:srgbClr val="000000"/>
                </a:solidFill>
                <a:effectLst/>
                <a:latin typeface="Segoe UI" panose="020B0502040204020203" pitchFamily="34" charset="0"/>
                <a:ea typeface="Arial" panose="020B0604020202020204" pitchFamily="34" charset="0"/>
              </a:rPr>
              <a:t>Unidad de Gestión Educativa Local – Andahuaylas.</a:t>
            </a:r>
            <a:endParaRPr lang="es-PE" sz="1400" dirty="0">
              <a:effectLst/>
              <a:latin typeface="Times New Roman" panose="02020603050405020304" pitchFamily="18" charset="0"/>
              <a:ea typeface="Times New Roman" panose="02020603050405020304" pitchFamily="18" charset="0"/>
            </a:endParaRPr>
          </a:p>
          <a:p>
            <a:pPr marL="361950" lvl="1" indent="-361950" algn="just">
              <a:spcBef>
                <a:spcPts val="600"/>
              </a:spcBef>
              <a:spcAft>
                <a:spcPts val="600"/>
              </a:spcAft>
              <a:buFont typeface="Wingdings" panose="05000000000000000000" pitchFamily="2" charset="2"/>
              <a:buChar char="v"/>
            </a:pPr>
            <a:r>
              <a:rPr lang="es-PE" sz="1400" dirty="0">
                <a:solidFill>
                  <a:srgbClr val="000000"/>
                </a:solidFill>
                <a:effectLst/>
                <a:latin typeface="Segoe UI" panose="020B0502040204020203" pitchFamily="34" charset="0"/>
                <a:ea typeface="Arial" panose="020B0604020202020204" pitchFamily="34" charset="0"/>
              </a:rPr>
              <a:t>Programas e Instituciones Educativas de la EB de la jurisdicción de la Unidad de Gestión Educativa Local – Andahuaylas. </a:t>
            </a:r>
            <a:endParaRPr lang="es-PE" sz="1400" dirty="0">
              <a:effectLst/>
              <a:latin typeface="Times New Roman" panose="02020603050405020304" pitchFamily="18" charset="0"/>
              <a:ea typeface="Times New Roman" panose="02020603050405020304" pitchFamily="18" charset="0"/>
            </a:endParaRPr>
          </a:p>
          <a:p>
            <a:pPr marL="361950" lvl="1" indent="-361950" algn="just">
              <a:spcBef>
                <a:spcPts val="600"/>
              </a:spcBef>
              <a:spcAft>
                <a:spcPts val="600"/>
              </a:spcAft>
              <a:buFont typeface="Wingdings" panose="05000000000000000000" pitchFamily="2" charset="2"/>
              <a:buChar char="v"/>
            </a:pPr>
            <a:r>
              <a:rPr lang="es-PE" sz="1400" dirty="0">
                <a:solidFill>
                  <a:srgbClr val="000000"/>
                </a:solidFill>
                <a:effectLst/>
                <a:latin typeface="Segoe UI" panose="020B0502040204020203" pitchFamily="34" charset="0"/>
                <a:ea typeface="Arial" panose="020B0604020202020204" pitchFamily="34" charset="0"/>
              </a:rPr>
              <a:t>Coordinadores de las Redes Educativas Rurales.</a:t>
            </a:r>
            <a:endParaRPr lang="es-PE" sz="1400" dirty="0">
              <a:effectLst/>
              <a:latin typeface="Times New Roman" panose="02020603050405020304" pitchFamily="18" charset="0"/>
              <a:ea typeface="Times New Roman" panose="02020603050405020304" pitchFamily="18" charset="0"/>
            </a:endParaRPr>
          </a:p>
        </p:txBody>
      </p:sp>
      <p:sp>
        <p:nvSpPr>
          <p:cNvPr id="7" name="Título 1">
            <a:extLst>
              <a:ext uri="{FF2B5EF4-FFF2-40B4-BE49-F238E27FC236}">
                <a16:creationId xmlns:a16="http://schemas.microsoft.com/office/drawing/2014/main" id="{960B0AEE-213A-26F7-9066-E64D6A899114}"/>
              </a:ext>
            </a:extLst>
          </p:cNvPr>
          <p:cNvSpPr txBox="1">
            <a:spLocks/>
          </p:cNvSpPr>
          <p:nvPr/>
        </p:nvSpPr>
        <p:spPr>
          <a:xfrm>
            <a:off x="2394516" y="4050564"/>
            <a:ext cx="2781331" cy="678479"/>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s-PE" dirty="0">
                <a:solidFill>
                  <a:srgbClr val="000000"/>
                </a:solidFill>
                <a:latin typeface="Segoe UI" panose="020B0502040204020203" pitchFamily="34" charset="0"/>
                <a:ea typeface="Arial" panose="020B0604020202020204" pitchFamily="34" charset="0"/>
              </a:rPr>
              <a:t>ALCANCES</a:t>
            </a:r>
            <a:endParaRPr lang="es-PE" sz="4000" dirty="0">
              <a:latin typeface="Times New Roman" panose="02020603050405020304" pitchFamily="18" charset="0"/>
              <a:ea typeface="Times New Roman" panose="02020603050405020304" pitchFamily="18" charset="0"/>
            </a:endParaRPr>
          </a:p>
          <a:p>
            <a:endParaRPr lang="es-PE" dirty="0"/>
          </a:p>
        </p:txBody>
      </p:sp>
      <p:sp>
        <p:nvSpPr>
          <p:cNvPr id="8" name="Flecha: a la derecha 7">
            <a:extLst>
              <a:ext uri="{FF2B5EF4-FFF2-40B4-BE49-F238E27FC236}">
                <a16:creationId xmlns:a16="http://schemas.microsoft.com/office/drawing/2014/main" id="{9E5E49A9-A47D-AA79-942A-637C5A3CA026}"/>
              </a:ext>
            </a:extLst>
          </p:cNvPr>
          <p:cNvSpPr/>
          <p:nvPr/>
        </p:nvSpPr>
        <p:spPr>
          <a:xfrm>
            <a:off x="5313870" y="4126697"/>
            <a:ext cx="713117" cy="526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822033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7D6C36-1AD6-10D5-61E5-0F29D2E60731}"/>
              </a:ext>
            </a:extLst>
          </p:cNvPr>
          <p:cNvSpPr>
            <a:spLocks noGrp="1"/>
          </p:cNvSpPr>
          <p:nvPr>
            <p:ph type="title"/>
          </p:nvPr>
        </p:nvSpPr>
        <p:spPr>
          <a:xfrm>
            <a:off x="584259" y="2685824"/>
            <a:ext cx="2574298" cy="661226"/>
          </a:xfrm>
        </p:spPr>
        <p:style>
          <a:lnRef idx="1">
            <a:schemeClr val="accent2"/>
          </a:lnRef>
          <a:fillRef idx="2">
            <a:schemeClr val="accent2"/>
          </a:fillRef>
          <a:effectRef idx="1">
            <a:schemeClr val="accent2"/>
          </a:effectRef>
          <a:fontRef idx="minor">
            <a:schemeClr val="dk1"/>
          </a:fontRef>
        </p:style>
        <p:txBody>
          <a:bodyPr/>
          <a:lstStyle/>
          <a:p>
            <a:r>
              <a:rPr lang="es-PE" dirty="0"/>
              <a:t>OBJETIVOS</a:t>
            </a:r>
          </a:p>
        </p:txBody>
      </p:sp>
      <p:sp>
        <p:nvSpPr>
          <p:cNvPr id="4" name="Marcador de contenido 3">
            <a:extLst>
              <a:ext uri="{FF2B5EF4-FFF2-40B4-BE49-F238E27FC236}">
                <a16:creationId xmlns:a16="http://schemas.microsoft.com/office/drawing/2014/main" id="{B2E56F2E-2537-5BD8-3C52-F804AA1BE6EC}"/>
              </a:ext>
            </a:extLst>
          </p:cNvPr>
          <p:cNvSpPr txBox="1">
            <a:spLocks noGrp="1"/>
          </p:cNvSpPr>
          <p:nvPr>
            <p:ph idx="1"/>
          </p:nvPr>
        </p:nvSpPr>
        <p:spPr>
          <a:xfrm>
            <a:off x="4356339" y="589472"/>
            <a:ext cx="7401465" cy="557075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1"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Elevar el nivel de logro de los aprendizajes de los estudiantes en las evaluaciones a gran escala (ECE – ERA) en el ámbito de la Unidad de Gestión Educativa Local de Andahuaylas.   </a:t>
            </a:r>
            <a:endParaRPr lang="es-PE" sz="2000" dirty="0">
              <a:effectLst/>
              <a:latin typeface="Times New Roman" panose="02020603050405020304" pitchFamily="18" charset="0"/>
              <a:ea typeface="Times New Roman" panose="02020603050405020304" pitchFamily="18" charset="0"/>
            </a:endParaRPr>
          </a:p>
          <a:p>
            <a:pPr lvl="1"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Implementar prácticas de lectura de manera organizada y sostenida en el ámbito escolar a lo largo de la Educación Básica para mejorar los estándares exigibles para cada grado y ciclo. </a:t>
            </a:r>
            <a:endParaRPr lang="es-PE" sz="2000" dirty="0">
              <a:effectLst/>
              <a:latin typeface="Times New Roman" panose="02020603050405020304" pitchFamily="18" charset="0"/>
              <a:ea typeface="Times New Roman" panose="02020603050405020304" pitchFamily="18" charset="0"/>
            </a:endParaRPr>
          </a:p>
          <a:p>
            <a:pPr lvl="1"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Implementar estrategias de comprensión lectora que le permitan al estudiante hacer uso de ellas para comprender los diversos textos con los que interactúa.</a:t>
            </a:r>
            <a:endParaRPr lang="es-PE" sz="2000" dirty="0">
              <a:effectLst/>
              <a:latin typeface="Times New Roman" panose="02020603050405020304" pitchFamily="18" charset="0"/>
              <a:ea typeface="Times New Roman" panose="02020603050405020304" pitchFamily="18" charset="0"/>
            </a:endParaRPr>
          </a:p>
          <a:p>
            <a:pPr lvl="1"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Desarrollar y fortalecer el hábito de lectura en los estudiantes de la EB, garantizando desde la gestión escolar a través del monitoreo y acompañamiento permanente.</a:t>
            </a:r>
            <a:endParaRPr lang="es-PE" sz="2000" dirty="0">
              <a:effectLst/>
              <a:latin typeface="Times New Roman" panose="02020603050405020304" pitchFamily="18" charset="0"/>
              <a:ea typeface="Times New Roman" panose="02020603050405020304" pitchFamily="18" charset="0"/>
            </a:endParaRPr>
          </a:p>
          <a:p>
            <a:pPr lvl="1"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Promover la organización e implementación de bibliotecas escolares y familiares.</a:t>
            </a:r>
            <a:endParaRPr lang="es-PE" sz="2000" dirty="0">
              <a:effectLst/>
              <a:latin typeface="Times New Roman" panose="02020603050405020304" pitchFamily="18" charset="0"/>
              <a:ea typeface="Times New Roman" panose="02020603050405020304" pitchFamily="18" charset="0"/>
            </a:endParaRPr>
          </a:p>
          <a:p>
            <a:pPr lvl="1"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Implementar prácticas de lectura en el hogar de manera organizada y sostenida a lo largo de la Educación Básica para mejorar los estándares exigibles para cada grado y ciclo. </a:t>
            </a:r>
            <a:endParaRPr lang="es-PE" sz="2000" dirty="0">
              <a:effectLst/>
              <a:latin typeface="Times New Roman" panose="02020603050405020304" pitchFamily="18" charset="0"/>
              <a:ea typeface="Times New Roman" panose="02020603050405020304" pitchFamily="18" charset="0"/>
            </a:endParaRPr>
          </a:p>
        </p:txBody>
      </p:sp>
      <p:sp>
        <p:nvSpPr>
          <p:cNvPr id="5" name="Flecha: a la derecha 4">
            <a:extLst>
              <a:ext uri="{FF2B5EF4-FFF2-40B4-BE49-F238E27FC236}">
                <a16:creationId xmlns:a16="http://schemas.microsoft.com/office/drawing/2014/main" id="{ED9082C9-9451-3B6E-4C5B-DE70B034A640}"/>
              </a:ext>
            </a:extLst>
          </p:cNvPr>
          <p:cNvSpPr/>
          <p:nvPr/>
        </p:nvSpPr>
        <p:spPr>
          <a:xfrm>
            <a:off x="3400889" y="2753331"/>
            <a:ext cx="713117" cy="526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3060192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AEA614-1DF7-594D-F95C-932B79DEBFB7}"/>
              </a:ext>
            </a:extLst>
          </p:cNvPr>
          <p:cNvSpPr>
            <a:spLocks noGrp="1"/>
          </p:cNvSpPr>
          <p:nvPr>
            <p:ph type="title"/>
          </p:nvPr>
        </p:nvSpPr>
        <p:spPr>
          <a:xfrm>
            <a:off x="2661937" y="719001"/>
            <a:ext cx="5688434" cy="66985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s-PE" b="1" dirty="0">
                <a:solidFill>
                  <a:srgbClr val="000000"/>
                </a:solidFill>
                <a:latin typeface="Segoe UI" panose="020B0502040204020203" pitchFamily="34" charset="0"/>
                <a:ea typeface="Arial" panose="020B0604020202020204" pitchFamily="34" charset="0"/>
              </a:rPr>
              <a:t>DISPOSICIONES GENERALES</a:t>
            </a:r>
            <a:br>
              <a:rPr lang="es-PE" dirty="0">
                <a:latin typeface="Times New Roman" panose="02020603050405020304" pitchFamily="18" charset="0"/>
                <a:ea typeface="Times New Roman" panose="02020603050405020304" pitchFamily="18" charset="0"/>
              </a:rPr>
            </a:br>
            <a:endParaRPr lang="es-PE" dirty="0"/>
          </a:p>
        </p:txBody>
      </p:sp>
      <p:sp>
        <p:nvSpPr>
          <p:cNvPr id="3" name="Marcador de contenido 2">
            <a:extLst>
              <a:ext uri="{FF2B5EF4-FFF2-40B4-BE49-F238E27FC236}">
                <a16:creationId xmlns:a16="http://schemas.microsoft.com/office/drawing/2014/main" id="{D63DA0A7-332E-2F38-EDFD-A34C6DC09947}"/>
              </a:ext>
            </a:extLst>
          </p:cNvPr>
          <p:cNvSpPr>
            <a:spLocks noGrp="1"/>
          </p:cNvSpPr>
          <p:nvPr>
            <p:ph idx="1"/>
          </p:nvPr>
        </p:nvSpPr>
        <p:spPr>
          <a:xfrm>
            <a:off x="2201024" y="1609200"/>
            <a:ext cx="8915400" cy="3777622"/>
          </a:xfrm>
        </p:spPr>
        <p:txBody>
          <a:bodyPr>
            <a:normAutofit lnSpcReduction="10000"/>
          </a:bodyPr>
          <a:lstStyle/>
          <a:p>
            <a:pPr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5.1.  La Dirección de la Unidad de Gestión Educativa Local de Andahuaylas, en el ámbito jurisdiccional, </a:t>
            </a:r>
            <a:r>
              <a:rPr lang="es-PE" sz="1800" b="1" dirty="0">
                <a:solidFill>
                  <a:srgbClr val="000000"/>
                </a:solidFill>
                <a:effectLst/>
                <a:latin typeface="Segoe UI" panose="020B0502040204020203" pitchFamily="34" charset="0"/>
                <a:ea typeface="Arial" panose="020B0604020202020204" pitchFamily="34" charset="0"/>
              </a:rPr>
              <a:t>DECLARA</a:t>
            </a:r>
            <a:r>
              <a:rPr lang="es-PE" sz="1800" dirty="0">
                <a:solidFill>
                  <a:srgbClr val="000000"/>
                </a:solidFill>
                <a:effectLst/>
                <a:latin typeface="Segoe UI" panose="020B0502040204020203" pitchFamily="34" charset="0"/>
                <a:ea typeface="Arial" panose="020B0604020202020204" pitchFamily="34" charset="0"/>
              </a:rPr>
              <a:t> </a:t>
            </a:r>
            <a:r>
              <a:rPr lang="es-PE" sz="1800" b="1" dirty="0">
                <a:solidFill>
                  <a:srgbClr val="000000"/>
                </a:solidFill>
                <a:effectLst/>
                <a:latin typeface="Segoe UI" panose="020B0502040204020203" pitchFamily="34" charset="0"/>
                <a:ea typeface="Arial" panose="020B0604020202020204" pitchFamily="34" charset="0"/>
              </a:rPr>
              <a:t>como política local la implementación de prácticas de lectura como metas de aprendizajes exigibles y medibles que deben ser obligatoriamente implementadas en las Instituciones Educativas</a:t>
            </a:r>
            <a:r>
              <a:rPr lang="es-PE" sz="1800" dirty="0">
                <a:solidFill>
                  <a:srgbClr val="000000"/>
                </a:solidFill>
                <a:effectLst/>
                <a:latin typeface="Segoe UI" panose="020B0502040204020203" pitchFamily="34" charset="0"/>
                <a:ea typeface="Arial" panose="020B0604020202020204" pitchFamily="34" charset="0"/>
              </a:rPr>
              <a:t> de la Educación Básica, tanto públicas y privadas.</a:t>
            </a:r>
          </a:p>
          <a:p>
            <a:pPr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5.2.   A nivel de la UGEL –A, son responsables, en la verificación y monitoreo de las prácticas implementadas, el equipo de Especialistas del Área de Gestión Pedagógica, equipo de las redes y otros adscritos al área de gestión pedagógica que para tal fin se convocan.  </a:t>
            </a:r>
          </a:p>
          <a:p>
            <a:pPr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5.2.   A nivel de la IE, </a:t>
            </a:r>
            <a:r>
              <a:rPr lang="es-PE" sz="1800" b="1" dirty="0">
                <a:solidFill>
                  <a:srgbClr val="000000"/>
                </a:solidFill>
                <a:effectLst/>
                <a:latin typeface="Segoe UI" panose="020B0502040204020203" pitchFamily="34" charset="0"/>
                <a:ea typeface="Arial" panose="020B0604020202020204" pitchFamily="34" charset="0"/>
              </a:rPr>
              <a:t>los directores, subdirectores y comités de Gestión Pedagógica son los responsables</a:t>
            </a:r>
            <a:r>
              <a:rPr lang="es-PE" sz="1800" dirty="0">
                <a:solidFill>
                  <a:srgbClr val="000000"/>
                </a:solidFill>
                <a:effectLst/>
                <a:latin typeface="Segoe UI" panose="020B0502040204020203" pitchFamily="34" charset="0"/>
                <a:ea typeface="Arial" panose="020B0604020202020204" pitchFamily="34" charset="0"/>
              </a:rPr>
              <a:t> de hacer cumplir las disposiciones especificadas en este documento. Así como, hacer la verificación y monitoreo de las acciones para el logro de las metas previstas.</a:t>
            </a:r>
            <a:endParaRPr lang="es-PE" sz="1800" dirty="0">
              <a:effectLst/>
              <a:latin typeface="Times New Roman" panose="02020603050405020304" pitchFamily="18" charset="0"/>
              <a:ea typeface="Times New Roman" panose="02020603050405020304" pitchFamily="18" charset="0"/>
            </a:endParaRPr>
          </a:p>
          <a:p>
            <a:endParaRPr lang="es-PE" dirty="0"/>
          </a:p>
        </p:txBody>
      </p:sp>
    </p:spTree>
    <p:extLst>
      <p:ext uri="{BB962C8B-B14F-4D97-AF65-F5344CB8AC3E}">
        <p14:creationId xmlns:p14="http://schemas.microsoft.com/office/powerpoint/2010/main" val="271327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C04284F-FA7E-A5FF-C8DC-0952BD7B2ED4}"/>
              </a:ext>
            </a:extLst>
          </p:cNvPr>
          <p:cNvSpPr>
            <a:spLocks noGrp="1"/>
          </p:cNvSpPr>
          <p:nvPr>
            <p:ph idx="1"/>
          </p:nvPr>
        </p:nvSpPr>
        <p:spPr/>
        <p:txBody>
          <a:bodyPr/>
          <a:lstStyle/>
          <a:p>
            <a:pPr marL="630555"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5.3.   Los directores, sub directores, asesores y docentes en las jornadas de balance de gestión del semestre I – 2022, y a partir de las reflexiones efectuadas en relación a los resultados de las Evaluaciones Regiones de Aprendizaje ERA, </a:t>
            </a:r>
            <a:r>
              <a:rPr lang="es-PE" sz="1800" b="1" dirty="0">
                <a:solidFill>
                  <a:srgbClr val="000000"/>
                </a:solidFill>
                <a:effectLst/>
                <a:latin typeface="Segoe UI" panose="020B0502040204020203" pitchFamily="34" charset="0"/>
                <a:ea typeface="Arial" panose="020B0604020202020204" pitchFamily="34" charset="0"/>
              </a:rPr>
              <a:t>fijan las metas de aprendizaje y formulan el Plan Lector </a:t>
            </a:r>
            <a:r>
              <a:rPr lang="es-PE" sz="1800" dirty="0">
                <a:solidFill>
                  <a:srgbClr val="000000"/>
                </a:solidFill>
                <a:effectLst/>
                <a:latin typeface="Segoe UI" panose="020B0502040204020203" pitchFamily="34" charset="0"/>
                <a:ea typeface="Arial" panose="020B0604020202020204" pitchFamily="34" charset="0"/>
              </a:rPr>
              <a:t>institucional en el que deben considerar como obligatorio la implementación de prácticas de lectura como metas de aprendizajes escolar.</a:t>
            </a:r>
            <a:endParaRPr lang="es-PE" sz="1800" dirty="0">
              <a:effectLst/>
              <a:latin typeface="Times New Roman" panose="02020603050405020304" pitchFamily="18" charset="0"/>
              <a:ea typeface="Times New Roman" panose="02020603050405020304" pitchFamily="18" charset="0"/>
            </a:endParaRPr>
          </a:p>
          <a:p>
            <a:pPr marL="630555"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5.4.   La UGEL-A, como parte de la implementación de las medidas de lectura exigibles, dispondrá en la página web institucional la ventana “Metas de aprendizaje”, lecturas seleccionadas para los estudiantes. Estos recursos de lectura se sugiere que deben ser utilizados en versión electrónica o física a elección del docente, estudiantes y proveer a las familias.  </a:t>
            </a:r>
            <a:endParaRPr lang="es-PE" sz="1800" dirty="0">
              <a:effectLst/>
              <a:latin typeface="Times New Roman" panose="02020603050405020304" pitchFamily="18" charset="0"/>
              <a:ea typeface="Times New Roman" panose="02020603050405020304" pitchFamily="18" charset="0"/>
            </a:endParaRPr>
          </a:p>
        </p:txBody>
      </p:sp>
      <p:sp>
        <p:nvSpPr>
          <p:cNvPr id="4" name="Título 1">
            <a:extLst>
              <a:ext uri="{FF2B5EF4-FFF2-40B4-BE49-F238E27FC236}">
                <a16:creationId xmlns:a16="http://schemas.microsoft.com/office/drawing/2014/main" id="{743D741C-7175-F9F4-B653-A771FEAC21CB}"/>
              </a:ext>
            </a:extLst>
          </p:cNvPr>
          <p:cNvSpPr txBox="1">
            <a:spLocks/>
          </p:cNvSpPr>
          <p:nvPr/>
        </p:nvSpPr>
        <p:spPr>
          <a:xfrm>
            <a:off x="3251783" y="1357356"/>
            <a:ext cx="5688434" cy="669852"/>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ormAutofit fontScale="60000" lnSpcReduction="20000"/>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s-PE" b="1" dirty="0">
                <a:solidFill>
                  <a:srgbClr val="000000"/>
                </a:solidFill>
                <a:latin typeface="Segoe UI" panose="020B0502040204020203" pitchFamily="34" charset="0"/>
                <a:ea typeface="Arial" panose="020B0604020202020204" pitchFamily="34" charset="0"/>
              </a:rPr>
              <a:t>DISPOSICIONES GENERALES</a:t>
            </a:r>
            <a:br>
              <a:rPr lang="es-PE" dirty="0">
                <a:latin typeface="Times New Roman" panose="02020603050405020304" pitchFamily="18" charset="0"/>
                <a:ea typeface="Times New Roman" panose="02020603050405020304" pitchFamily="18" charset="0"/>
              </a:rPr>
            </a:br>
            <a:endParaRPr lang="es-PE" dirty="0"/>
          </a:p>
        </p:txBody>
      </p:sp>
    </p:spTree>
    <p:extLst>
      <p:ext uri="{BB962C8B-B14F-4D97-AF65-F5344CB8AC3E}">
        <p14:creationId xmlns:p14="http://schemas.microsoft.com/office/powerpoint/2010/main" val="737176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8A87CA-58BE-F8D4-5D3B-D17E90D9EC48}"/>
              </a:ext>
            </a:extLst>
          </p:cNvPr>
          <p:cNvSpPr>
            <a:spLocks noGrp="1"/>
          </p:cNvSpPr>
          <p:nvPr>
            <p:ph type="title"/>
          </p:nvPr>
        </p:nvSpPr>
        <p:spPr>
          <a:xfrm>
            <a:off x="1397479" y="135412"/>
            <a:ext cx="5895466" cy="477063"/>
          </a:xfrm>
        </p:spPr>
        <p:style>
          <a:lnRef idx="1">
            <a:schemeClr val="accent2"/>
          </a:lnRef>
          <a:fillRef idx="2">
            <a:schemeClr val="accent2"/>
          </a:fillRef>
          <a:effectRef idx="1">
            <a:schemeClr val="accent2"/>
          </a:effectRef>
          <a:fontRef idx="minor">
            <a:schemeClr val="dk1"/>
          </a:fontRef>
        </p:style>
        <p:txBody>
          <a:bodyPr>
            <a:normAutofit/>
          </a:bodyPr>
          <a:lstStyle/>
          <a:p>
            <a:r>
              <a:rPr lang="es-PE" sz="2400" b="1" dirty="0"/>
              <a:t>DISPOSICIONES ESPECÍFICAS</a:t>
            </a:r>
          </a:p>
        </p:txBody>
      </p:sp>
      <p:sp>
        <p:nvSpPr>
          <p:cNvPr id="3" name="Marcador de contenido 2">
            <a:extLst>
              <a:ext uri="{FF2B5EF4-FFF2-40B4-BE49-F238E27FC236}">
                <a16:creationId xmlns:a16="http://schemas.microsoft.com/office/drawing/2014/main" id="{DC429AA0-D91D-0B2B-1023-F7440B6BEED4}"/>
              </a:ext>
            </a:extLst>
          </p:cNvPr>
          <p:cNvSpPr>
            <a:spLocks noGrp="1"/>
          </p:cNvSpPr>
          <p:nvPr>
            <p:ph idx="1"/>
          </p:nvPr>
        </p:nvSpPr>
        <p:spPr>
          <a:xfrm>
            <a:off x="1397479" y="733244"/>
            <a:ext cx="10627743" cy="6018231"/>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449263" lvl="1" indent="-268288" algn="just">
              <a:spcBef>
                <a:spcPts val="600"/>
              </a:spcBef>
              <a:spcAft>
                <a:spcPts val="600"/>
              </a:spcAft>
            </a:pPr>
            <a:r>
              <a:rPr lang="es-PE" sz="1400" dirty="0">
                <a:solidFill>
                  <a:srgbClr val="000000"/>
                </a:solidFill>
                <a:effectLst/>
                <a:latin typeface="Segoe UI" panose="020B0502040204020203" pitchFamily="34" charset="0"/>
                <a:ea typeface="Arial" panose="020B0604020202020204" pitchFamily="34" charset="0"/>
              </a:rPr>
              <a:t>A nivel de las Instituciones Educativas de la Educación Básica, se implementarán las siguientes medidas en el Plan Lector como prácticas para mejorar los niveles de aprendizaje de los estudiantes de la EB. </a:t>
            </a:r>
            <a:endParaRPr lang="es-PE" sz="1400" dirty="0">
              <a:effectLst/>
              <a:latin typeface="Times New Roman" panose="02020603050405020304" pitchFamily="18" charset="0"/>
              <a:ea typeface="Times New Roman" panose="02020603050405020304" pitchFamily="18" charset="0"/>
            </a:endParaRPr>
          </a:p>
          <a:p>
            <a:pPr marL="630238" lvl="0" indent="-180975" algn="just">
              <a:spcBef>
                <a:spcPts val="600"/>
              </a:spcBef>
              <a:spcAft>
                <a:spcPts val="600"/>
              </a:spcAft>
              <a:buFont typeface="Symbol" panose="05050102010706020507" pitchFamily="18" charset="2"/>
              <a:buChar char=""/>
            </a:pPr>
            <a:r>
              <a:rPr lang="es-PE" sz="1400" dirty="0">
                <a:solidFill>
                  <a:srgbClr val="000000"/>
                </a:solidFill>
                <a:effectLst/>
                <a:latin typeface="Segoe UI" panose="020B0502040204020203" pitchFamily="34" charset="0"/>
                <a:ea typeface="Arial" panose="020B0604020202020204" pitchFamily="34" charset="0"/>
              </a:rPr>
              <a:t>Jornada de lectura diaria en el aula, cuyo indicador es el N° de horas de lectura semanal y mensual.</a:t>
            </a:r>
            <a:endParaRPr lang="es-PE" sz="1400" dirty="0">
              <a:effectLst/>
              <a:latin typeface="Times New Roman" panose="02020603050405020304" pitchFamily="18" charset="0"/>
              <a:ea typeface="Times New Roman" panose="02020603050405020304" pitchFamily="18" charset="0"/>
            </a:endParaRPr>
          </a:p>
          <a:p>
            <a:pPr marL="630238" lvl="0" indent="-180975" algn="just">
              <a:spcBef>
                <a:spcPts val="600"/>
              </a:spcBef>
              <a:spcAft>
                <a:spcPts val="600"/>
              </a:spcAft>
              <a:buFont typeface="Symbol" panose="05050102010706020507" pitchFamily="18" charset="2"/>
              <a:buChar char=""/>
            </a:pPr>
            <a:r>
              <a:rPr lang="es-PE" sz="1400" dirty="0">
                <a:solidFill>
                  <a:srgbClr val="000000"/>
                </a:solidFill>
                <a:effectLst/>
                <a:latin typeface="Segoe UI" panose="020B0502040204020203" pitchFamily="34" charset="0"/>
                <a:ea typeface="Arial" panose="020B0604020202020204" pitchFamily="34" charset="0"/>
              </a:rPr>
              <a:t>Títulos leídos al mes, cuyo indicador es N° de libros /obras leídas al mes y durante el año lectivo.</a:t>
            </a:r>
            <a:endParaRPr lang="es-PE" sz="1400" dirty="0">
              <a:latin typeface="Times New Roman" panose="02020603050405020304" pitchFamily="18" charset="0"/>
              <a:ea typeface="Arial" panose="020B0604020202020204" pitchFamily="34" charset="0"/>
            </a:endParaRPr>
          </a:p>
          <a:p>
            <a:pPr marL="449263" indent="-268288" algn="just">
              <a:spcBef>
                <a:spcPts val="600"/>
              </a:spcBef>
              <a:spcAft>
                <a:spcPts val="600"/>
              </a:spcAft>
            </a:pPr>
            <a:r>
              <a:rPr lang="es-PE" sz="1400" dirty="0">
                <a:solidFill>
                  <a:srgbClr val="000000"/>
                </a:solidFill>
                <a:effectLst/>
                <a:latin typeface="Segoe UI" panose="020B0502040204020203" pitchFamily="34" charset="0"/>
                <a:ea typeface="Arial" panose="020B0604020202020204" pitchFamily="34" charset="0"/>
              </a:rPr>
              <a:t>En el Plan Lector, los directivos y docentes de acuerdo a los niveles educativos que atienden deben prestar atención a lo siguiente:</a:t>
            </a:r>
            <a:endParaRPr lang="es-PE" sz="1400" dirty="0">
              <a:effectLst/>
              <a:latin typeface="Times New Roman" panose="02020603050405020304" pitchFamily="18" charset="0"/>
              <a:ea typeface="Times New Roman" panose="02020603050405020304" pitchFamily="18" charset="0"/>
            </a:endParaRPr>
          </a:p>
          <a:p>
            <a:pPr marL="715963" lvl="0" indent="-266700" algn="just">
              <a:spcBef>
                <a:spcPts val="600"/>
              </a:spcBef>
              <a:spcAft>
                <a:spcPts val="600"/>
              </a:spcAft>
              <a:buFont typeface="+mj-lt"/>
              <a:buAutoNum type="alphaLcPeriod"/>
            </a:pPr>
            <a:r>
              <a:rPr lang="es-PE" sz="1400" dirty="0">
                <a:solidFill>
                  <a:srgbClr val="000000"/>
                </a:solidFill>
                <a:effectLst/>
                <a:latin typeface="Segoe UI" panose="020B0502040204020203" pitchFamily="34" charset="0"/>
                <a:ea typeface="Arial" panose="020B0604020202020204" pitchFamily="34" charset="0"/>
              </a:rPr>
              <a:t>Determinación del tiempo para la lectura en el aula.</a:t>
            </a:r>
            <a:endParaRPr lang="es-PE" sz="1400" dirty="0">
              <a:effectLst/>
              <a:latin typeface="Times New Roman" panose="02020603050405020304" pitchFamily="18" charset="0"/>
              <a:ea typeface="Times New Roman" panose="02020603050405020304" pitchFamily="18" charset="0"/>
            </a:endParaRPr>
          </a:p>
          <a:p>
            <a:pPr marL="1077913" lvl="0" indent="-361950" algn="just">
              <a:spcBef>
                <a:spcPts val="600"/>
              </a:spcBef>
              <a:spcAft>
                <a:spcPts val="600"/>
              </a:spcAft>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En el nivel inicial (20 minutos de lectura diaria)</a:t>
            </a:r>
            <a:endParaRPr lang="es-PE" sz="1400" dirty="0">
              <a:effectLst/>
              <a:latin typeface="Noto Sans Symbols"/>
              <a:ea typeface="Noto Sans Symbols"/>
              <a:cs typeface="Noto Sans Symbols"/>
            </a:endParaRPr>
          </a:p>
          <a:p>
            <a:pPr marL="1077913" lvl="0" indent="-361950" algn="just">
              <a:spcBef>
                <a:spcPts val="600"/>
              </a:spcBef>
              <a:spcAft>
                <a:spcPts val="600"/>
              </a:spcAft>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En el nivel primario y EBA inicio e intermedio (30 minutos de lectura diario)</a:t>
            </a:r>
            <a:endParaRPr lang="es-PE" sz="1400" dirty="0">
              <a:effectLst/>
              <a:latin typeface="Noto Sans Symbols"/>
              <a:ea typeface="Noto Sans Symbols"/>
              <a:cs typeface="Noto Sans Symbols"/>
            </a:endParaRPr>
          </a:p>
          <a:p>
            <a:pPr marL="1077913" lvl="0" indent="-361950" algn="just">
              <a:spcBef>
                <a:spcPts val="600"/>
              </a:spcBef>
              <a:spcAft>
                <a:spcPts val="600"/>
              </a:spcAft>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En el nivel secundario y EBA avanzado (20 minutos de lectura diario)</a:t>
            </a:r>
            <a:endParaRPr lang="es-PE" sz="1400" dirty="0">
              <a:effectLst/>
              <a:latin typeface="Noto Sans Symbols"/>
              <a:ea typeface="Noto Sans Symbols"/>
              <a:cs typeface="Noto Sans Symbols"/>
            </a:endParaRPr>
          </a:p>
          <a:p>
            <a:pPr marL="1077913" lvl="0" indent="-361950" algn="just">
              <a:spcBef>
                <a:spcPts val="600"/>
              </a:spcBef>
              <a:spcAft>
                <a:spcPts val="600"/>
              </a:spcAft>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En la Educación Básica Especial se ajusta de acuerdo a la necesidad y dificultad de los estudiantes.</a:t>
            </a:r>
            <a:endParaRPr lang="es-PE" sz="1400" dirty="0">
              <a:effectLst/>
              <a:latin typeface="Noto Sans Symbols"/>
              <a:ea typeface="Noto Sans Symbols"/>
              <a:cs typeface="Noto Sans Symbols"/>
            </a:endParaRPr>
          </a:p>
          <a:p>
            <a:pPr marL="715963" lvl="0" indent="-266700" algn="just">
              <a:spcBef>
                <a:spcPts val="600"/>
              </a:spcBef>
              <a:spcAft>
                <a:spcPts val="600"/>
              </a:spcAft>
              <a:buNone/>
            </a:pPr>
            <a:r>
              <a:rPr lang="es-PE" sz="1400" dirty="0">
                <a:solidFill>
                  <a:srgbClr val="000000"/>
                </a:solidFill>
                <a:latin typeface="Segoe UI" panose="020B0502040204020203" pitchFamily="34" charset="0"/>
                <a:ea typeface="Arial" panose="020B0604020202020204" pitchFamily="34" charset="0"/>
              </a:rPr>
              <a:t>b.     </a:t>
            </a:r>
            <a:r>
              <a:rPr lang="es-PE" sz="1400" dirty="0">
                <a:solidFill>
                  <a:srgbClr val="000000"/>
                </a:solidFill>
                <a:effectLst/>
                <a:latin typeface="Segoe UI" panose="020B0502040204020203" pitchFamily="34" charset="0"/>
                <a:ea typeface="Arial" panose="020B0604020202020204" pitchFamily="34" charset="0"/>
              </a:rPr>
              <a:t>Determinación y elección de títulos de lecturas y obras literarias (un libro al mes)</a:t>
            </a:r>
            <a:endParaRPr lang="es-PE" sz="1400" dirty="0">
              <a:effectLst/>
              <a:latin typeface="Times New Roman" panose="02020603050405020304" pitchFamily="18" charset="0"/>
              <a:ea typeface="Times New Roman" panose="02020603050405020304" pitchFamily="18" charset="0"/>
            </a:endParaRPr>
          </a:p>
          <a:p>
            <a:pPr marL="1077913" lvl="0" indent="-361950" algn="just">
              <a:spcBef>
                <a:spcPts val="600"/>
              </a:spcBef>
              <a:spcAft>
                <a:spcPts val="600"/>
              </a:spcAft>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En el nivel inicial y nivel primario - III Ciclo, se debe efectuar en función al logro de la competencia lectora por parte del estudiante. Las lecturas son seleccionadas por el docente en consenso con los estudiantes de manera variada considerando el interés del estudiante sin lugar a repetición. Para aquellos estudiantes cuyas habilidades se lo permitan hacer avances mayores, el docente debe proveer lecturas cada vez más complejas.</a:t>
            </a:r>
            <a:endParaRPr lang="es-PE" sz="1400" dirty="0">
              <a:effectLst/>
              <a:latin typeface="Noto Sans Symbols"/>
              <a:ea typeface="Noto Sans Symbols"/>
              <a:cs typeface="Noto Sans Symbols"/>
            </a:endParaRPr>
          </a:p>
          <a:p>
            <a:pPr marL="1077913" lvl="0" indent="-361950" algn="just">
              <a:spcBef>
                <a:spcPts val="600"/>
              </a:spcBef>
              <a:spcAft>
                <a:spcPts val="600"/>
              </a:spcAft>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En el nivel primario IV ciclo, se debe elegir lecturas más complejas pero que se adecuen al nivel logrado por los estudiantes.  </a:t>
            </a:r>
            <a:endParaRPr lang="es-PE" sz="1400" dirty="0">
              <a:effectLst/>
              <a:latin typeface="Noto Sans Symbols"/>
              <a:ea typeface="Noto Sans Symbols"/>
              <a:cs typeface="Noto Sans Symbols"/>
            </a:endParaRPr>
          </a:p>
          <a:p>
            <a:pPr marL="1077913" lvl="0" indent="-361950" algn="just">
              <a:spcBef>
                <a:spcPts val="600"/>
              </a:spcBef>
              <a:spcAft>
                <a:spcPts val="600"/>
              </a:spcAft>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En el V ciclo y en el nivel secundario es obligatorio la lectura de un libro por mes elegidos por los estudiantes y docentes por grados o ciclos. Los libros leídos pueden ir variando conforme al nivel de logro de los estudiantes. </a:t>
            </a:r>
            <a:endParaRPr lang="es-PE" sz="1400" dirty="0">
              <a:effectLst/>
              <a:latin typeface="Noto Sans Symbols"/>
              <a:ea typeface="Noto Sans Symbols"/>
              <a:cs typeface="Noto Sans Symbols"/>
            </a:endParaRPr>
          </a:p>
          <a:p>
            <a:pPr marL="0" indent="0">
              <a:buNone/>
            </a:pPr>
            <a:endParaRPr lang="es-PE" dirty="0"/>
          </a:p>
        </p:txBody>
      </p:sp>
    </p:spTree>
    <p:extLst>
      <p:ext uri="{BB962C8B-B14F-4D97-AF65-F5344CB8AC3E}">
        <p14:creationId xmlns:p14="http://schemas.microsoft.com/office/powerpoint/2010/main" val="1040310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8A87CA-58BE-F8D4-5D3B-D17E90D9EC48}"/>
              </a:ext>
            </a:extLst>
          </p:cNvPr>
          <p:cNvSpPr>
            <a:spLocks noGrp="1"/>
          </p:cNvSpPr>
          <p:nvPr>
            <p:ph type="title"/>
          </p:nvPr>
        </p:nvSpPr>
        <p:spPr>
          <a:xfrm>
            <a:off x="1397479" y="106525"/>
            <a:ext cx="5895466" cy="477063"/>
          </a:xfrm>
        </p:spPr>
        <p:style>
          <a:lnRef idx="1">
            <a:schemeClr val="accent2"/>
          </a:lnRef>
          <a:fillRef idx="2">
            <a:schemeClr val="accent2"/>
          </a:fillRef>
          <a:effectRef idx="1">
            <a:schemeClr val="accent2"/>
          </a:effectRef>
          <a:fontRef idx="minor">
            <a:schemeClr val="dk1"/>
          </a:fontRef>
        </p:style>
        <p:txBody>
          <a:bodyPr>
            <a:normAutofit/>
          </a:bodyPr>
          <a:lstStyle/>
          <a:p>
            <a:r>
              <a:rPr lang="es-PE" sz="2400" b="1" dirty="0"/>
              <a:t>DISPOSICIONES ESPECÍFICAS</a:t>
            </a:r>
          </a:p>
        </p:txBody>
      </p:sp>
      <p:sp>
        <p:nvSpPr>
          <p:cNvPr id="3" name="Marcador de contenido 2">
            <a:extLst>
              <a:ext uri="{FF2B5EF4-FFF2-40B4-BE49-F238E27FC236}">
                <a16:creationId xmlns:a16="http://schemas.microsoft.com/office/drawing/2014/main" id="{DC429AA0-D91D-0B2B-1023-F7440B6BEED4}"/>
              </a:ext>
            </a:extLst>
          </p:cNvPr>
          <p:cNvSpPr>
            <a:spLocks noGrp="1"/>
          </p:cNvSpPr>
          <p:nvPr>
            <p:ph idx="1"/>
          </p:nvPr>
        </p:nvSpPr>
        <p:spPr>
          <a:xfrm>
            <a:off x="1397479" y="733244"/>
            <a:ext cx="10627743" cy="6018231"/>
          </a:xfrm>
        </p:spPr>
        <p:style>
          <a:lnRef idx="2">
            <a:schemeClr val="accent2"/>
          </a:lnRef>
          <a:fillRef idx="1">
            <a:schemeClr val="lt1"/>
          </a:fillRef>
          <a:effectRef idx="0">
            <a:schemeClr val="accent2"/>
          </a:effectRef>
          <a:fontRef idx="minor">
            <a:schemeClr val="dk1"/>
          </a:fontRef>
        </p:style>
        <p:txBody>
          <a:bodyPr>
            <a:normAutofit lnSpcReduction="10000"/>
          </a:bodyPr>
          <a:lstStyle/>
          <a:p>
            <a:pPr lvl="1" algn="just">
              <a:spcBef>
                <a:spcPts val="600"/>
              </a:spcBef>
              <a:spcAft>
                <a:spcPts val="600"/>
              </a:spcAft>
            </a:pPr>
            <a:r>
              <a:rPr lang="es-PE" sz="1400" dirty="0">
                <a:solidFill>
                  <a:srgbClr val="000000"/>
                </a:solidFill>
                <a:effectLst/>
                <a:latin typeface="Segoe UI" panose="020B0502040204020203" pitchFamily="34" charset="0"/>
                <a:ea typeface="Arial" panose="020B0604020202020204" pitchFamily="34" charset="0"/>
              </a:rPr>
              <a:t>El equipo directivo conjuntamente que los docentes en una reunión determinan la obligatoriedad institucional y definen la estrategia a través del cual cumplirán las prácticas de lectura dispuestas en la presente.</a:t>
            </a:r>
            <a:endParaRPr lang="es-PE" sz="1400" dirty="0">
              <a:latin typeface="Times New Roman" panose="02020603050405020304" pitchFamily="18" charset="0"/>
              <a:ea typeface="Arial" panose="020B0604020202020204" pitchFamily="34" charset="0"/>
            </a:endParaRPr>
          </a:p>
          <a:p>
            <a:pPr lvl="1" algn="just">
              <a:spcBef>
                <a:spcPts val="600"/>
              </a:spcBef>
              <a:spcAft>
                <a:spcPts val="600"/>
              </a:spcAft>
            </a:pPr>
            <a:r>
              <a:rPr lang="es-PE" sz="1400" dirty="0">
                <a:solidFill>
                  <a:srgbClr val="000000"/>
                </a:solidFill>
                <a:effectLst/>
                <a:latin typeface="Segoe UI" panose="020B0502040204020203" pitchFamily="34" charset="0"/>
                <a:ea typeface="Arial" panose="020B0604020202020204" pitchFamily="34" charset="0"/>
              </a:rPr>
              <a:t>La adecuación de los horarios y estrategias para el cumplimiento del presente se efectuará respetando los siguientes alcances:</a:t>
            </a:r>
            <a:endParaRPr lang="es-PE" sz="1400" dirty="0">
              <a:effectLst/>
              <a:latin typeface="Times New Roman" panose="02020603050405020304" pitchFamily="18" charset="0"/>
              <a:ea typeface="Times New Roman" panose="02020603050405020304" pitchFamily="18" charset="0"/>
            </a:endParaRPr>
          </a:p>
          <a:p>
            <a:pPr marL="1165225" lvl="0" indent="-449263" algn="just">
              <a:spcBef>
                <a:spcPts val="600"/>
              </a:spcBef>
              <a:spcAft>
                <a:spcPts val="600"/>
              </a:spcAft>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En el nivel inicial los primeros 20 minutos, después de ingresado al aula, será considerado el tiempo de lectura; para ello, el docente de aula elaborará un organizador (planificador de la semana) en la que considere los títulos que durante la semana leerán. La estrategia “el docente lee y los niños comprenden”, estará presente en la implementación, pero también puede adoptarse otras como invitar a un padre de familia que tenga la competencia lectora, personalidades que puedan cooperar con la IE, autoridades, etc.</a:t>
            </a:r>
            <a:endParaRPr lang="es-PE" sz="1400" dirty="0">
              <a:effectLst/>
              <a:latin typeface="Noto Sans Symbols"/>
              <a:ea typeface="Noto Sans Symbols"/>
              <a:cs typeface="Noto Sans Symbols"/>
            </a:endParaRPr>
          </a:p>
          <a:p>
            <a:pPr marL="1165225" lvl="0" indent="-449263" algn="just">
              <a:spcBef>
                <a:spcPts val="600"/>
              </a:spcBef>
              <a:spcAft>
                <a:spcPts val="600"/>
              </a:spcAft>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cs typeface="Noto Sans Symbols"/>
              </a:rPr>
              <a:t>En el nivel primario III ciclo y EBA inicio – intermedio, se debe elaborar un planificador semanal de lecturas elegidas por los estudiantes y docente, que deberán ser leídas durante los 30 minutos de lectura. Durante este tiempo, se dispondrá diversas estrategias de manera flexible. En el caso de los siguientes ciclos del nivel primario, se optará por elegir lecturas u obras con una gradación de complejidad de acuerdo al grado con el fin de organizar el horario de lectura que se efectuará inmediatamente iniciada la jornada escolar.</a:t>
            </a:r>
            <a:endParaRPr lang="es-PE" sz="1400" dirty="0">
              <a:latin typeface="Noto Sans Symbols"/>
              <a:ea typeface="Arial" panose="020B0604020202020204" pitchFamily="34" charset="0"/>
              <a:cs typeface="Noto Sans Symbols"/>
            </a:endParaRPr>
          </a:p>
          <a:p>
            <a:pPr marL="1165225" lvl="0" indent="-449263" algn="just">
              <a:spcBef>
                <a:spcPts val="600"/>
              </a:spcBef>
              <a:spcAft>
                <a:spcPts val="600"/>
              </a:spcAft>
              <a:buFont typeface="Arial" panose="020B0604020202020204" pitchFamily="34" charset="0"/>
              <a:buChar char="●"/>
            </a:pPr>
            <a:r>
              <a:rPr lang="es-PE" sz="1400" dirty="0">
                <a:solidFill>
                  <a:srgbClr val="000000"/>
                </a:solidFill>
                <a:effectLst/>
                <a:latin typeface="Segoe UI" panose="020B0502040204020203" pitchFamily="34" charset="0"/>
                <a:ea typeface="Arial" panose="020B0604020202020204" pitchFamily="34" charset="0"/>
              </a:rPr>
              <a:t>En el caso del nivel secundario y EBA – avanzado, los directivos conjuntamente con los docentes efectuarán un recorte de minutos de las horas lectivas diarias, para acumular los 20 minutos de lectura diaria con el fin de implementar las disposiciones de la directiva, además dispondrá que los tutores y/o docentes a quienes les corresponde atender la primera jornada de trabajo, puedan responsabilizarse de cumplir con la implementación de las medidas de lectura como meta de aprendizaje. Para la aplicación se diseñará un organizador escolar “horario” contemplando con precisión el tiempo de lectura y las estrategias a considerar durante la jornada. Con el fin de facilitar el proceso, los coordinadores pedagógicos de letras/docentes de comunicación, y el comité de gestión pedagógica deben alcanzar las estrategias al equipo directivo y </a:t>
            </a:r>
            <a:r>
              <a:rPr lang="es-PE" sz="1400" dirty="0">
                <a:effectLst/>
                <a:latin typeface="Segoe UI" panose="020B0502040204020203" pitchFamily="34" charset="0"/>
                <a:ea typeface="Arial" panose="020B0604020202020204" pitchFamily="34" charset="0"/>
              </a:rPr>
              <a:t>socializar para</a:t>
            </a:r>
            <a:r>
              <a:rPr lang="es-PE" sz="1400" dirty="0">
                <a:solidFill>
                  <a:srgbClr val="000000"/>
                </a:solidFill>
                <a:effectLst/>
                <a:latin typeface="Segoe UI" panose="020B0502040204020203" pitchFamily="34" charset="0"/>
                <a:ea typeface="Arial" panose="020B0604020202020204" pitchFamily="34" charset="0"/>
              </a:rPr>
              <a:t> toda la comunidad de docentes.</a:t>
            </a:r>
          </a:p>
          <a:p>
            <a:pPr marL="715963" indent="-266700" algn="just">
              <a:spcBef>
                <a:spcPts val="600"/>
              </a:spcBef>
              <a:spcAft>
                <a:spcPts val="600"/>
              </a:spcAft>
            </a:pPr>
            <a:r>
              <a:rPr lang="es-PE" sz="1400" dirty="0">
                <a:solidFill>
                  <a:srgbClr val="000000"/>
                </a:solidFill>
                <a:effectLst/>
                <a:latin typeface="Segoe UI" panose="020B0502040204020203" pitchFamily="34" charset="0"/>
                <a:ea typeface="Arial" panose="020B0604020202020204" pitchFamily="34" charset="0"/>
              </a:rPr>
              <a:t>El equipo institucional, liderado por el director, verifica constantemente que en cada aula se implemente las horas de lectura exigibles en el presente, además de monitorear que cada aula tenga evidencias de organización (horario de lectura y el planificador semanal de títulos o lecturas que los estudiantes eligieron, de ser el caso).</a:t>
            </a:r>
            <a:endParaRPr lang="es-PE" sz="1400" dirty="0">
              <a:effectLst/>
              <a:latin typeface="Times New Roman" panose="02020603050405020304" pitchFamily="18" charset="0"/>
              <a:ea typeface="Times New Roman" panose="02020603050405020304" pitchFamily="18" charset="0"/>
            </a:endParaRPr>
          </a:p>
          <a:p>
            <a:pPr marL="715962" lvl="0" indent="0" algn="just">
              <a:spcBef>
                <a:spcPts val="600"/>
              </a:spcBef>
              <a:spcAft>
                <a:spcPts val="600"/>
              </a:spcAft>
              <a:buNone/>
            </a:pPr>
            <a:endParaRPr lang="es-PE" sz="1400" dirty="0"/>
          </a:p>
        </p:txBody>
      </p:sp>
    </p:spTree>
    <p:extLst>
      <p:ext uri="{BB962C8B-B14F-4D97-AF65-F5344CB8AC3E}">
        <p14:creationId xmlns:p14="http://schemas.microsoft.com/office/powerpoint/2010/main" val="294583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8A87CA-58BE-F8D4-5D3B-D17E90D9EC48}"/>
              </a:ext>
            </a:extLst>
          </p:cNvPr>
          <p:cNvSpPr>
            <a:spLocks noGrp="1"/>
          </p:cNvSpPr>
          <p:nvPr>
            <p:ph type="title"/>
          </p:nvPr>
        </p:nvSpPr>
        <p:spPr>
          <a:xfrm>
            <a:off x="1397479" y="106525"/>
            <a:ext cx="5895466" cy="477063"/>
          </a:xfrm>
        </p:spPr>
        <p:style>
          <a:lnRef idx="1">
            <a:schemeClr val="accent2"/>
          </a:lnRef>
          <a:fillRef idx="2">
            <a:schemeClr val="accent2"/>
          </a:fillRef>
          <a:effectRef idx="1">
            <a:schemeClr val="accent2"/>
          </a:effectRef>
          <a:fontRef idx="minor">
            <a:schemeClr val="dk1"/>
          </a:fontRef>
        </p:style>
        <p:txBody>
          <a:bodyPr>
            <a:normAutofit/>
          </a:bodyPr>
          <a:lstStyle/>
          <a:p>
            <a:r>
              <a:rPr lang="es-PE" sz="2400" b="1" dirty="0"/>
              <a:t>DISPOSICIONES ESPECÍFICAS</a:t>
            </a:r>
          </a:p>
        </p:txBody>
      </p:sp>
      <p:sp>
        <p:nvSpPr>
          <p:cNvPr id="5" name="Marcador de contenido 4">
            <a:extLst>
              <a:ext uri="{FF2B5EF4-FFF2-40B4-BE49-F238E27FC236}">
                <a16:creationId xmlns:a16="http://schemas.microsoft.com/office/drawing/2014/main" id="{4A2ABDCD-BCD8-DB89-0E24-E2E3CDE9F6F5}"/>
              </a:ext>
            </a:extLst>
          </p:cNvPr>
          <p:cNvSpPr>
            <a:spLocks noGrp="1"/>
          </p:cNvSpPr>
          <p:nvPr>
            <p:ph idx="1"/>
          </p:nvPr>
        </p:nvSpPr>
        <p:spPr>
          <a:xfrm>
            <a:off x="1638299" y="736119"/>
            <a:ext cx="10438681" cy="5940725"/>
          </a:xfrm>
        </p:spPr>
        <p:txBody>
          <a:bodyPr>
            <a:normAutofit fontScale="92500" lnSpcReduction="20000"/>
          </a:bodyPr>
          <a:lstStyle/>
          <a:p>
            <a:pPr lvl="1"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Como estándar exigible de lectura por grados y/o edades con frecuencia, </a:t>
            </a:r>
            <a:r>
              <a:rPr lang="es-PE" sz="1800" b="1" dirty="0">
                <a:solidFill>
                  <a:srgbClr val="000000"/>
                </a:solidFill>
                <a:effectLst/>
                <a:latin typeface="Segoe UI" panose="020B0502040204020203" pitchFamily="34" charset="0"/>
                <a:ea typeface="Arial" panose="020B0604020202020204" pitchFamily="34" charset="0"/>
              </a:rPr>
              <a:t>se deberá planificar acciones para observar la velocidad lectora de los estudiantes</a:t>
            </a:r>
            <a:r>
              <a:rPr lang="es-PE" sz="1800" dirty="0">
                <a:solidFill>
                  <a:srgbClr val="000000"/>
                </a:solidFill>
                <a:effectLst/>
                <a:latin typeface="Segoe UI" panose="020B0502040204020203" pitchFamily="34" charset="0"/>
                <a:ea typeface="Arial" panose="020B0604020202020204" pitchFamily="34" charset="0"/>
              </a:rPr>
              <a:t> prestando atención al </a:t>
            </a:r>
            <a:r>
              <a:rPr lang="es-PE" sz="1800" dirty="0">
                <a:solidFill>
                  <a:srgbClr val="000000"/>
                </a:solidFill>
                <a:effectLst/>
                <a:highlight>
                  <a:srgbClr val="FFFFFF"/>
                </a:highlight>
                <a:latin typeface="Segoe UI" panose="020B0502040204020203" pitchFamily="34" charset="0"/>
                <a:ea typeface="Arial" panose="020B0604020202020204" pitchFamily="34" charset="0"/>
              </a:rPr>
              <a:t>número de palabras que el estudiante lee correctamente en un minuto. La fluidez lectora deberá prestar atención a la precisión, al buen ritmo, a la expresión y entonación adecuada. </a:t>
            </a:r>
            <a:endParaRPr lang="es-PE" sz="1800" dirty="0">
              <a:effectLst/>
              <a:latin typeface="Times New Roman" panose="02020603050405020304" pitchFamily="18" charset="0"/>
              <a:ea typeface="Times New Roman" panose="02020603050405020304" pitchFamily="18" charset="0"/>
            </a:endParaRPr>
          </a:p>
          <a:p>
            <a:pPr lvl="1" algn="just">
              <a:spcBef>
                <a:spcPts val="600"/>
              </a:spcBef>
              <a:spcAft>
                <a:spcPts val="600"/>
              </a:spcAft>
            </a:pPr>
            <a:r>
              <a:rPr lang="es-PE" sz="1800" dirty="0">
                <a:solidFill>
                  <a:srgbClr val="000000"/>
                </a:solidFill>
                <a:effectLst/>
                <a:highlight>
                  <a:srgbClr val="FFFFFF"/>
                </a:highlight>
                <a:latin typeface="Segoe UI" panose="020B0502040204020203" pitchFamily="34" charset="0"/>
                <a:ea typeface="Arial" panose="020B0604020202020204" pitchFamily="34" charset="0"/>
              </a:rPr>
              <a:t>Cada docente, usando estrategias diversas, efectuará la comprobación quincenal de la velocidad de lectura de los estudiantes, prestando atención a la siguiente tabla:</a:t>
            </a:r>
          </a:p>
          <a:p>
            <a:pPr lvl="1" algn="just">
              <a:spcBef>
                <a:spcPts val="600"/>
              </a:spcBef>
              <a:spcAft>
                <a:spcPts val="600"/>
              </a:spcAft>
            </a:pPr>
            <a:endParaRPr lang="es-PE" sz="1800" dirty="0">
              <a:solidFill>
                <a:srgbClr val="000000"/>
              </a:solidFill>
              <a:highlight>
                <a:srgbClr val="FFFFFF"/>
              </a:highlight>
              <a:latin typeface="Segoe UI" panose="020B0502040204020203" pitchFamily="34" charset="0"/>
              <a:ea typeface="Times New Roman" panose="02020603050405020304" pitchFamily="18" charset="0"/>
            </a:endParaRPr>
          </a:p>
          <a:p>
            <a:pPr lvl="1" algn="just">
              <a:spcBef>
                <a:spcPts val="600"/>
              </a:spcBef>
              <a:spcAft>
                <a:spcPts val="600"/>
              </a:spcAft>
            </a:pPr>
            <a:endParaRPr lang="es-PE" sz="1800" dirty="0">
              <a:solidFill>
                <a:srgbClr val="000000"/>
              </a:solidFill>
              <a:effectLst/>
              <a:highlight>
                <a:srgbClr val="FFFFFF"/>
              </a:highlight>
              <a:latin typeface="Segoe UI" panose="020B0502040204020203" pitchFamily="34" charset="0"/>
              <a:ea typeface="Times New Roman" panose="02020603050405020304" pitchFamily="18" charset="0"/>
            </a:endParaRPr>
          </a:p>
          <a:p>
            <a:pPr lvl="1" algn="just">
              <a:spcBef>
                <a:spcPts val="600"/>
              </a:spcBef>
              <a:spcAft>
                <a:spcPts val="600"/>
              </a:spcAft>
            </a:pPr>
            <a:endParaRPr lang="es-PE" sz="1800" dirty="0">
              <a:solidFill>
                <a:srgbClr val="000000"/>
              </a:solidFill>
              <a:highlight>
                <a:srgbClr val="FFFFFF"/>
              </a:highlight>
              <a:latin typeface="Segoe UI" panose="020B0502040204020203" pitchFamily="34" charset="0"/>
              <a:ea typeface="Times New Roman" panose="02020603050405020304" pitchFamily="18" charset="0"/>
            </a:endParaRPr>
          </a:p>
          <a:p>
            <a:pPr marL="457200" lvl="1" indent="0" algn="just">
              <a:spcBef>
                <a:spcPts val="600"/>
              </a:spcBef>
              <a:spcAft>
                <a:spcPts val="600"/>
              </a:spcAft>
              <a:buNone/>
            </a:pPr>
            <a:endParaRPr lang="es-PE" sz="1800" dirty="0">
              <a:solidFill>
                <a:srgbClr val="000000"/>
              </a:solidFill>
              <a:effectLst/>
              <a:highlight>
                <a:srgbClr val="FFFFFF"/>
              </a:highlight>
              <a:latin typeface="Segoe UI" panose="020B0502040204020203" pitchFamily="34" charset="0"/>
              <a:ea typeface="Times New Roman" panose="02020603050405020304" pitchFamily="18" charset="0"/>
            </a:endParaRPr>
          </a:p>
          <a:p>
            <a:pPr marL="457200" lvl="1" indent="0" algn="just">
              <a:spcBef>
                <a:spcPts val="600"/>
              </a:spcBef>
              <a:spcAft>
                <a:spcPts val="600"/>
              </a:spcAft>
              <a:buNone/>
            </a:pPr>
            <a:endParaRPr lang="es-PE" sz="1800" dirty="0">
              <a:solidFill>
                <a:srgbClr val="000000"/>
              </a:solidFill>
              <a:highlight>
                <a:srgbClr val="FFFFFF"/>
              </a:highlight>
              <a:latin typeface="Segoe UI" panose="020B0502040204020203" pitchFamily="34" charset="0"/>
              <a:ea typeface="Times New Roman" panose="02020603050405020304" pitchFamily="18" charset="0"/>
            </a:endParaRPr>
          </a:p>
          <a:p>
            <a:pPr marL="457200" lvl="1" indent="0" algn="just">
              <a:spcBef>
                <a:spcPts val="600"/>
              </a:spcBef>
              <a:spcAft>
                <a:spcPts val="600"/>
              </a:spcAft>
              <a:buNone/>
            </a:pPr>
            <a:endParaRPr lang="es-PE" sz="1800" dirty="0">
              <a:solidFill>
                <a:srgbClr val="000000"/>
              </a:solidFill>
              <a:effectLst/>
              <a:highlight>
                <a:srgbClr val="FFFFFF"/>
              </a:highlight>
              <a:latin typeface="Segoe UI" panose="020B0502040204020203" pitchFamily="34" charset="0"/>
              <a:ea typeface="Times New Roman" panose="02020603050405020304" pitchFamily="18" charset="0"/>
            </a:endParaRPr>
          </a:p>
          <a:p>
            <a:pPr marL="457200" lvl="1" indent="0" algn="just">
              <a:spcBef>
                <a:spcPts val="600"/>
              </a:spcBef>
              <a:spcAft>
                <a:spcPts val="600"/>
              </a:spcAft>
              <a:buNone/>
            </a:pPr>
            <a:endParaRPr lang="es-PE" sz="1800" dirty="0">
              <a:solidFill>
                <a:srgbClr val="000000"/>
              </a:solidFill>
              <a:effectLst/>
              <a:highlight>
                <a:srgbClr val="FFFFFF"/>
              </a:highlight>
              <a:latin typeface="Segoe UI" panose="020B0502040204020203" pitchFamily="34" charset="0"/>
              <a:ea typeface="Times New Roman" panose="02020603050405020304" pitchFamily="18" charset="0"/>
            </a:endParaRPr>
          </a:p>
          <a:p>
            <a:pPr lvl="1" algn="just">
              <a:spcBef>
                <a:spcPts val="600"/>
              </a:spcBef>
              <a:spcAft>
                <a:spcPts val="600"/>
              </a:spcAft>
            </a:pPr>
            <a:r>
              <a:rPr lang="es-PE" sz="1800" dirty="0">
                <a:solidFill>
                  <a:srgbClr val="000000"/>
                </a:solidFill>
                <a:effectLst/>
                <a:latin typeface="Segoe UI" panose="020B0502040204020203" pitchFamily="34" charset="0"/>
                <a:ea typeface="Arial" panose="020B0604020202020204" pitchFamily="34" charset="0"/>
              </a:rPr>
              <a:t>Los directores conjuntamente con los docentes de las instituciones educativas de la EB implementan en los hogares la estrategia “</a:t>
            </a:r>
            <a:r>
              <a:rPr lang="es-PE" sz="1800" dirty="0" err="1">
                <a:solidFill>
                  <a:srgbClr val="000000"/>
                </a:solidFill>
                <a:effectLst/>
                <a:latin typeface="Segoe UI" panose="020B0502040204020203" pitchFamily="34" charset="0"/>
                <a:ea typeface="Arial" panose="020B0604020202020204" pitchFamily="34" charset="0"/>
              </a:rPr>
              <a:t>Ayllunchikkunawan</a:t>
            </a:r>
            <a:r>
              <a:rPr lang="es-PE" sz="1800" dirty="0">
                <a:solidFill>
                  <a:srgbClr val="000000"/>
                </a:solidFill>
                <a:effectLst/>
                <a:latin typeface="Segoe UI" panose="020B0502040204020203" pitchFamily="34" charset="0"/>
                <a:ea typeface="Arial" panose="020B0604020202020204" pitchFamily="34" charset="0"/>
              </a:rPr>
              <a:t> </a:t>
            </a:r>
            <a:r>
              <a:rPr lang="es-PE" sz="1800" dirty="0" err="1">
                <a:solidFill>
                  <a:srgbClr val="000000"/>
                </a:solidFill>
                <a:effectLst/>
                <a:latin typeface="Segoe UI" panose="020B0502040204020203" pitchFamily="34" charset="0"/>
                <a:ea typeface="Arial" panose="020B0604020202020204" pitchFamily="34" charset="0"/>
              </a:rPr>
              <a:t>ñawinchasun</a:t>
            </a:r>
            <a:r>
              <a:rPr lang="es-PE" sz="1800" dirty="0">
                <a:solidFill>
                  <a:srgbClr val="000000"/>
                </a:solidFill>
                <a:effectLst/>
                <a:latin typeface="Segoe UI" panose="020B0502040204020203" pitchFamily="34" charset="0"/>
                <a:ea typeface="Arial" panose="020B0604020202020204" pitchFamily="34" charset="0"/>
              </a:rPr>
              <a:t>”, impulsando la implementación de espacios de lectura en el hogar y dotando de lecturas compiladas por la misma IE o tomadas de las lecturas virtuales que la UGEL provee en la página de la entidad. Esta actividad debe desarrollarse una vez al mes y debe estar programada en el plan lector de la IE. Las evidencias serán sistematizadas para el reporte a la Ugel. Al concluir el primer semestre (mes de agosto) y segundo semestre (mes de noviembre) realizan el primer y segundo encuentro de padres de familia para contar las experiencias vividas y el cumplimiento de las lecturas en familia.</a:t>
            </a:r>
            <a:endParaRPr lang="es-PE" dirty="0"/>
          </a:p>
        </p:txBody>
      </p:sp>
      <p:graphicFrame>
        <p:nvGraphicFramePr>
          <p:cNvPr id="12" name="Tabla 11">
            <a:extLst>
              <a:ext uri="{FF2B5EF4-FFF2-40B4-BE49-F238E27FC236}">
                <a16:creationId xmlns:a16="http://schemas.microsoft.com/office/drawing/2014/main" id="{1C3D8D25-045D-292A-1E04-9C4A613E66D3}"/>
              </a:ext>
            </a:extLst>
          </p:cNvPr>
          <p:cNvGraphicFramePr>
            <a:graphicFrameLocks noGrp="1"/>
          </p:cNvGraphicFramePr>
          <p:nvPr>
            <p:extLst>
              <p:ext uri="{D42A27DB-BD31-4B8C-83A1-F6EECF244321}">
                <p14:modId xmlns:p14="http://schemas.microsoft.com/office/powerpoint/2010/main" val="2750127086"/>
              </p:ext>
            </p:extLst>
          </p:nvPr>
        </p:nvGraphicFramePr>
        <p:xfrm>
          <a:off x="3949579" y="2148840"/>
          <a:ext cx="5038725" cy="2560320"/>
        </p:xfrm>
        <a:graphic>
          <a:graphicData uri="http://schemas.openxmlformats.org/drawingml/2006/table">
            <a:tbl>
              <a:tblPr bandRow="1">
                <a:tableStyleId>{5C22544A-7EE6-4342-B048-85BDC9FD1C3A}</a:tableStyleId>
              </a:tblPr>
              <a:tblGrid>
                <a:gridCol w="2969407">
                  <a:extLst>
                    <a:ext uri="{9D8B030D-6E8A-4147-A177-3AD203B41FA5}">
                      <a16:colId xmlns:a16="http://schemas.microsoft.com/office/drawing/2014/main" val="2309336607"/>
                    </a:ext>
                  </a:extLst>
                </a:gridCol>
                <a:gridCol w="2069318">
                  <a:extLst>
                    <a:ext uri="{9D8B030D-6E8A-4147-A177-3AD203B41FA5}">
                      <a16:colId xmlns:a16="http://schemas.microsoft.com/office/drawing/2014/main" val="3022143733"/>
                    </a:ext>
                  </a:extLst>
                </a:gridCol>
              </a:tblGrid>
              <a:tr h="381635">
                <a:tc>
                  <a:txBody>
                    <a:bodyPr/>
                    <a:lstStyle/>
                    <a:p>
                      <a:pPr marL="810260" indent="-450215" algn="just"/>
                      <a:r>
                        <a:rPr lang="es-PE" sz="1400" b="1" dirty="0">
                          <a:effectLst/>
                        </a:rPr>
                        <a:t>Grados</a:t>
                      </a:r>
                      <a:r>
                        <a:rPr lang="es-PE" sz="1400" b="1" dirty="0">
                          <a:effectLst/>
                          <a:highlight>
                            <a:srgbClr val="FFFFFF"/>
                          </a:highlight>
                        </a:rPr>
                        <a:t> </a:t>
                      </a:r>
                      <a:endParaRPr lang="es-PE" sz="14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10260" indent="-450215" algn="just"/>
                      <a:r>
                        <a:rPr lang="es-PE" sz="1400" b="1" dirty="0">
                          <a:effectLst/>
                        </a:rPr>
                        <a:t>N° de palabras por minuto</a:t>
                      </a:r>
                      <a:endParaRPr lang="es-PE" sz="14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04288434"/>
                  </a:ext>
                </a:extLst>
              </a:tr>
              <a:tr h="180340">
                <a:tc>
                  <a:txBody>
                    <a:bodyPr/>
                    <a:lstStyle/>
                    <a:p>
                      <a:pPr marL="810260" indent="-450215" algn="just"/>
                      <a:r>
                        <a:rPr lang="es-PE" sz="1400">
                          <a:effectLst/>
                          <a:highlight>
                            <a:srgbClr val="FFFFFF"/>
                          </a:highlight>
                        </a:rPr>
                        <a:t>Primero </a:t>
                      </a:r>
                      <a:endParaRPr lang="es-PE"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10260" indent="-450215" algn="just"/>
                      <a:r>
                        <a:rPr lang="es-PE" sz="1400">
                          <a:effectLst/>
                          <a:highlight>
                            <a:srgbClr val="FFFFFF"/>
                          </a:highlight>
                        </a:rPr>
                        <a:t>De 35 a 59</a:t>
                      </a:r>
                      <a:endParaRPr lang="es-PE"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92042199"/>
                  </a:ext>
                </a:extLst>
              </a:tr>
              <a:tr h="190500">
                <a:tc>
                  <a:txBody>
                    <a:bodyPr/>
                    <a:lstStyle/>
                    <a:p>
                      <a:pPr marL="810260" indent="-450215" algn="just"/>
                      <a:r>
                        <a:rPr lang="es-PE" sz="1400">
                          <a:effectLst/>
                          <a:highlight>
                            <a:srgbClr val="FFFFFF"/>
                          </a:highlight>
                        </a:rPr>
                        <a:t>Segundo</a:t>
                      </a:r>
                      <a:endParaRPr lang="es-PE"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10260" indent="-450215" algn="just"/>
                      <a:r>
                        <a:rPr lang="es-PE" sz="1400">
                          <a:effectLst/>
                          <a:highlight>
                            <a:srgbClr val="FFFFFF"/>
                          </a:highlight>
                        </a:rPr>
                        <a:t>De 60 a 84</a:t>
                      </a:r>
                      <a:endParaRPr lang="es-PE"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47823163"/>
                  </a:ext>
                </a:extLst>
              </a:tr>
              <a:tr h="190500">
                <a:tc>
                  <a:txBody>
                    <a:bodyPr/>
                    <a:lstStyle/>
                    <a:p>
                      <a:pPr marL="810260" indent="-450215" algn="just"/>
                      <a:r>
                        <a:rPr lang="es-PE" sz="1400">
                          <a:effectLst/>
                          <a:highlight>
                            <a:srgbClr val="FFFFFF"/>
                          </a:highlight>
                        </a:rPr>
                        <a:t>Tercero </a:t>
                      </a:r>
                      <a:endParaRPr lang="es-PE"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10260" indent="-450215" algn="just"/>
                      <a:r>
                        <a:rPr lang="es-PE" sz="1400">
                          <a:effectLst/>
                          <a:highlight>
                            <a:srgbClr val="FFFFFF"/>
                          </a:highlight>
                        </a:rPr>
                        <a:t>De 85 a 99</a:t>
                      </a:r>
                      <a:endParaRPr lang="es-PE"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05908808"/>
                  </a:ext>
                </a:extLst>
              </a:tr>
              <a:tr h="180340">
                <a:tc>
                  <a:txBody>
                    <a:bodyPr/>
                    <a:lstStyle/>
                    <a:p>
                      <a:pPr marL="810260" indent="-450215" algn="just"/>
                      <a:r>
                        <a:rPr lang="es-PE" sz="1400">
                          <a:effectLst/>
                          <a:highlight>
                            <a:srgbClr val="FFFFFF"/>
                          </a:highlight>
                        </a:rPr>
                        <a:t>Cuarto</a:t>
                      </a:r>
                      <a:endParaRPr lang="es-PE"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10260" indent="-450215" algn="just"/>
                      <a:r>
                        <a:rPr lang="es-PE" sz="1400">
                          <a:effectLst/>
                          <a:highlight>
                            <a:srgbClr val="FFFFFF"/>
                          </a:highlight>
                        </a:rPr>
                        <a:t>De 100 a 114</a:t>
                      </a:r>
                      <a:endParaRPr lang="es-PE"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28835525"/>
                  </a:ext>
                </a:extLst>
              </a:tr>
              <a:tr h="190500">
                <a:tc>
                  <a:txBody>
                    <a:bodyPr/>
                    <a:lstStyle/>
                    <a:p>
                      <a:pPr marL="810260" indent="-450215" algn="just"/>
                      <a:r>
                        <a:rPr lang="es-PE" sz="1400" dirty="0">
                          <a:effectLst/>
                          <a:highlight>
                            <a:srgbClr val="FFFFFF"/>
                          </a:highlight>
                        </a:rPr>
                        <a:t>Quinto</a:t>
                      </a:r>
                      <a:endParaRPr lang="es-PE"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10260" indent="-450215" algn="just"/>
                      <a:r>
                        <a:rPr lang="es-PE" sz="1400">
                          <a:effectLst/>
                          <a:highlight>
                            <a:srgbClr val="FFFFFF"/>
                          </a:highlight>
                        </a:rPr>
                        <a:t>De 115 a 124</a:t>
                      </a:r>
                      <a:endParaRPr lang="es-PE"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53867432"/>
                  </a:ext>
                </a:extLst>
              </a:tr>
              <a:tr h="190500">
                <a:tc>
                  <a:txBody>
                    <a:bodyPr/>
                    <a:lstStyle/>
                    <a:p>
                      <a:pPr marL="810260" indent="-450215" algn="just"/>
                      <a:r>
                        <a:rPr lang="es-PE" sz="1400">
                          <a:effectLst/>
                          <a:highlight>
                            <a:srgbClr val="FFFFFF"/>
                          </a:highlight>
                        </a:rPr>
                        <a:t>Sexto</a:t>
                      </a:r>
                      <a:endParaRPr lang="es-PE"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10260" indent="-450215" algn="just"/>
                      <a:r>
                        <a:rPr lang="es-PE" sz="1400">
                          <a:effectLst/>
                          <a:highlight>
                            <a:srgbClr val="FFFFFF"/>
                          </a:highlight>
                        </a:rPr>
                        <a:t>De 125 a 134</a:t>
                      </a:r>
                      <a:endParaRPr lang="es-PE"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47976505"/>
                  </a:ext>
                </a:extLst>
              </a:tr>
              <a:tr h="180340">
                <a:tc>
                  <a:txBody>
                    <a:bodyPr/>
                    <a:lstStyle/>
                    <a:p>
                      <a:pPr marL="810260" indent="-450215" algn="just"/>
                      <a:r>
                        <a:rPr lang="es-PE" sz="1400">
                          <a:effectLst/>
                          <a:highlight>
                            <a:srgbClr val="FFFFFF"/>
                          </a:highlight>
                        </a:rPr>
                        <a:t>Primero de secundaria</a:t>
                      </a:r>
                      <a:endParaRPr lang="es-PE"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10260" indent="-450215" algn="just"/>
                      <a:r>
                        <a:rPr lang="es-PE" sz="1400">
                          <a:effectLst/>
                          <a:highlight>
                            <a:srgbClr val="FFFFFF"/>
                          </a:highlight>
                        </a:rPr>
                        <a:t>De 135 a 144</a:t>
                      </a:r>
                      <a:endParaRPr lang="es-PE"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68629753"/>
                  </a:ext>
                </a:extLst>
              </a:tr>
              <a:tr h="180340">
                <a:tc>
                  <a:txBody>
                    <a:bodyPr/>
                    <a:lstStyle/>
                    <a:p>
                      <a:pPr marL="810260" indent="-450215" algn="just"/>
                      <a:r>
                        <a:rPr lang="es-PE" sz="1400">
                          <a:effectLst/>
                          <a:highlight>
                            <a:srgbClr val="FFFFFF"/>
                          </a:highlight>
                        </a:rPr>
                        <a:t>Segundo de secundaria </a:t>
                      </a:r>
                      <a:endParaRPr lang="es-PE"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10260" indent="-450215" algn="just"/>
                      <a:r>
                        <a:rPr lang="es-PE" sz="1400">
                          <a:effectLst/>
                          <a:highlight>
                            <a:srgbClr val="FFFFFF"/>
                          </a:highlight>
                        </a:rPr>
                        <a:t>De 145 a 154</a:t>
                      </a:r>
                      <a:endParaRPr lang="es-PE"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88358999"/>
                  </a:ext>
                </a:extLst>
              </a:tr>
              <a:tr h="180340">
                <a:tc>
                  <a:txBody>
                    <a:bodyPr/>
                    <a:lstStyle/>
                    <a:p>
                      <a:pPr marL="810260" indent="-450215" algn="just"/>
                      <a:r>
                        <a:rPr lang="es-PE" sz="1400">
                          <a:effectLst/>
                          <a:highlight>
                            <a:srgbClr val="FFFFFF"/>
                          </a:highlight>
                        </a:rPr>
                        <a:t>Tercero de Secundaria </a:t>
                      </a:r>
                      <a:endParaRPr lang="es-PE"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10260" indent="-450215" algn="just"/>
                      <a:r>
                        <a:rPr lang="es-PE" sz="1400">
                          <a:effectLst/>
                          <a:highlight>
                            <a:srgbClr val="FFFFFF"/>
                          </a:highlight>
                        </a:rPr>
                        <a:t>De 155 a 160</a:t>
                      </a:r>
                      <a:endParaRPr lang="es-PE"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97225123"/>
                  </a:ext>
                </a:extLst>
              </a:tr>
              <a:tr h="180340">
                <a:tc>
                  <a:txBody>
                    <a:bodyPr/>
                    <a:lstStyle/>
                    <a:p>
                      <a:pPr marL="810260" indent="-450215" algn="just"/>
                      <a:r>
                        <a:rPr lang="es-PE" sz="1400">
                          <a:effectLst/>
                          <a:highlight>
                            <a:srgbClr val="FFFFFF"/>
                          </a:highlight>
                        </a:rPr>
                        <a:t>Cuarto y quinto </a:t>
                      </a:r>
                      <a:endParaRPr lang="es-PE"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810260" indent="-450215" algn="just"/>
                      <a:r>
                        <a:rPr lang="es-PE" sz="1400" dirty="0">
                          <a:effectLst/>
                          <a:highlight>
                            <a:srgbClr val="FFFFFF"/>
                          </a:highlight>
                        </a:rPr>
                        <a:t>De 161 a 240</a:t>
                      </a:r>
                      <a:endParaRPr lang="es-PE"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13137257"/>
                  </a:ext>
                </a:extLst>
              </a:tr>
            </a:tbl>
          </a:graphicData>
        </a:graphic>
      </p:graphicFrame>
    </p:spTree>
    <p:extLst>
      <p:ext uri="{BB962C8B-B14F-4D97-AF65-F5344CB8AC3E}">
        <p14:creationId xmlns:p14="http://schemas.microsoft.com/office/powerpoint/2010/main" val="2768498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3F7F92-BAD2-8754-1568-C66D93BE98E7}"/>
              </a:ext>
            </a:extLst>
          </p:cNvPr>
          <p:cNvSpPr>
            <a:spLocks noGrp="1"/>
          </p:cNvSpPr>
          <p:nvPr>
            <p:ph type="title"/>
          </p:nvPr>
        </p:nvSpPr>
        <p:spPr>
          <a:xfrm>
            <a:off x="2713696" y="519089"/>
            <a:ext cx="7361958" cy="583588"/>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s-PE" b="1" dirty="0">
                <a:solidFill>
                  <a:srgbClr val="000000"/>
                </a:solidFill>
                <a:latin typeface="Segoe UI" panose="020B0502040204020203" pitchFamily="34" charset="0"/>
                <a:ea typeface="Arial" panose="020B0604020202020204" pitchFamily="34" charset="0"/>
              </a:rPr>
              <a:t>DISPOSICIONES COMPLEMENTARIAS </a:t>
            </a:r>
            <a:br>
              <a:rPr lang="es-PE" sz="4000" dirty="0">
                <a:latin typeface="Times New Roman" panose="02020603050405020304" pitchFamily="18" charset="0"/>
                <a:ea typeface="Times New Roman" panose="02020603050405020304" pitchFamily="18" charset="0"/>
              </a:rPr>
            </a:br>
            <a:endParaRPr lang="es-PE" dirty="0"/>
          </a:p>
        </p:txBody>
      </p:sp>
      <p:sp>
        <p:nvSpPr>
          <p:cNvPr id="3" name="Marcador de contenido 2">
            <a:extLst>
              <a:ext uri="{FF2B5EF4-FFF2-40B4-BE49-F238E27FC236}">
                <a16:creationId xmlns:a16="http://schemas.microsoft.com/office/drawing/2014/main" id="{0C1EFEF2-EE98-707D-1754-721E3029A026}"/>
              </a:ext>
            </a:extLst>
          </p:cNvPr>
          <p:cNvSpPr>
            <a:spLocks noGrp="1"/>
          </p:cNvSpPr>
          <p:nvPr>
            <p:ph idx="1"/>
          </p:nvPr>
        </p:nvSpPr>
        <p:spPr>
          <a:xfrm>
            <a:off x="2235529" y="1339970"/>
            <a:ext cx="8915400" cy="4560498"/>
          </a:xfrm>
        </p:spPr>
        <p:style>
          <a:lnRef idx="2">
            <a:schemeClr val="accent2"/>
          </a:lnRef>
          <a:fillRef idx="1">
            <a:schemeClr val="lt1"/>
          </a:fillRef>
          <a:effectRef idx="0">
            <a:schemeClr val="accent2"/>
          </a:effectRef>
          <a:fontRef idx="minor">
            <a:schemeClr val="dk1"/>
          </a:fontRef>
        </p:style>
        <p:txBody>
          <a:bodyPr>
            <a:noAutofit/>
          </a:bodyPr>
          <a:lstStyle/>
          <a:p>
            <a:pPr lvl="1" algn="just">
              <a:spcBef>
                <a:spcPts val="600"/>
              </a:spcBef>
              <a:spcAft>
                <a:spcPts val="600"/>
              </a:spcAft>
            </a:pPr>
            <a:r>
              <a:rPr lang="es-PE" sz="2000" dirty="0">
                <a:solidFill>
                  <a:srgbClr val="000000"/>
                </a:solidFill>
                <a:effectLst/>
                <a:latin typeface="Segoe UI" panose="020B0502040204020203" pitchFamily="34" charset="0"/>
                <a:ea typeface="Arial" panose="020B0604020202020204" pitchFamily="34" charset="0"/>
              </a:rPr>
              <a:t>Se precisa que, el uso de los materiales y recursos educativos (cuadernos de trabajo, tabletas y otros dispositivos con lo que cuente la IE) son obligatorios y deben ser utilizados por los estudiantes para reforzar las experiencias de aprendizaje que el docente planifica y los operativiza a través de las sesiones de aprendizajes.   </a:t>
            </a:r>
            <a:endParaRPr lang="es-PE" sz="2000" dirty="0">
              <a:effectLst/>
              <a:latin typeface="Times New Roman" panose="02020603050405020304" pitchFamily="18" charset="0"/>
              <a:ea typeface="Times New Roman" panose="02020603050405020304" pitchFamily="18" charset="0"/>
            </a:endParaRPr>
          </a:p>
          <a:p>
            <a:pPr lvl="1" algn="just">
              <a:spcBef>
                <a:spcPts val="600"/>
              </a:spcBef>
              <a:spcAft>
                <a:spcPts val="600"/>
              </a:spcAft>
            </a:pPr>
            <a:r>
              <a:rPr lang="es-PE" sz="2000" dirty="0">
                <a:solidFill>
                  <a:srgbClr val="000000"/>
                </a:solidFill>
                <a:effectLst/>
                <a:latin typeface="Segoe UI" panose="020B0502040204020203" pitchFamily="34" charset="0"/>
                <a:ea typeface="Arial" panose="020B0604020202020204" pitchFamily="34" charset="0"/>
              </a:rPr>
              <a:t>Adicionalmente a las metas dispuestas, los equipos institucionales liderados por el directivo dispondrán otras prácticas que permitan mejorar los aprendizajes escolares.</a:t>
            </a:r>
            <a:endParaRPr lang="es-PE" sz="2000" dirty="0">
              <a:effectLst/>
              <a:latin typeface="Times New Roman" panose="02020603050405020304" pitchFamily="18" charset="0"/>
              <a:ea typeface="Times New Roman" panose="02020603050405020304" pitchFamily="18" charset="0"/>
            </a:endParaRPr>
          </a:p>
          <a:p>
            <a:pPr lvl="1" algn="just">
              <a:spcBef>
                <a:spcPts val="600"/>
              </a:spcBef>
              <a:spcAft>
                <a:spcPts val="600"/>
              </a:spcAft>
            </a:pPr>
            <a:r>
              <a:rPr lang="es-PE" sz="2000" dirty="0">
                <a:solidFill>
                  <a:srgbClr val="000000"/>
                </a:solidFill>
                <a:effectLst/>
                <a:latin typeface="Segoe UI" panose="020B0502040204020203" pitchFamily="34" charset="0"/>
                <a:ea typeface="Arial" panose="020B0604020202020204" pitchFamily="34" charset="0"/>
              </a:rPr>
              <a:t>Los docentes de aula (nivel inicial y primaria) y responsables del área de comunicación en LM y LO (nivel secundario) deben evidenciar en su planificación curricular el desarrollo de la COMPETENCIA LEE, con estrategias brindadas por la UGEL-A en las jornadas pedagógicas en las semanas de gestión.</a:t>
            </a:r>
            <a:endParaRPr lang="es-PE" sz="2000" dirty="0">
              <a:effectLst/>
              <a:latin typeface="Times New Roman" panose="02020603050405020304" pitchFamily="18" charset="0"/>
              <a:ea typeface="Times New Roman" panose="02020603050405020304" pitchFamily="18" charset="0"/>
            </a:endParaRPr>
          </a:p>
          <a:p>
            <a:endParaRPr lang="es-PE" sz="2000" dirty="0"/>
          </a:p>
        </p:txBody>
      </p:sp>
    </p:spTree>
    <p:extLst>
      <p:ext uri="{BB962C8B-B14F-4D97-AF65-F5344CB8AC3E}">
        <p14:creationId xmlns:p14="http://schemas.microsoft.com/office/powerpoint/2010/main" val="1748015105"/>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254</TotalTime>
  <Words>5069</Words>
  <Application>Microsoft Office PowerPoint</Application>
  <PresentationFormat>Panorámica</PresentationFormat>
  <Paragraphs>217</Paragraphs>
  <Slides>17</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17</vt:i4>
      </vt:variant>
    </vt:vector>
  </HeadingPairs>
  <TitlesOfParts>
    <vt:vector size="27" baseType="lpstr">
      <vt:lpstr>Arial</vt:lpstr>
      <vt:lpstr>Arial Narrow</vt:lpstr>
      <vt:lpstr>Century Gothic</vt:lpstr>
      <vt:lpstr>Noto Sans Symbols</vt:lpstr>
      <vt:lpstr>Segoe UI</vt:lpstr>
      <vt:lpstr>Symbol</vt:lpstr>
      <vt:lpstr>Times New Roman</vt:lpstr>
      <vt:lpstr>Wingdings</vt:lpstr>
      <vt:lpstr>Wingdings 3</vt:lpstr>
      <vt:lpstr>Espiral</vt:lpstr>
      <vt:lpstr>DIRECTIVA N° 003-2023-ME-GRA.DRE-A-UGEL-A  IMPLEMENTACIÓN DE LAS PRÁCTICAS DE LECTURA COMO METAS DE APRENDIZAJE EN LOS PROGRAMAS E INSTITUCIONES EDUCATIVAS PÚBLICAS Y PRIVADAS DE LA EDUCACIÓN BÁSICA EN LA JURISDICCIÓN DE LA UNIDAD DE GESTIÓN EDUCATIVA LOCAL DE ANDAHUAYLAS - 2023 </vt:lpstr>
      <vt:lpstr>FINALIDAD</vt:lpstr>
      <vt:lpstr>OBJETIVOS</vt:lpstr>
      <vt:lpstr>DISPOSICIONES GENERALES </vt:lpstr>
      <vt:lpstr>Presentación de PowerPoint</vt:lpstr>
      <vt:lpstr>DISPOSICIONES ESPECÍFICAS</vt:lpstr>
      <vt:lpstr>DISPOSICIONES ESPECÍFICAS</vt:lpstr>
      <vt:lpstr>DISPOSICIONES ESPECÍFICAS</vt:lpstr>
      <vt:lpstr>DISPOSICIONES COMPLEMENTARIAS  </vt:lpstr>
      <vt:lpstr>Actividades a implementar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DIRECTIVA N° 003-2023-ME-GRA.DRE-A-UGEL-A  IMPLEMENTACIÓN DE LAS PRÁCTICAS DE LECTURA COMO METAS DE APRENDIZAJE EN LOS PROGRAMAS E INSTITUCIONES EDUCATIVAS PÚBLICAS Y PRIVADAS DE LA EDUCACIÓN BÁSICA EN LA JURISDICCIÓN DE LA UNIDAD DE GESTIÓN EDUCATIVA LOCAL DE ANDAHUAYLAS - 2023 </dc:title>
  <dc:creator>SECUNDARIA_AGP_9</dc:creator>
  <cp:lastModifiedBy>SECUNDARIA_AGP_9</cp:lastModifiedBy>
  <cp:revision>1</cp:revision>
  <dcterms:created xsi:type="dcterms:W3CDTF">2023-02-22T13:43:53Z</dcterms:created>
  <dcterms:modified xsi:type="dcterms:W3CDTF">2023-02-22T17:58:42Z</dcterms:modified>
</cp:coreProperties>
</file>