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60"/>
  </p:notesMasterIdLst>
  <p:sldIdLst>
    <p:sldId id="589" r:id="rId4"/>
    <p:sldId id="611" r:id="rId5"/>
    <p:sldId id="627" r:id="rId6"/>
    <p:sldId id="649" r:id="rId7"/>
    <p:sldId id="650" r:id="rId8"/>
    <p:sldId id="651" r:id="rId9"/>
    <p:sldId id="706" r:id="rId10"/>
    <p:sldId id="660" r:id="rId11"/>
    <p:sldId id="688" r:id="rId12"/>
    <p:sldId id="707" r:id="rId13"/>
    <p:sldId id="658" r:id="rId14"/>
    <p:sldId id="661" r:id="rId15"/>
    <p:sldId id="676" r:id="rId16"/>
    <p:sldId id="675" r:id="rId17"/>
    <p:sldId id="672" r:id="rId18"/>
    <p:sldId id="678" r:id="rId19"/>
    <p:sldId id="683" r:id="rId20"/>
    <p:sldId id="679" r:id="rId21"/>
    <p:sldId id="685" r:id="rId22"/>
    <p:sldId id="690" r:id="rId23"/>
    <p:sldId id="687" r:id="rId24"/>
    <p:sldId id="677" r:id="rId25"/>
    <p:sldId id="708" r:id="rId26"/>
    <p:sldId id="709" r:id="rId27"/>
    <p:sldId id="710" r:id="rId28"/>
    <p:sldId id="711" r:id="rId29"/>
    <p:sldId id="712" r:id="rId30"/>
    <p:sldId id="714" r:id="rId31"/>
    <p:sldId id="715" r:id="rId32"/>
    <p:sldId id="716" r:id="rId33"/>
    <p:sldId id="717" r:id="rId34"/>
    <p:sldId id="718" r:id="rId35"/>
    <p:sldId id="719" r:id="rId36"/>
    <p:sldId id="720" r:id="rId37"/>
    <p:sldId id="713" r:id="rId38"/>
    <p:sldId id="669" r:id="rId39"/>
    <p:sldId id="670" r:id="rId40"/>
    <p:sldId id="671" r:id="rId41"/>
    <p:sldId id="689" r:id="rId42"/>
    <p:sldId id="696" r:id="rId43"/>
    <p:sldId id="695" r:id="rId44"/>
    <p:sldId id="698" r:id="rId45"/>
    <p:sldId id="697" r:id="rId46"/>
    <p:sldId id="699" r:id="rId47"/>
    <p:sldId id="704" r:id="rId48"/>
    <p:sldId id="701" r:id="rId49"/>
    <p:sldId id="702" r:id="rId50"/>
    <p:sldId id="700" r:id="rId51"/>
    <p:sldId id="705" r:id="rId52"/>
    <p:sldId id="703" r:id="rId53"/>
    <p:sldId id="694" r:id="rId54"/>
    <p:sldId id="693" r:id="rId55"/>
    <p:sldId id="692" r:id="rId56"/>
    <p:sldId id="644" r:id="rId57"/>
    <p:sldId id="668" r:id="rId58"/>
    <p:sldId id="610" r:id="rId59"/>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M" initials="D" lastIdx="2" clrIdx="0">
    <p:extLst>
      <p:ext uri="{19B8F6BF-5375-455C-9EA6-DF929625EA0E}">
        <p15:presenceInfo xmlns:p15="http://schemas.microsoft.com/office/powerpoint/2012/main" userId="DM" providerId="None"/>
      </p:ext>
    </p:extLst>
  </p:cmAuthor>
  <p:cmAuthor id="2" name="ZULLY PAMELA BISMARCK DEXTRE" initials="ZPBD" lastIdx="31" clrIdx="1">
    <p:extLst>
      <p:ext uri="{19B8F6BF-5375-455C-9EA6-DF929625EA0E}">
        <p15:presenceInfo xmlns:p15="http://schemas.microsoft.com/office/powerpoint/2012/main" userId="S-1-5-21-1280482202-4056878361-557001864-116470" providerId="AD"/>
      </p:ext>
    </p:extLst>
  </p:cmAuthor>
  <p:cmAuthor id="3" name="CARLA KARINA SAAVEDRA VELAZCO" initials="CKSV" lastIdx="1" clrIdx="2">
    <p:extLst>
      <p:ext uri="{19B8F6BF-5375-455C-9EA6-DF929625EA0E}">
        <p15:presenceInfo xmlns:p15="http://schemas.microsoft.com/office/powerpoint/2012/main" userId="S-1-5-21-1280482202-4056878361-557001864-1115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CCFF"/>
    <a:srgbClr val="3219EF"/>
    <a:srgbClr val="7030A0"/>
    <a:srgbClr val="42AFB6"/>
    <a:srgbClr val="343CD4"/>
    <a:srgbClr val="26810D"/>
    <a:srgbClr val="CB1B4A"/>
    <a:srgbClr val="190A8C"/>
    <a:srgbClr val="333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742" autoAdjust="0"/>
  </p:normalViewPr>
  <p:slideViewPr>
    <p:cSldViewPr snapToGrid="0">
      <p:cViewPr varScale="1">
        <p:scale>
          <a:sx n="85" d="100"/>
          <a:sy n="85" d="100"/>
        </p:scale>
        <p:origin x="590" y="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CAB5CC-846D-446D-9C68-0514DE2B3444}"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s-PE"/>
        </a:p>
      </dgm:t>
    </dgm:pt>
    <dgm:pt modelId="{7225B55E-BA1B-430F-9FED-97FBBC6E1840}">
      <dgm:prSet phldrT="[Texto]" custT="1"/>
      <dgm:spPr>
        <a:solidFill>
          <a:srgbClr val="42AFB6"/>
        </a:solidFill>
      </dgm:spPr>
      <dgm:t>
        <a:bodyPr/>
        <a:lstStyle/>
        <a:p>
          <a:r>
            <a:rPr lang="es-ES" sz="1600" b="1" dirty="0"/>
            <a:t>Comprender la competencia a desarrollar.</a:t>
          </a:r>
          <a:endParaRPr lang="es-PE" sz="1600" b="1" dirty="0"/>
        </a:p>
      </dgm:t>
    </dgm:pt>
    <dgm:pt modelId="{8FAFB4DD-A1C7-4A0F-9D0A-5B7493F4B48F}" type="parTrans" cxnId="{D39DF52A-13C9-4297-83FC-C8CF6CDC15BA}">
      <dgm:prSet/>
      <dgm:spPr/>
      <dgm:t>
        <a:bodyPr/>
        <a:lstStyle/>
        <a:p>
          <a:endParaRPr lang="es-PE"/>
        </a:p>
      </dgm:t>
    </dgm:pt>
    <dgm:pt modelId="{83E5EAE4-9003-45E6-A51F-0024D6AD14D3}" type="sibTrans" cxnId="{D39DF52A-13C9-4297-83FC-C8CF6CDC15BA}">
      <dgm:prSet/>
      <dgm:spPr/>
      <dgm:t>
        <a:bodyPr/>
        <a:lstStyle/>
        <a:p>
          <a:endParaRPr lang="es-PE"/>
        </a:p>
      </dgm:t>
    </dgm:pt>
    <dgm:pt modelId="{78917DC3-FC40-4317-9F52-F434E539BB48}">
      <dgm:prSet phldrT="[Texto]" custT="1"/>
      <dgm:spPr/>
      <dgm:t>
        <a:bodyPr/>
        <a:lstStyle/>
        <a:p>
          <a:r>
            <a:rPr lang="es-ES" sz="1600" b="1" dirty="0"/>
            <a:t> comprensión del estándar las capacidades y los desempeños</a:t>
          </a:r>
          <a:endParaRPr lang="es-PE" sz="1600" b="1" dirty="0"/>
        </a:p>
      </dgm:t>
    </dgm:pt>
    <dgm:pt modelId="{4166788F-44AC-4D20-848C-207B1681201B}" type="parTrans" cxnId="{6CB142B7-62FC-48AE-B1A3-9C22C9785B00}">
      <dgm:prSet/>
      <dgm:spPr/>
      <dgm:t>
        <a:bodyPr/>
        <a:lstStyle/>
        <a:p>
          <a:endParaRPr lang="es-PE"/>
        </a:p>
      </dgm:t>
    </dgm:pt>
    <dgm:pt modelId="{66098887-0AAB-4FEB-B699-18BB3DA75D38}" type="sibTrans" cxnId="{6CB142B7-62FC-48AE-B1A3-9C22C9785B00}">
      <dgm:prSet/>
      <dgm:spPr/>
      <dgm:t>
        <a:bodyPr/>
        <a:lstStyle/>
        <a:p>
          <a:endParaRPr lang="es-PE"/>
        </a:p>
      </dgm:t>
    </dgm:pt>
    <dgm:pt modelId="{B5DF1F8C-0C8A-41CE-AFFD-1F13E1BBC01F}">
      <dgm:prSet phldrT="[Texto]" custT="1"/>
      <dgm:spPr/>
      <dgm:t>
        <a:bodyPr/>
        <a:lstStyle/>
        <a:p>
          <a:r>
            <a:rPr lang="es-ES" sz="1600" b="1" dirty="0"/>
            <a:t> Presentar una sesión incluyendo la estrategia trabajada.</a:t>
          </a:r>
          <a:endParaRPr lang="es-PE" sz="1600" b="1" dirty="0"/>
        </a:p>
      </dgm:t>
    </dgm:pt>
    <dgm:pt modelId="{C1B73BDF-841A-4515-A309-26C90ACC23EA}" type="parTrans" cxnId="{55C85303-84F7-4358-A25C-E1736C1ACF9C}">
      <dgm:prSet/>
      <dgm:spPr/>
      <dgm:t>
        <a:bodyPr/>
        <a:lstStyle/>
        <a:p>
          <a:endParaRPr lang="es-PE"/>
        </a:p>
      </dgm:t>
    </dgm:pt>
    <dgm:pt modelId="{F348DFDC-29FA-4586-8DF8-287C8815F6E9}" type="sibTrans" cxnId="{55C85303-84F7-4358-A25C-E1736C1ACF9C}">
      <dgm:prSet/>
      <dgm:spPr/>
      <dgm:t>
        <a:bodyPr/>
        <a:lstStyle/>
        <a:p>
          <a:endParaRPr lang="es-PE"/>
        </a:p>
      </dgm:t>
    </dgm:pt>
    <dgm:pt modelId="{69FF2B21-3698-4BA2-9AC0-4F80D04524BD}">
      <dgm:prSet phldrT="[Texto]"/>
      <dgm:spPr>
        <a:blipFill rotWithShape="0">
          <a:blip xmlns:r="http://schemas.openxmlformats.org/officeDocument/2006/relationships" r:embed="rId1"/>
          <a:stretch>
            <a:fillRect/>
          </a:stretch>
        </a:blipFill>
      </dgm:spPr>
      <dgm:t>
        <a:bodyPr/>
        <a:lstStyle/>
        <a:p>
          <a:endParaRPr lang="es-PE" dirty="0"/>
        </a:p>
      </dgm:t>
    </dgm:pt>
    <dgm:pt modelId="{FB426C1D-4F7D-401C-94FA-16BB54445DC3}" type="sibTrans" cxnId="{F6905DA1-F672-4F8D-81A1-3DF92C80DF7C}">
      <dgm:prSet/>
      <dgm:spPr/>
      <dgm:t>
        <a:bodyPr/>
        <a:lstStyle/>
        <a:p>
          <a:endParaRPr lang="es-PE"/>
        </a:p>
      </dgm:t>
    </dgm:pt>
    <dgm:pt modelId="{9EF0C804-F1C6-4E8C-84F7-9448A507E35B}" type="parTrans" cxnId="{F6905DA1-F672-4F8D-81A1-3DF92C80DF7C}">
      <dgm:prSet/>
      <dgm:spPr/>
      <dgm:t>
        <a:bodyPr/>
        <a:lstStyle/>
        <a:p>
          <a:endParaRPr lang="es-PE"/>
        </a:p>
      </dgm:t>
    </dgm:pt>
    <dgm:pt modelId="{68660001-3DBD-41EC-B67A-740D07C327CF}">
      <dgm:prSet phldrT="[Texto]"/>
      <dgm:spPr/>
      <dgm:t>
        <a:bodyPr/>
        <a:lstStyle/>
        <a:p>
          <a:r>
            <a:rPr lang="es-ES" b="1" dirty="0"/>
            <a:t>Socializaremos las diferentes estrategias para el desarrollo de la competencia Lee diversos tipos de textos </a:t>
          </a:r>
          <a:endParaRPr lang="es-PE" b="1" dirty="0"/>
        </a:p>
      </dgm:t>
    </dgm:pt>
    <dgm:pt modelId="{91661EC8-958D-47BF-95F5-5D638D0A3E75}" type="parTrans" cxnId="{4D7FC812-2124-44E8-934F-E5BEFAB6DF49}">
      <dgm:prSet/>
      <dgm:spPr/>
      <dgm:t>
        <a:bodyPr/>
        <a:lstStyle/>
        <a:p>
          <a:endParaRPr lang="es-PE"/>
        </a:p>
      </dgm:t>
    </dgm:pt>
    <dgm:pt modelId="{16430C77-2080-45EC-9710-AF6544A64D41}" type="sibTrans" cxnId="{4D7FC812-2124-44E8-934F-E5BEFAB6DF49}">
      <dgm:prSet/>
      <dgm:spPr/>
      <dgm:t>
        <a:bodyPr/>
        <a:lstStyle/>
        <a:p>
          <a:endParaRPr lang="es-PE"/>
        </a:p>
      </dgm:t>
    </dgm:pt>
    <dgm:pt modelId="{CE54CA5E-60EF-40BD-8102-5A4DF8AD9B7E}" type="pres">
      <dgm:prSet presAssocID="{3CCAB5CC-846D-446D-9C68-0514DE2B3444}" presName="Name0" presStyleCnt="0">
        <dgm:presLayoutVars>
          <dgm:chMax val="1"/>
          <dgm:dir/>
          <dgm:animLvl val="ctr"/>
          <dgm:resizeHandles val="exact"/>
        </dgm:presLayoutVars>
      </dgm:prSet>
      <dgm:spPr/>
    </dgm:pt>
    <dgm:pt modelId="{4AF44799-1FBF-47BB-AD60-A18C8CAA2A64}" type="pres">
      <dgm:prSet presAssocID="{69FF2B21-3698-4BA2-9AC0-4F80D04524BD}" presName="centerShape" presStyleLbl="node0" presStyleIdx="0" presStyleCnt="1"/>
      <dgm:spPr/>
    </dgm:pt>
    <dgm:pt modelId="{5165CDB2-25B2-48A5-BC6D-46C255E9842B}" type="pres">
      <dgm:prSet presAssocID="{7225B55E-BA1B-430F-9FED-97FBBC6E1840}" presName="node" presStyleLbl="node1" presStyleIdx="0" presStyleCnt="4" custScaleX="170523" custScaleY="111277">
        <dgm:presLayoutVars>
          <dgm:bulletEnabled val="1"/>
        </dgm:presLayoutVars>
      </dgm:prSet>
      <dgm:spPr/>
    </dgm:pt>
    <dgm:pt modelId="{714E8D4D-0F4D-4A98-B416-127D6CC1D4D5}" type="pres">
      <dgm:prSet presAssocID="{7225B55E-BA1B-430F-9FED-97FBBC6E1840}" presName="dummy" presStyleCnt="0"/>
      <dgm:spPr/>
    </dgm:pt>
    <dgm:pt modelId="{5B5DD086-DF66-4826-AF90-05C64854FB96}" type="pres">
      <dgm:prSet presAssocID="{83E5EAE4-9003-45E6-A51F-0024D6AD14D3}" presName="sibTrans" presStyleLbl="sibTrans2D1" presStyleIdx="0" presStyleCnt="4"/>
      <dgm:spPr/>
    </dgm:pt>
    <dgm:pt modelId="{BC0CDB9A-91E6-437B-914D-F4273C9A72C7}" type="pres">
      <dgm:prSet presAssocID="{78917DC3-FC40-4317-9F52-F434E539BB48}" presName="node" presStyleLbl="node1" presStyleIdx="1" presStyleCnt="4" custScaleX="195362" custScaleY="109570" custRadScaleRad="121459" custRadScaleInc="-3870">
        <dgm:presLayoutVars>
          <dgm:bulletEnabled val="1"/>
        </dgm:presLayoutVars>
      </dgm:prSet>
      <dgm:spPr/>
    </dgm:pt>
    <dgm:pt modelId="{7BD294B1-5F42-4591-97E1-03B67581DFF4}" type="pres">
      <dgm:prSet presAssocID="{78917DC3-FC40-4317-9F52-F434E539BB48}" presName="dummy" presStyleCnt="0"/>
      <dgm:spPr/>
    </dgm:pt>
    <dgm:pt modelId="{7BDA783C-8822-4B6D-A48E-EB84D810C925}" type="pres">
      <dgm:prSet presAssocID="{66098887-0AAB-4FEB-B699-18BB3DA75D38}" presName="sibTrans" presStyleLbl="sibTrans2D1" presStyleIdx="1" presStyleCnt="4"/>
      <dgm:spPr/>
    </dgm:pt>
    <dgm:pt modelId="{755BEE80-8690-47FE-8F0F-2C38A2A85AFE}" type="pres">
      <dgm:prSet presAssocID="{68660001-3DBD-41EC-B67A-740D07C327CF}" presName="node" presStyleLbl="node1" presStyleIdx="2" presStyleCnt="4" custScaleX="196622" custScaleY="104071" custRadScaleRad="109912" custRadScaleInc="-25818">
        <dgm:presLayoutVars>
          <dgm:bulletEnabled val="1"/>
        </dgm:presLayoutVars>
      </dgm:prSet>
      <dgm:spPr/>
    </dgm:pt>
    <dgm:pt modelId="{121EFDA0-9B02-47C7-89CA-5B6E7DEAE4F5}" type="pres">
      <dgm:prSet presAssocID="{68660001-3DBD-41EC-B67A-740D07C327CF}" presName="dummy" presStyleCnt="0"/>
      <dgm:spPr/>
    </dgm:pt>
    <dgm:pt modelId="{93A1E0BF-19F6-443A-9749-E311B241C931}" type="pres">
      <dgm:prSet presAssocID="{16430C77-2080-45EC-9710-AF6544A64D41}" presName="sibTrans" presStyleLbl="sibTrans2D1" presStyleIdx="2" presStyleCnt="4"/>
      <dgm:spPr/>
    </dgm:pt>
    <dgm:pt modelId="{29973ADC-D0F7-40E0-8D89-B2C6E64C337D}" type="pres">
      <dgm:prSet presAssocID="{B5DF1F8C-0C8A-41CE-AFFD-1F13E1BBC01F}" presName="node" presStyleLbl="node1" presStyleIdx="3" presStyleCnt="4" custScaleX="204568" custScaleY="105015" custRadScaleRad="105363" custRadScaleInc="15237">
        <dgm:presLayoutVars>
          <dgm:bulletEnabled val="1"/>
        </dgm:presLayoutVars>
      </dgm:prSet>
      <dgm:spPr/>
    </dgm:pt>
    <dgm:pt modelId="{6C9B92BC-8C2D-439F-AE50-2188998C72B3}" type="pres">
      <dgm:prSet presAssocID="{B5DF1F8C-0C8A-41CE-AFFD-1F13E1BBC01F}" presName="dummy" presStyleCnt="0"/>
      <dgm:spPr/>
    </dgm:pt>
    <dgm:pt modelId="{FE0A9971-4B32-4956-B2A4-6EE5C7E62196}" type="pres">
      <dgm:prSet presAssocID="{F348DFDC-29FA-4586-8DF8-287C8815F6E9}" presName="sibTrans" presStyleLbl="sibTrans2D1" presStyleIdx="3" presStyleCnt="4"/>
      <dgm:spPr/>
    </dgm:pt>
  </dgm:ptLst>
  <dgm:cxnLst>
    <dgm:cxn modelId="{55C85303-84F7-4358-A25C-E1736C1ACF9C}" srcId="{69FF2B21-3698-4BA2-9AC0-4F80D04524BD}" destId="{B5DF1F8C-0C8A-41CE-AFFD-1F13E1BBC01F}" srcOrd="3" destOrd="0" parTransId="{C1B73BDF-841A-4515-A309-26C90ACC23EA}" sibTransId="{F348DFDC-29FA-4586-8DF8-287C8815F6E9}"/>
    <dgm:cxn modelId="{4D7FC812-2124-44E8-934F-E5BEFAB6DF49}" srcId="{69FF2B21-3698-4BA2-9AC0-4F80D04524BD}" destId="{68660001-3DBD-41EC-B67A-740D07C327CF}" srcOrd="2" destOrd="0" parTransId="{91661EC8-958D-47BF-95F5-5D638D0A3E75}" sibTransId="{16430C77-2080-45EC-9710-AF6544A64D41}"/>
    <dgm:cxn modelId="{8BBC7C22-3263-4573-93BF-43A6A68C62D0}" type="presOf" srcId="{3CCAB5CC-846D-446D-9C68-0514DE2B3444}" destId="{CE54CA5E-60EF-40BD-8102-5A4DF8AD9B7E}" srcOrd="0" destOrd="0" presId="urn:microsoft.com/office/officeart/2005/8/layout/radial6"/>
    <dgm:cxn modelId="{04DE4D24-6C74-46FA-B747-549A700E893F}" type="presOf" srcId="{83E5EAE4-9003-45E6-A51F-0024D6AD14D3}" destId="{5B5DD086-DF66-4826-AF90-05C64854FB96}" srcOrd="0" destOrd="0" presId="urn:microsoft.com/office/officeart/2005/8/layout/radial6"/>
    <dgm:cxn modelId="{41F33429-3013-4DBC-B207-71F236002043}" type="presOf" srcId="{66098887-0AAB-4FEB-B699-18BB3DA75D38}" destId="{7BDA783C-8822-4B6D-A48E-EB84D810C925}" srcOrd="0" destOrd="0" presId="urn:microsoft.com/office/officeart/2005/8/layout/radial6"/>
    <dgm:cxn modelId="{D39DF52A-13C9-4297-83FC-C8CF6CDC15BA}" srcId="{69FF2B21-3698-4BA2-9AC0-4F80D04524BD}" destId="{7225B55E-BA1B-430F-9FED-97FBBC6E1840}" srcOrd="0" destOrd="0" parTransId="{8FAFB4DD-A1C7-4A0F-9D0A-5B7493F4B48F}" sibTransId="{83E5EAE4-9003-45E6-A51F-0024D6AD14D3}"/>
    <dgm:cxn modelId="{F1FF4652-D98C-480D-8B8B-4CEAA111CB51}" type="presOf" srcId="{16430C77-2080-45EC-9710-AF6544A64D41}" destId="{93A1E0BF-19F6-443A-9749-E311B241C931}" srcOrd="0" destOrd="0" presId="urn:microsoft.com/office/officeart/2005/8/layout/radial6"/>
    <dgm:cxn modelId="{22D65D53-297C-47E9-9986-BB29F011BBB4}" type="presOf" srcId="{69FF2B21-3698-4BA2-9AC0-4F80D04524BD}" destId="{4AF44799-1FBF-47BB-AD60-A18C8CAA2A64}" srcOrd="0" destOrd="0" presId="urn:microsoft.com/office/officeart/2005/8/layout/radial6"/>
    <dgm:cxn modelId="{6BFACA98-EE24-45B1-875D-C4E9983AEFF2}" type="presOf" srcId="{68660001-3DBD-41EC-B67A-740D07C327CF}" destId="{755BEE80-8690-47FE-8F0F-2C38A2A85AFE}" srcOrd="0" destOrd="0" presId="urn:microsoft.com/office/officeart/2005/8/layout/radial6"/>
    <dgm:cxn modelId="{F6905DA1-F672-4F8D-81A1-3DF92C80DF7C}" srcId="{3CCAB5CC-846D-446D-9C68-0514DE2B3444}" destId="{69FF2B21-3698-4BA2-9AC0-4F80D04524BD}" srcOrd="0" destOrd="0" parTransId="{9EF0C804-F1C6-4E8C-84F7-9448A507E35B}" sibTransId="{FB426C1D-4F7D-401C-94FA-16BB54445DC3}"/>
    <dgm:cxn modelId="{14133FA7-CEF3-4C2B-8C9C-032A8A5FFFC4}" type="presOf" srcId="{B5DF1F8C-0C8A-41CE-AFFD-1F13E1BBC01F}" destId="{29973ADC-D0F7-40E0-8D89-B2C6E64C337D}" srcOrd="0" destOrd="0" presId="urn:microsoft.com/office/officeart/2005/8/layout/radial6"/>
    <dgm:cxn modelId="{5AFD49B4-B25E-4F70-96BB-810C16741DEF}" type="presOf" srcId="{7225B55E-BA1B-430F-9FED-97FBBC6E1840}" destId="{5165CDB2-25B2-48A5-BC6D-46C255E9842B}" srcOrd="0" destOrd="0" presId="urn:microsoft.com/office/officeart/2005/8/layout/radial6"/>
    <dgm:cxn modelId="{6CB142B7-62FC-48AE-B1A3-9C22C9785B00}" srcId="{69FF2B21-3698-4BA2-9AC0-4F80D04524BD}" destId="{78917DC3-FC40-4317-9F52-F434E539BB48}" srcOrd="1" destOrd="0" parTransId="{4166788F-44AC-4D20-848C-207B1681201B}" sibTransId="{66098887-0AAB-4FEB-B699-18BB3DA75D38}"/>
    <dgm:cxn modelId="{68D46BC3-3D2E-464A-826D-04F6646FDD07}" type="presOf" srcId="{F348DFDC-29FA-4586-8DF8-287C8815F6E9}" destId="{FE0A9971-4B32-4956-B2A4-6EE5C7E62196}" srcOrd="0" destOrd="0" presId="urn:microsoft.com/office/officeart/2005/8/layout/radial6"/>
    <dgm:cxn modelId="{0A9800D5-5A8C-4252-BDDE-B9CDA59D463F}" type="presOf" srcId="{78917DC3-FC40-4317-9F52-F434E539BB48}" destId="{BC0CDB9A-91E6-437B-914D-F4273C9A72C7}" srcOrd="0" destOrd="0" presId="urn:microsoft.com/office/officeart/2005/8/layout/radial6"/>
    <dgm:cxn modelId="{2AC396CA-E14E-4D8D-BE8D-4F5DA433EA66}" type="presParOf" srcId="{CE54CA5E-60EF-40BD-8102-5A4DF8AD9B7E}" destId="{4AF44799-1FBF-47BB-AD60-A18C8CAA2A64}" srcOrd="0" destOrd="0" presId="urn:microsoft.com/office/officeart/2005/8/layout/radial6"/>
    <dgm:cxn modelId="{92586AA1-642F-4BAE-A1DB-BCC32AF61997}" type="presParOf" srcId="{CE54CA5E-60EF-40BD-8102-5A4DF8AD9B7E}" destId="{5165CDB2-25B2-48A5-BC6D-46C255E9842B}" srcOrd="1" destOrd="0" presId="urn:microsoft.com/office/officeart/2005/8/layout/radial6"/>
    <dgm:cxn modelId="{1DDDE30A-209D-4065-9124-CEAC6E9AE996}" type="presParOf" srcId="{CE54CA5E-60EF-40BD-8102-5A4DF8AD9B7E}" destId="{714E8D4D-0F4D-4A98-B416-127D6CC1D4D5}" srcOrd="2" destOrd="0" presId="urn:microsoft.com/office/officeart/2005/8/layout/radial6"/>
    <dgm:cxn modelId="{ED0EDC3D-DE40-4B4B-B921-4A28D69AEB35}" type="presParOf" srcId="{CE54CA5E-60EF-40BD-8102-5A4DF8AD9B7E}" destId="{5B5DD086-DF66-4826-AF90-05C64854FB96}" srcOrd="3" destOrd="0" presId="urn:microsoft.com/office/officeart/2005/8/layout/radial6"/>
    <dgm:cxn modelId="{D0F53897-82CA-44B4-A5D7-839E72B811E3}" type="presParOf" srcId="{CE54CA5E-60EF-40BD-8102-5A4DF8AD9B7E}" destId="{BC0CDB9A-91E6-437B-914D-F4273C9A72C7}" srcOrd="4" destOrd="0" presId="urn:microsoft.com/office/officeart/2005/8/layout/radial6"/>
    <dgm:cxn modelId="{5BF14916-67B2-44C0-9151-02B3DF780104}" type="presParOf" srcId="{CE54CA5E-60EF-40BD-8102-5A4DF8AD9B7E}" destId="{7BD294B1-5F42-4591-97E1-03B67581DFF4}" srcOrd="5" destOrd="0" presId="urn:microsoft.com/office/officeart/2005/8/layout/radial6"/>
    <dgm:cxn modelId="{FDFF331D-9C8F-4ADB-BF1F-55BD3731F62F}" type="presParOf" srcId="{CE54CA5E-60EF-40BD-8102-5A4DF8AD9B7E}" destId="{7BDA783C-8822-4B6D-A48E-EB84D810C925}" srcOrd="6" destOrd="0" presId="urn:microsoft.com/office/officeart/2005/8/layout/radial6"/>
    <dgm:cxn modelId="{5B6B6C10-10D1-4F6E-AAF2-C09FC16EC945}" type="presParOf" srcId="{CE54CA5E-60EF-40BD-8102-5A4DF8AD9B7E}" destId="{755BEE80-8690-47FE-8F0F-2C38A2A85AFE}" srcOrd="7" destOrd="0" presId="urn:microsoft.com/office/officeart/2005/8/layout/radial6"/>
    <dgm:cxn modelId="{41C8221B-7848-42C1-9C98-EB96765A50AA}" type="presParOf" srcId="{CE54CA5E-60EF-40BD-8102-5A4DF8AD9B7E}" destId="{121EFDA0-9B02-47C7-89CA-5B6E7DEAE4F5}" srcOrd="8" destOrd="0" presId="urn:microsoft.com/office/officeart/2005/8/layout/radial6"/>
    <dgm:cxn modelId="{F38AF814-A61C-4AC7-B15D-6A4FBD452653}" type="presParOf" srcId="{CE54CA5E-60EF-40BD-8102-5A4DF8AD9B7E}" destId="{93A1E0BF-19F6-443A-9749-E311B241C931}" srcOrd="9" destOrd="0" presId="urn:microsoft.com/office/officeart/2005/8/layout/radial6"/>
    <dgm:cxn modelId="{35C3CBF2-205A-4B19-AFDD-46E9C9D5A4B0}" type="presParOf" srcId="{CE54CA5E-60EF-40BD-8102-5A4DF8AD9B7E}" destId="{29973ADC-D0F7-40E0-8D89-B2C6E64C337D}" srcOrd="10" destOrd="0" presId="urn:microsoft.com/office/officeart/2005/8/layout/radial6"/>
    <dgm:cxn modelId="{043EEB10-831F-440E-BBEC-1A44E0ABB0E3}" type="presParOf" srcId="{CE54CA5E-60EF-40BD-8102-5A4DF8AD9B7E}" destId="{6C9B92BC-8C2D-439F-AE50-2188998C72B3}" srcOrd="11" destOrd="0" presId="urn:microsoft.com/office/officeart/2005/8/layout/radial6"/>
    <dgm:cxn modelId="{26C220B7-39FF-4810-856F-7D64A67D3F79}" type="presParOf" srcId="{CE54CA5E-60EF-40BD-8102-5A4DF8AD9B7E}" destId="{FE0A9971-4B32-4956-B2A4-6EE5C7E62196}"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866992-870A-450E-8028-71910BE64AF2}" type="doc">
      <dgm:prSet loTypeId="urn:microsoft.com/office/officeart/2005/8/layout/vList6" loCatId="process" qsTypeId="urn:microsoft.com/office/officeart/2005/8/quickstyle/simple1" qsCatId="simple" csTypeId="urn:microsoft.com/office/officeart/2005/8/colors/colorful5" csCatId="colorful" phldr="1"/>
      <dgm:spPr/>
      <dgm:t>
        <a:bodyPr/>
        <a:lstStyle/>
        <a:p>
          <a:endParaRPr lang="es-PE"/>
        </a:p>
      </dgm:t>
    </dgm:pt>
    <dgm:pt modelId="{8D0E8831-6C69-447C-98F3-E6FC075C70A3}">
      <dgm:prSet phldrT="[Texto]" custT="1"/>
      <dgm:spPr/>
      <dgm:t>
        <a:bodyPr/>
        <a:lstStyle/>
        <a:p>
          <a:pPr algn="just"/>
          <a:r>
            <a:rPr lang="es-PE" sz="1600" dirty="0"/>
            <a:t>Identifica información explícita que se encuentra en distintas partes del texto. Distingue información de otra próxima y semejante, en la que selecciona datos específicos (por ejemplo, el lugar de un hecho en una noticia), en diversos tipos de textos de estructura simple, con algunos elementos complejos (por ejemplo, sin referentes próximos, guiones de diálogo, ilustraciones), con palabras conocidas y, en ocasiones, con vocabulario variado, de acuerdo a las temáticas abordadas.</a:t>
          </a:r>
        </a:p>
      </dgm:t>
    </dgm:pt>
    <dgm:pt modelId="{15C72B4B-B02D-443C-A344-E1DDEB08FAEF}" type="parTrans" cxnId="{8919EC5A-4DE5-46E8-9606-A8661316CC78}">
      <dgm:prSet/>
      <dgm:spPr/>
      <dgm:t>
        <a:bodyPr/>
        <a:lstStyle/>
        <a:p>
          <a:endParaRPr lang="es-PE" sz="1600"/>
        </a:p>
      </dgm:t>
    </dgm:pt>
    <dgm:pt modelId="{E70D3BFD-2178-42A5-88C1-BA20F2C2F102}" type="sibTrans" cxnId="{8919EC5A-4DE5-46E8-9606-A8661316CC78}">
      <dgm:prSet/>
      <dgm:spPr/>
      <dgm:t>
        <a:bodyPr/>
        <a:lstStyle/>
        <a:p>
          <a:endParaRPr lang="es-PE" sz="1600"/>
        </a:p>
      </dgm:t>
    </dgm:pt>
    <dgm:pt modelId="{B2D88302-230F-4F32-87F7-97DB594C9D30}">
      <dgm:prSet phldrT="[Texto]" custT="1"/>
      <dgm:spPr/>
      <dgm:t>
        <a:bodyPr/>
        <a:lstStyle/>
        <a:p>
          <a:pPr algn="just"/>
          <a:r>
            <a:rPr lang="es-PE" sz="1600" dirty="0"/>
            <a:t>Identifica el nombre del personaje, personas.</a:t>
          </a:r>
        </a:p>
      </dgm:t>
    </dgm:pt>
    <dgm:pt modelId="{D01AAE43-CA5F-49FD-BB95-FD86057E1DB1}" type="parTrans" cxnId="{67656498-E921-4B9D-8785-C54CA849BAE3}">
      <dgm:prSet/>
      <dgm:spPr/>
      <dgm:t>
        <a:bodyPr/>
        <a:lstStyle/>
        <a:p>
          <a:endParaRPr lang="es-PE" sz="1600"/>
        </a:p>
      </dgm:t>
    </dgm:pt>
    <dgm:pt modelId="{EDC2D02A-78CE-4C0C-84D3-8A715F62A07A}" type="sibTrans" cxnId="{67656498-E921-4B9D-8785-C54CA849BAE3}">
      <dgm:prSet/>
      <dgm:spPr/>
      <dgm:t>
        <a:bodyPr/>
        <a:lstStyle/>
        <a:p>
          <a:endParaRPr lang="es-PE" sz="1600"/>
        </a:p>
      </dgm:t>
    </dgm:pt>
    <dgm:pt modelId="{A12E31FC-B5E7-4991-86F0-28963CFA6770}">
      <dgm:prSet phldrT="[Texto]" custT="1"/>
      <dgm:spPr/>
      <dgm:t>
        <a:bodyPr/>
        <a:lstStyle/>
        <a:p>
          <a:pPr algn="just"/>
          <a:r>
            <a:rPr lang="es-PE" sz="1600" dirty="0"/>
            <a:t>Identifica el nombre de lugares, objetos.</a:t>
          </a:r>
        </a:p>
      </dgm:t>
    </dgm:pt>
    <dgm:pt modelId="{FC97C5A7-321E-469F-95CB-88DF7F2E5F9B}" type="parTrans" cxnId="{57246F35-33F9-44A0-920B-7A2A5395BB56}">
      <dgm:prSet/>
      <dgm:spPr/>
      <dgm:t>
        <a:bodyPr/>
        <a:lstStyle/>
        <a:p>
          <a:endParaRPr lang="es-PE" sz="1600"/>
        </a:p>
      </dgm:t>
    </dgm:pt>
    <dgm:pt modelId="{D10ACC26-3C76-4F5F-9DF6-45E60656D3A1}" type="sibTrans" cxnId="{57246F35-33F9-44A0-920B-7A2A5395BB56}">
      <dgm:prSet/>
      <dgm:spPr/>
      <dgm:t>
        <a:bodyPr/>
        <a:lstStyle/>
        <a:p>
          <a:endParaRPr lang="es-PE" sz="1600"/>
        </a:p>
      </dgm:t>
    </dgm:pt>
    <dgm:pt modelId="{412B5550-2690-42E8-B32A-F8B0DAD9BC25}">
      <dgm:prSet phldrT="[Texto]" custT="1"/>
      <dgm:spPr/>
      <dgm:t>
        <a:bodyPr/>
        <a:lstStyle/>
        <a:p>
          <a:pPr algn="just"/>
          <a:r>
            <a:rPr lang="es-PE" sz="1600" dirty="0"/>
            <a:t>Deduce características implícitas de personajes, </a:t>
          </a:r>
          <a:r>
            <a:rPr lang="es-ES" sz="1600" dirty="0"/>
            <a:t>animales, objetos y lugares, y determina el significado de palabras según el contexto y hace comparaciones; asimismo, deduce el tema y el destinatario. Establece </a:t>
          </a:r>
          <a:r>
            <a:rPr lang="es-PE" sz="1600" dirty="0"/>
            <a:t>relaciones lógicas de causa-efecto, semejanza diferencia </a:t>
          </a:r>
          <a:r>
            <a:rPr lang="es-ES" sz="1600" dirty="0"/>
            <a:t>y enseñanza y propósito a partir de la información explícita e implícita relevante del texto.</a:t>
          </a:r>
          <a:endParaRPr lang="es-PE" sz="1600" dirty="0"/>
        </a:p>
      </dgm:t>
    </dgm:pt>
    <dgm:pt modelId="{809F54DD-17D3-4208-A1BE-451579C8250A}" type="parTrans" cxnId="{93100E86-27DC-4E0F-A0F2-A774E3291A32}">
      <dgm:prSet/>
      <dgm:spPr/>
      <dgm:t>
        <a:bodyPr/>
        <a:lstStyle/>
        <a:p>
          <a:endParaRPr lang="es-PE" sz="1600"/>
        </a:p>
      </dgm:t>
    </dgm:pt>
    <dgm:pt modelId="{48A3AF84-1EE2-454D-8D00-AE5E9D4B840F}" type="sibTrans" cxnId="{93100E86-27DC-4E0F-A0F2-A774E3291A32}">
      <dgm:prSet/>
      <dgm:spPr/>
      <dgm:t>
        <a:bodyPr/>
        <a:lstStyle/>
        <a:p>
          <a:endParaRPr lang="es-PE" sz="1600"/>
        </a:p>
      </dgm:t>
    </dgm:pt>
    <dgm:pt modelId="{DFF6C2B5-F390-4E2B-AD8F-5E6C6450A823}">
      <dgm:prSet phldrT="[Texto]" custT="1"/>
      <dgm:spPr/>
      <dgm:t>
        <a:bodyPr/>
        <a:lstStyle/>
        <a:p>
          <a:pPr algn="just"/>
          <a:r>
            <a:rPr lang="es-PE" sz="1600" dirty="0"/>
            <a:t>Aplica el contenido del texto a otras situaciones.</a:t>
          </a:r>
        </a:p>
      </dgm:t>
    </dgm:pt>
    <dgm:pt modelId="{AFD08A9C-B845-4BE5-8B6D-A721CF9885A1}" type="parTrans" cxnId="{35C59A66-52BE-4F67-A573-00D0E87746C6}">
      <dgm:prSet/>
      <dgm:spPr/>
      <dgm:t>
        <a:bodyPr/>
        <a:lstStyle/>
        <a:p>
          <a:endParaRPr lang="es-PE" sz="1600"/>
        </a:p>
      </dgm:t>
    </dgm:pt>
    <dgm:pt modelId="{CB9D0175-5A9B-40B5-BF77-CB50C7F78E58}" type="sibTrans" cxnId="{35C59A66-52BE-4F67-A573-00D0E87746C6}">
      <dgm:prSet/>
      <dgm:spPr/>
      <dgm:t>
        <a:bodyPr/>
        <a:lstStyle/>
        <a:p>
          <a:endParaRPr lang="es-PE" sz="1600"/>
        </a:p>
      </dgm:t>
    </dgm:pt>
    <dgm:pt modelId="{5E4B2929-9DAD-44DA-A61E-A02912D8E247}">
      <dgm:prSet phldrT="[Texto]" custT="1"/>
      <dgm:spPr/>
      <dgm:t>
        <a:bodyPr/>
        <a:lstStyle/>
        <a:p>
          <a:pPr algn="just"/>
          <a:r>
            <a:rPr lang="es-ES" sz="1600" dirty="0"/>
            <a:t>Identifica la secuencia de hechos</a:t>
          </a:r>
          <a:endParaRPr lang="es-PE" sz="1600" dirty="0"/>
        </a:p>
      </dgm:t>
    </dgm:pt>
    <dgm:pt modelId="{FACE6DC4-6DB8-4D45-9587-1A9D8A87A81B}" type="parTrans" cxnId="{99AF2B15-2507-4904-A19B-2EE156E1A63F}">
      <dgm:prSet/>
      <dgm:spPr/>
      <dgm:t>
        <a:bodyPr/>
        <a:lstStyle/>
        <a:p>
          <a:endParaRPr lang="es-PE" sz="1600"/>
        </a:p>
      </dgm:t>
    </dgm:pt>
    <dgm:pt modelId="{3580AC3E-CFBB-405B-A300-4CDAB96FE78B}" type="sibTrans" cxnId="{99AF2B15-2507-4904-A19B-2EE156E1A63F}">
      <dgm:prSet/>
      <dgm:spPr/>
      <dgm:t>
        <a:bodyPr/>
        <a:lstStyle/>
        <a:p>
          <a:endParaRPr lang="es-PE" sz="1600"/>
        </a:p>
      </dgm:t>
    </dgm:pt>
    <dgm:pt modelId="{81E79396-3B12-4317-AB98-DAA29CD18F30}">
      <dgm:prSet phldrT="[Texto]" custT="1"/>
      <dgm:spPr/>
      <dgm:t>
        <a:bodyPr/>
        <a:lstStyle/>
        <a:p>
          <a:pPr algn="just"/>
          <a:r>
            <a:rPr lang="es-PE" sz="1600" dirty="0"/>
            <a:t>Opina acerca del contenido del texto, explica el sentido de algunos recursos textuales (ilustraciones, tamaño de letra, etc.) y justifica sus preferencias cuando elige o recomienda textos a partir de su experiencia, necesidades e intereses, con el fin de reflexionar sobre los textos que lee.</a:t>
          </a:r>
        </a:p>
      </dgm:t>
    </dgm:pt>
    <dgm:pt modelId="{727465DD-D8B6-48DD-824A-2CA291BE8E8E}" type="parTrans" cxnId="{5FAFB7AD-F5CD-45FF-8E3E-DCABC13F8D33}">
      <dgm:prSet/>
      <dgm:spPr/>
      <dgm:t>
        <a:bodyPr/>
        <a:lstStyle/>
        <a:p>
          <a:endParaRPr lang="es-PE" sz="1600"/>
        </a:p>
      </dgm:t>
    </dgm:pt>
    <dgm:pt modelId="{05C82CA7-1051-4056-86C7-FB3CC6FE70DE}" type="sibTrans" cxnId="{5FAFB7AD-F5CD-45FF-8E3E-DCABC13F8D33}">
      <dgm:prSet/>
      <dgm:spPr/>
      <dgm:t>
        <a:bodyPr/>
        <a:lstStyle/>
        <a:p>
          <a:endParaRPr lang="es-PE" sz="1600"/>
        </a:p>
      </dgm:t>
    </dgm:pt>
    <dgm:pt modelId="{443FC9A8-09EB-48BE-AC94-EE323096CDA0}">
      <dgm:prSet custT="1"/>
      <dgm:spPr/>
      <dgm:t>
        <a:bodyPr/>
        <a:lstStyle/>
        <a:p>
          <a:r>
            <a:rPr lang="es-PE" sz="1600" dirty="0"/>
            <a:t>Interpreta expresiones con sentido figurado. Deduce el tema.</a:t>
          </a:r>
        </a:p>
      </dgm:t>
    </dgm:pt>
    <dgm:pt modelId="{0294679B-0545-4EA8-B3F8-A911CADF3A24}" type="parTrans" cxnId="{27DE3984-5606-4733-AADA-840DEE698C0B}">
      <dgm:prSet/>
      <dgm:spPr/>
      <dgm:t>
        <a:bodyPr/>
        <a:lstStyle/>
        <a:p>
          <a:endParaRPr lang="es-PE" sz="1600"/>
        </a:p>
      </dgm:t>
    </dgm:pt>
    <dgm:pt modelId="{8F49A87E-5203-40C2-AF0C-8015A03E9C92}" type="sibTrans" cxnId="{27DE3984-5606-4733-AADA-840DEE698C0B}">
      <dgm:prSet/>
      <dgm:spPr/>
      <dgm:t>
        <a:bodyPr/>
        <a:lstStyle/>
        <a:p>
          <a:endParaRPr lang="es-PE" sz="1600"/>
        </a:p>
      </dgm:t>
    </dgm:pt>
    <dgm:pt modelId="{DD36EB64-B970-49F3-8000-2042DE84B015}">
      <dgm:prSet custT="1"/>
      <dgm:spPr/>
      <dgm:t>
        <a:bodyPr/>
        <a:lstStyle/>
        <a:p>
          <a:r>
            <a:rPr lang="es-PE" sz="1600" dirty="0"/>
            <a:t>Deduce las características/cualidades del personaje…</a:t>
          </a:r>
        </a:p>
      </dgm:t>
    </dgm:pt>
    <dgm:pt modelId="{C1FA4E61-056D-426A-B653-B8DA7A1A83F5}" type="parTrans" cxnId="{945830F0-E455-4542-B16F-F648FB9BE53F}">
      <dgm:prSet/>
      <dgm:spPr/>
      <dgm:t>
        <a:bodyPr/>
        <a:lstStyle/>
        <a:p>
          <a:endParaRPr lang="es-PE" sz="1600"/>
        </a:p>
      </dgm:t>
    </dgm:pt>
    <dgm:pt modelId="{6DF20347-F15E-47D2-B32A-4994149ED96B}" type="sibTrans" cxnId="{945830F0-E455-4542-B16F-F648FB9BE53F}">
      <dgm:prSet/>
      <dgm:spPr/>
      <dgm:t>
        <a:bodyPr/>
        <a:lstStyle/>
        <a:p>
          <a:endParaRPr lang="es-PE" sz="1600"/>
        </a:p>
      </dgm:t>
    </dgm:pt>
    <dgm:pt modelId="{43459485-6077-4A07-9190-1D99B1D47137}">
      <dgm:prSet custT="1"/>
      <dgm:spPr/>
      <dgm:t>
        <a:bodyPr/>
        <a:lstStyle/>
        <a:p>
          <a:r>
            <a:rPr lang="es-PE" sz="1600"/>
            <a:t>Deduce los sentimientos, emociones o estados de ánimo sugeridos por el texto.</a:t>
          </a:r>
          <a:endParaRPr lang="es-PE" sz="1600" dirty="0"/>
        </a:p>
      </dgm:t>
    </dgm:pt>
    <dgm:pt modelId="{1979B848-8DE8-4360-9322-9B8812389107}" type="parTrans" cxnId="{5323DC5F-B0FC-40CD-9C17-AD149D63EEC0}">
      <dgm:prSet/>
      <dgm:spPr/>
      <dgm:t>
        <a:bodyPr/>
        <a:lstStyle/>
        <a:p>
          <a:endParaRPr lang="es-PE" sz="1600"/>
        </a:p>
      </dgm:t>
    </dgm:pt>
    <dgm:pt modelId="{7899C61A-3C47-4E94-A863-E0A145B09B5A}" type="sibTrans" cxnId="{5323DC5F-B0FC-40CD-9C17-AD149D63EEC0}">
      <dgm:prSet/>
      <dgm:spPr/>
      <dgm:t>
        <a:bodyPr/>
        <a:lstStyle/>
        <a:p>
          <a:endParaRPr lang="es-PE" sz="1600"/>
        </a:p>
      </dgm:t>
    </dgm:pt>
    <dgm:pt modelId="{8BD02425-E1AD-40C3-9063-A8D2E1BC5F9D}">
      <dgm:prSet custT="1"/>
      <dgm:spPr/>
      <dgm:t>
        <a:bodyPr/>
        <a:lstStyle/>
        <a:p>
          <a:r>
            <a:rPr lang="es-PE" sz="1600" dirty="0"/>
            <a:t>Deduce el propósito comunicativo de un texto.</a:t>
          </a:r>
        </a:p>
      </dgm:t>
    </dgm:pt>
    <dgm:pt modelId="{79EDA0D0-46B3-43F2-A14A-56FB72AE7342}" type="parTrans" cxnId="{502EE1A1-67B5-4B94-8440-E7CA54313DA0}">
      <dgm:prSet/>
      <dgm:spPr/>
      <dgm:t>
        <a:bodyPr/>
        <a:lstStyle/>
        <a:p>
          <a:endParaRPr lang="es-PE" sz="1600"/>
        </a:p>
      </dgm:t>
    </dgm:pt>
    <dgm:pt modelId="{9ADD9B8F-E280-48B3-87A9-E765129DA4B5}" type="sibTrans" cxnId="{502EE1A1-67B5-4B94-8440-E7CA54313DA0}">
      <dgm:prSet/>
      <dgm:spPr/>
      <dgm:t>
        <a:bodyPr/>
        <a:lstStyle/>
        <a:p>
          <a:endParaRPr lang="es-PE" sz="1600"/>
        </a:p>
      </dgm:t>
    </dgm:pt>
    <dgm:pt modelId="{2CD19225-EA74-4877-A987-2BF3AA8E4E30}">
      <dgm:prSet custT="1"/>
      <dgm:spPr/>
      <dgm:t>
        <a:bodyPr/>
        <a:lstStyle/>
        <a:p>
          <a:r>
            <a:rPr lang="es-PE" sz="1600" dirty="0"/>
            <a:t>Deduce relaciones lógicas de causa-efecto.</a:t>
          </a:r>
        </a:p>
      </dgm:t>
    </dgm:pt>
    <dgm:pt modelId="{52C9608C-C0EC-4407-8D81-16247EEEF2B8}" type="parTrans" cxnId="{5591712C-4AD0-4198-BF89-42401B852FFE}">
      <dgm:prSet/>
      <dgm:spPr/>
      <dgm:t>
        <a:bodyPr/>
        <a:lstStyle/>
        <a:p>
          <a:endParaRPr lang="es-PE" sz="1600"/>
        </a:p>
      </dgm:t>
    </dgm:pt>
    <dgm:pt modelId="{3DC8FCDF-6B50-4EF9-BE9A-34634DECF828}" type="sibTrans" cxnId="{5591712C-4AD0-4198-BF89-42401B852FFE}">
      <dgm:prSet/>
      <dgm:spPr/>
      <dgm:t>
        <a:bodyPr/>
        <a:lstStyle/>
        <a:p>
          <a:endParaRPr lang="es-PE" sz="1600"/>
        </a:p>
      </dgm:t>
    </dgm:pt>
    <dgm:pt modelId="{6B6B74FD-00AF-4B09-A393-0B192444FC21}">
      <dgm:prSet phldrT="[Texto]" custT="1"/>
      <dgm:spPr/>
      <dgm:t>
        <a:bodyPr/>
        <a:lstStyle/>
        <a:p>
          <a:pPr algn="just"/>
          <a:r>
            <a:rPr lang="es-PE" sz="1600" dirty="0"/>
            <a:t>Evalúa el uso de recursos formales de un texto.</a:t>
          </a:r>
        </a:p>
      </dgm:t>
    </dgm:pt>
    <dgm:pt modelId="{6A74F3B6-29DE-4AC7-8425-B382854D2964}" type="parTrans" cxnId="{B11E8820-3C02-497F-A39D-BF51FC771625}">
      <dgm:prSet/>
      <dgm:spPr/>
      <dgm:t>
        <a:bodyPr/>
        <a:lstStyle/>
        <a:p>
          <a:endParaRPr lang="es-PE" sz="1600"/>
        </a:p>
      </dgm:t>
    </dgm:pt>
    <dgm:pt modelId="{5D8D959A-AB47-4C0E-91CD-246B144FD3FC}" type="sibTrans" cxnId="{B11E8820-3C02-497F-A39D-BF51FC771625}">
      <dgm:prSet/>
      <dgm:spPr/>
      <dgm:t>
        <a:bodyPr/>
        <a:lstStyle/>
        <a:p>
          <a:endParaRPr lang="es-PE" sz="1600"/>
        </a:p>
      </dgm:t>
    </dgm:pt>
    <dgm:pt modelId="{EF1C5064-5C4F-4755-8EAE-D18DCEC4B7B3}">
      <dgm:prSet phldrT="[Texto]" custT="1"/>
      <dgm:spPr/>
      <dgm:t>
        <a:bodyPr/>
        <a:lstStyle/>
        <a:p>
          <a:pPr algn="just"/>
          <a:r>
            <a:rPr lang="es-PE" sz="1600" dirty="0"/>
            <a:t>Utiliza ideas del texto para sustentar una opinión.</a:t>
          </a:r>
        </a:p>
      </dgm:t>
    </dgm:pt>
    <dgm:pt modelId="{E7B23698-1FD3-45B4-A5EC-98DA6E7B7A50}" type="parTrans" cxnId="{0E37A0DB-71F8-49F6-8A71-75B622CCF3B3}">
      <dgm:prSet/>
      <dgm:spPr/>
      <dgm:t>
        <a:bodyPr/>
        <a:lstStyle/>
        <a:p>
          <a:endParaRPr lang="es-PE" sz="1600"/>
        </a:p>
      </dgm:t>
    </dgm:pt>
    <dgm:pt modelId="{BACBD973-1E23-4602-9C5D-90214190EC37}" type="sibTrans" cxnId="{0E37A0DB-71F8-49F6-8A71-75B622CCF3B3}">
      <dgm:prSet/>
      <dgm:spPr/>
      <dgm:t>
        <a:bodyPr/>
        <a:lstStyle/>
        <a:p>
          <a:endParaRPr lang="es-PE" sz="1600"/>
        </a:p>
      </dgm:t>
    </dgm:pt>
    <dgm:pt modelId="{29672C5A-D80E-4EB5-9CE7-189A28E84A8E}">
      <dgm:prSet custT="1"/>
      <dgm:spPr/>
      <dgm:t>
        <a:bodyPr/>
        <a:lstStyle/>
        <a:p>
          <a:r>
            <a:rPr lang="es-PE" sz="1600" dirty="0"/>
            <a:t>Deduce el destinatario del texto.</a:t>
          </a:r>
        </a:p>
      </dgm:t>
    </dgm:pt>
    <dgm:pt modelId="{2265DB27-2276-4E84-957D-1A366ADD6212}" type="parTrans" cxnId="{E3F039CD-0C31-4A66-97FC-735C98E4C3C3}">
      <dgm:prSet/>
      <dgm:spPr/>
      <dgm:t>
        <a:bodyPr/>
        <a:lstStyle/>
        <a:p>
          <a:endParaRPr lang="en-US"/>
        </a:p>
      </dgm:t>
    </dgm:pt>
    <dgm:pt modelId="{D3F1573A-56FC-4367-9931-BB7CC1C6B1BC}" type="sibTrans" cxnId="{E3F039CD-0C31-4A66-97FC-735C98E4C3C3}">
      <dgm:prSet/>
      <dgm:spPr/>
      <dgm:t>
        <a:bodyPr/>
        <a:lstStyle/>
        <a:p>
          <a:endParaRPr lang="en-US"/>
        </a:p>
      </dgm:t>
    </dgm:pt>
    <dgm:pt modelId="{87A99310-5EEF-46A7-A7A3-BB1E6D57CF0B}">
      <dgm:prSet custT="1"/>
      <dgm:spPr/>
      <dgm:t>
        <a:bodyPr/>
        <a:lstStyle/>
        <a:p>
          <a:r>
            <a:rPr lang="es-PE" sz="1600" dirty="0"/>
            <a:t>Determina el significado de palabras y frases.</a:t>
          </a:r>
        </a:p>
      </dgm:t>
    </dgm:pt>
    <dgm:pt modelId="{1A45578A-DEA9-4099-B1A3-AF6686C05D06}" type="parTrans" cxnId="{F1E20A08-935F-4550-AE9E-FDEFD2EA9CC6}">
      <dgm:prSet/>
      <dgm:spPr/>
      <dgm:t>
        <a:bodyPr/>
        <a:lstStyle/>
        <a:p>
          <a:endParaRPr lang="en-US"/>
        </a:p>
      </dgm:t>
    </dgm:pt>
    <dgm:pt modelId="{72AC2FEF-9D7F-4920-8B54-ECA586FAB197}" type="sibTrans" cxnId="{F1E20A08-935F-4550-AE9E-FDEFD2EA9CC6}">
      <dgm:prSet/>
      <dgm:spPr/>
      <dgm:t>
        <a:bodyPr/>
        <a:lstStyle/>
        <a:p>
          <a:endParaRPr lang="en-US"/>
        </a:p>
      </dgm:t>
    </dgm:pt>
    <dgm:pt modelId="{04147043-7887-43A9-BA1A-F217143663E2}" type="pres">
      <dgm:prSet presAssocID="{B6866992-870A-450E-8028-71910BE64AF2}" presName="Name0" presStyleCnt="0">
        <dgm:presLayoutVars>
          <dgm:dir/>
          <dgm:animLvl val="lvl"/>
          <dgm:resizeHandles/>
        </dgm:presLayoutVars>
      </dgm:prSet>
      <dgm:spPr/>
    </dgm:pt>
    <dgm:pt modelId="{749BF1D9-982F-4EF7-A21C-1C94BCE501D0}" type="pres">
      <dgm:prSet presAssocID="{8D0E8831-6C69-447C-98F3-E6FC075C70A3}" presName="linNode" presStyleCnt="0"/>
      <dgm:spPr/>
    </dgm:pt>
    <dgm:pt modelId="{D6AF8E9F-6BB3-4DF2-9B44-92B318377DCF}" type="pres">
      <dgm:prSet presAssocID="{8D0E8831-6C69-447C-98F3-E6FC075C70A3}" presName="parentShp" presStyleLbl="node1" presStyleIdx="0" presStyleCnt="3" custScaleX="121581" custScaleY="243993" custLinFactNeighborX="-3395" custLinFactNeighborY="-178">
        <dgm:presLayoutVars>
          <dgm:bulletEnabled val="1"/>
        </dgm:presLayoutVars>
      </dgm:prSet>
      <dgm:spPr/>
    </dgm:pt>
    <dgm:pt modelId="{98ADC997-1A14-40AF-BE9C-3CFEB4D00FEE}" type="pres">
      <dgm:prSet presAssocID="{8D0E8831-6C69-447C-98F3-E6FC075C70A3}" presName="childShp" presStyleLbl="bgAccFollowNode1" presStyleIdx="0" presStyleCnt="3" custScaleX="71416" custScaleY="214534" custLinFactNeighborX="197" custLinFactNeighborY="-29304">
        <dgm:presLayoutVars>
          <dgm:bulletEnabled val="1"/>
        </dgm:presLayoutVars>
      </dgm:prSet>
      <dgm:spPr/>
    </dgm:pt>
    <dgm:pt modelId="{524A047A-D53F-46D7-ABF4-E94DF0C93863}" type="pres">
      <dgm:prSet presAssocID="{E70D3BFD-2178-42A5-88C1-BA20F2C2F102}" presName="spacing" presStyleCnt="0"/>
      <dgm:spPr/>
    </dgm:pt>
    <dgm:pt modelId="{49F1B296-AF11-4AF7-A480-01335174E66A}" type="pres">
      <dgm:prSet presAssocID="{412B5550-2690-42E8-B32A-F8B0DAD9BC25}" presName="linNode" presStyleCnt="0"/>
      <dgm:spPr/>
    </dgm:pt>
    <dgm:pt modelId="{CAF530E8-30A5-4F30-9B90-7EA6C0D46036}" type="pres">
      <dgm:prSet presAssocID="{412B5550-2690-42E8-B32A-F8B0DAD9BC25}" presName="parentShp" presStyleLbl="node1" presStyleIdx="1" presStyleCnt="3" custScaleX="117584" custScaleY="253247" custLinFactNeighborX="-2687" custLinFactNeighborY="1926">
        <dgm:presLayoutVars>
          <dgm:bulletEnabled val="1"/>
        </dgm:presLayoutVars>
      </dgm:prSet>
      <dgm:spPr/>
    </dgm:pt>
    <dgm:pt modelId="{256CA7BD-9308-44D5-8061-11D028E6D0C8}" type="pres">
      <dgm:prSet presAssocID="{412B5550-2690-42E8-B32A-F8B0DAD9BC25}" presName="childShp" presStyleLbl="bgAccFollowNode1" presStyleIdx="1" presStyleCnt="3" custScaleX="74080" custScaleY="407244" custLinFactNeighborX="4194" custLinFactNeighborY="-41841">
        <dgm:presLayoutVars>
          <dgm:bulletEnabled val="1"/>
        </dgm:presLayoutVars>
      </dgm:prSet>
      <dgm:spPr/>
    </dgm:pt>
    <dgm:pt modelId="{D827669F-9705-425B-8F88-6E8245B4D010}" type="pres">
      <dgm:prSet presAssocID="{48A3AF84-1EE2-454D-8D00-AE5E9D4B840F}" presName="spacing" presStyleCnt="0"/>
      <dgm:spPr/>
    </dgm:pt>
    <dgm:pt modelId="{F64B8734-F953-456C-96D8-8A2C264A516B}" type="pres">
      <dgm:prSet presAssocID="{81E79396-3B12-4317-AB98-DAA29CD18F30}" presName="linNode" presStyleCnt="0"/>
      <dgm:spPr/>
    </dgm:pt>
    <dgm:pt modelId="{25CEAFF7-1605-4DE9-B0BB-F75C1CED7141}" type="pres">
      <dgm:prSet presAssocID="{81E79396-3B12-4317-AB98-DAA29CD18F30}" presName="parentShp" presStyleLbl="node1" presStyleIdx="2" presStyleCnt="3" custScaleX="118681" custScaleY="170056" custLinFactNeighborX="-2959" custLinFactNeighborY="-31614">
        <dgm:presLayoutVars>
          <dgm:bulletEnabled val="1"/>
        </dgm:presLayoutVars>
      </dgm:prSet>
      <dgm:spPr/>
    </dgm:pt>
    <dgm:pt modelId="{D8F2988D-9807-433A-8657-D9B8E144AED2}" type="pres">
      <dgm:prSet presAssocID="{81E79396-3B12-4317-AB98-DAA29CD18F30}" presName="childShp" presStyleLbl="bgAccFollowNode1" presStyleIdx="2" presStyleCnt="3" custScaleX="75568" custScaleY="183634" custLinFactNeighborX="752" custLinFactNeighborY="-47364">
        <dgm:presLayoutVars>
          <dgm:bulletEnabled val="1"/>
        </dgm:presLayoutVars>
      </dgm:prSet>
      <dgm:spPr/>
    </dgm:pt>
  </dgm:ptLst>
  <dgm:cxnLst>
    <dgm:cxn modelId="{DA029F04-64F3-40E4-A528-1E5CEDDCA11A}" type="presOf" srcId="{EF1C5064-5C4F-4755-8EAE-D18DCEC4B7B3}" destId="{D8F2988D-9807-433A-8657-D9B8E144AED2}" srcOrd="0" destOrd="2" presId="urn:microsoft.com/office/officeart/2005/8/layout/vList6"/>
    <dgm:cxn modelId="{F1E20A08-935F-4550-AE9E-FDEFD2EA9CC6}" srcId="{412B5550-2690-42E8-B32A-F8B0DAD9BC25}" destId="{87A99310-5EEF-46A7-A7A3-BB1E6D57CF0B}" srcOrd="6" destOrd="0" parTransId="{1A45578A-DEA9-4099-B1A3-AF6686C05D06}" sibTransId="{72AC2FEF-9D7F-4920-8B54-ECA586FAB197}"/>
    <dgm:cxn modelId="{EB0EA508-83F8-4337-B1AB-59D8583DED88}" type="presOf" srcId="{DD36EB64-B970-49F3-8000-2042DE84B015}" destId="{256CA7BD-9308-44D5-8061-11D028E6D0C8}" srcOrd="0" destOrd="2" presId="urn:microsoft.com/office/officeart/2005/8/layout/vList6"/>
    <dgm:cxn modelId="{99AF2B15-2507-4904-A19B-2EE156E1A63F}" srcId="{8D0E8831-6C69-447C-98F3-E6FC075C70A3}" destId="{5E4B2929-9DAD-44DA-A61E-A02912D8E247}" srcOrd="2" destOrd="0" parTransId="{FACE6DC4-6DB8-4D45-9587-1A9D8A87A81B}" sibTransId="{3580AC3E-CFBB-405B-A300-4CDAB96FE78B}"/>
    <dgm:cxn modelId="{B11E8820-3C02-497F-A39D-BF51FC771625}" srcId="{81E79396-3B12-4317-AB98-DAA29CD18F30}" destId="{6B6B74FD-00AF-4B09-A393-0B192444FC21}" srcOrd="1" destOrd="0" parTransId="{6A74F3B6-29DE-4AC7-8425-B382854D2964}" sibTransId="{5D8D959A-AB47-4C0E-91CD-246B144FD3FC}"/>
    <dgm:cxn modelId="{63E79421-6D7D-440A-A8D1-3D46B8DE73AC}" type="presOf" srcId="{81E79396-3B12-4317-AB98-DAA29CD18F30}" destId="{25CEAFF7-1605-4DE9-B0BB-F75C1CED7141}" srcOrd="0" destOrd="0" presId="urn:microsoft.com/office/officeart/2005/8/layout/vList6"/>
    <dgm:cxn modelId="{5591712C-4AD0-4198-BF89-42401B852FFE}" srcId="{412B5550-2690-42E8-B32A-F8B0DAD9BC25}" destId="{2CD19225-EA74-4877-A987-2BF3AA8E4E30}" srcOrd="5" destOrd="0" parTransId="{52C9608C-C0EC-4407-8D81-16247EEEF2B8}" sibTransId="{3DC8FCDF-6B50-4EF9-BE9A-34634DECF828}"/>
    <dgm:cxn modelId="{BAF50130-2A14-419D-896A-47B87DAA7B40}" type="presOf" srcId="{443FC9A8-09EB-48BE-AC94-EE323096CDA0}" destId="{256CA7BD-9308-44D5-8061-11D028E6D0C8}" srcOrd="0" destOrd="0" presId="urn:microsoft.com/office/officeart/2005/8/layout/vList6"/>
    <dgm:cxn modelId="{57246F35-33F9-44A0-920B-7A2A5395BB56}" srcId="{8D0E8831-6C69-447C-98F3-E6FC075C70A3}" destId="{A12E31FC-B5E7-4991-86F0-28963CFA6770}" srcOrd="1" destOrd="0" parTransId="{FC97C5A7-321E-469F-95CB-88DF7F2E5F9B}" sibTransId="{D10ACC26-3C76-4F5F-9DF6-45E60656D3A1}"/>
    <dgm:cxn modelId="{5323DC5F-B0FC-40CD-9C17-AD149D63EEC0}" srcId="{412B5550-2690-42E8-B32A-F8B0DAD9BC25}" destId="{43459485-6077-4A07-9190-1D99B1D47137}" srcOrd="3" destOrd="0" parTransId="{1979B848-8DE8-4360-9322-9B8812389107}" sibTransId="{7899C61A-3C47-4E94-A863-E0A145B09B5A}"/>
    <dgm:cxn modelId="{216CF964-2252-463E-B967-5BA6724F30C2}" type="presOf" srcId="{B6866992-870A-450E-8028-71910BE64AF2}" destId="{04147043-7887-43A9-BA1A-F217143663E2}" srcOrd="0" destOrd="0" presId="urn:microsoft.com/office/officeart/2005/8/layout/vList6"/>
    <dgm:cxn modelId="{3C3AE845-0CBB-474C-A64E-5C0D9BAEC7E7}" type="presOf" srcId="{29672C5A-D80E-4EB5-9CE7-189A28E84A8E}" destId="{256CA7BD-9308-44D5-8061-11D028E6D0C8}" srcOrd="0" destOrd="1" presId="urn:microsoft.com/office/officeart/2005/8/layout/vList6"/>
    <dgm:cxn modelId="{35C59A66-52BE-4F67-A573-00D0E87746C6}" srcId="{81E79396-3B12-4317-AB98-DAA29CD18F30}" destId="{DFF6C2B5-F390-4E2B-AD8F-5E6C6450A823}" srcOrd="0" destOrd="0" parTransId="{AFD08A9C-B845-4BE5-8B6D-A721CF9885A1}" sibTransId="{CB9D0175-5A9B-40B5-BF77-CB50C7F78E58}"/>
    <dgm:cxn modelId="{AC240C6E-5470-494F-8369-6932A477256F}" type="presOf" srcId="{8BD02425-E1AD-40C3-9063-A8D2E1BC5F9D}" destId="{256CA7BD-9308-44D5-8061-11D028E6D0C8}" srcOrd="0" destOrd="4" presId="urn:microsoft.com/office/officeart/2005/8/layout/vList6"/>
    <dgm:cxn modelId="{49D9306F-A0BA-4813-91B1-8B156D028B84}" type="presOf" srcId="{2CD19225-EA74-4877-A987-2BF3AA8E4E30}" destId="{256CA7BD-9308-44D5-8061-11D028E6D0C8}" srcOrd="0" destOrd="5" presId="urn:microsoft.com/office/officeart/2005/8/layout/vList6"/>
    <dgm:cxn modelId="{81DF9675-B54F-4C4D-AA1B-C717061CF872}" type="presOf" srcId="{87A99310-5EEF-46A7-A7A3-BB1E6D57CF0B}" destId="{256CA7BD-9308-44D5-8061-11D028E6D0C8}" srcOrd="0" destOrd="6" presId="urn:microsoft.com/office/officeart/2005/8/layout/vList6"/>
    <dgm:cxn modelId="{8919EC5A-4DE5-46E8-9606-A8661316CC78}" srcId="{B6866992-870A-450E-8028-71910BE64AF2}" destId="{8D0E8831-6C69-447C-98F3-E6FC075C70A3}" srcOrd="0" destOrd="0" parTransId="{15C72B4B-B02D-443C-A344-E1DDEB08FAEF}" sibTransId="{E70D3BFD-2178-42A5-88C1-BA20F2C2F102}"/>
    <dgm:cxn modelId="{1F55FF5A-9C9A-4C24-A870-7343BA302764}" type="presOf" srcId="{5E4B2929-9DAD-44DA-A61E-A02912D8E247}" destId="{98ADC997-1A14-40AF-BE9C-3CFEB4D00FEE}" srcOrd="0" destOrd="2" presId="urn:microsoft.com/office/officeart/2005/8/layout/vList6"/>
    <dgm:cxn modelId="{27DE3984-5606-4733-AADA-840DEE698C0B}" srcId="{412B5550-2690-42E8-B32A-F8B0DAD9BC25}" destId="{443FC9A8-09EB-48BE-AC94-EE323096CDA0}" srcOrd="0" destOrd="0" parTransId="{0294679B-0545-4EA8-B3F8-A911CADF3A24}" sibTransId="{8F49A87E-5203-40C2-AF0C-8015A03E9C92}"/>
    <dgm:cxn modelId="{93100E86-27DC-4E0F-A0F2-A774E3291A32}" srcId="{B6866992-870A-450E-8028-71910BE64AF2}" destId="{412B5550-2690-42E8-B32A-F8B0DAD9BC25}" srcOrd="1" destOrd="0" parTransId="{809F54DD-17D3-4208-A1BE-451579C8250A}" sibTransId="{48A3AF84-1EE2-454D-8D00-AE5E9D4B840F}"/>
    <dgm:cxn modelId="{E81E6987-42FE-4A1A-95F0-0523422A07B5}" type="presOf" srcId="{412B5550-2690-42E8-B32A-F8B0DAD9BC25}" destId="{CAF530E8-30A5-4F30-9B90-7EA6C0D46036}" srcOrd="0" destOrd="0" presId="urn:microsoft.com/office/officeart/2005/8/layout/vList6"/>
    <dgm:cxn modelId="{B316B08C-FCE7-44B5-9230-979BF9363591}" type="presOf" srcId="{DFF6C2B5-F390-4E2B-AD8F-5E6C6450A823}" destId="{D8F2988D-9807-433A-8657-D9B8E144AED2}" srcOrd="0" destOrd="0" presId="urn:microsoft.com/office/officeart/2005/8/layout/vList6"/>
    <dgm:cxn modelId="{67656498-E921-4B9D-8785-C54CA849BAE3}" srcId="{8D0E8831-6C69-447C-98F3-E6FC075C70A3}" destId="{B2D88302-230F-4F32-87F7-97DB594C9D30}" srcOrd="0" destOrd="0" parTransId="{D01AAE43-CA5F-49FD-BB95-FD86057E1DB1}" sibTransId="{EDC2D02A-78CE-4C0C-84D3-8A715F62A07A}"/>
    <dgm:cxn modelId="{502EE1A1-67B5-4B94-8440-E7CA54313DA0}" srcId="{412B5550-2690-42E8-B32A-F8B0DAD9BC25}" destId="{8BD02425-E1AD-40C3-9063-A8D2E1BC5F9D}" srcOrd="4" destOrd="0" parTransId="{79EDA0D0-46B3-43F2-A14A-56FB72AE7342}" sibTransId="{9ADD9B8F-E280-48B3-87A9-E765129DA4B5}"/>
    <dgm:cxn modelId="{5FAFB7AD-F5CD-45FF-8E3E-DCABC13F8D33}" srcId="{B6866992-870A-450E-8028-71910BE64AF2}" destId="{81E79396-3B12-4317-AB98-DAA29CD18F30}" srcOrd="2" destOrd="0" parTransId="{727465DD-D8B6-48DD-824A-2CA291BE8E8E}" sibTransId="{05C82CA7-1051-4056-86C7-FB3CC6FE70DE}"/>
    <dgm:cxn modelId="{546881B9-7A23-4F03-8059-DFC92762233F}" type="presOf" srcId="{B2D88302-230F-4F32-87F7-97DB594C9D30}" destId="{98ADC997-1A14-40AF-BE9C-3CFEB4D00FEE}" srcOrd="0" destOrd="0" presId="urn:microsoft.com/office/officeart/2005/8/layout/vList6"/>
    <dgm:cxn modelId="{644A7CC7-C014-4EF8-B80C-A0153CCFBA54}" type="presOf" srcId="{8D0E8831-6C69-447C-98F3-E6FC075C70A3}" destId="{D6AF8E9F-6BB3-4DF2-9B44-92B318377DCF}" srcOrd="0" destOrd="0" presId="urn:microsoft.com/office/officeart/2005/8/layout/vList6"/>
    <dgm:cxn modelId="{B319D8C8-F330-4045-B883-6B2AC2631A37}" type="presOf" srcId="{6B6B74FD-00AF-4B09-A393-0B192444FC21}" destId="{D8F2988D-9807-433A-8657-D9B8E144AED2}" srcOrd="0" destOrd="1" presId="urn:microsoft.com/office/officeart/2005/8/layout/vList6"/>
    <dgm:cxn modelId="{E3F039CD-0C31-4A66-97FC-735C98E4C3C3}" srcId="{412B5550-2690-42E8-B32A-F8B0DAD9BC25}" destId="{29672C5A-D80E-4EB5-9CE7-189A28E84A8E}" srcOrd="1" destOrd="0" parTransId="{2265DB27-2276-4E84-957D-1A366ADD6212}" sibTransId="{D3F1573A-56FC-4367-9931-BB7CC1C6B1BC}"/>
    <dgm:cxn modelId="{7E06EFD5-8FA3-4FE0-BE40-94F79A826A97}" type="presOf" srcId="{43459485-6077-4A07-9190-1D99B1D47137}" destId="{256CA7BD-9308-44D5-8061-11D028E6D0C8}" srcOrd="0" destOrd="3" presId="urn:microsoft.com/office/officeart/2005/8/layout/vList6"/>
    <dgm:cxn modelId="{E47802D8-39D1-4FC2-AEEF-33D4CB80F9D6}" type="presOf" srcId="{A12E31FC-B5E7-4991-86F0-28963CFA6770}" destId="{98ADC997-1A14-40AF-BE9C-3CFEB4D00FEE}" srcOrd="0" destOrd="1" presId="urn:microsoft.com/office/officeart/2005/8/layout/vList6"/>
    <dgm:cxn modelId="{0E37A0DB-71F8-49F6-8A71-75B622CCF3B3}" srcId="{81E79396-3B12-4317-AB98-DAA29CD18F30}" destId="{EF1C5064-5C4F-4755-8EAE-D18DCEC4B7B3}" srcOrd="2" destOrd="0" parTransId="{E7B23698-1FD3-45B4-A5EC-98DA6E7B7A50}" sibTransId="{BACBD973-1E23-4602-9C5D-90214190EC37}"/>
    <dgm:cxn modelId="{945830F0-E455-4542-B16F-F648FB9BE53F}" srcId="{412B5550-2690-42E8-B32A-F8B0DAD9BC25}" destId="{DD36EB64-B970-49F3-8000-2042DE84B015}" srcOrd="2" destOrd="0" parTransId="{C1FA4E61-056D-426A-B653-B8DA7A1A83F5}" sibTransId="{6DF20347-F15E-47D2-B32A-4994149ED96B}"/>
    <dgm:cxn modelId="{D92410D8-A9FB-4183-9C49-75A0BE4FAA18}" type="presParOf" srcId="{04147043-7887-43A9-BA1A-F217143663E2}" destId="{749BF1D9-982F-4EF7-A21C-1C94BCE501D0}" srcOrd="0" destOrd="0" presId="urn:microsoft.com/office/officeart/2005/8/layout/vList6"/>
    <dgm:cxn modelId="{1F254987-4307-406E-9D68-E2C0CDBD7AFB}" type="presParOf" srcId="{749BF1D9-982F-4EF7-A21C-1C94BCE501D0}" destId="{D6AF8E9F-6BB3-4DF2-9B44-92B318377DCF}" srcOrd="0" destOrd="0" presId="urn:microsoft.com/office/officeart/2005/8/layout/vList6"/>
    <dgm:cxn modelId="{D1B64CEE-9FF2-4855-A826-F6683F3A59D9}" type="presParOf" srcId="{749BF1D9-982F-4EF7-A21C-1C94BCE501D0}" destId="{98ADC997-1A14-40AF-BE9C-3CFEB4D00FEE}" srcOrd="1" destOrd="0" presId="urn:microsoft.com/office/officeart/2005/8/layout/vList6"/>
    <dgm:cxn modelId="{346C909F-945E-4D36-912C-9580DB036A08}" type="presParOf" srcId="{04147043-7887-43A9-BA1A-F217143663E2}" destId="{524A047A-D53F-46D7-ABF4-E94DF0C93863}" srcOrd="1" destOrd="0" presId="urn:microsoft.com/office/officeart/2005/8/layout/vList6"/>
    <dgm:cxn modelId="{8032F88F-E9BB-4963-B6AE-5A6835BCAF8F}" type="presParOf" srcId="{04147043-7887-43A9-BA1A-F217143663E2}" destId="{49F1B296-AF11-4AF7-A480-01335174E66A}" srcOrd="2" destOrd="0" presId="urn:microsoft.com/office/officeart/2005/8/layout/vList6"/>
    <dgm:cxn modelId="{8ADDDE51-E412-4B69-AB75-AE0E76D316C3}" type="presParOf" srcId="{49F1B296-AF11-4AF7-A480-01335174E66A}" destId="{CAF530E8-30A5-4F30-9B90-7EA6C0D46036}" srcOrd="0" destOrd="0" presId="urn:microsoft.com/office/officeart/2005/8/layout/vList6"/>
    <dgm:cxn modelId="{B9A7BDC2-A80C-42DF-A564-77B78ABD6022}" type="presParOf" srcId="{49F1B296-AF11-4AF7-A480-01335174E66A}" destId="{256CA7BD-9308-44D5-8061-11D028E6D0C8}" srcOrd="1" destOrd="0" presId="urn:microsoft.com/office/officeart/2005/8/layout/vList6"/>
    <dgm:cxn modelId="{640209CF-5318-4EC0-966C-25B256B581B2}" type="presParOf" srcId="{04147043-7887-43A9-BA1A-F217143663E2}" destId="{D827669F-9705-425B-8F88-6E8245B4D010}" srcOrd="3" destOrd="0" presId="urn:microsoft.com/office/officeart/2005/8/layout/vList6"/>
    <dgm:cxn modelId="{632387DB-CA4F-47DF-A1A4-8A603B2B4012}" type="presParOf" srcId="{04147043-7887-43A9-BA1A-F217143663E2}" destId="{F64B8734-F953-456C-96D8-8A2C264A516B}" srcOrd="4" destOrd="0" presId="urn:microsoft.com/office/officeart/2005/8/layout/vList6"/>
    <dgm:cxn modelId="{BB308CCA-E24D-4CDA-80FF-E38C3B2F7F71}" type="presParOf" srcId="{F64B8734-F953-456C-96D8-8A2C264A516B}" destId="{25CEAFF7-1605-4DE9-B0BB-F75C1CED7141}" srcOrd="0" destOrd="0" presId="urn:microsoft.com/office/officeart/2005/8/layout/vList6"/>
    <dgm:cxn modelId="{394AB05C-D559-4836-98AC-F573F18C717E}" type="presParOf" srcId="{F64B8734-F953-456C-96D8-8A2C264A516B}" destId="{D8F2988D-9807-433A-8657-D9B8E144AED2}"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866992-870A-450E-8028-71910BE64AF2}" type="doc">
      <dgm:prSet loTypeId="urn:microsoft.com/office/officeart/2005/8/layout/vList6" loCatId="process" qsTypeId="urn:microsoft.com/office/officeart/2005/8/quickstyle/simple1" qsCatId="simple" csTypeId="urn:microsoft.com/office/officeart/2005/8/colors/colorful5" csCatId="colorful" phldr="1"/>
      <dgm:spPr/>
      <dgm:t>
        <a:bodyPr/>
        <a:lstStyle/>
        <a:p>
          <a:endParaRPr lang="es-PE"/>
        </a:p>
      </dgm:t>
    </dgm:pt>
    <dgm:pt modelId="{8D0E8831-6C69-447C-98F3-E6FC075C70A3}">
      <dgm:prSet phldrT="[Texto]" custT="1"/>
      <dgm:spPr/>
      <dgm:t>
        <a:bodyPr/>
        <a:lstStyle/>
        <a:p>
          <a:pPr algn="just"/>
          <a:r>
            <a:rPr lang="es-PE" sz="1600" dirty="0"/>
            <a:t>Identifica información explícita que se encuentra en distintas partes del texto. Distingue información de otra próxima y semejante, en la que selecciona datos específicos (por ejemplo, el lugar de un hecho en una noticia), en diversos tipos de textos de estructura simple, con algunos elementos complejos (por ejemplo, sin referentes próximos, guiones de diálogo, ilustraciones), con palabras conocidas y, en ocasiones, con vocabulario variado, de acuerdo a las temáticas abordadas.</a:t>
          </a:r>
        </a:p>
      </dgm:t>
    </dgm:pt>
    <dgm:pt modelId="{15C72B4B-B02D-443C-A344-E1DDEB08FAEF}" type="parTrans" cxnId="{8919EC5A-4DE5-46E8-9606-A8661316CC78}">
      <dgm:prSet/>
      <dgm:spPr/>
      <dgm:t>
        <a:bodyPr/>
        <a:lstStyle/>
        <a:p>
          <a:endParaRPr lang="es-PE" sz="1600"/>
        </a:p>
      </dgm:t>
    </dgm:pt>
    <dgm:pt modelId="{E70D3BFD-2178-42A5-88C1-BA20F2C2F102}" type="sibTrans" cxnId="{8919EC5A-4DE5-46E8-9606-A8661316CC78}">
      <dgm:prSet/>
      <dgm:spPr/>
      <dgm:t>
        <a:bodyPr/>
        <a:lstStyle/>
        <a:p>
          <a:endParaRPr lang="es-PE" sz="1600"/>
        </a:p>
      </dgm:t>
    </dgm:pt>
    <dgm:pt modelId="{B2D88302-230F-4F32-87F7-97DB594C9D30}">
      <dgm:prSet phldrT="[Texto]" custT="1"/>
      <dgm:spPr/>
      <dgm:t>
        <a:bodyPr/>
        <a:lstStyle/>
        <a:p>
          <a:pPr algn="just"/>
          <a:r>
            <a:rPr lang="es-PE" sz="1600" dirty="0"/>
            <a:t>Identifica el nombre del personaje, personas.</a:t>
          </a:r>
        </a:p>
      </dgm:t>
    </dgm:pt>
    <dgm:pt modelId="{D01AAE43-CA5F-49FD-BB95-FD86057E1DB1}" type="parTrans" cxnId="{67656498-E921-4B9D-8785-C54CA849BAE3}">
      <dgm:prSet/>
      <dgm:spPr/>
      <dgm:t>
        <a:bodyPr/>
        <a:lstStyle/>
        <a:p>
          <a:endParaRPr lang="es-PE" sz="1600"/>
        </a:p>
      </dgm:t>
    </dgm:pt>
    <dgm:pt modelId="{EDC2D02A-78CE-4C0C-84D3-8A715F62A07A}" type="sibTrans" cxnId="{67656498-E921-4B9D-8785-C54CA849BAE3}">
      <dgm:prSet/>
      <dgm:spPr/>
      <dgm:t>
        <a:bodyPr/>
        <a:lstStyle/>
        <a:p>
          <a:endParaRPr lang="es-PE" sz="1600"/>
        </a:p>
      </dgm:t>
    </dgm:pt>
    <dgm:pt modelId="{A12E31FC-B5E7-4991-86F0-28963CFA6770}">
      <dgm:prSet phldrT="[Texto]" custT="1"/>
      <dgm:spPr/>
      <dgm:t>
        <a:bodyPr/>
        <a:lstStyle/>
        <a:p>
          <a:pPr algn="just"/>
          <a:r>
            <a:rPr lang="es-PE" sz="1600" dirty="0"/>
            <a:t>Identifica el nombre de lugares, objetos.</a:t>
          </a:r>
        </a:p>
      </dgm:t>
    </dgm:pt>
    <dgm:pt modelId="{FC97C5A7-321E-469F-95CB-88DF7F2E5F9B}" type="parTrans" cxnId="{57246F35-33F9-44A0-920B-7A2A5395BB56}">
      <dgm:prSet/>
      <dgm:spPr/>
      <dgm:t>
        <a:bodyPr/>
        <a:lstStyle/>
        <a:p>
          <a:endParaRPr lang="es-PE" sz="1600"/>
        </a:p>
      </dgm:t>
    </dgm:pt>
    <dgm:pt modelId="{D10ACC26-3C76-4F5F-9DF6-45E60656D3A1}" type="sibTrans" cxnId="{57246F35-33F9-44A0-920B-7A2A5395BB56}">
      <dgm:prSet/>
      <dgm:spPr/>
      <dgm:t>
        <a:bodyPr/>
        <a:lstStyle/>
        <a:p>
          <a:endParaRPr lang="es-PE" sz="1600"/>
        </a:p>
      </dgm:t>
    </dgm:pt>
    <dgm:pt modelId="{412B5550-2690-42E8-B32A-F8B0DAD9BC25}">
      <dgm:prSet phldrT="[Texto]" custT="1"/>
      <dgm:spPr/>
      <dgm:t>
        <a:bodyPr/>
        <a:lstStyle/>
        <a:p>
          <a:pPr algn="just"/>
          <a:r>
            <a:rPr lang="es-PE" sz="1600" dirty="0"/>
            <a:t>Deduce características implícitas de personajes, </a:t>
          </a:r>
          <a:r>
            <a:rPr lang="es-ES" sz="1600" dirty="0"/>
            <a:t>animales, objetos y lugares, y determina el significado de palabras según el contexto y hace comparaciones; asimismo, deduce el tema y el destinatario. Establece </a:t>
          </a:r>
          <a:r>
            <a:rPr lang="es-PE" sz="1600" dirty="0"/>
            <a:t>relaciones lógicas de causa-efecto, semejanza diferencia </a:t>
          </a:r>
          <a:r>
            <a:rPr lang="es-ES" sz="1600" dirty="0"/>
            <a:t>y enseñanza y propósito a partir de la información explícita e implícita relevante del texto.</a:t>
          </a:r>
          <a:endParaRPr lang="es-PE" sz="1600" dirty="0"/>
        </a:p>
      </dgm:t>
    </dgm:pt>
    <dgm:pt modelId="{809F54DD-17D3-4208-A1BE-451579C8250A}" type="parTrans" cxnId="{93100E86-27DC-4E0F-A0F2-A774E3291A32}">
      <dgm:prSet/>
      <dgm:spPr/>
      <dgm:t>
        <a:bodyPr/>
        <a:lstStyle/>
        <a:p>
          <a:endParaRPr lang="es-PE" sz="1600"/>
        </a:p>
      </dgm:t>
    </dgm:pt>
    <dgm:pt modelId="{48A3AF84-1EE2-454D-8D00-AE5E9D4B840F}" type="sibTrans" cxnId="{93100E86-27DC-4E0F-A0F2-A774E3291A32}">
      <dgm:prSet/>
      <dgm:spPr/>
      <dgm:t>
        <a:bodyPr/>
        <a:lstStyle/>
        <a:p>
          <a:endParaRPr lang="es-PE" sz="1600"/>
        </a:p>
      </dgm:t>
    </dgm:pt>
    <dgm:pt modelId="{DFF6C2B5-F390-4E2B-AD8F-5E6C6450A823}">
      <dgm:prSet phldrT="[Texto]" custT="1"/>
      <dgm:spPr/>
      <dgm:t>
        <a:bodyPr/>
        <a:lstStyle/>
        <a:p>
          <a:pPr algn="just"/>
          <a:r>
            <a:rPr lang="es-PE" sz="1600" dirty="0"/>
            <a:t>Aplica el contenido del texto a otras situaciones.</a:t>
          </a:r>
        </a:p>
      </dgm:t>
    </dgm:pt>
    <dgm:pt modelId="{AFD08A9C-B845-4BE5-8B6D-A721CF9885A1}" type="parTrans" cxnId="{35C59A66-52BE-4F67-A573-00D0E87746C6}">
      <dgm:prSet/>
      <dgm:spPr/>
      <dgm:t>
        <a:bodyPr/>
        <a:lstStyle/>
        <a:p>
          <a:endParaRPr lang="es-PE" sz="1600"/>
        </a:p>
      </dgm:t>
    </dgm:pt>
    <dgm:pt modelId="{CB9D0175-5A9B-40B5-BF77-CB50C7F78E58}" type="sibTrans" cxnId="{35C59A66-52BE-4F67-A573-00D0E87746C6}">
      <dgm:prSet/>
      <dgm:spPr/>
      <dgm:t>
        <a:bodyPr/>
        <a:lstStyle/>
        <a:p>
          <a:endParaRPr lang="es-PE" sz="1600"/>
        </a:p>
      </dgm:t>
    </dgm:pt>
    <dgm:pt modelId="{5E4B2929-9DAD-44DA-A61E-A02912D8E247}">
      <dgm:prSet phldrT="[Texto]" custT="1"/>
      <dgm:spPr/>
      <dgm:t>
        <a:bodyPr/>
        <a:lstStyle/>
        <a:p>
          <a:pPr algn="just"/>
          <a:r>
            <a:rPr lang="es-ES" sz="1600" dirty="0"/>
            <a:t>Identifica la secuencia de hechos</a:t>
          </a:r>
          <a:endParaRPr lang="es-PE" sz="1600" dirty="0"/>
        </a:p>
      </dgm:t>
    </dgm:pt>
    <dgm:pt modelId="{FACE6DC4-6DB8-4D45-9587-1A9D8A87A81B}" type="parTrans" cxnId="{99AF2B15-2507-4904-A19B-2EE156E1A63F}">
      <dgm:prSet/>
      <dgm:spPr/>
      <dgm:t>
        <a:bodyPr/>
        <a:lstStyle/>
        <a:p>
          <a:endParaRPr lang="es-PE" sz="1600"/>
        </a:p>
      </dgm:t>
    </dgm:pt>
    <dgm:pt modelId="{3580AC3E-CFBB-405B-A300-4CDAB96FE78B}" type="sibTrans" cxnId="{99AF2B15-2507-4904-A19B-2EE156E1A63F}">
      <dgm:prSet/>
      <dgm:spPr/>
      <dgm:t>
        <a:bodyPr/>
        <a:lstStyle/>
        <a:p>
          <a:endParaRPr lang="es-PE" sz="1600"/>
        </a:p>
      </dgm:t>
    </dgm:pt>
    <dgm:pt modelId="{81E79396-3B12-4317-AB98-DAA29CD18F30}">
      <dgm:prSet phldrT="[Texto]" custT="1"/>
      <dgm:spPr/>
      <dgm:t>
        <a:bodyPr/>
        <a:lstStyle/>
        <a:p>
          <a:pPr algn="just"/>
          <a:r>
            <a:rPr lang="es-PE" sz="1600" dirty="0"/>
            <a:t>Opina acerca del contenido del texto, explica el sentido de algunos recursos textuales (ilustraciones, tamaño de letra, etc.) y justifica sus preferencias cuando elige o recomienda textos a partir de su experiencia, necesidades e intereses, con el fin de reflexionar sobre los textos que lee.</a:t>
          </a:r>
        </a:p>
      </dgm:t>
    </dgm:pt>
    <dgm:pt modelId="{727465DD-D8B6-48DD-824A-2CA291BE8E8E}" type="parTrans" cxnId="{5FAFB7AD-F5CD-45FF-8E3E-DCABC13F8D33}">
      <dgm:prSet/>
      <dgm:spPr/>
      <dgm:t>
        <a:bodyPr/>
        <a:lstStyle/>
        <a:p>
          <a:endParaRPr lang="es-PE" sz="1600"/>
        </a:p>
      </dgm:t>
    </dgm:pt>
    <dgm:pt modelId="{05C82CA7-1051-4056-86C7-FB3CC6FE70DE}" type="sibTrans" cxnId="{5FAFB7AD-F5CD-45FF-8E3E-DCABC13F8D33}">
      <dgm:prSet/>
      <dgm:spPr/>
      <dgm:t>
        <a:bodyPr/>
        <a:lstStyle/>
        <a:p>
          <a:endParaRPr lang="es-PE" sz="1600"/>
        </a:p>
      </dgm:t>
    </dgm:pt>
    <dgm:pt modelId="{443FC9A8-09EB-48BE-AC94-EE323096CDA0}">
      <dgm:prSet custT="1"/>
      <dgm:spPr/>
      <dgm:t>
        <a:bodyPr/>
        <a:lstStyle/>
        <a:p>
          <a:r>
            <a:rPr lang="es-PE" sz="1600" dirty="0"/>
            <a:t>Interpreta expresiones con sentido figurado. </a:t>
          </a:r>
          <a:r>
            <a:rPr lang="es-PE" sz="1600" dirty="0" err="1"/>
            <a:t>Metafora</a:t>
          </a:r>
          <a:r>
            <a:rPr lang="es-PE" sz="1600" dirty="0"/>
            <a:t> (tus ojos </a:t>
          </a:r>
          <a:r>
            <a:rPr lang="es-PE" sz="1600" b="1" dirty="0"/>
            <a:t>son</a:t>
          </a:r>
          <a:r>
            <a:rPr lang="es-PE" sz="1600" dirty="0"/>
            <a:t> dos luceros en el cielo, tus dientes </a:t>
          </a:r>
          <a:r>
            <a:rPr lang="es-PE" sz="1600" b="1" dirty="0"/>
            <a:t>son</a:t>
          </a:r>
          <a:r>
            <a:rPr lang="es-PE" sz="1600" dirty="0"/>
            <a:t> perlas en la profundidad de tus labios, tu corazón </a:t>
          </a:r>
          <a:r>
            <a:rPr lang="es-PE" sz="1600" b="1" dirty="0"/>
            <a:t>es</a:t>
          </a:r>
          <a:r>
            <a:rPr lang="es-PE" sz="1600" dirty="0"/>
            <a:t> de piedra) </a:t>
          </a:r>
          <a:r>
            <a:rPr lang="es-PE" sz="1600" dirty="0" err="1"/>
            <a:t>simil</a:t>
          </a:r>
          <a:r>
            <a:rPr lang="es-PE" sz="1600" dirty="0"/>
            <a:t> tus ojos son como dos luceros, tus ojos se parecen a dos luceros del cielo.</a:t>
          </a:r>
        </a:p>
      </dgm:t>
    </dgm:pt>
    <dgm:pt modelId="{0294679B-0545-4EA8-B3F8-A911CADF3A24}" type="parTrans" cxnId="{27DE3984-5606-4733-AADA-840DEE698C0B}">
      <dgm:prSet/>
      <dgm:spPr/>
      <dgm:t>
        <a:bodyPr/>
        <a:lstStyle/>
        <a:p>
          <a:endParaRPr lang="es-PE" sz="1600"/>
        </a:p>
      </dgm:t>
    </dgm:pt>
    <dgm:pt modelId="{8F49A87E-5203-40C2-AF0C-8015A03E9C92}" type="sibTrans" cxnId="{27DE3984-5606-4733-AADA-840DEE698C0B}">
      <dgm:prSet/>
      <dgm:spPr/>
      <dgm:t>
        <a:bodyPr/>
        <a:lstStyle/>
        <a:p>
          <a:endParaRPr lang="es-PE" sz="1600"/>
        </a:p>
      </dgm:t>
    </dgm:pt>
    <dgm:pt modelId="{F46C94E7-4A5A-42BD-8648-35CF6D42BC35}">
      <dgm:prSet custT="1"/>
      <dgm:spPr/>
      <dgm:t>
        <a:bodyPr/>
        <a:lstStyle/>
        <a:p>
          <a:r>
            <a:rPr lang="es-PE" sz="1600" dirty="0"/>
            <a:t>Deduce el tema.</a:t>
          </a:r>
        </a:p>
      </dgm:t>
    </dgm:pt>
    <dgm:pt modelId="{91D1711D-F2AC-4851-873B-A7C22E8FB912}" type="parTrans" cxnId="{5F04BE6B-3EE5-4742-8FEC-C25EE706EA53}">
      <dgm:prSet/>
      <dgm:spPr/>
      <dgm:t>
        <a:bodyPr/>
        <a:lstStyle/>
        <a:p>
          <a:endParaRPr lang="es-PE" sz="1600"/>
        </a:p>
      </dgm:t>
    </dgm:pt>
    <dgm:pt modelId="{E605ACBA-5751-4A69-8BDC-36668D5F4DD5}" type="sibTrans" cxnId="{5F04BE6B-3EE5-4742-8FEC-C25EE706EA53}">
      <dgm:prSet/>
      <dgm:spPr/>
      <dgm:t>
        <a:bodyPr/>
        <a:lstStyle/>
        <a:p>
          <a:endParaRPr lang="es-PE" sz="1600"/>
        </a:p>
      </dgm:t>
    </dgm:pt>
    <dgm:pt modelId="{DD36EB64-B970-49F3-8000-2042DE84B015}">
      <dgm:prSet custT="1"/>
      <dgm:spPr/>
      <dgm:t>
        <a:bodyPr/>
        <a:lstStyle/>
        <a:p>
          <a:r>
            <a:rPr lang="es-PE" sz="1600" dirty="0"/>
            <a:t>Deduce el destinatario de un texto.</a:t>
          </a:r>
        </a:p>
      </dgm:t>
    </dgm:pt>
    <dgm:pt modelId="{C1FA4E61-056D-426A-B653-B8DA7A1A83F5}" type="parTrans" cxnId="{945830F0-E455-4542-B16F-F648FB9BE53F}">
      <dgm:prSet/>
      <dgm:spPr/>
      <dgm:t>
        <a:bodyPr/>
        <a:lstStyle/>
        <a:p>
          <a:endParaRPr lang="es-PE" sz="1600"/>
        </a:p>
      </dgm:t>
    </dgm:pt>
    <dgm:pt modelId="{6DF20347-F15E-47D2-B32A-4994149ED96B}" type="sibTrans" cxnId="{945830F0-E455-4542-B16F-F648FB9BE53F}">
      <dgm:prSet/>
      <dgm:spPr/>
      <dgm:t>
        <a:bodyPr/>
        <a:lstStyle/>
        <a:p>
          <a:endParaRPr lang="es-PE" sz="1600"/>
        </a:p>
      </dgm:t>
    </dgm:pt>
    <dgm:pt modelId="{43459485-6077-4A07-9190-1D99B1D47137}">
      <dgm:prSet custT="1"/>
      <dgm:spPr/>
      <dgm:t>
        <a:bodyPr/>
        <a:lstStyle/>
        <a:p>
          <a:r>
            <a:rPr lang="es-PE" sz="1600"/>
            <a:t>Deduce los sentimientos, emociones o estados de ánimo sugeridos por el texto.</a:t>
          </a:r>
          <a:endParaRPr lang="es-PE" sz="1600" dirty="0"/>
        </a:p>
      </dgm:t>
    </dgm:pt>
    <dgm:pt modelId="{1979B848-8DE8-4360-9322-9B8812389107}" type="parTrans" cxnId="{5323DC5F-B0FC-40CD-9C17-AD149D63EEC0}">
      <dgm:prSet/>
      <dgm:spPr/>
      <dgm:t>
        <a:bodyPr/>
        <a:lstStyle/>
        <a:p>
          <a:endParaRPr lang="es-PE" sz="1600"/>
        </a:p>
      </dgm:t>
    </dgm:pt>
    <dgm:pt modelId="{7899C61A-3C47-4E94-A863-E0A145B09B5A}" type="sibTrans" cxnId="{5323DC5F-B0FC-40CD-9C17-AD149D63EEC0}">
      <dgm:prSet/>
      <dgm:spPr/>
      <dgm:t>
        <a:bodyPr/>
        <a:lstStyle/>
        <a:p>
          <a:endParaRPr lang="es-PE" sz="1600"/>
        </a:p>
      </dgm:t>
    </dgm:pt>
    <dgm:pt modelId="{8BD02425-E1AD-40C3-9063-A8D2E1BC5F9D}">
      <dgm:prSet custT="1"/>
      <dgm:spPr/>
      <dgm:t>
        <a:bodyPr/>
        <a:lstStyle/>
        <a:p>
          <a:r>
            <a:rPr lang="es-PE" sz="1600" dirty="0"/>
            <a:t>Deduce el propósito comunicativo de un texto.</a:t>
          </a:r>
        </a:p>
      </dgm:t>
    </dgm:pt>
    <dgm:pt modelId="{79EDA0D0-46B3-43F2-A14A-56FB72AE7342}" type="parTrans" cxnId="{502EE1A1-67B5-4B94-8440-E7CA54313DA0}">
      <dgm:prSet/>
      <dgm:spPr/>
      <dgm:t>
        <a:bodyPr/>
        <a:lstStyle/>
        <a:p>
          <a:endParaRPr lang="es-PE" sz="1600"/>
        </a:p>
      </dgm:t>
    </dgm:pt>
    <dgm:pt modelId="{9ADD9B8F-E280-48B3-87A9-E765129DA4B5}" type="sibTrans" cxnId="{502EE1A1-67B5-4B94-8440-E7CA54313DA0}">
      <dgm:prSet/>
      <dgm:spPr/>
      <dgm:t>
        <a:bodyPr/>
        <a:lstStyle/>
        <a:p>
          <a:endParaRPr lang="es-PE" sz="1600"/>
        </a:p>
      </dgm:t>
    </dgm:pt>
    <dgm:pt modelId="{2CD19225-EA74-4877-A987-2BF3AA8E4E30}">
      <dgm:prSet custT="1"/>
      <dgm:spPr/>
      <dgm:t>
        <a:bodyPr/>
        <a:lstStyle/>
        <a:p>
          <a:r>
            <a:rPr lang="es-PE" sz="1600" dirty="0"/>
            <a:t>Deduce relaciones lógicas de causa-efecto.</a:t>
          </a:r>
        </a:p>
      </dgm:t>
    </dgm:pt>
    <dgm:pt modelId="{52C9608C-C0EC-4407-8D81-16247EEEF2B8}" type="parTrans" cxnId="{5591712C-4AD0-4198-BF89-42401B852FFE}">
      <dgm:prSet/>
      <dgm:spPr/>
      <dgm:t>
        <a:bodyPr/>
        <a:lstStyle/>
        <a:p>
          <a:endParaRPr lang="es-PE" sz="1600"/>
        </a:p>
      </dgm:t>
    </dgm:pt>
    <dgm:pt modelId="{3DC8FCDF-6B50-4EF9-BE9A-34634DECF828}" type="sibTrans" cxnId="{5591712C-4AD0-4198-BF89-42401B852FFE}">
      <dgm:prSet/>
      <dgm:spPr/>
      <dgm:t>
        <a:bodyPr/>
        <a:lstStyle/>
        <a:p>
          <a:endParaRPr lang="es-PE" sz="1600"/>
        </a:p>
      </dgm:t>
    </dgm:pt>
    <dgm:pt modelId="{6B6B74FD-00AF-4B09-A393-0B192444FC21}">
      <dgm:prSet phldrT="[Texto]" custT="1"/>
      <dgm:spPr/>
      <dgm:t>
        <a:bodyPr/>
        <a:lstStyle/>
        <a:p>
          <a:pPr algn="just"/>
          <a:r>
            <a:rPr lang="es-PE" sz="1600" dirty="0"/>
            <a:t>Evalúa el uso de recursos formales de un texto.</a:t>
          </a:r>
        </a:p>
      </dgm:t>
    </dgm:pt>
    <dgm:pt modelId="{6A74F3B6-29DE-4AC7-8425-B382854D2964}" type="parTrans" cxnId="{B11E8820-3C02-497F-A39D-BF51FC771625}">
      <dgm:prSet/>
      <dgm:spPr/>
      <dgm:t>
        <a:bodyPr/>
        <a:lstStyle/>
        <a:p>
          <a:endParaRPr lang="es-PE" sz="1600"/>
        </a:p>
      </dgm:t>
    </dgm:pt>
    <dgm:pt modelId="{5D8D959A-AB47-4C0E-91CD-246B144FD3FC}" type="sibTrans" cxnId="{B11E8820-3C02-497F-A39D-BF51FC771625}">
      <dgm:prSet/>
      <dgm:spPr/>
      <dgm:t>
        <a:bodyPr/>
        <a:lstStyle/>
        <a:p>
          <a:endParaRPr lang="es-PE" sz="1600"/>
        </a:p>
      </dgm:t>
    </dgm:pt>
    <dgm:pt modelId="{EF1C5064-5C4F-4755-8EAE-D18DCEC4B7B3}">
      <dgm:prSet phldrT="[Texto]" custT="1"/>
      <dgm:spPr/>
      <dgm:t>
        <a:bodyPr/>
        <a:lstStyle/>
        <a:p>
          <a:pPr algn="just"/>
          <a:r>
            <a:rPr lang="es-PE" sz="1600" dirty="0"/>
            <a:t>Utiliza ideas del texto para sustentar una opinión.</a:t>
          </a:r>
        </a:p>
      </dgm:t>
    </dgm:pt>
    <dgm:pt modelId="{E7B23698-1FD3-45B4-A5EC-98DA6E7B7A50}" type="parTrans" cxnId="{0E37A0DB-71F8-49F6-8A71-75B622CCF3B3}">
      <dgm:prSet/>
      <dgm:spPr/>
      <dgm:t>
        <a:bodyPr/>
        <a:lstStyle/>
        <a:p>
          <a:endParaRPr lang="es-PE" sz="1600"/>
        </a:p>
      </dgm:t>
    </dgm:pt>
    <dgm:pt modelId="{BACBD973-1E23-4602-9C5D-90214190EC37}" type="sibTrans" cxnId="{0E37A0DB-71F8-49F6-8A71-75B622CCF3B3}">
      <dgm:prSet/>
      <dgm:spPr/>
      <dgm:t>
        <a:bodyPr/>
        <a:lstStyle/>
        <a:p>
          <a:endParaRPr lang="es-PE" sz="1600"/>
        </a:p>
      </dgm:t>
    </dgm:pt>
    <dgm:pt modelId="{04147043-7887-43A9-BA1A-F217143663E2}" type="pres">
      <dgm:prSet presAssocID="{B6866992-870A-450E-8028-71910BE64AF2}" presName="Name0" presStyleCnt="0">
        <dgm:presLayoutVars>
          <dgm:dir/>
          <dgm:animLvl val="lvl"/>
          <dgm:resizeHandles/>
        </dgm:presLayoutVars>
      </dgm:prSet>
      <dgm:spPr/>
    </dgm:pt>
    <dgm:pt modelId="{749BF1D9-982F-4EF7-A21C-1C94BCE501D0}" type="pres">
      <dgm:prSet presAssocID="{8D0E8831-6C69-447C-98F3-E6FC075C70A3}" presName="linNode" presStyleCnt="0"/>
      <dgm:spPr/>
    </dgm:pt>
    <dgm:pt modelId="{D6AF8E9F-6BB3-4DF2-9B44-92B318377DCF}" type="pres">
      <dgm:prSet presAssocID="{8D0E8831-6C69-447C-98F3-E6FC075C70A3}" presName="parentShp" presStyleLbl="node1" presStyleIdx="0" presStyleCnt="3" custScaleX="121581" custScaleY="158579" custLinFactNeighborX="-3395" custLinFactNeighborY="-178">
        <dgm:presLayoutVars>
          <dgm:bulletEnabled val="1"/>
        </dgm:presLayoutVars>
      </dgm:prSet>
      <dgm:spPr/>
    </dgm:pt>
    <dgm:pt modelId="{98ADC997-1A14-40AF-BE9C-3CFEB4D00FEE}" type="pres">
      <dgm:prSet presAssocID="{8D0E8831-6C69-447C-98F3-E6FC075C70A3}" presName="childShp" presStyleLbl="bgAccFollowNode1" presStyleIdx="0" presStyleCnt="3" custScaleX="71416" custLinFactNeighborX="197" custLinFactNeighborY="-29304">
        <dgm:presLayoutVars>
          <dgm:bulletEnabled val="1"/>
        </dgm:presLayoutVars>
      </dgm:prSet>
      <dgm:spPr/>
    </dgm:pt>
    <dgm:pt modelId="{524A047A-D53F-46D7-ABF4-E94DF0C93863}" type="pres">
      <dgm:prSet presAssocID="{E70D3BFD-2178-42A5-88C1-BA20F2C2F102}" presName="spacing" presStyleCnt="0"/>
      <dgm:spPr/>
    </dgm:pt>
    <dgm:pt modelId="{49F1B296-AF11-4AF7-A480-01335174E66A}" type="pres">
      <dgm:prSet presAssocID="{412B5550-2690-42E8-B32A-F8B0DAD9BC25}" presName="linNode" presStyleCnt="0"/>
      <dgm:spPr/>
    </dgm:pt>
    <dgm:pt modelId="{CAF530E8-30A5-4F30-9B90-7EA6C0D46036}" type="pres">
      <dgm:prSet presAssocID="{412B5550-2690-42E8-B32A-F8B0DAD9BC25}" presName="parentShp" presStyleLbl="node1" presStyleIdx="1" presStyleCnt="3" custScaleX="117584" custScaleY="141582" custLinFactNeighborX="-2687" custLinFactNeighborY="1926">
        <dgm:presLayoutVars>
          <dgm:bulletEnabled val="1"/>
        </dgm:presLayoutVars>
      </dgm:prSet>
      <dgm:spPr/>
    </dgm:pt>
    <dgm:pt modelId="{256CA7BD-9308-44D5-8061-11D028E6D0C8}" type="pres">
      <dgm:prSet presAssocID="{412B5550-2690-42E8-B32A-F8B0DAD9BC25}" presName="childShp" presStyleLbl="bgAccFollowNode1" presStyleIdx="1" presStyleCnt="3" custScaleX="74080" custScaleY="201018" custLinFactNeighborY="-16692">
        <dgm:presLayoutVars>
          <dgm:bulletEnabled val="1"/>
        </dgm:presLayoutVars>
      </dgm:prSet>
      <dgm:spPr/>
    </dgm:pt>
    <dgm:pt modelId="{D827669F-9705-425B-8F88-6E8245B4D010}" type="pres">
      <dgm:prSet presAssocID="{48A3AF84-1EE2-454D-8D00-AE5E9D4B840F}" presName="spacing" presStyleCnt="0"/>
      <dgm:spPr/>
    </dgm:pt>
    <dgm:pt modelId="{F64B8734-F953-456C-96D8-8A2C264A516B}" type="pres">
      <dgm:prSet presAssocID="{81E79396-3B12-4317-AB98-DAA29CD18F30}" presName="linNode" presStyleCnt="0"/>
      <dgm:spPr/>
    </dgm:pt>
    <dgm:pt modelId="{25CEAFF7-1605-4DE9-B0BB-F75C1CED7141}" type="pres">
      <dgm:prSet presAssocID="{81E79396-3B12-4317-AB98-DAA29CD18F30}" presName="parentShp" presStyleLbl="node1" presStyleIdx="2" presStyleCnt="3" custScaleX="118681" custLinFactNeighborX="-1986" custLinFactNeighborY="178">
        <dgm:presLayoutVars>
          <dgm:bulletEnabled val="1"/>
        </dgm:presLayoutVars>
      </dgm:prSet>
      <dgm:spPr/>
    </dgm:pt>
    <dgm:pt modelId="{D8F2988D-9807-433A-8657-D9B8E144AED2}" type="pres">
      <dgm:prSet presAssocID="{81E79396-3B12-4317-AB98-DAA29CD18F30}" presName="childShp" presStyleLbl="bgAccFollowNode1" presStyleIdx="2" presStyleCnt="3" custScaleX="75568">
        <dgm:presLayoutVars>
          <dgm:bulletEnabled val="1"/>
        </dgm:presLayoutVars>
      </dgm:prSet>
      <dgm:spPr/>
    </dgm:pt>
  </dgm:ptLst>
  <dgm:cxnLst>
    <dgm:cxn modelId="{DA029F04-64F3-40E4-A528-1E5CEDDCA11A}" type="presOf" srcId="{EF1C5064-5C4F-4755-8EAE-D18DCEC4B7B3}" destId="{D8F2988D-9807-433A-8657-D9B8E144AED2}" srcOrd="0" destOrd="2" presId="urn:microsoft.com/office/officeart/2005/8/layout/vList6"/>
    <dgm:cxn modelId="{EB0EA508-83F8-4337-B1AB-59D8583DED88}" type="presOf" srcId="{DD36EB64-B970-49F3-8000-2042DE84B015}" destId="{256CA7BD-9308-44D5-8061-11D028E6D0C8}" srcOrd="0" destOrd="2" presId="urn:microsoft.com/office/officeart/2005/8/layout/vList6"/>
    <dgm:cxn modelId="{99AF2B15-2507-4904-A19B-2EE156E1A63F}" srcId="{8D0E8831-6C69-447C-98F3-E6FC075C70A3}" destId="{5E4B2929-9DAD-44DA-A61E-A02912D8E247}" srcOrd="2" destOrd="0" parTransId="{FACE6DC4-6DB8-4D45-9587-1A9D8A87A81B}" sibTransId="{3580AC3E-CFBB-405B-A300-4CDAB96FE78B}"/>
    <dgm:cxn modelId="{B11E8820-3C02-497F-A39D-BF51FC771625}" srcId="{81E79396-3B12-4317-AB98-DAA29CD18F30}" destId="{6B6B74FD-00AF-4B09-A393-0B192444FC21}" srcOrd="1" destOrd="0" parTransId="{6A74F3B6-29DE-4AC7-8425-B382854D2964}" sibTransId="{5D8D959A-AB47-4C0E-91CD-246B144FD3FC}"/>
    <dgm:cxn modelId="{63E79421-6D7D-440A-A8D1-3D46B8DE73AC}" type="presOf" srcId="{81E79396-3B12-4317-AB98-DAA29CD18F30}" destId="{25CEAFF7-1605-4DE9-B0BB-F75C1CED7141}" srcOrd="0" destOrd="0" presId="urn:microsoft.com/office/officeart/2005/8/layout/vList6"/>
    <dgm:cxn modelId="{5591712C-4AD0-4198-BF89-42401B852FFE}" srcId="{412B5550-2690-42E8-B32A-F8B0DAD9BC25}" destId="{2CD19225-EA74-4877-A987-2BF3AA8E4E30}" srcOrd="5" destOrd="0" parTransId="{52C9608C-C0EC-4407-8D81-16247EEEF2B8}" sibTransId="{3DC8FCDF-6B50-4EF9-BE9A-34634DECF828}"/>
    <dgm:cxn modelId="{BAF50130-2A14-419D-896A-47B87DAA7B40}" type="presOf" srcId="{443FC9A8-09EB-48BE-AC94-EE323096CDA0}" destId="{256CA7BD-9308-44D5-8061-11D028E6D0C8}" srcOrd="0" destOrd="0" presId="urn:microsoft.com/office/officeart/2005/8/layout/vList6"/>
    <dgm:cxn modelId="{57246F35-33F9-44A0-920B-7A2A5395BB56}" srcId="{8D0E8831-6C69-447C-98F3-E6FC075C70A3}" destId="{A12E31FC-B5E7-4991-86F0-28963CFA6770}" srcOrd="1" destOrd="0" parTransId="{FC97C5A7-321E-469F-95CB-88DF7F2E5F9B}" sibTransId="{D10ACC26-3C76-4F5F-9DF6-45E60656D3A1}"/>
    <dgm:cxn modelId="{5323DC5F-B0FC-40CD-9C17-AD149D63EEC0}" srcId="{412B5550-2690-42E8-B32A-F8B0DAD9BC25}" destId="{43459485-6077-4A07-9190-1D99B1D47137}" srcOrd="3" destOrd="0" parTransId="{1979B848-8DE8-4360-9322-9B8812389107}" sibTransId="{7899C61A-3C47-4E94-A863-E0A145B09B5A}"/>
    <dgm:cxn modelId="{216CF964-2252-463E-B967-5BA6724F30C2}" type="presOf" srcId="{B6866992-870A-450E-8028-71910BE64AF2}" destId="{04147043-7887-43A9-BA1A-F217143663E2}" srcOrd="0" destOrd="0" presId="urn:microsoft.com/office/officeart/2005/8/layout/vList6"/>
    <dgm:cxn modelId="{35C59A66-52BE-4F67-A573-00D0E87746C6}" srcId="{81E79396-3B12-4317-AB98-DAA29CD18F30}" destId="{DFF6C2B5-F390-4E2B-AD8F-5E6C6450A823}" srcOrd="0" destOrd="0" parTransId="{AFD08A9C-B845-4BE5-8B6D-A721CF9885A1}" sibTransId="{CB9D0175-5A9B-40B5-BF77-CB50C7F78E58}"/>
    <dgm:cxn modelId="{5F04BE6B-3EE5-4742-8FEC-C25EE706EA53}" srcId="{412B5550-2690-42E8-B32A-F8B0DAD9BC25}" destId="{F46C94E7-4A5A-42BD-8648-35CF6D42BC35}" srcOrd="1" destOrd="0" parTransId="{91D1711D-F2AC-4851-873B-A7C22E8FB912}" sibTransId="{E605ACBA-5751-4A69-8BDC-36668D5F4DD5}"/>
    <dgm:cxn modelId="{AC240C6E-5470-494F-8369-6932A477256F}" type="presOf" srcId="{8BD02425-E1AD-40C3-9063-A8D2E1BC5F9D}" destId="{256CA7BD-9308-44D5-8061-11D028E6D0C8}" srcOrd="0" destOrd="4" presId="urn:microsoft.com/office/officeart/2005/8/layout/vList6"/>
    <dgm:cxn modelId="{49D9306F-A0BA-4813-91B1-8B156D028B84}" type="presOf" srcId="{2CD19225-EA74-4877-A987-2BF3AA8E4E30}" destId="{256CA7BD-9308-44D5-8061-11D028E6D0C8}" srcOrd="0" destOrd="5" presId="urn:microsoft.com/office/officeart/2005/8/layout/vList6"/>
    <dgm:cxn modelId="{8919EC5A-4DE5-46E8-9606-A8661316CC78}" srcId="{B6866992-870A-450E-8028-71910BE64AF2}" destId="{8D0E8831-6C69-447C-98F3-E6FC075C70A3}" srcOrd="0" destOrd="0" parTransId="{15C72B4B-B02D-443C-A344-E1DDEB08FAEF}" sibTransId="{E70D3BFD-2178-42A5-88C1-BA20F2C2F102}"/>
    <dgm:cxn modelId="{1F55FF5A-9C9A-4C24-A870-7343BA302764}" type="presOf" srcId="{5E4B2929-9DAD-44DA-A61E-A02912D8E247}" destId="{98ADC997-1A14-40AF-BE9C-3CFEB4D00FEE}" srcOrd="0" destOrd="2" presId="urn:microsoft.com/office/officeart/2005/8/layout/vList6"/>
    <dgm:cxn modelId="{27DE3984-5606-4733-AADA-840DEE698C0B}" srcId="{412B5550-2690-42E8-B32A-F8B0DAD9BC25}" destId="{443FC9A8-09EB-48BE-AC94-EE323096CDA0}" srcOrd="0" destOrd="0" parTransId="{0294679B-0545-4EA8-B3F8-A911CADF3A24}" sibTransId="{8F49A87E-5203-40C2-AF0C-8015A03E9C92}"/>
    <dgm:cxn modelId="{93100E86-27DC-4E0F-A0F2-A774E3291A32}" srcId="{B6866992-870A-450E-8028-71910BE64AF2}" destId="{412B5550-2690-42E8-B32A-F8B0DAD9BC25}" srcOrd="1" destOrd="0" parTransId="{809F54DD-17D3-4208-A1BE-451579C8250A}" sibTransId="{48A3AF84-1EE2-454D-8D00-AE5E9D4B840F}"/>
    <dgm:cxn modelId="{E81E6987-42FE-4A1A-95F0-0523422A07B5}" type="presOf" srcId="{412B5550-2690-42E8-B32A-F8B0DAD9BC25}" destId="{CAF530E8-30A5-4F30-9B90-7EA6C0D46036}" srcOrd="0" destOrd="0" presId="urn:microsoft.com/office/officeart/2005/8/layout/vList6"/>
    <dgm:cxn modelId="{B316B08C-FCE7-44B5-9230-979BF9363591}" type="presOf" srcId="{DFF6C2B5-F390-4E2B-AD8F-5E6C6450A823}" destId="{D8F2988D-9807-433A-8657-D9B8E144AED2}" srcOrd="0" destOrd="0" presId="urn:microsoft.com/office/officeart/2005/8/layout/vList6"/>
    <dgm:cxn modelId="{67656498-E921-4B9D-8785-C54CA849BAE3}" srcId="{8D0E8831-6C69-447C-98F3-E6FC075C70A3}" destId="{B2D88302-230F-4F32-87F7-97DB594C9D30}" srcOrd="0" destOrd="0" parTransId="{D01AAE43-CA5F-49FD-BB95-FD86057E1DB1}" sibTransId="{EDC2D02A-78CE-4C0C-84D3-8A715F62A07A}"/>
    <dgm:cxn modelId="{502EE1A1-67B5-4B94-8440-E7CA54313DA0}" srcId="{412B5550-2690-42E8-B32A-F8B0DAD9BC25}" destId="{8BD02425-E1AD-40C3-9063-A8D2E1BC5F9D}" srcOrd="4" destOrd="0" parTransId="{79EDA0D0-46B3-43F2-A14A-56FB72AE7342}" sibTransId="{9ADD9B8F-E280-48B3-87A9-E765129DA4B5}"/>
    <dgm:cxn modelId="{5FAFB7AD-F5CD-45FF-8E3E-DCABC13F8D33}" srcId="{B6866992-870A-450E-8028-71910BE64AF2}" destId="{81E79396-3B12-4317-AB98-DAA29CD18F30}" srcOrd="2" destOrd="0" parTransId="{727465DD-D8B6-48DD-824A-2CA291BE8E8E}" sibTransId="{05C82CA7-1051-4056-86C7-FB3CC6FE70DE}"/>
    <dgm:cxn modelId="{546881B9-7A23-4F03-8059-DFC92762233F}" type="presOf" srcId="{B2D88302-230F-4F32-87F7-97DB594C9D30}" destId="{98ADC997-1A14-40AF-BE9C-3CFEB4D00FEE}" srcOrd="0" destOrd="0" presId="urn:microsoft.com/office/officeart/2005/8/layout/vList6"/>
    <dgm:cxn modelId="{644A7CC7-C014-4EF8-B80C-A0153CCFBA54}" type="presOf" srcId="{8D0E8831-6C69-447C-98F3-E6FC075C70A3}" destId="{D6AF8E9F-6BB3-4DF2-9B44-92B318377DCF}" srcOrd="0" destOrd="0" presId="urn:microsoft.com/office/officeart/2005/8/layout/vList6"/>
    <dgm:cxn modelId="{B319D8C8-F330-4045-B883-6B2AC2631A37}" type="presOf" srcId="{6B6B74FD-00AF-4B09-A393-0B192444FC21}" destId="{D8F2988D-9807-433A-8657-D9B8E144AED2}" srcOrd="0" destOrd="1" presId="urn:microsoft.com/office/officeart/2005/8/layout/vList6"/>
    <dgm:cxn modelId="{7E06EFD5-8FA3-4FE0-BE40-94F79A826A97}" type="presOf" srcId="{43459485-6077-4A07-9190-1D99B1D47137}" destId="{256CA7BD-9308-44D5-8061-11D028E6D0C8}" srcOrd="0" destOrd="3" presId="urn:microsoft.com/office/officeart/2005/8/layout/vList6"/>
    <dgm:cxn modelId="{E47802D8-39D1-4FC2-AEEF-33D4CB80F9D6}" type="presOf" srcId="{A12E31FC-B5E7-4991-86F0-28963CFA6770}" destId="{98ADC997-1A14-40AF-BE9C-3CFEB4D00FEE}" srcOrd="0" destOrd="1" presId="urn:microsoft.com/office/officeart/2005/8/layout/vList6"/>
    <dgm:cxn modelId="{0E37A0DB-71F8-49F6-8A71-75B622CCF3B3}" srcId="{81E79396-3B12-4317-AB98-DAA29CD18F30}" destId="{EF1C5064-5C4F-4755-8EAE-D18DCEC4B7B3}" srcOrd="2" destOrd="0" parTransId="{E7B23698-1FD3-45B4-A5EC-98DA6E7B7A50}" sibTransId="{BACBD973-1E23-4602-9C5D-90214190EC37}"/>
    <dgm:cxn modelId="{13BA86E1-2171-4227-A447-5E4CF7A7B978}" type="presOf" srcId="{F46C94E7-4A5A-42BD-8648-35CF6D42BC35}" destId="{256CA7BD-9308-44D5-8061-11D028E6D0C8}" srcOrd="0" destOrd="1" presId="urn:microsoft.com/office/officeart/2005/8/layout/vList6"/>
    <dgm:cxn modelId="{945830F0-E455-4542-B16F-F648FB9BE53F}" srcId="{412B5550-2690-42E8-B32A-F8B0DAD9BC25}" destId="{DD36EB64-B970-49F3-8000-2042DE84B015}" srcOrd="2" destOrd="0" parTransId="{C1FA4E61-056D-426A-B653-B8DA7A1A83F5}" sibTransId="{6DF20347-F15E-47D2-B32A-4994149ED96B}"/>
    <dgm:cxn modelId="{D92410D8-A9FB-4183-9C49-75A0BE4FAA18}" type="presParOf" srcId="{04147043-7887-43A9-BA1A-F217143663E2}" destId="{749BF1D9-982F-4EF7-A21C-1C94BCE501D0}" srcOrd="0" destOrd="0" presId="urn:microsoft.com/office/officeart/2005/8/layout/vList6"/>
    <dgm:cxn modelId="{1F254987-4307-406E-9D68-E2C0CDBD7AFB}" type="presParOf" srcId="{749BF1D9-982F-4EF7-A21C-1C94BCE501D0}" destId="{D6AF8E9F-6BB3-4DF2-9B44-92B318377DCF}" srcOrd="0" destOrd="0" presId="urn:microsoft.com/office/officeart/2005/8/layout/vList6"/>
    <dgm:cxn modelId="{D1B64CEE-9FF2-4855-A826-F6683F3A59D9}" type="presParOf" srcId="{749BF1D9-982F-4EF7-A21C-1C94BCE501D0}" destId="{98ADC997-1A14-40AF-BE9C-3CFEB4D00FEE}" srcOrd="1" destOrd="0" presId="urn:microsoft.com/office/officeart/2005/8/layout/vList6"/>
    <dgm:cxn modelId="{346C909F-945E-4D36-912C-9580DB036A08}" type="presParOf" srcId="{04147043-7887-43A9-BA1A-F217143663E2}" destId="{524A047A-D53F-46D7-ABF4-E94DF0C93863}" srcOrd="1" destOrd="0" presId="urn:microsoft.com/office/officeart/2005/8/layout/vList6"/>
    <dgm:cxn modelId="{8032F88F-E9BB-4963-B6AE-5A6835BCAF8F}" type="presParOf" srcId="{04147043-7887-43A9-BA1A-F217143663E2}" destId="{49F1B296-AF11-4AF7-A480-01335174E66A}" srcOrd="2" destOrd="0" presId="urn:microsoft.com/office/officeart/2005/8/layout/vList6"/>
    <dgm:cxn modelId="{8ADDDE51-E412-4B69-AB75-AE0E76D316C3}" type="presParOf" srcId="{49F1B296-AF11-4AF7-A480-01335174E66A}" destId="{CAF530E8-30A5-4F30-9B90-7EA6C0D46036}" srcOrd="0" destOrd="0" presId="urn:microsoft.com/office/officeart/2005/8/layout/vList6"/>
    <dgm:cxn modelId="{B9A7BDC2-A80C-42DF-A564-77B78ABD6022}" type="presParOf" srcId="{49F1B296-AF11-4AF7-A480-01335174E66A}" destId="{256CA7BD-9308-44D5-8061-11D028E6D0C8}" srcOrd="1" destOrd="0" presId="urn:microsoft.com/office/officeart/2005/8/layout/vList6"/>
    <dgm:cxn modelId="{640209CF-5318-4EC0-966C-25B256B581B2}" type="presParOf" srcId="{04147043-7887-43A9-BA1A-F217143663E2}" destId="{D827669F-9705-425B-8F88-6E8245B4D010}" srcOrd="3" destOrd="0" presId="urn:microsoft.com/office/officeart/2005/8/layout/vList6"/>
    <dgm:cxn modelId="{632387DB-CA4F-47DF-A1A4-8A603B2B4012}" type="presParOf" srcId="{04147043-7887-43A9-BA1A-F217143663E2}" destId="{F64B8734-F953-456C-96D8-8A2C264A516B}" srcOrd="4" destOrd="0" presId="urn:microsoft.com/office/officeart/2005/8/layout/vList6"/>
    <dgm:cxn modelId="{BB308CCA-E24D-4CDA-80FF-E38C3B2F7F71}" type="presParOf" srcId="{F64B8734-F953-456C-96D8-8A2C264A516B}" destId="{25CEAFF7-1605-4DE9-B0BB-F75C1CED7141}" srcOrd="0" destOrd="0" presId="urn:microsoft.com/office/officeart/2005/8/layout/vList6"/>
    <dgm:cxn modelId="{394AB05C-D559-4836-98AC-F573F18C717E}" type="presParOf" srcId="{F64B8734-F953-456C-96D8-8A2C264A516B}" destId="{D8F2988D-9807-433A-8657-D9B8E144AED2}"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22FE26-D5BF-4441-8C5F-0BBE3CD5BE2E}"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s-PE"/>
        </a:p>
      </dgm:t>
    </dgm:pt>
    <dgm:pt modelId="{A354618E-1BDE-43F5-A8C1-26DB6E899589}">
      <dgm:prSet phldrT="[Texto]"/>
      <dgm:spPr/>
      <dgm:t>
        <a:bodyPr/>
        <a:lstStyle/>
        <a:p>
          <a:r>
            <a:rPr lang="es-ES" b="0" i="0" u="none"/>
            <a:t>son puestos en grandes cajas y tapados en hojas de plátano</a:t>
          </a:r>
          <a:endParaRPr lang="es-PE" dirty="0"/>
        </a:p>
      </dgm:t>
    </dgm:pt>
    <dgm:pt modelId="{FC2ED516-766E-4149-9C91-BB0DB0677559}" type="parTrans" cxnId="{F55989E6-AB5E-4BA2-8A00-96C14362082F}">
      <dgm:prSet/>
      <dgm:spPr/>
      <dgm:t>
        <a:bodyPr/>
        <a:lstStyle/>
        <a:p>
          <a:endParaRPr lang="es-PE">
            <a:solidFill>
              <a:schemeClr val="tx1"/>
            </a:solidFill>
          </a:endParaRPr>
        </a:p>
      </dgm:t>
    </dgm:pt>
    <dgm:pt modelId="{4C1D228D-038C-4AA0-9FAE-935AE386D66A}" type="sibTrans" cxnId="{F55989E6-AB5E-4BA2-8A00-96C14362082F}">
      <dgm:prSet/>
      <dgm:spPr/>
      <dgm:t>
        <a:bodyPr/>
        <a:lstStyle/>
        <a:p>
          <a:endParaRPr lang="es-PE">
            <a:solidFill>
              <a:schemeClr val="tx1"/>
            </a:solidFill>
          </a:endParaRPr>
        </a:p>
      </dgm:t>
    </dgm:pt>
    <dgm:pt modelId="{2494820D-620E-4D5C-A439-5867BDDEA269}">
      <dgm:prSet phldrT="[Texto]"/>
      <dgm:spPr/>
      <dgm:t>
        <a:bodyPr/>
        <a:lstStyle/>
        <a:p>
          <a:r>
            <a:rPr lang="es-ES" b="0" i="0" u="none"/>
            <a:t>se les remueve cada día y se les deja fermentar por una semana. </a:t>
          </a:r>
          <a:endParaRPr lang="es-PE" dirty="0"/>
        </a:p>
      </dgm:t>
    </dgm:pt>
    <dgm:pt modelId="{3DFFBDA1-BF61-4835-90A6-B813AA9FF03C}" type="parTrans" cxnId="{BE6C8DD3-EFDB-48F2-89AC-4D7B3355C2EE}">
      <dgm:prSet/>
      <dgm:spPr/>
      <dgm:t>
        <a:bodyPr/>
        <a:lstStyle/>
        <a:p>
          <a:endParaRPr lang="es-PE">
            <a:solidFill>
              <a:schemeClr val="tx1"/>
            </a:solidFill>
          </a:endParaRPr>
        </a:p>
      </dgm:t>
    </dgm:pt>
    <dgm:pt modelId="{65A32ED4-95AC-4F4A-8FCC-5D0C2FDCA244}" type="sibTrans" cxnId="{BE6C8DD3-EFDB-48F2-89AC-4D7B3355C2EE}">
      <dgm:prSet/>
      <dgm:spPr/>
      <dgm:t>
        <a:bodyPr/>
        <a:lstStyle/>
        <a:p>
          <a:endParaRPr lang="es-PE">
            <a:solidFill>
              <a:schemeClr val="tx1"/>
            </a:solidFill>
          </a:endParaRPr>
        </a:p>
      </dgm:t>
    </dgm:pt>
    <dgm:pt modelId="{7698A493-FD6E-41E8-9744-FBAA6A4D1608}">
      <dgm:prSet phldrT="[Texto]"/>
      <dgm:spPr/>
      <dgm:t>
        <a:bodyPr/>
        <a:lstStyle/>
        <a:p>
          <a:r>
            <a:rPr lang="es-ES"/>
            <a:t>Después son puestos en planchas a secar al sol</a:t>
          </a:r>
          <a:endParaRPr lang="es-PE" dirty="0"/>
        </a:p>
      </dgm:t>
    </dgm:pt>
    <dgm:pt modelId="{298A5EE2-CE99-422F-82DF-30DBDA931CE3}" type="parTrans" cxnId="{518CEA84-FCCD-483B-B862-39A1585C965F}">
      <dgm:prSet/>
      <dgm:spPr/>
      <dgm:t>
        <a:bodyPr/>
        <a:lstStyle/>
        <a:p>
          <a:endParaRPr lang="es-PE">
            <a:solidFill>
              <a:schemeClr val="tx1"/>
            </a:solidFill>
          </a:endParaRPr>
        </a:p>
      </dgm:t>
    </dgm:pt>
    <dgm:pt modelId="{38B6B0EB-9969-436D-8B2C-8EB4F9756B6E}" type="sibTrans" cxnId="{518CEA84-FCCD-483B-B862-39A1585C965F}">
      <dgm:prSet/>
      <dgm:spPr/>
      <dgm:t>
        <a:bodyPr/>
        <a:lstStyle/>
        <a:p>
          <a:endParaRPr lang="es-PE">
            <a:solidFill>
              <a:schemeClr val="tx1"/>
            </a:solidFill>
          </a:endParaRPr>
        </a:p>
      </dgm:t>
    </dgm:pt>
    <dgm:pt modelId="{3E261469-5782-4309-A987-32EDC430A474}">
      <dgm:prSet phldrT="[Texto]"/>
      <dgm:spPr/>
      <dgm:t>
        <a:bodyPr/>
        <a:lstStyle/>
        <a:p>
          <a:r>
            <a:rPr lang="es-ES"/>
            <a:t>Muchos trabajadores se encargar de remover los granos para que sequen</a:t>
          </a:r>
          <a:endParaRPr lang="es-PE" dirty="0"/>
        </a:p>
      </dgm:t>
    </dgm:pt>
    <dgm:pt modelId="{A484CD26-5A75-46A1-86D1-A827D472995C}" type="parTrans" cxnId="{C03FB388-BDF6-440A-9005-31617E021D5F}">
      <dgm:prSet/>
      <dgm:spPr/>
      <dgm:t>
        <a:bodyPr/>
        <a:lstStyle/>
        <a:p>
          <a:endParaRPr lang="es-PE">
            <a:solidFill>
              <a:schemeClr val="tx1"/>
            </a:solidFill>
          </a:endParaRPr>
        </a:p>
      </dgm:t>
    </dgm:pt>
    <dgm:pt modelId="{0B9F0377-46D9-4BDB-B43C-D2617146C2D4}" type="sibTrans" cxnId="{C03FB388-BDF6-440A-9005-31617E021D5F}">
      <dgm:prSet/>
      <dgm:spPr/>
      <dgm:t>
        <a:bodyPr/>
        <a:lstStyle/>
        <a:p>
          <a:endParaRPr lang="es-PE">
            <a:solidFill>
              <a:schemeClr val="tx1"/>
            </a:solidFill>
          </a:endParaRPr>
        </a:p>
      </dgm:t>
    </dgm:pt>
    <dgm:pt modelId="{3DA4C36E-E77C-4E3A-AD3A-CE012479772E}">
      <dgm:prSet phldrT="[Texto]"/>
      <dgm:spPr/>
      <dgm:t>
        <a:bodyPr/>
        <a:lstStyle/>
        <a:p>
          <a:r>
            <a:rPr lang="es-ES" dirty="0"/>
            <a:t>Se le muele y se les agrega mucha azúcar</a:t>
          </a:r>
          <a:endParaRPr lang="es-PE" dirty="0"/>
        </a:p>
      </dgm:t>
    </dgm:pt>
    <dgm:pt modelId="{97EF2FEA-86B5-4301-B2D2-2D3CB9B6A595}" type="parTrans" cxnId="{F0566BA8-7F29-410C-80DB-00E3614CDA39}">
      <dgm:prSet/>
      <dgm:spPr/>
      <dgm:t>
        <a:bodyPr/>
        <a:lstStyle/>
        <a:p>
          <a:endParaRPr lang="es-PE">
            <a:solidFill>
              <a:schemeClr val="tx1"/>
            </a:solidFill>
          </a:endParaRPr>
        </a:p>
      </dgm:t>
    </dgm:pt>
    <dgm:pt modelId="{CB0BA970-D14A-4D74-ABE8-1F084B4C37C4}" type="sibTrans" cxnId="{F0566BA8-7F29-410C-80DB-00E3614CDA39}">
      <dgm:prSet/>
      <dgm:spPr/>
      <dgm:t>
        <a:bodyPr/>
        <a:lstStyle/>
        <a:p>
          <a:endParaRPr lang="es-PE">
            <a:solidFill>
              <a:schemeClr val="tx1"/>
            </a:solidFill>
          </a:endParaRPr>
        </a:p>
      </dgm:t>
    </dgm:pt>
    <dgm:pt modelId="{5BB356F5-B972-483E-BFC0-6E91D6119111}" type="pres">
      <dgm:prSet presAssocID="{0022FE26-D5BF-4441-8C5F-0BBE3CD5BE2E}" presName="diagram" presStyleCnt="0">
        <dgm:presLayoutVars>
          <dgm:dir/>
          <dgm:resizeHandles val="exact"/>
        </dgm:presLayoutVars>
      </dgm:prSet>
      <dgm:spPr/>
    </dgm:pt>
    <dgm:pt modelId="{51C4593E-45AB-4D24-8AAD-A13778BC6830}" type="pres">
      <dgm:prSet presAssocID="{A354618E-1BDE-43F5-A8C1-26DB6E899589}" presName="node" presStyleLbl="node1" presStyleIdx="0" presStyleCnt="5">
        <dgm:presLayoutVars>
          <dgm:bulletEnabled val="1"/>
        </dgm:presLayoutVars>
      </dgm:prSet>
      <dgm:spPr/>
    </dgm:pt>
    <dgm:pt modelId="{7C90367E-3293-4A85-A3C9-5A679D5B93EC}" type="pres">
      <dgm:prSet presAssocID="{4C1D228D-038C-4AA0-9FAE-935AE386D66A}" presName="sibTrans" presStyleLbl="sibTrans2D1" presStyleIdx="0" presStyleCnt="4"/>
      <dgm:spPr/>
    </dgm:pt>
    <dgm:pt modelId="{3D8C258D-3AEB-45A0-88D0-D9B6FBD886A8}" type="pres">
      <dgm:prSet presAssocID="{4C1D228D-038C-4AA0-9FAE-935AE386D66A}" presName="connectorText" presStyleLbl="sibTrans2D1" presStyleIdx="0" presStyleCnt="4"/>
      <dgm:spPr/>
    </dgm:pt>
    <dgm:pt modelId="{08323CB7-FCB1-4D90-96FD-05AA3D27D800}" type="pres">
      <dgm:prSet presAssocID="{2494820D-620E-4D5C-A439-5867BDDEA269}" presName="node" presStyleLbl="node1" presStyleIdx="1" presStyleCnt="5">
        <dgm:presLayoutVars>
          <dgm:bulletEnabled val="1"/>
        </dgm:presLayoutVars>
      </dgm:prSet>
      <dgm:spPr/>
    </dgm:pt>
    <dgm:pt modelId="{5B5AC8B8-7948-4401-8136-945CED95A2EC}" type="pres">
      <dgm:prSet presAssocID="{65A32ED4-95AC-4F4A-8FCC-5D0C2FDCA244}" presName="sibTrans" presStyleLbl="sibTrans2D1" presStyleIdx="1" presStyleCnt="4"/>
      <dgm:spPr/>
    </dgm:pt>
    <dgm:pt modelId="{68E9F0EE-AA18-4F5D-8A2E-DE98906B556F}" type="pres">
      <dgm:prSet presAssocID="{65A32ED4-95AC-4F4A-8FCC-5D0C2FDCA244}" presName="connectorText" presStyleLbl="sibTrans2D1" presStyleIdx="1" presStyleCnt="4"/>
      <dgm:spPr/>
    </dgm:pt>
    <dgm:pt modelId="{5D8D54AD-2214-4B5F-B54C-A4DB544058B6}" type="pres">
      <dgm:prSet presAssocID="{7698A493-FD6E-41E8-9744-FBAA6A4D1608}" presName="node" presStyleLbl="node1" presStyleIdx="2" presStyleCnt="5">
        <dgm:presLayoutVars>
          <dgm:bulletEnabled val="1"/>
        </dgm:presLayoutVars>
      </dgm:prSet>
      <dgm:spPr/>
    </dgm:pt>
    <dgm:pt modelId="{408F2699-94DE-43A1-BEE8-F08684B4C306}" type="pres">
      <dgm:prSet presAssocID="{38B6B0EB-9969-436D-8B2C-8EB4F9756B6E}" presName="sibTrans" presStyleLbl="sibTrans2D1" presStyleIdx="2" presStyleCnt="4"/>
      <dgm:spPr/>
    </dgm:pt>
    <dgm:pt modelId="{3B65E8D7-31EA-4291-835F-D4F059A15C1B}" type="pres">
      <dgm:prSet presAssocID="{38B6B0EB-9969-436D-8B2C-8EB4F9756B6E}" presName="connectorText" presStyleLbl="sibTrans2D1" presStyleIdx="2" presStyleCnt="4"/>
      <dgm:spPr/>
    </dgm:pt>
    <dgm:pt modelId="{95E7230F-494A-4F13-BA4D-405AEE499773}" type="pres">
      <dgm:prSet presAssocID="{3E261469-5782-4309-A987-32EDC430A474}" presName="node" presStyleLbl="node1" presStyleIdx="3" presStyleCnt="5">
        <dgm:presLayoutVars>
          <dgm:bulletEnabled val="1"/>
        </dgm:presLayoutVars>
      </dgm:prSet>
      <dgm:spPr/>
    </dgm:pt>
    <dgm:pt modelId="{386F219E-0BE1-498D-84C1-C026B01B16F3}" type="pres">
      <dgm:prSet presAssocID="{0B9F0377-46D9-4BDB-B43C-D2617146C2D4}" presName="sibTrans" presStyleLbl="sibTrans2D1" presStyleIdx="3" presStyleCnt="4"/>
      <dgm:spPr/>
    </dgm:pt>
    <dgm:pt modelId="{8833E85E-65A1-4C68-9CE5-B386074CF123}" type="pres">
      <dgm:prSet presAssocID="{0B9F0377-46D9-4BDB-B43C-D2617146C2D4}" presName="connectorText" presStyleLbl="sibTrans2D1" presStyleIdx="3" presStyleCnt="4"/>
      <dgm:spPr/>
    </dgm:pt>
    <dgm:pt modelId="{3C94C633-4E65-4944-8BA2-D524C833FD64}" type="pres">
      <dgm:prSet presAssocID="{3DA4C36E-E77C-4E3A-AD3A-CE012479772E}" presName="node" presStyleLbl="node1" presStyleIdx="4" presStyleCnt="5">
        <dgm:presLayoutVars>
          <dgm:bulletEnabled val="1"/>
        </dgm:presLayoutVars>
      </dgm:prSet>
      <dgm:spPr/>
    </dgm:pt>
  </dgm:ptLst>
  <dgm:cxnLst>
    <dgm:cxn modelId="{46574B04-F80E-42E4-AD5C-521816F11A90}" type="presOf" srcId="{7698A493-FD6E-41E8-9744-FBAA6A4D1608}" destId="{5D8D54AD-2214-4B5F-B54C-A4DB544058B6}" srcOrd="0" destOrd="0" presId="urn:microsoft.com/office/officeart/2005/8/layout/process5"/>
    <dgm:cxn modelId="{DEE78104-9A0E-4437-8919-7790FFC8990B}" type="presOf" srcId="{A354618E-1BDE-43F5-A8C1-26DB6E899589}" destId="{51C4593E-45AB-4D24-8AAD-A13778BC6830}" srcOrd="0" destOrd="0" presId="urn:microsoft.com/office/officeart/2005/8/layout/process5"/>
    <dgm:cxn modelId="{F2E5BD12-1658-4306-9EAA-DBAFFFC503F2}" type="presOf" srcId="{65A32ED4-95AC-4F4A-8FCC-5D0C2FDCA244}" destId="{68E9F0EE-AA18-4F5D-8A2E-DE98906B556F}" srcOrd="1" destOrd="0" presId="urn:microsoft.com/office/officeart/2005/8/layout/process5"/>
    <dgm:cxn modelId="{65F38F1C-94C6-4337-99EA-CA107F13AEEC}" type="presOf" srcId="{2494820D-620E-4D5C-A439-5867BDDEA269}" destId="{08323CB7-FCB1-4D90-96FD-05AA3D27D800}" srcOrd="0" destOrd="0" presId="urn:microsoft.com/office/officeart/2005/8/layout/process5"/>
    <dgm:cxn modelId="{CC807F26-E334-4DCC-949D-8FBA882533BF}" type="presOf" srcId="{4C1D228D-038C-4AA0-9FAE-935AE386D66A}" destId="{7C90367E-3293-4A85-A3C9-5A679D5B93EC}" srcOrd="0" destOrd="0" presId="urn:microsoft.com/office/officeart/2005/8/layout/process5"/>
    <dgm:cxn modelId="{1C2E8F2E-AF3C-4225-93A6-FDF39C2F6DA7}" type="presOf" srcId="{0022FE26-D5BF-4441-8C5F-0BBE3CD5BE2E}" destId="{5BB356F5-B972-483E-BFC0-6E91D6119111}" srcOrd="0" destOrd="0" presId="urn:microsoft.com/office/officeart/2005/8/layout/process5"/>
    <dgm:cxn modelId="{918E553F-C76C-46F6-A466-3A36AA8D30F9}" type="presOf" srcId="{3DA4C36E-E77C-4E3A-AD3A-CE012479772E}" destId="{3C94C633-4E65-4944-8BA2-D524C833FD64}" srcOrd="0" destOrd="0" presId="urn:microsoft.com/office/officeart/2005/8/layout/process5"/>
    <dgm:cxn modelId="{B8374558-ED4B-4FC6-A6EA-1CEED505F558}" type="presOf" srcId="{38B6B0EB-9969-436D-8B2C-8EB4F9756B6E}" destId="{3B65E8D7-31EA-4291-835F-D4F059A15C1B}" srcOrd="1" destOrd="0" presId="urn:microsoft.com/office/officeart/2005/8/layout/process5"/>
    <dgm:cxn modelId="{518CEA84-FCCD-483B-B862-39A1585C965F}" srcId="{0022FE26-D5BF-4441-8C5F-0BBE3CD5BE2E}" destId="{7698A493-FD6E-41E8-9744-FBAA6A4D1608}" srcOrd="2" destOrd="0" parTransId="{298A5EE2-CE99-422F-82DF-30DBDA931CE3}" sibTransId="{38B6B0EB-9969-436D-8B2C-8EB4F9756B6E}"/>
    <dgm:cxn modelId="{C03FB388-BDF6-440A-9005-31617E021D5F}" srcId="{0022FE26-D5BF-4441-8C5F-0BBE3CD5BE2E}" destId="{3E261469-5782-4309-A987-32EDC430A474}" srcOrd="3" destOrd="0" parTransId="{A484CD26-5A75-46A1-86D1-A827D472995C}" sibTransId="{0B9F0377-46D9-4BDB-B43C-D2617146C2D4}"/>
    <dgm:cxn modelId="{4404058E-3AD7-47C9-BE10-9236FC490CC3}" type="presOf" srcId="{65A32ED4-95AC-4F4A-8FCC-5D0C2FDCA244}" destId="{5B5AC8B8-7948-4401-8136-945CED95A2EC}" srcOrd="0" destOrd="0" presId="urn:microsoft.com/office/officeart/2005/8/layout/process5"/>
    <dgm:cxn modelId="{DB78DD93-7631-43DB-99F0-A3955ADDFA00}" type="presOf" srcId="{0B9F0377-46D9-4BDB-B43C-D2617146C2D4}" destId="{386F219E-0BE1-498D-84C1-C026B01B16F3}" srcOrd="0" destOrd="0" presId="urn:microsoft.com/office/officeart/2005/8/layout/process5"/>
    <dgm:cxn modelId="{F0566BA8-7F29-410C-80DB-00E3614CDA39}" srcId="{0022FE26-D5BF-4441-8C5F-0BBE3CD5BE2E}" destId="{3DA4C36E-E77C-4E3A-AD3A-CE012479772E}" srcOrd="4" destOrd="0" parTransId="{97EF2FEA-86B5-4301-B2D2-2D3CB9B6A595}" sibTransId="{CB0BA970-D14A-4D74-ABE8-1F084B4C37C4}"/>
    <dgm:cxn modelId="{75FAB3AF-60BE-425F-BB46-B6E385F814BA}" type="presOf" srcId="{3E261469-5782-4309-A987-32EDC430A474}" destId="{95E7230F-494A-4F13-BA4D-405AEE499773}" srcOrd="0" destOrd="0" presId="urn:microsoft.com/office/officeart/2005/8/layout/process5"/>
    <dgm:cxn modelId="{7E4F0BB4-0468-4713-859F-2784413F5D07}" type="presOf" srcId="{38B6B0EB-9969-436D-8B2C-8EB4F9756B6E}" destId="{408F2699-94DE-43A1-BEE8-F08684B4C306}" srcOrd="0" destOrd="0" presId="urn:microsoft.com/office/officeart/2005/8/layout/process5"/>
    <dgm:cxn modelId="{BE6C8DD3-EFDB-48F2-89AC-4D7B3355C2EE}" srcId="{0022FE26-D5BF-4441-8C5F-0BBE3CD5BE2E}" destId="{2494820D-620E-4D5C-A439-5867BDDEA269}" srcOrd="1" destOrd="0" parTransId="{3DFFBDA1-BF61-4835-90A6-B813AA9FF03C}" sibTransId="{65A32ED4-95AC-4F4A-8FCC-5D0C2FDCA244}"/>
    <dgm:cxn modelId="{0EC752D8-0B43-469A-B816-7866C09AEFED}" type="presOf" srcId="{4C1D228D-038C-4AA0-9FAE-935AE386D66A}" destId="{3D8C258D-3AEB-45A0-88D0-D9B6FBD886A8}" srcOrd="1" destOrd="0" presId="urn:microsoft.com/office/officeart/2005/8/layout/process5"/>
    <dgm:cxn modelId="{F55989E6-AB5E-4BA2-8A00-96C14362082F}" srcId="{0022FE26-D5BF-4441-8C5F-0BBE3CD5BE2E}" destId="{A354618E-1BDE-43F5-A8C1-26DB6E899589}" srcOrd="0" destOrd="0" parTransId="{FC2ED516-766E-4149-9C91-BB0DB0677559}" sibTransId="{4C1D228D-038C-4AA0-9FAE-935AE386D66A}"/>
    <dgm:cxn modelId="{1D1715EB-BCBB-4AB3-ADB7-5D219CEBF9C4}" type="presOf" srcId="{0B9F0377-46D9-4BDB-B43C-D2617146C2D4}" destId="{8833E85E-65A1-4C68-9CE5-B386074CF123}" srcOrd="1" destOrd="0" presId="urn:microsoft.com/office/officeart/2005/8/layout/process5"/>
    <dgm:cxn modelId="{C8474713-52B1-4BAD-9AE8-A4C456637966}" type="presParOf" srcId="{5BB356F5-B972-483E-BFC0-6E91D6119111}" destId="{51C4593E-45AB-4D24-8AAD-A13778BC6830}" srcOrd="0" destOrd="0" presId="urn:microsoft.com/office/officeart/2005/8/layout/process5"/>
    <dgm:cxn modelId="{0425DC88-14FE-4A04-A0BE-5D3A21D6D7A7}" type="presParOf" srcId="{5BB356F5-B972-483E-BFC0-6E91D6119111}" destId="{7C90367E-3293-4A85-A3C9-5A679D5B93EC}" srcOrd="1" destOrd="0" presId="urn:microsoft.com/office/officeart/2005/8/layout/process5"/>
    <dgm:cxn modelId="{03EA6184-6C3F-4976-A5CD-F9A4F80A3245}" type="presParOf" srcId="{7C90367E-3293-4A85-A3C9-5A679D5B93EC}" destId="{3D8C258D-3AEB-45A0-88D0-D9B6FBD886A8}" srcOrd="0" destOrd="0" presId="urn:microsoft.com/office/officeart/2005/8/layout/process5"/>
    <dgm:cxn modelId="{7DDC40D9-0946-4214-9DC6-921F575B306B}" type="presParOf" srcId="{5BB356F5-B972-483E-BFC0-6E91D6119111}" destId="{08323CB7-FCB1-4D90-96FD-05AA3D27D800}" srcOrd="2" destOrd="0" presId="urn:microsoft.com/office/officeart/2005/8/layout/process5"/>
    <dgm:cxn modelId="{DAF8E2D6-FE3A-491D-BB22-C6243858952D}" type="presParOf" srcId="{5BB356F5-B972-483E-BFC0-6E91D6119111}" destId="{5B5AC8B8-7948-4401-8136-945CED95A2EC}" srcOrd="3" destOrd="0" presId="urn:microsoft.com/office/officeart/2005/8/layout/process5"/>
    <dgm:cxn modelId="{903A34EF-DFB8-419D-B87E-10DCF0809B73}" type="presParOf" srcId="{5B5AC8B8-7948-4401-8136-945CED95A2EC}" destId="{68E9F0EE-AA18-4F5D-8A2E-DE98906B556F}" srcOrd="0" destOrd="0" presId="urn:microsoft.com/office/officeart/2005/8/layout/process5"/>
    <dgm:cxn modelId="{376ED993-D034-40BB-93FE-5A929EC0F9B7}" type="presParOf" srcId="{5BB356F5-B972-483E-BFC0-6E91D6119111}" destId="{5D8D54AD-2214-4B5F-B54C-A4DB544058B6}" srcOrd="4" destOrd="0" presId="urn:microsoft.com/office/officeart/2005/8/layout/process5"/>
    <dgm:cxn modelId="{62A3F0FF-6CE3-4019-B48C-7460B2F13D5F}" type="presParOf" srcId="{5BB356F5-B972-483E-BFC0-6E91D6119111}" destId="{408F2699-94DE-43A1-BEE8-F08684B4C306}" srcOrd="5" destOrd="0" presId="urn:microsoft.com/office/officeart/2005/8/layout/process5"/>
    <dgm:cxn modelId="{52F6886B-B16F-467F-A6E7-8312DEF05A86}" type="presParOf" srcId="{408F2699-94DE-43A1-BEE8-F08684B4C306}" destId="{3B65E8D7-31EA-4291-835F-D4F059A15C1B}" srcOrd="0" destOrd="0" presId="urn:microsoft.com/office/officeart/2005/8/layout/process5"/>
    <dgm:cxn modelId="{759BB6D7-F14A-4D23-B257-1B1D27ECAF75}" type="presParOf" srcId="{5BB356F5-B972-483E-BFC0-6E91D6119111}" destId="{95E7230F-494A-4F13-BA4D-405AEE499773}" srcOrd="6" destOrd="0" presId="urn:microsoft.com/office/officeart/2005/8/layout/process5"/>
    <dgm:cxn modelId="{97DDF85F-CD07-4493-9BBD-09272B220474}" type="presParOf" srcId="{5BB356F5-B972-483E-BFC0-6E91D6119111}" destId="{386F219E-0BE1-498D-84C1-C026B01B16F3}" srcOrd="7" destOrd="0" presId="urn:microsoft.com/office/officeart/2005/8/layout/process5"/>
    <dgm:cxn modelId="{8E4431CD-E9E7-418E-857A-30C9576DDF6F}" type="presParOf" srcId="{386F219E-0BE1-498D-84C1-C026B01B16F3}" destId="{8833E85E-65A1-4C68-9CE5-B386074CF123}" srcOrd="0" destOrd="0" presId="urn:microsoft.com/office/officeart/2005/8/layout/process5"/>
    <dgm:cxn modelId="{3E0BB052-1D84-4F61-99A7-2A750D036EF4}" type="presParOf" srcId="{5BB356F5-B972-483E-BFC0-6E91D6119111}" destId="{3C94C633-4E65-4944-8BA2-D524C833FD64}"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A9971-4B32-4956-B2A4-6EE5C7E62196}">
      <dsp:nvSpPr>
        <dsp:cNvPr id="0" name=""/>
        <dsp:cNvSpPr/>
      </dsp:nvSpPr>
      <dsp:spPr>
        <a:xfrm>
          <a:off x="2892777" y="722467"/>
          <a:ext cx="4650260" cy="4650260"/>
        </a:xfrm>
        <a:prstGeom prst="blockArc">
          <a:avLst>
            <a:gd name="adj1" fmla="val 11084033"/>
            <a:gd name="adj2" fmla="val 16384661"/>
            <a:gd name="adj3" fmla="val 464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A1E0BF-19F6-443A-9749-E311B241C931}">
      <dsp:nvSpPr>
        <dsp:cNvPr id="0" name=""/>
        <dsp:cNvSpPr/>
      </dsp:nvSpPr>
      <dsp:spPr>
        <a:xfrm>
          <a:off x="2887974" y="773472"/>
          <a:ext cx="4650260" cy="4650260"/>
        </a:xfrm>
        <a:prstGeom prst="blockArc">
          <a:avLst>
            <a:gd name="adj1" fmla="val 4693971"/>
            <a:gd name="adj2" fmla="val 11161581"/>
            <a:gd name="adj3" fmla="val 464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DA783C-8822-4B6D-A48E-EB84D810C925}">
      <dsp:nvSpPr>
        <dsp:cNvPr id="0" name=""/>
        <dsp:cNvSpPr/>
      </dsp:nvSpPr>
      <dsp:spPr>
        <a:xfrm>
          <a:off x="3502331" y="730781"/>
          <a:ext cx="4650260" cy="4650260"/>
        </a:xfrm>
        <a:prstGeom prst="blockArc">
          <a:avLst>
            <a:gd name="adj1" fmla="val 21507760"/>
            <a:gd name="adj2" fmla="val 5629022"/>
            <a:gd name="adj3" fmla="val 464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5DD086-DF66-4826-AF90-05C64854FB96}">
      <dsp:nvSpPr>
        <dsp:cNvPr id="0" name=""/>
        <dsp:cNvSpPr/>
      </dsp:nvSpPr>
      <dsp:spPr>
        <a:xfrm>
          <a:off x="3501515" y="672959"/>
          <a:ext cx="4650260" cy="4650260"/>
        </a:xfrm>
        <a:prstGeom prst="blockArc">
          <a:avLst>
            <a:gd name="adj1" fmla="val 15457386"/>
            <a:gd name="adj2" fmla="val 21595295"/>
            <a:gd name="adj3" fmla="val 464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F44799-1FBF-47BB-AD60-A18C8CAA2A64}">
      <dsp:nvSpPr>
        <dsp:cNvPr id="0" name=""/>
        <dsp:cNvSpPr/>
      </dsp:nvSpPr>
      <dsp:spPr>
        <a:xfrm>
          <a:off x="4268676" y="1979704"/>
          <a:ext cx="2142338" cy="2142338"/>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s-PE" sz="6500" kern="1200" dirty="0"/>
        </a:p>
      </dsp:txBody>
      <dsp:txXfrm>
        <a:off x="4582414" y="2293442"/>
        <a:ext cx="1514862" cy="1514862"/>
      </dsp:txXfrm>
    </dsp:sp>
    <dsp:sp modelId="{5165CDB2-25B2-48A5-BC6D-46C255E9842B}">
      <dsp:nvSpPr>
        <dsp:cNvPr id="0" name=""/>
        <dsp:cNvSpPr/>
      </dsp:nvSpPr>
      <dsp:spPr>
        <a:xfrm>
          <a:off x="4061232" y="-54645"/>
          <a:ext cx="2557225" cy="1668750"/>
        </a:xfrm>
        <a:prstGeom prst="ellipse">
          <a:avLst/>
        </a:prstGeom>
        <a:solidFill>
          <a:srgbClr val="42AF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Comprender la competencia a desarrollar.</a:t>
          </a:r>
          <a:endParaRPr lang="es-PE" sz="1600" b="1" kern="1200" dirty="0"/>
        </a:p>
      </dsp:txBody>
      <dsp:txXfrm>
        <a:off x="4435729" y="189738"/>
        <a:ext cx="1808231" cy="1179984"/>
      </dsp:txXfrm>
    </dsp:sp>
    <dsp:sp modelId="{BC0CDB9A-91E6-437B-914D-F4273C9A72C7}">
      <dsp:nvSpPr>
        <dsp:cNvPr id="0" name=""/>
        <dsp:cNvSpPr/>
      </dsp:nvSpPr>
      <dsp:spPr>
        <a:xfrm>
          <a:off x="6632927" y="2173404"/>
          <a:ext cx="2929720" cy="164315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 comprensión del estándar las capacidades y los desempeños</a:t>
          </a:r>
          <a:endParaRPr lang="es-PE" sz="1600" b="1" kern="1200" dirty="0"/>
        </a:p>
      </dsp:txBody>
      <dsp:txXfrm>
        <a:off x="7061975" y="2414038"/>
        <a:ext cx="2071624" cy="1161884"/>
      </dsp:txXfrm>
    </dsp:sp>
    <dsp:sp modelId="{755BEE80-8690-47FE-8F0F-2C38A2A85AFE}">
      <dsp:nvSpPr>
        <dsp:cNvPr id="0" name=""/>
        <dsp:cNvSpPr/>
      </dsp:nvSpPr>
      <dsp:spPr>
        <a:xfrm>
          <a:off x="4201961" y="4541673"/>
          <a:ext cx="2948616" cy="156068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Socializaremos las diferentes estrategias para el desarrollo de la competencia Lee diversos tipos de textos </a:t>
          </a:r>
          <a:endParaRPr lang="es-PE" sz="1500" b="1" kern="1200" dirty="0"/>
        </a:p>
      </dsp:txBody>
      <dsp:txXfrm>
        <a:off x="4633776" y="4770230"/>
        <a:ext cx="2084986" cy="1103573"/>
      </dsp:txXfrm>
    </dsp:sp>
    <dsp:sp modelId="{29973ADC-D0F7-40E0-8D89-B2C6E64C337D}">
      <dsp:nvSpPr>
        <dsp:cNvPr id="0" name=""/>
        <dsp:cNvSpPr/>
      </dsp:nvSpPr>
      <dsp:spPr>
        <a:xfrm>
          <a:off x="1420623" y="2072743"/>
          <a:ext cx="3067777" cy="157484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 Presentar una sesión incluyendo la estrategia trabajada.</a:t>
          </a:r>
          <a:endParaRPr lang="es-PE" sz="1600" b="1" kern="1200" dirty="0"/>
        </a:p>
      </dsp:txBody>
      <dsp:txXfrm>
        <a:off x="1869889" y="2303373"/>
        <a:ext cx="2169245" cy="1113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DC997-1A14-40AF-BE9C-3CFEB4D00FEE}">
      <dsp:nvSpPr>
        <dsp:cNvPr id="0" name=""/>
        <dsp:cNvSpPr/>
      </dsp:nvSpPr>
      <dsp:spPr>
        <a:xfrm>
          <a:off x="6367469" y="0"/>
          <a:ext cx="5146138" cy="1504601"/>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just" defTabSz="711200">
            <a:lnSpc>
              <a:spcPct val="90000"/>
            </a:lnSpc>
            <a:spcBef>
              <a:spcPct val="0"/>
            </a:spcBef>
            <a:spcAft>
              <a:spcPct val="15000"/>
            </a:spcAft>
            <a:buChar char="•"/>
          </a:pPr>
          <a:r>
            <a:rPr lang="es-PE" sz="1600" kern="1200" dirty="0"/>
            <a:t>Identifica el nombre del personaje, personas.</a:t>
          </a:r>
        </a:p>
        <a:p>
          <a:pPr marL="171450" lvl="1" indent="-171450" algn="just" defTabSz="711200">
            <a:lnSpc>
              <a:spcPct val="90000"/>
            </a:lnSpc>
            <a:spcBef>
              <a:spcPct val="0"/>
            </a:spcBef>
            <a:spcAft>
              <a:spcPct val="15000"/>
            </a:spcAft>
            <a:buChar char="•"/>
          </a:pPr>
          <a:r>
            <a:rPr lang="es-PE" sz="1600" kern="1200" dirty="0"/>
            <a:t>Identifica el nombre de lugares, objetos.</a:t>
          </a:r>
        </a:p>
        <a:p>
          <a:pPr marL="171450" lvl="1" indent="-171450" algn="just" defTabSz="711200">
            <a:lnSpc>
              <a:spcPct val="90000"/>
            </a:lnSpc>
            <a:spcBef>
              <a:spcPct val="0"/>
            </a:spcBef>
            <a:spcAft>
              <a:spcPct val="15000"/>
            </a:spcAft>
            <a:buChar char="•"/>
          </a:pPr>
          <a:r>
            <a:rPr lang="es-ES" sz="1600" kern="1200" dirty="0"/>
            <a:t>Identifica la secuencia de hechos</a:t>
          </a:r>
          <a:endParaRPr lang="es-PE" sz="1600" kern="1200" dirty="0"/>
        </a:p>
      </dsp:txBody>
      <dsp:txXfrm>
        <a:off x="6367469" y="188075"/>
        <a:ext cx="4581913" cy="1128451"/>
      </dsp:txXfrm>
    </dsp:sp>
    <dsp:sp modelId="{D6AF8E9F-6BB3-4DF2-9B44-92B318377DCF}">
      <dsp:nvSpPr>
        <dsp:cNvPr id="0" name=""/>
        <dsp:cNvSpPr/>
      </dsp:nvSpPr>
      <dsp:spPr>
        <a:xfrm>
          <a:off x="272726" y="0"/>
          <a:ext cx="5840639" cy="171120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just" defTabSz="711200">
            <a:lnSpc>
              <a:spcPct val="90000"/>
            </a:lnSpc>
            <a:spcBef>
              <a:spcPct val="0"/>
            </a:spcBef>
            <a:spcAft>
              <a:spcPct val="35000"/>
            </a:spcAft>
            <a:buNone/>
          </a:pPr>
          <a:r>
            <a:rPr lang="es-PE" sz="1600" kern="1200" dirty="0"/>
            <a:t>Identifica información explícita que se encuentra en distintas partes del texto. Distingue información de otra próxima y semejante, en la que selecciona datos específicos (por ejemplo, el lugar de un hecho en una noticia), en diversos tipos de textos de estructura simple, con algunos elementos complejos (por ejemplo, sin referentes próximos, guiones de diálogo, ilustraciones), con palabras conocidas y, en ocasiones, con vocabulario variado, de acuerdo a las temáticas abordadas.</a:t>
          </a:r>
        </a:p>
      </dsp:txBody>
      <dsp:txXfrm>
        <a:off x="356260" y="83534"/>
        <a:ext cx="5673571" cy="1544139"/>
      </dsp:txXfrm>
    </dsp:sp>
    <dsp:sp modelId="{256CA7BD-9308-44D5-8061-11D028E6D0C8}">
      <dsp:nvSpPr>
        <dsp:cNvPr id="0" name=""/>
        <dsp:cNvSpPr/>
      </dsp:nvSpPr>
      <dsp:spPr>
        <a:xfrm>
          <a:off x="6367493" y="1488750"/>
          <a:ext cx="5338103" cy="2856143"/>
        </a:xfrm>
        <a:prstGeom prst="rightArrow">
          <a:avLst>
            <a:gd name="adj1" fmla="val 75000"/>
            <a:gd name="adj2" fmla="val 50000"/>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PE" sz="1600" kern="1200" dirty="0"/>
            <a:t>Interpreta expresiones con sentido figurado. Deduce el tema.</a:t>
          </a:r>
        </a:p>
        <a:p>
          <a:pPr marL="171450" lvl="1" indent="-171450" algn="l" defTabSz="711200">
            <a:lnSpc>
              <a:spcPct val="90000"/>
            </a:lnSpc>
            <a:spcBef>
              <a:spcPct val="0"/>
            </a:spcBef>
            <a:spcAft>
              <a:spcPct val="15000"/>
            </a:spcAft>
            <a:buChar char="•"/>
          </a:pPr>
          <a:r>
            <a:rPr lang="es-PE" sz="1600" kern="1200" dirty="0"/>
            <a:t>Deduce el destinatario del texto.</a:t>
          </a:r>
        </a:p>
        <a:p>
          <a:pPr marL="171450" lvl="1" indent="-171450" algn="l" defTabSz="711200">
            <a:lnSpc>
              <a:spcPct val="90000"/>
            </a:lnSpc>
            <a:spcBef>
              <a:spcPct val="0"/>
            </a:spcBef>
            <a:spcAft>
              <a:spcPct val="15000"/>
            </a:spcAft>
            <a:buChar char="•"/>
          </a:pPr>
          <a:r>
            <a:rPr lang="es-PE" sz="1600" kern="1200" dirty="0"/>
            <a:t>Deduce las características/cualidades del personaje…</a:t>
          </a:r>
        </a:p>
        <a:p>
          <a:pPr marL="171450" lvl="1" indent="-171450" algn="l" defTabSz="711200">
            <a:lnSpc>
              <a:spcPct val="90000"/>
            </a:lnSpc>
            <a:spcBef>
              <a:spcPct val="0"/>
            </a:spcBef>
            <a:spcAft>
              <a:spcPct val="15000"/>
            </a:spcAft>
            <a:buChar char="•"/>
          </a:pPr>
          <a:r>
            <a:rPr lang="es-PE" sz="1600" kern="1200"/>
            <a:t>Deduce los sentimientos, emociones o estados de ánimo sugeridos por el texto.</a:t>
          </a:r>
          <a:endParaRPr lang="es-PE" sz="1600" kern="1200" dirty="0"/>
        </a:p>
        <a:p>
          <a:pPr marL="171450" lvl="1" indent="-171450" algn="l" defTabSz="711200">
            <a:lnSpc>
              <a:spcPct val="90000"/>
            </a:lnSpc>
            <a:spcBef>
              <a:spcPct val="0"/>
            </a:spcBef>
            <a:spcAft>
              <a:spcPct val="15000"/>
            </a:spcAft>
            <a:buChar char="•"/>
          </a:pPr>
          <a:r>
            <a:rPr lang="es-PE" sz="1600" kern="1200" dirty="0"/>
            <a:t>Deduce el propósito comunicativo de un texto.</a:t>
          </a:r>
        </a:p>
        <a:p>
          <a:pPr marL="171450" lvl="1" indent="-171450" algn="l" defTabSz="711200">
            <a:lnSpc>
              <a:spcPct val="90000"/>
            </a:lnSpc>
            <a:spcBef>
              <a:spcPct val="0"/>
            </a:spcBef>
            <a:spcAft>
              <a:spcPct val="15000"/>
            </a:spcAft>
            <a:buChar char="•"/>
          </a:pPr>
          <a:r>
            <a:rPr lang="es-PE" sz="1600" kern="1200" dirty="0"/>
            <a:t>Deduce relaciones lógicas de causa-efecto.</a:t>
          </a:r>
        </a:p>
        <a:p>
          <a:pPr marL="171450" lvl="1" indent="-171450" algn="l" defTabSz="711200">
            <a:lnSpc>
              <a:spcPct val="90000"/>
            </a:lnSpc>
            <a:spcBef>
              <a:spcPct val="0"/>
            </a:spcBef>
            <a:spcAft>
              <a:spcPct val="15000"/>
            </a:spcAft>
            <a:buChar char="•"/>
          </a:pPr>
          <a:r>
            <a:rPr lang="es-PE" sz="1600" kern="1200" dirty="0"/>
            <a:t>Determina el significado de palabras y frases.</a:t>
          </a:r>
        </a:p>
      </dsp:txBody>
      <dsp:txXfrm>
        <a:off x="6367493" y="1845768"/>
        <a:ext cx="4267049" cy="2142107"/>
      </dsp:txXfrm>
    </dsp:sp>
    <dsp:sp modelId="{CAF530E8-30A5-4F30-9B90-7EA6C0D46036}">
      <dsp:nvSpPr>
        <dsp:cNvPr id="0" name=""/>
        <dsp:cNvSpPr/>
      </dsp:nvSpPr>
      <dsp:spPr>
        <a:xfrm>
          <a:off x="323768" y="2335721"/>
          <a:ext cx="5648627" cy="1776109"/>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just" defTabSz="711200">
            <a:lnSpc>
              <a:spcPct val="90000"/>
            </a:lnSpc>
            <a:spcBef>
              <a:spcPct val="0"/>
            </a:spcBef>
            <a:spcAft>
              <a:spcPct val="35000"/>
            </a:spcAft>
            <a:buNone/>
          </a:pPr>
          <a:r>
            <a:rPr lang="es-PE" sz="1600" kern="1200" dirty="0"/>
            <a:t>Deduce características implícitas de personajes, </a:t>
          </a:r>
          <a:r>
            <a:rPr lang="es-ES" sz="1600" kern="1200" dirty="0"/>
            <a:t>animales, objetos y lugares, y determina el significado de palabras según el contexto y hace comparaciones; asimismo, deduce el tema y el destinatario. Establece </a:t>
          </a:r>
          <a:r>
            <a:rPr lang="es-PE" sz="1600" kern="1200" dirty="0"/>
            <a:t>relaciones lógicas de causa-efecto, semejanza diferencia </a:t>
          </a:r>
          <a:r>
            <a:rPr lang="es-ES" sz="1600" kern="1200" dirty="0"/>
            <a:t>y enseñanza y propósito a partir de la información explícita e implícita relevante del texto.</a:t>
          </a:r>
          <a:endParaRPr lang="es-PE" sz="1600" kern="1200" dirty="0"/>
        </a:p>
      </dsp:txBody>
      <dsp:txXfrm>
        <a:off x="410470" y="2422423"/>
        <a:ext cx="5475223" cy="1602705"/>
      </dsp:txXfrm>
    </dsp:sp>
    <dsp:sp modelId="{D8F2988D-9807-433A-8657-D9B8E144AED2}">
      <dsp:nvSpPr>
        <dsp:cNvPr id="0" name=""/>
        <dsp:cNvSpPr/>
      </dsp:nvSpPr>
      <dsp:spPr>
        <a:xfrm>
          <a:off x="6174881" y="4376293"/>
          <a:ext cx="5445326" cy="1287889"/>
        </a:xfrm>
        <a:prstGeom prst="rightArrow">
          <a:avLst>
            <a:gd name="adj1" fmla="val 75000"/>
            <a:gd name="adj2" fmla="val 50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just" defTabSz="711200">
            <a:lnSpc>
              <a:spcPct val="90000"/>
            </a:lnSpc>
            <a:spcBef>
              <a:spcPct val="0"/>
            </a:spcBef>
            <a:spcAft>
              <a:spcPct val="15000"/>
            </a:spcAft>
            <a:buChar char="•"/>
          </a:pPr>
          <a:r>
            <a:rPr lang="es-PE" sz="1600" kern="1200" dirty="0"/>
            <a:t>Aplica el contenido del texto a otras situaciones.</a:t>
          </a:r>
        </a:p>
        <a:p>
          <a:pPr marL="171450" lvl="1" indent="-171450" algn="just" defTabSz="711200">
            <a:lnSpc>
              <a:spcPct val="90000"/>
            </a:lnSpc>
            <a:spcBef>
              <a:spcPct val="0"/>
            </a:spcBef>
            <a:spcAft>
              <a:spcPct val="15000"/>
            </a:spcAft>
            <a:buChar char="•"/>
          </a:pPr>
          <a:r>
            <a:rPr lang="es-PE" sz="1600" kern="1200" dirty="0"/>
            <a:t>Evalúa el uso de recursos formales de un texto.</a:t>
          </a:r>
        </a:p>
        <a:p>
          <a:pPr marL="171450" lvl="1" indent="-171450" algn="just" defTabSz="711200">
            <a:lnSpc>
              <a:spcPct val="90000"/>
            </a:lnSpc>
            <a:spcBef>
              <a:spcPct val="0"/>
            </a:spcBef>
            <a:spcAft>
              <a:spcPct val="15000"/>
            </a:spcAft>
            <a:buChar char="•"/>
          </a:pPr>
          <a:r>
            <a:rPr lang="es-PE" sz="1600" kern="1200" dirty="0"/>
            <a:t>Utiliza ideas del texto para sustentar una opinión.</a:t>
          </a:r>
        </a:p>
      </dsp:txBody>
      <dsp:txXfrm>
        <a:off x="6174881" y="4537279"/>
        <a:ext cx="4962368" cy="965917"/>
      </dsp:txXfrm>
    </dsp:sp>
    <dsp:sp modelId="{25CEAFF7-1605-4DE9-B0BB-F75C1CED7141}">
      <dsp:nvSpPr>
        <dsp:cNvPr id="0" name=""/>
        <dsp:cNvSpPr/>
      </dsp:nvSpPr>
      <dsp:spPr>
        <a:xfrm>
          <a:off x="224207" y="4534367"/>
          <a:ext cx="5701326" cy="1192661"/>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just" defTabSz="711200">
            <a:lnSpc>
              <a:spcPct val="90000"/>
            </a:lnSpc>
            <a:spcBef>
              <a:spcPct val="0"/>
            </a:spcBef>
            <a:spcAft>
              <a:spcPct val="35000"/>
            </a:spcAft>
            <a:buNone/>
          </a:pPr>
          <a:r>
            <a:rPr lang="es-PE" sz="1600" kern="1200" dirty="0"/>
            <a:t>Opina acerca del contenido del texto, explica el sentido de algunos recursos textuales (ilustraciones, tamaño de letra, etc.) y justifica sus preferencias cuando elige o recomienda textos a partir de su experiencia, necesidades e intereses, con el fin de reflexionar sobre los textos que lee.</a:t>
          </a:r>
        </a:p>
      </dsp:txBody>
      <dsp:txXfrm>
        <a:off x="282428" y="4592588"/>
        <a:ext cx="5584884" cy="10762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DC997-1A14-40AF-BE9C-3CFEB4D00FEE}">
      <dsp:nvSpPr>
        <dsp:cNvPr id="0" name=""/>
        <dsp:cNvSpPr/>
      </dsp:nvSpPr>
      <dsp:spPr>
        <a:xfrm>
          <a:off x="6367469" y="0"/>
          <a:ext cx="5146138" cy="1129770"/>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just" defTabSz="711200">
            <a:lnSpc>
              <a:spcPct val="90000"/>
            </a:lnSpc>
            <a:spcBef>
              <a:spcPct val="0"/>
            </a:spcBef>
            <a:spcAft>
              <a:spcPct val="15000"/>
            </a:spcAft>
            <a:buChar char="•"/>
          </a:pPr>
          <a:r>
            <a:rPr lang="es-PE" sz="1600" kern="1200" dirty="0"/>
            <a:t>Identifica el nombre del personaje, personas.</a:t>
          </a:r>
        </a:p>
        <a:p>
          <a:pPr marL="171450" lvl="1" indent="-171450" algn="just" defTabSz="711200">
            <a:lnSpc>
              <a:spcPct val="90000"/>
            </a:lnSpc>
            <a:spcBef>
              <a:spcPct val="0"/>
            </a:spcBef>
            <a:spcAft>
              <a:spcPct val="15000"/>
            </a:spcAft>
            <a:buChar char="•"/>
          </a:pPr>
          <a:r>
            <a:rPr lang="es-PE" sz="1600" kern="1200" dirty="0"/>
            <a:t>Identifica el nombre de lugares, objetos.</a:t>
          </a:r>
        </a:p>
        <a:p>
          <a:pPr marL="171450" lvl="1" indent="-171450" algn="just" defTabSz="711200">
            <a:lnSpc>
              <a:spcPct val="90000"/>
            </a:lnSpc>
            <a:spcBef>
              <a:spcPct val="0"/>
            </a:spcBef>
            <a:spcAft>
              <a:spcPct val="15000"/>
            </a:spcAft>
            <a:buChar char="•"/>
          </a:pPr>
          <a:r>
            <a:rPr lang="es-ES" sz="1600" kern="1200" dirty="0"/>
            <a:t>Identifica la secuencia de hechos</a:t>
          </a:r>
          <a:endParaRPr lang="es-PE" sz="1600" kern="1200" dirty="0"/>
        </a:p>
      </dsp:txBody>
      <dsp:txXfrm>
        <a:off x="6367469" y="141221"/>
        <a:ext cx="4722474" cy="847328"/>
      </dsp:txXfrm>
    </dsp:sp>
    <dsp:sp modelId="{D6AF8E9F-6BB3-4DF2-9B44-92B318377DCF}">
      <dsp:nvSpPr>
        <dsp:cNvPr id="0" name=""/>
        <dsp:cNvSpPr/>
      </dsp:nvSpPr>
      <dsp:spPr>
        <a:xfrm>
          <a:off x="272726" y="0"/>
          <a:ext cx="5840639" cy="17915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just" defTabSz="711200">
            <a:lnSpc>
              <a:spcPct val="90000"/>
            </a:lnSpc>
            <a:spcBef>
              <a:spcPct val="0"/>
            </a:spcBef>
            <a:spcAft>
              <a:spcPct val="35000"/>
            </a:spcAft>
            <a:buNone/>
          </a:pPr>
          <a:r>
            <a:rPr lang="es-PE" sz="1600" kern="1200" dirty="0"/>
            <a:t>Identifica información explícita que se encuentra en distintas partes del texto. Distingue información de otra próxima y semejante, en la que selecciona datos específicos (por ejemplo, el lugar de un hecho en una noticia), en diversos tipos de textos de estructura simple, con algunos elementos complejos (por ejemplo, sin referentes próximos, guiones de diálogo, ilustraciones), con palabras conocidas y, en ocasiones, con vocabulario variado, de acuerdo a las temáticas abordadas.</a:t>
          </a:r>
        </a:p>
      </dsp:txBody>
      <dsp:txXfrm>
        <a:off x="360184" y="87458"/>
        <a:ext cx="5665723" cy="1616663"/>
      </dsp:txXfrm>
    </dsp:sp>
    <dsp:sp modelId="{256CA7BD-9308-44D5-8061-11D028E6D0C8}">
      <dsp:nvSpPr>
        <dsp:cNvPr id="0" name=""/>
        <dsp:cNvSpPr/>
      </dsp:nvSpPr>
      <dsp:spPr>
        <a:xfrm>
          <a:off x="6166017" y="1716134"/>
          <a:ext cx="5338103" cy="2271042"/>
        </a:xfrm>
        <a:prstGeom prst="rightArrow">
          <a:avLst>
            <a:gd name="adj1" fmla="val 75000"/>
            <a:gd name="adj2" fmla="val 50000"/>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PE" sz="1600" kern="1200" dirty="0"/>
            <a:t>Interpreta expresiones con sentido figurado. </a:t>
          </a:r>
          <a:r>
            <a:rPr lang="es-PE" sz="1600" kern="1200" dirty="0" err="1"/>
            <a:t>Metafora</a:t>
          </a:r>
          <a:r>
            <a:rPr lang="es-PE" sz="1600" kern="1200" dirty="0"/>
            <a:t> (tus ojos </a:t>
          </a:r>
          <a:r>
            <a:rPr lang="es-PE" sz="1600" b="1" kern="1200" dirty="0"/>
            <a:t>son</a:t>
          </a:r>
          <a:r>
            <a:rPr lang="es-PE" sz="1600" kern="1200" dirty="0"/>
            <a:t> dos luceros en el cielo, tus dientes </a:t>
          </a:r>
          <a:r>
            <a:rPr lang="es-PE" sz="1600" b="1" kern="1200" dirty="0"/>
            <a:t>son</a:t>
          </a:r>
          <a:r>
            <a:rPr lang="es-PE" sz="1600" kern="1200" dirty="0"/>
            <a:t> perlas en la profundidad de tus labios, tu corazón </a:t>
          </a:r>
          <a:r>
            <a:rPr lang="es-PE" sz="1600" b="1" kern="1200" dirty="0"/>
            <a:t>es</a:t>
          </a:r>
          <a:r>
            <a:rPr lang="es-PE" sz="1600" kern="1200" dirty="0"/>
            <a:t> de piedra) </a:t>
          </a:r>
          <a:r>
            <a:rPr lang="es-PE" sz="1600" kern="1200" dirty="0" err="1"/>
            <a:t>simil</a:t>
          </a:r>
          <a:r>
            <a:rPr lang="es-PE" sz="1600" kern="1200" dirty="0"/>
            <a:t> tus ojos son como dos luceros, tus ojos se parecen a dos luceros del cielo.</a:t>
          </a:r>
        </a:p>
        <a:p>
          <a:pPr marL="171450" lvl="1" indent="-171450" algn="l" defTabSz="711200">
            <a:lnSpc>
              <a:spcPct val="90000"/>
            </a:lnSpc>
            <a:spcBef>
              <a:spcPct val="0"/>
            </a:spcBef>
            <a:spcAft>
              <a:spcPct val="15000"/>
            </a:spcAft>
            <a:buChar char="•"/>
          </a:pPr>
          <a:r>
            <a:rPr lang="es-PE" sz="1600" kern="1200" dirty="0"/>
            <a:t>Deduce el tema.</a:t>
          </a:r>
        </a:p>
        <a:p>
          <a:pPr marL="171450" lvl="1" indent="-171450" algn="l" defTabSz="711200">
            <a:lnSpc>
              <a:spcPct val="90000"/>
            </a:lnSpc>
            <a:spcBef>
              <a:spcPct val="0"/>
            </a:spcBef>
            <a:spcAft>
              <a:spcPct val="15000"/>
            </a:spcAft>
            <a:buChar char="•"/>
          </a:pPr>
          <a:r>
            <a:rPr lang="es-PE" sz="1600" kern="1200" dirty="0"/>
            <a:t>Deduce el destinatario de un texto.</a:t>
          </a:r>
        </a:p>
        <a:p>
          <a:pPr marL="171450" lvl="1" indent="-171450" algn="l" defTabSz="711200">
            <a:lnSpc>
              <a:spcPct val="90000"/>
            </a:lnSpc>
            <a:spcBef>
              <a:spcPct val="0"/>
            </a:spcBef>
            <a:spcAft>
              <a:spcPct val="15000"/>
            </a:spcAft>
            <a:buChar char="•"/>
          </a:pPr>
          <a:r>
            <a:rPr lang="es-PE" sz="1600" kern="1200"/>
            <a:t>Deduce los sentimientos, emociones o estados de ánimo sugeridos por el texto.</a:t>
          </a:r>
          <a:endParaRPr lang="es-PE" sz="1600" kern="1200" dirty="0"/>
        </a:p>
        <a:p>
          <a:pPr marL="171450" lvl="1" indent="-171450" algn="l" defTabSz="711200">
            <a:lnSpc>
              <a:spcPct val="90000"/>
            </a:lnSpc>
            <a:spcBef>
              <a:spcPct val="0"/>
            </a:spcBef>
            <a:spcAft>
              <a:spcPct val="15000"/>
            </a:spcAft>
            <a:buChar char="•"/>
          </a:pPr>
          <a:r>
            <a:rPr lang="es-PE" sz="1600" kern="1200" dirty="0"/>
            <a:t>Deduce el propósito comunicativo de un texto.</a:t>
          </a:r>
        </a:p>
        <a:p>
          <a:pPr marL="171450" lvl="1" indent="-171450" algn="l" defTabSz="711200">
            <a:lnSpc>
              <a:spcPct val="90000"/>
            </a:lnSpc>
            <a:spcBef>
              <a:spcPct val="0"/>
            </a:spcBef>
            <a:spcAft>
              <a:spcPct val="15000"/>
            </a:spcAft>
            <a:buChar char="•"/>
          </a:pPr>
          <a:r>
            <a:rPr lang="es-PE" sz="1600" kern="1200" dirty="0"/>
            <a:t>Deduce relaciones lógicas de causa-efecto.</a:t>
          </a:r>
        </a:p>
      </dsp:txBody>
      <dsp:txXfrm>
        <a:off x="6166017" y="2000014"/>
        <a:ext cx="4486462" cy="1703282"/>
      </dsp:txXfrm>
    </dsp:sp>
    <dsp:sp modelId="{CAF530E8-30A5-4F30-9B90-7EA6C0D46036}">
      <dsp:nvSpPr>
        <dsp:cNvPr id="0" name=""/>
        <dsp:cNvSpPr/>
      </dsp:nvSpPr>
      <dsp:spPr>
        <a:xfrm>
          <a:off x="323768" y="2262221"/>
          <a:ext cx="5648627" cy="1599552"/>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just" defTabSz="711200">
            <a:lnSpc>
              <a:spcPct val="90000"/>
            </a:lnSpc>
            <a:spcBef>
              <a:spcPct val="0"/>
            </a:spcBef>
            <a:spcAft>
              <a:spcPct val="35000"/>
            </a:spcAft>
            <a:buNone/>
          </a:pPr>
          <a:r>
            <a:rPr lang="es-PE" sz="1600" kern="1200" dirty="0"/>
            <a:t>Deduce características implícitas de personajes, </a:t>
          </a:r>
          <a:r>
            <a:rPr lang="es-ES" sz="1600" kern="1200" dirty="0"/>
            <a:t>animales, objetos y lugares, y determina el significado de palabras según el contexto y hace comparaciones; asimismo, deduce el tema y el destinatario. Establece </a:t>
          </a:r>
          <a:r>
            <a:rPr lang="es-PE" sz="1600" kern="1200" dirty="0"/>
            <a:t>relaciones lógicas de causa-efecto, semejanza diferencia </a:t>
          </a:r>
          <a:r>
            <a:rPr lang="es-ES" sz="1600" kern="1200" dirty="0"/>
            <a:t>y enseñanza y propósito a partir de la información explícita e implícita relevante del texto.</a:t>
          </a:r>
          <a:endParaRPr lang="es-PE" sz="1600" kern="1200" dirty="0"/>
        </a:p>
      </dsp:txBody>
      <dsp:txXfrm>
        <a:off x="401852" y="2340305"/>
        <a:ext cx="5492459" cy="1443384"/>
      </dsp:txXfrm>
    </dsp:sp>
    <dsp:sp modelId="{D8F2988D-9807-433A-8657-D9B8E144AED2}">
      <dsp:nvSpPr>
        <dsp:cNvPr id="0" name=""/>
        <dsp:cNvSpPr/>
      </dsp:nvSpPr>
      <dsp:spPr>
        <a:xfrm>
          <a:off x="6138880" y="4288736"/>
          <a:ext cx="5450649" cy="1129770"/>
        </a:xfrm>
        <a:prstGeom prst="rightArrow">
          <a:avLst>
            <a:gd name="adj1" fmla="val 75000"/>
            <a:gd name="adj2" fmla="val 50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just" defTabSz="711200">
            <a:lnSpc>
              <a:spcPct val="90000"/>
            </a:lnSpc>
            <a:spcBef>
              <a:spcPct val="0"/>
            </a:spcBef>
            <a:spcAft>
              <a:spcPct val="15000"/>
            </a:spcAft>
            <a:buChar char="•"/>
          </a:pPr>
          <a:r>
            <a:rPr lang="es-PE" sz="1600" kern="1200" dirty="0"/>
            <a:t>Aplica el contenido del texto a otras situaciones.</a:t>
          </a:r>
        </a:p>
        <a:p>
          <a:pPr marL="171450" lvl="1" indent="-171450" algn="just" defTabSz="711200">
            <a:lnSpc>
              <a:spcPct val="90000"/>
            </a:lnSpc>
            <a:spcBef>
              <a:spcPct val="0"/>
            </a:spcBef>
            <a:spcAft>
              <a:spcPct val="15000"/>
            </a:spcAft>
            <a:buChar char="•"/>
          </a:pPr>
          <a:r>
            <a:rPr lang="es-PE" sz="1600" kern="1200" dirty="0"/>
            <a:t>Evalúa el uso de recursos formales de un texto.</a:t>
          </a:r>
        </a:p>
        <a:p>
          <a:pPr marL="171450" lvl="1" indent="-171450" algn="just" defTabSz="711200">
            <a:lnSpc>
              <a:spcPct val="90000"/>
            </a:lnSpc>
            <a:spcBef>
              <a:spcPct val="0"/>
            </a:spcBef>
            <a:spcAft>
              <a:spcPct val="15000"/>
            </a:spcAft>
            <a:buChar char="•"/>
          </a:pPr>
          <a:r>
            <a:rPr lang="es-PE" sz="1600" kern="1200" dirty="0"/>
            <a:t>Utiliza ideas del texto para sustentar una opinión.</a:t>
          </a:r>
        </a:p>
      </dsp:txBody>
      <dsp:txXfrm>
        <a:off x="6138880" y="4429957"/>
        <a:ext cx="5026985" cy="847328"/>
      </dsp:txXfrm>
    </dsp:sp>
    <dsp:sp modelId="{25CEAFF7-1605-4DE9-B0BB-F75C1CED7141}">
      <dsp:nvSpPr>
        <dsp:cNvPr id="0" name=""/>
        <dsp:cNvSpPr/>
      </dsp:nvSpPr>
      <dsp:spPr>
        <a:xfrm>
          <a:off x="288732" y="4288896"/>
          <a:ext cx="5706899" cy="112977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just" defTabSz="711200">
            <a:lnSpc>
              <a:spcPct val="90000"/>
            </a:lnSpc>
            <a:spcBef>
              <a:spcPct val="0"/>
            </a:spcBef>
            <a:spcAft>
              <a:spcPct val="35000"/>
            </a:spcAft>
            <a:buNone/>
          </a:pPr>
          <a:r>
            <a:rPr lang="es-PE" sz="1600" kern="1200" dirty="0"/>
            <a:t>Opina acerca del contenido del texto, explica el sentido de algunos recursos textuales (ilustraciones, tamaño de letra, etc.) y justifica sus preferencias cuando elige o recomienda textos a partir de su experiencia, necesidades e intereses, con el fin de reflexionar sobre los textos que lee.</a:t>
          </a:r>
        </a:p>
      </dsp:txBody>
      <dsp:txXfrm>
        <a:off x="343883" y="4344047"/>
        <a:ext cx="5596597" cy="10194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4593E-45AB-4D24-8AAD-A13778BC6830}">
      <dsp:nvSpPr>
        <dsp:cNvPr id="0" name=""/>
        <dsp:cNvSpPr/>
      </dsp:nvSpPr>
      <dsp:spPr>
        <a:xfrm>
          <a:off x="9586" y="417119"/>
          <a:ext cx="2865267" cy="171916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b="0" i="0" u="none" kern="1200"/>
            <a:t>son puestos en grandes cajas y tapados en hojas de plátano</a:t>
          </a:r>
          <a:endParaRPr lang="es-PE" sz="2300" kern="1200" dirty="0"/>
        </a:p>
      </dsp:txBody>
      <dsp:txXfrm>
        <a:off x="59938" y="467471"/>
        <a:ext cx="2764563" cy="1618456"/>
      </dsp:txXfrm>
    </dsp:sp>
    <dsp:sp modelId="{7C90367E-3293-4A85-A3C9-5A679D5B93EC}">
      <dsp:nvSpPr>
        <dsp:cNvPr id="0" name=""/>
        <dsp:cNvSpPr/>
      </dsp:nvSpPr>
      <dsp:spPr>
        <a:xfrm>
          <a:off x="3126997" y="921406"/>
          <a:ext cx="607436" cy="7105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PE" sz="1900" kern="1200">
            <a:solidFill>
              <a:schemeClr val="tx1"/>
            </a:solidFill>
          </a:endParaRPr>
        </a:p>
      </dsp:txBody>
      <dsp:txXfrm>
        <a:off x="3126997" y="1063523"/>
        <a:ext cx="425205" cy="426352"/>
      </dsp:txXfrm>
    </dsp:sp>
    <dsp:sp modelId="{08323CB7-FCB1-4D90-96FD-05AA3D27D800}">
      <dsp:nvSpPr>
        <dsp:cNvPr id="0" name=""/>
        <dsp:cNvSpPr/>
      </dsp:nvSpPr>
      <dsp:spPr>
        <a:xfrm>
          <a:off x="4020960" y="417119"/>
          <a:ext cx="2865267" cy="171916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b="0" i="0" u="none" kern="1200"/>
            <a:t>se les remueve cada día y se les deja fermentar por una semana. </a:t>
          </a:r>
          <a:endParaRPr lang="es-PE" sz="2300" kern="1200" dirty="0"/>
        </a:p>
      </dsp:txBody>
      <dsp:txXfrm>
        <a:off x="4071312" y="467471"/>
        <a:ext cx="2764563" cy="1618456"/>
      </dsp:txXfrm>
    </dsp:sp>
    <dsp:sp modelId="{5B5AC8B8-7948-4401-8136-945CED95A2EC}">
      <dsp:nvSpPr>
        <dsp:cNvPr id="0" name=""/>
        <dsp:cNvSpPr/>
      </dsp:nvSpPr>
      <dsp:spPr>
        <a:xfrm>
          <a:off x="7138371" y="921406"/>
          <a:ext cx="607436" cy="71058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PE" sz="1900" kern="1200">
            <a:solidFill>
              <a:schemeClr val="tx1"/>
            </a:solidFill>
          </a:endParaRPr>
        </a:p>
      </dsp:txBody>
      <dsp:txXfrm>
        <a:off x="7138371" y="1063523"/>
        <a:ext cx="425205" cy="426352"/>
      </dsp:txXfrm>
    </dsp:sp>
    <dsp:sp modelId="{5D8D54AD-2214-4B5F-B54C-A4DB544058B6}">
      <dsp:nvSpPr>
        <dsp:cNvPr id="0" name=""/>
        <dsp:cNvSpPr/>
      </dsp:nvSpPr>
      <dsp:spPr>
        <a:xfrm>
          <a:off x="8032334" y="417119"/>
          <a:ext cx="2865267" cy="17191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a:t>Después son puestos en planchas a secar al sol</a:t>
          </a:r>
          <a:endParaRPr lang="es-PE" sz="2300" kern="1200" dirty="0"/>
        </a:p>
      </dsp:txBody>
      <dsp:txXfrm>
        <a:off x="8082686" y="467471"/>
        <a:ext cx="2764563" cy="1618456"/>
      </dsp:txXfrm>
    </dsp:sp>
    <dsp:sp modelId="{408F2699-94DE-43A1-BEE8-F08684B4C306}">
      <dsp:nvSpPr>
        <dsp:cNvPr id="0" name=""/>
        <dsp:cNvSpPr/>
      </dsp:nvSpPr>
      <dsp:spPr>
        <a:xfrm rot="5400000">
          <a:off x="9161249" y="2336848"/>
          <a:ext cx="607436" cy="71058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PE" sz="1900" kern="1200">
            <a:solidFill>
              <a:schemeClr val="tx1"/>
            </a:solidFill>
          </a:endParaRPr>
        </a:p>
      </dsp:txBody>
      <dsp:txXfrm rot="-5400000">
        <a:off x="9251792" y="2388423"/>
        <a:ext cx="426352" cy="425205"/>
      </dsp:txXfrm>
    </dsp:sp>
    <dsp:sp modelId="{95E7230F-494A-4F13-BA4D-405AEE499773}">
      <dsp:nvSpPr>
        <dsp:cNvPr id="0" name=""/>
        <dsp:cNvSpPr/>
      </dsp:nvSpPr>
      <dsp:spPr>
        <a:xfrm>
          <a:off x="8032334" y="3282386"/>
          <a:ext cx="2865267" cy="171916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a:t>Muchos trabajadores se encargar de remover los granos para que sequen</a:t>
          </a:r>
          <a:endParaRPr lang="es-PE" sz="2300" kern="1200" dirty="0"/>
        </a:p>
      </dsp:txBody>
      <dsp:txXfrm>
        <a:off x="8082686" y="3332738"/>
        <a:ext cx="2764563" cy="1618456"/>
      </dsp:txXfrm>
    </dsp:sp>
    <dsp:sp modelId="{386F219E-0BE1-498D-84C1-C026B01B16F3}">
      <dsp:nvSpPr>
        <dsp:cNvPr id="0" name=""/>
        <dsp:cNvSpPr/>
      </dsp:nvSpPr>
      <dsp:spPr>
        <a:xfrm rot="10800000">
          <a:off x="7172754" y="3786673"/>
          <a:ext cx="607436" cy="71058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PE" sz="1900" kern="1200">
            <a:solidFill>
              <a:schemeClr val="tx1"/>
            </a:solidFill>
          </a:endParaRPr>
        </a:p>
      </dsp:txBody>
      <dsp:txXfrm rot="10800000">
        <a:off x="7354985" y="3928790"/>
        <a:ext cx="425205" cy="426352"/>
      </dsp:txXfrm>
    </dsp:sp>
    <dsp:sp modelId="{3C94C633-4E65-4944-8BA2-D524C833FD64}">
      <dsp:nvSpPr>
        <dsp:cNvPr id="0" name=""/>
        <dsp:cNvSpPr/>
      </dsp:nvSpPr>
      <dsp:spPr>
        <a:xfrm>
          <a:off x="4020960" y="3282386"/>
          <a:ext cx="2865267" cy="171916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Se le muele y se les agrega mucha azúcar</a:t>
          </a:r>
          <a:endParaRPr lang="es-PE" sz="2300" kern="1200" dirty="0"/>
        </a:p>
      </dsp:txBody>
      <dsp:txXfrm>
        <a:off x="4071312" y="3332738"/>
        <a:ext cx="2764563" cy="161845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4738B-4EA0-4250-B74F-F323BF43E82D}" type="datetimeFigureOut">
              <a:rPr lang="es-PE" smtClean="0"/>
              <a:t>22/02/2023</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2B2264-A663-4D86-B35F-1FE572F87796}" type="slidenum">
              <a:rPr lang="es-PE" smtClean="0"/>
              <a:t>‹Nº›</a:t>
            </a:fld>
            <a:endParaRPr lang="es-PE"/>
          </a:p>
        </p:txBody>
      </p:sp>
    </p:spTree>
    <p:extLst>
      <p:ext uri="{BB962C8B-B14F-4D97-AF65-F5344CB8AC3E}">
        <p14:creationId xmlns:p14="http://schemas.microsoft.com/office/powerpoint/2010/main" val="145300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662B2264-A663-4D86-B35F-1FE572F87796}" type="slidenum">
              <a:rPr lang="es-PE" smtClean="0">
                <a:solidFill>
                  <a:prstClr val="black"/>
                </a:solidFill>
              </a:rPr>
              <a:pPr/>
              <a:t>11</a:t>
            </a:fld>
            <a:endParaRPr lang="es-PE">
              <a:solidFill>
                <a:prstClr val="black"/>
              </a:solidFill>
            </a:endParaRPr>
          </a:p>
        </p:txBody>
      </p:sp>
    </p:spTree>
    <p:extLst>
      <p:ext uri="{BB962C8B-B14F-4D97-AF65-F5344CB8AC3E}">
        <p14:creationId xmlns:p14="http://schemas.microsoft.com/office/powerpoint/2010/main" val="295825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fecha 3"/>
          <p:cNvSpPr>
            <a:spLocks noGrp="1"/>
          </p:cNvSpPr>
          <p:nvPr>
            <p:ph type="dt" idx="10"/>
          </p:nvPr>
        </p:nvSpPr>
        <p:spPr/>
        <p:txBody>
          <a:bodyPr/>
          <a:lstStyle/>
          <a:p>
            <a:r>
              <a:rPr lang="es-PE">
                <a:solidFill>
                  <a:prstClr val="black"/>
                </a:solidFill>
              </a:rPr>
              <a:t>22/11/2018</a:t>
            </a:r>
          </a:p>
        </p:txBody>
      </p:sp>
    </p:spTree>
    <p:extLst>
      <p:ext uri="{BB962C8B-B14F-4D97-AF65-F5344CB8AC3E}">
        <p14:creationId xmlns:p14="http://schemas.microsoft.com/office/powerpoint/2010/main" val="282599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p:cNvSpPr>
            <a:spLocks noGrp="1"/>
          </p:cNvSpPr>
          <p:nvPr>
            <p:ph type="dt" sz="half" idx="10"/>
          </p:nvPr>
        </p:nvSpPr>
        <p:spPr/>
        <p:txBody>
          <a:bodyPr/>
          <a:lstStyle/>
          <a:p>
            <a:fld id="{C07117B6-DCA9-4D2A-8AAC-DA87C49BFD66}" type="datetimeFigureOut">
              <a:rPr lang="es-PE" smtClean="0"/>
              <a:t>22/02/2023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7F4701F-0D95-4441-A5F5-CEC9C438E453}" type="slidenum">
              <a:rPr lang="es-PE" smtClean="0"/>
              <a:t>‹Nº›</a:t>
            </a:fld>
            <a:endParaRPr lang="es-PE"/>
          </a:p>
        </p:txBody>
      </p:sp>
    </p:spTree>
    <p:extLst>
      <p:ext uri="{BB962C8B-B14F-4D97-AF65-F5344CB8AC3E}">
        <p14:creationId xmlns:p14="http://schemas.microsoft.com/office/powerpoint/2010/main" val="289925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C07117B6-DCA9-4D2A-8AAC-DA87C49BFD66}" type="datetimeFigureOut">
              <a:rPr lang="es-PE" smtClean="0"/>
              <a:t>22/02/2023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7F4701F-0D95-4441-A5F5-CEC9C438E453}" type="slidenum">
              <a:rPr lang="es-PE" smtClean="0"/>
              <a:t>‹Nº›</a:t>
            </a:fld>
            <a:endParaRPr lang="es-PE"/>
          </a:p>
        </p:txBody>
      </p:sp>
    </p:spTree>
    <p:extLst>
      <p:ext uri="{BB962C8B-B14F-4D97-AF65-F5344CB8AC3E}">
        <p14:creationId xmlns:p14="http://schemas.microsoft.com/office/powerpoint/2010/main" val="160149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C07117B6-DCA9-4D2A-8AAC-DA87C49BFD66}" type="datetimeFigureOut">
              <a:rPr lang="es-PE" smtClean="0"/>
              <a:t>22/02/2023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7F4701F-0D95-4441-A5F5-CEC9C438E453}" type="slidenum">
              <a:rPr lang="es-PE" smtClean="0"/>
              <a:t>‹Nº›</a:t>
            </a:fld>
            <a:endParaRPr lang="es-PE"/>
          </a:p>
        </p:txBody>
      </p:sp>
    </p:spTree>
    <p:extLst>
      <p:ext uri="{BB962C8B-B14F-4D97-AF65-F5344CB8AC3E}">
        <p14:creationId xmlns:p14="http://schemas.microsoft.com/office/powerpoint/2010/main" val="2855680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270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5" name="Título 1"/>
          <p:cNvSpPr txBox="1">
            <a:spLocks/>
          </p:cNvSpPr>
          <p:nvPr userDrawn="1"/>
        </p:nvSpPr>
        <p:spPr>
          <a:xfrm>
            <a:off x="838200" y="1122363"/>
            <a:ext cx="9144000" cy="2387600"/>
          </a:xfrm>
          <a:prstGeom prst="rect">
            <a:avLst/>
          </a:prstGeom>
        </p:spPr>
        <p:txBody>
          <a:bodyPr anchor="b"/>
          <a:lstStyle>
            <a:lvl1pPr algn="l" defTabSz="914400" rtl="0" eaLnBrk="1" latinLnBrk="0" hangingPunct="1">
              <a:lnSpc>
                <a:spcPct val="90000"/>
              </a:lnSpc>
              <a:spcBef>
                <a:spcPct val="0"/>
              </a:spcBef>
              <a:buNone/>
              <a:defRPr sz="6000" kern="1200">
                <a:solidFill>
                  <a:srgbClr val="C00000"/>
                </a:solidFill>
                <a:latin typeface="Stag Book" panose="02000503060000020004" pitchFamily="50" charset="0"/>
                <a:ea typeface="+mj-ea"/>
                <a:cs typeface="+mj-cs"/>
              </a:defRPr>
            </a:lvl1pPr>
          </a:lstStyle>
          <a:p>
            <a:r>
              <a:rPr lang="es-ES" dirty="0"/>
              <a:t>Haga clic para modificar el estilo de título del patrón</a:t>
            </a:r>
            <a:endParaRPr lang="es-PE" dirty="0"/>
          </a:p>
        </p:txBody>
      </p:sp>
      <p:sp>
        <p:nvSpPr>
          <p:cNvPr id="6" name="Subtítulo 2"/>
          <p:cNvSpPr txBox="1">
            <a:spLocks/>
          </p:cNvSpPr>
          <p:nvPr userDrawn="1"/>
        </p:nvSpPr>
        <p:spPr>
          <a:xfrm>
            <a:off x="838200" y="3602038"/>
            <a:ext cx="9144000" cy="59742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Stag Book" panose="0200050306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dirty="0">
                <a:solidFill>
                  <a:prstClr val="black"/>
                </a:solidFill>
              </a:rPr>
              <a:t>Haga clic para modificar el estilo de subtítulo del patrón</a:t>
            </a:r>
            <a:endParaRPr lang="es-PE" dirty="0">
              <a:solidFill>
                <a:prstClr val="black"/>
              </a:solidFill>
            </a:endParaRPr>
          </a:p>
        </p:txBody>
      </p:sp>
    </p:spTree>
    <p:extLst>
      <p:ext uri="{BB962C8B-B14F-4D97-AF65-F5344CB8AC3E}">
        <p14:creationId xmlns:p14="http://schemas.microsoft.com/office/powerpoint/2010/main" val="185334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3753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C07117B6-DCA9-4D2A-8AAC-DA87C49BFD66}" type="datetimeFigureOut">
              <a:rPr lang="es-PE" smtClean="0"/>
              <a:t>22/02/2023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7F4701F-0D95-4441-A5F5-CEC9C438E453}" type="slidenum">
              <a:rPr lang="es-PE" smtClean="0"/>
              <a:t>‹Nº›</a:t>
            </a:fld>
            <a:endParaRPr lang="es-PE"/>
          </a:p>
        </p:txBody>
      </p:sp>
    </p:spTree>
    <p:extLst>
      <p:ext uri="{BB962C8B-B14F-4D97-AF65-F5344CB8AC3E}">
        <p14:creationId xmlns:p14="http://schemas.microsoft.com/office/powerpoint/2010/main" val="30423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07117B6-DCA9-4D2A-8AAC-DA87C49BFD66}" type="datetimeFigureOut">
              <a:rPr lang="es-PE" smtClean="0"/>
              <a:t>22/02/2023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7F4701F-0D95-4441-A5F5-CEC9C438E453}" type="slidenum">
              <a:rPr lang="es-PE" smtClean="0"/>
              <a:t>‹Nº›</a:t>
            </a:fld>
            <a:endParaRPr lang="es-PE"/>
          </a:p>
        </p:txBody>
      </p:sp>
    </p:spTree>
    <p:extLst>
      <p:ext uri="{BB962C8B-B14F-4D97-AF65-F5344CB8AC3E}">
        <p14:creationId xmlns:p14="http://schemas.microsoft.com/office/powerpoint/2010/main" val="833967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C07117B6-DCA9-4D2A-8AAC-DA87C49BFD66}" type="datetimeFigureOut">
              <a:rPr lang="es-PE" smtClean="0"/>
              <a:t>22/02/2023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7F4701F-0D95-4441-A5F5-CEC9C438E453}" type="slidenum">
              <a:rPr lang="es-PE" smtClean="0"/>
              <a:t>‹Nº›</a:t>
            </a:fld>
            <a:endParaRPr lang="es-PE"/>
          </a:p>
        </p:txBody>
      </p:sp>
    </p:spTree>
    <p:extLst>
      <p:ext uri="{BB962C8B-B14F-4D97-AF65-F5344CB8AC3E}">
        <p14:creationId xmlns:p14="http://schemas.microsoft.com/office/powerpoint/2010/main" val="1612382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C07117B6-DCA9-4D2A-8AAC-DA87C49BFD66}" type="datetimeFigureOut">
              <a:rPr lang="es-PE" smtClean="0"/>
              <a:t>22/02/2023</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07F4701F-0D95-4441-A5F5-CEC9C438E453}" type="slidenum">
              <a:rPr lang="es-PE" smtClean="0"/>
              <a:t>‹Nº›</a:t>
            </a:fld>
            <a:endParaRPr lang="es-PE"/>
          </a:p>
        </p:txBody>
      </p:sp>
    </p:spTree>
    <p:extLst>
      <p:ext uri="{BB962C8B-B14F-4D97-AF65-F5344CB8AC3E}">
        <p14:creationId xmlns:p14="http://schemas.microsoft.com/office/powerpoint/2010/main" val="44588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C07117B6-DCA9-4D2A-8AAC-DA87C49BFD66}" type="datetimeFigureOut">
              <a:rPr lang="es-PE" smtClean="0"/>
              <a:t>22/02/2023</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07F4701F-0D95-4441-A5F5-CEC9C438E453}" type="slidenum">
              <a:rPr lang="es-PE" smtClean="0"/>
              <a:t>‹Nº›</a:t>
            </a:fld>
            <a:endParaRPr lang="es-PE"/>
          </a:p>
        </p:txBody>
      </p:sp>
    </p:spTree>
    <p:extLst>
      <p:ext uri="{BB962C8B-B14F-4D97-AF65-F5344CB8AC3E}">
        <p14:creationId xmlns:p14="http://schemas.microsoft.com/office/powerpoint/2010/main" val="297314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07117B6-DCA9-4D2A-8AAC-DA87C49BFD66}" type="datetimeFigureOut">
              <a:rPr lang="es-PE" smtClean="0"/>
              <a:t>22/02/2023</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07F4701F-0D95-4441-A5F5-CEC9C438E453}" type="slidenum">
              <a:rPr lang="es-PE" smtClean="0"/>
              <a:t>‹Nº›</a:t>
            </a:fld>
            <a:endParaRPr lang="es-PE"/>
          </a:p>
        </p:txBody>
      </p:sp>
    </p:spTree>
    <p:extLst>
      <p:ext uri="{BB962C8B-B14F-4D97-AF65-F5344CB8AC3E}">
        <p14:creationId xmlns:p14="http://schemas.microsoft.com/office/powerpoint/2010/main" val="227330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07117B6-DCA9-4D2A-8AAC-DA87C49BFD66}" type="datetimeFigureOut">
              <a:rPr lang="es-PE" smtClean="0"/>
              <a:t>22/02/2023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7F4701F-0D95-4441-A5F5-CEC9C438E453}" type="slidenum">
              <a:rPr lang="es-PE" smtClean="0"/>
              <a:t>‹Nº›</a:t>
            </a:fld>
            <a:endParaRPr lang="es-PE"/>
          </a:p>
        </p:txBody>
      </p:sp>
    </p:spTree>
    <p:extLst>
      <p:ext uri="{BB962C8B-B14F-4D97-AF65-F5344CB8AC3E}">
        <p14:creationId xmlns:p14="http://schemas.microsoft.com/office/powerpoint/2010/main" val="1813563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07117B6-DCA9-4D2A-8AAC-DA87C49BFD66}" type="datetimeFigureOut">
              <a:rPr lang="es-PE" smtClean="0"/>
              <a:t>22/02/2023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7F4701F-0D95-4441-A5F5-CEC9C438E453}" type="slidenum">
              <a:rPr lang="es-PE" smtClean="0"/>
              <a:t>‹Nº›</a:t>
            </a:fld>
            <a:endParaRPr lang="es-PE"/>
          </a:p>
        </p:txBody>
      </p:sp>
    </p:spTree>
    <p:extLst>
      <p:ext uri="{BB962C8B-B14F-4D97-AF65-F5344CB8AC3E}">
        <p14:creationId xmlns:p14="http://schemas.microsoft.com/office/powerpoint/2010/main" val="175158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117B6-DCA9-4D2A-8AAC-DA87C49BFD66}" type="datetimeFigureOut">
              <a:rPr lang="es-PE" smtClean="0"/>
              <a:t>22/02/2023</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4701F-0D95-4441-A5F5-CEC9C438E453}" type="slidenum">
              <a:rPr lang="es-PE" smtClean="0"/>
              <a:t>‹Nº›</a:t>
            </a:fld>
            <a:endParaRPr lang="es-PE"/>
          </a:p>
        </p:txBody>
      </p:sp>
    </p:spTree>
    <p:extLst>
      <p:ext uri="{BB962C8B-B14F-4D97-AF65-F5344CB8AC3E}">
        <p14:creationId xmlns:p14="http://schemas.microsoft.com/office/powerpoint/2010/main" val="1560364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n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285354" y="146495"/>
            <a:ext cx="1612793" cy="298624"/>
          </a:xfrm>
          <a:prstGeom prst="rect">
            <a:avLst/>
          </a:prstGeom>
        </p:spPr>
      </p:pic>
      <p:sp>
        <p:nvSpPr>
          <p:cNvPr id="9" name="Rectángulo 8"/>
          <p:cNvSpPr/>
          <p:nvPr/>
        </p:nvSpPr>
        <p:spPr>
          <a:xfrm>
            <a:off x="336884" y="625642"/>
            <a:ext cx="11558337" cy="587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pic>
        <p:nvPicPr>
          <p:cNvPr id="10" name="Imagen 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1" t="25136" r="6866" b="27309"/>
          <a:stretch/>
        </p:blipFill>
        <p:spPr>
          <a:xfrm>
            <a:off x="8983133" y="114344"/>
            <a:ext cx="1302221" cy="396954"/>
          </a:xfrm>
          <a:prstGeom prst="rect">
            <a:avLst/>
          </a:prstGeom>
        </p:spPr>
      </p:pic>
    </p:spTree>
    <p:extLst>
      <p:ext uri="{BB962C8B-B14F-4D97-AF65-F5344CB8AC3E}">
        <p14:creationId xmlns:p14="http://schemas.microsoft.com/office/powerpoint/2010/main" val="14609411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1" t="25136" r="6866" b="27309"/>
          <a:stretch/>
        </p:blipFill>
        <p:spPr>
          <a:xfrm>
            <a:off x="4545808" y="5103953"/>
            <a:ext cx="1988267" cy="60608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582" y="5084390"/>
            <a:ext cx="2961922" cy="645205"/>
          </a:xfrm>
          <a:prstGeom prst="rect">
            <a:avLst/>
          </a:prstGeom>
        </p:spPr>
      </p:pic>
    </p:spTree>
    <p:extLst>
      <p:ext uri="{BB962C8B-B14F-4D97-AF65-F5344CB8AC3E}">
        <p14:creationId xmlns:p14="http://schemas.microsoft.com/office/powerpoint/2010/main" val="384024119"/>
      </p:ext>
    </p:extLst>
  </p:cSld>
  <p:clrMap bg1="lt1" tx1="dk1" bg2="lt2" tx2="dk2" accent1="accent1" accent2="accent2" accent3="accent3" accent4="accent4" accent5="accent5" accent6="accent6" hlink="hlink" folHlink="folHlink"/>
  <p:sldLayoutIdLst>
    <p:sldLayoutId id="2147483663" r:id="rId1"/>
    <p:sldLayoutId id="2147483664" r:id="rId2"/>
  </p:sldLayoutIdLst>
  <p:transition>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jpeg"/><Relationship Id="rId7" Type="http://schemas.openxmlformats.org/officeDocument/2006/relationships/diagramColors" Target="../diagrams/colors4.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https://repositorio.perueduca.pe/centro-de-herramientas-pedagogicas/" TargetMode="External"/><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hyperlink" Target="https://www.perueduca.pe/#/home/educares/more/72ALL" TargetMode="External"/><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9.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hyperlink" Target="mailto:sriverar@minedu.gob.pe" TargetMode="External"/><Relationship Id="rId2" Type="http://schemas.openxmlformats.org/officeDocument/2006/relationships/hyperlink" Target="mailto:mflores@minedu.gob.pe" TargetMode="Externa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47.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3.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23757" y="1813799"/>
            <a:ext cx="6791443" cy="2062103"/>
          </a:xfrm>
          <a:prstGeom prst="rect">
            <a:avLst/>
          </a:prstGeom>
        </p:spPr>
        <p:txBody>
          <a:bodyPr wrap="square">
            <a:spAutoFit/>
          </a:bodyPr>
          <a:lstStyle/>
          <a:p>
            <a:pPr algn="just"/>
            <a:r>
              <a:rPr lang="es-PE" sz="3200" b="1" dirty="0">
                <a:ea typeface="Century Gothic" panose="020B0502020202020204"/>
                <a:cs typeface="Century Gothic" panose="020B0502020202020204"/>
              </a:rPr>
              <a:t>Estrategias didácticas para el desarrollo de la competencia “</a:t>
            </a:r>
            <a:r>
              <a:rPr lang="es-PE" sz="3200" dirty="0">
                <a:ea typeface="Century Gothic" panose="020B0502020202020204"/>
                <a:cs typeface="Century Gothic" panose="020B0502020202020204"/>
              </a:rPr>
              <a:t>Lee diversos tipos de textos en su lengua materna”.</a:t>
            </a:r>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7691835" y="929100"/>
            <a:ext cx="3426045" cy="3585279"/>
          </a:xfrm>
          <a:prstGeom prst="rect">
            <a:avLst/>
          </a:prstGeom>
          <a:noFill/>
          <a:ln>
            <a:noFill/>
          </a:ln>
        </p:spPr>
      </p:pic>
      <p:sp>
        <p:nvSpPr>
          <p:cNvPr id="10" name="Google Shape;64;p1"/>
          <p:cNvSpPr/>
          <p:nvPr/>
        </p:nvSpPr>
        <p:spPr>
          <a:xfrm>
            <a:off x="3518962" y="5464853"/>
            <a:ext cx="1830900" cy="9102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panose="020B0604020202020204"/>
              <a:buNone/>
            </a:pPr>
            <a:r>
              <a:rPr lang="es-MX" sz="3200" b="1" i="0" u="none" strike="noStrike" cap="none" dirty="0">
                <a:solidFill>
                  <a:schemeClr val="accent5">
                    <a:lumMod val="75000"/>
                  </a:schemeClr>
                </a:solidFill>
                <a:ea typeface="Calibri" panose="020F0502020204030204"/>
                <a:cs typeface="Calibri" panose="020F0502020204030204"/>
                <a:sym typeface="Calibri" panose="020F0502020204030204"/>
              </a:rPr>
              <a:t>2023</a:t>
            </a:r>
            <a:endParaRPr sz="2400" b="1" i="0" u="none" strike="noStrike" cap="none" dirty="0">
              <a:solidFill>
                <a:schemeClr val="accent5">
                  <a:lumMod val="75000"/>
                </a:schemeClr>
              </a:solidFill>
              <a:ea typeface="Calibri" panose="020F0502020204030204"/>
              <a:cs typeface="Calibri" panose="020F0502020204030204"/>
              <a:sym typeface="Calibri" panose="020F0502020204030204"/>
            </a:endParaRPr>
          </a:p>
        </p:txBody>
      </p:sp>
      <p:sp>
        <p:nvSpPr>
          <p:cNvPr id="11" name="Google Shape;65;p1"/>
          <p:cNvSpPr txBox="1"/>
          <p:nvPr/>
        </p:nvSpPr>
        <p:spPr>
          <a:xfrm>
            <a:off x="1215575" y="4373816"/>
            <a:ext cx="5964844" cy="834621"/>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11643"/>
              </a:buClr>
              <a:buSzPts val="2000"/>
              <a:buFont typeface="Century Gothic" panose="020B0502020202020204"/>
              <a:buNone/>
            </a:pPr>
            <a:r>
              <a:rPr lang="es-MX" sz="2400" b="1" dirty="0">
                <a:solidFill>
                  <a:schemeClr val="accent5">
                    <a:lumMod val="75000"/>
                  </a:schemeClr>
                </a:solidFill>
                <a:ea typeface="Century Gothic" panose="020B0502020202020204"/>
                <a:cs typeface="Century Gothic" panose="020B0502020202020204"/>
                <a:sym typeface="Century Gothic" panose="020B0502020202020204"/>
              </a:rPr>
              <a:t>Área de Gestión Pedagógica UGEL Andahuaylas</a:t>
            </a:r>
            <a:endParaRPr sz="2400" b="1" i="0" u="none" strike="noStrike" cap="none" dirty="0">
              <a:solidFill>
                <a:schemeClr val="accent5">
                  <a:lumMod val="75000"/>
                </a:schemeClr>
              </a:solidFill>
              <a:ea typeface="Century Gothic" panose="020B0502020202020204"/>
              <a:cs typeface="Century Gothic" panose="020B0502020202020204"/>
              <a:sym typeface="Century Gothic" panose="020B0502020202020204"/>
            </a:endParaRPr>
          </a:p>
        </p:txBody>
      </p:sp>
      <p:pic>
        <p:nvPicPr>
          <p:cNvPr id="14" name="Imagen 13">
            <a:extLst>
              <a:ext uri="{FF2B5EF4-FFF2-40B4-BE49-F238E27FC236}">
                <a16:creationId xmlns:a16="http://schemas.microsoft.com/office/drawing/2014/main" id="{75278775-AB82-4490-ABBB-13C4375E3F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1028" name="Picture 4" descr="UGEL Andahuaylas - Apurímac - Photos | Facebook">
            <a:extLst>
              <a:ext uri="{FF2B5EF4-FFF2-40B4-BE49-F238E27FC236}">
                <a16:creationId xmlns:a16="http://schemas.microsoft.com/office/drawing/2014/main" id="{DA64CDE2-9418-4D82-89F7-DA9A38557A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73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4922CBA5-EF49-4A0E-93E1-FF9C0C33DDA0}"/>
              </a:ext>
            </a:extLst>
          </p:cNvPr>
          <p:cNvSpPr/>
          <p:nvPr/>
        </p:nvSpPr>
        <p:spPr>
          <a:xfrm>
            <a:off x="1579418" y="1745673"/>
            <a:ext cx="8603673" cy="2743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PE" sz="3200" b="1" dirty="0">
                <a:solidFill>
                  <a:schemeClr val="tx1"/>
                </a:solidFill>
              </a:rPr>
              <a:t>ESTRATEGIAS, TECNICAS PARA EL DESARROLLO DE LA CAPACIDAD OBTIENE INFORMACIÓN EXPLÍCITA…</a:t>
            </a:r>
            <a:endParaRPr lang="en-US" sz="3200" b="1" dirty="0">
              <a:solidFill>
                <a:schemeClr val="tx1"/>
              </a:solidFill>
            </a:endParaRPr>
          </a:p>
        </p:txBody>
      </p:sp>
    </p:spTree>
    <p:extLst>
      <p:ext uri="{BB962C8B-B14F-4D97-AF65-F5344CB8AC3E}">
        <p14:creationId xmlns:p14="http://schemas.microsoft.com/office/powerpoint/2010/main" val="3827409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2584003" y="264279"/>
            <a:ext cx="5981125" cy="954107"/>
          </a:xfrm>
          <a:prstGeom prst="rect">
            <a:avLst/>
          </a:prstGeom>
        </p:spPr>
        <p:txBody>
          <a:bodyPr wrap="none">
            <a:spAutoFit/>
          </a:bodyPr>
          <a:lstStyle/>
          <a:p>
            <a:pPr algn="ctr" defTabSz="361950">
              <a:tabLst>
                <a:tab pos="271463" algn="l"/>
              </a:tabLst>
            </a:pPr>
            <a:r>
              <a:rPr lang="es-ES" sz="2800" b="1" dirty="0">
                <a:solidFill>
                  <a:srgbClr val="0070C0"/>
                </a:solidFill>
                <a:latin typeface="Arial" panose="020B0604020202020204" pitchFamily="34" charset="0"/>
                <a:cs typeface="Arial" panose="020B0604020202020204" pitchFamily="34" charset="0"/>
              </a:rPr>
              <a:t>Identifica la secuencia de hechos.</a:t>
            </a:r>
          </a:p>
          <a:p>
            <a:pPr algn="ctr" defTabSz="361950">
              <a:tabLst>
                <a:tab pos="271463" algn="l"/>
              </a:tabLst>
            </a:pPr>
            <a:r>
              <a:rPr lang="es-ES" sz="2800" b="1" dirty="0">
                <a:solidFill>
                  <a:srgbClr val="0070C0"/>
                </a:solidFill>
                <a:latin typeface="Arial" panose="020B0604020202020204" pitchFamily="34" charset="0"/>
                <a:cs typeface="Arial" panose="020B0604020202020204" pitchFamily="34" charset="0"/>
              </a:rPr>
              <a:t>“El mapa del Cuento”</a:t>
            </a:r>
          </a:p>
        </p:txBody>
      </p:sp>
      <p:pic>
        <p:nvPicPr>
          <p:cNvPr id="6" name="Imagen 5">
            <a:extLst>
              <a:ext uri="{FF2B5EF4-FFF2-40B4-BE49-F238E27FC236}">
                <a16:creationId xmlns:a16="http://schemas.microsoft.com/office/drawing/2014/main" id="{7DDB7CB0-BA48-491A-A3B2-90203CE5BE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8" name="Picture 4" descr="UGEL Andahuaylas - Apurímac - Photos | Facebook">
            <a:extLst>
              <a:ext uri="{FF2B5EF4-FFF2-40B4-BE49-F238E27FC236}">
                <a16:creationId xmlns:a16="http://schemas.microsoft.com/office/drawing/2014/main" id="{EEC139B7-5BB6-43B9-94E0-E2E166B636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a16="http://schemas.microsoft.com/office/drawing/2014/main" id="{0B700AEC-E224-4367-B207-0380AD93E0D8}"/>
              </a:ext>
            </a:extLst>
          </p:cNvPr>
          <p:cNvPicPr>
            <a:picLocks noChangeAspect="1"/>
          </p:cNvPicPr>
          <p:nvPr/>
        </p:nvPicPr>
        <p:blipFill rotWithShape="1">
          <a:blip r:embed="rId5"/>
          <a:srcRect l="6375" t="23543" r="65125" b="14127"/>
          <a:stretch/>
        </p:blipFill>
        <p:spPr>
          <a:xfrm>
            <a:off x="7367717" y="1084461"/>
            <a:ext cx="4480560" cy="5509260"/>
          </a:xfrm>
          <a:prstGeom prst="rect">
            <a:avLst/>
          </a:prstGeom>
        </p:spPr>
      </p:pic>
      <p:sp>
        <p:nvSpPr>
          <p:cNvPr id="7" name="CuadroTexto 6">
            <a:extLst>
              <a:ext uri="{FF2B5EF4-FFF2-40B4-BE49-F238E27FC236}">
                <a16:creationId xmlns:a16="http://schemas.microsoft.com/office/drawing/2014/main" id="{2289B891-3DBB-4C41-8E05-B8F51509C468}"/>
              </a:ext>
            </a:extLst>
          </p:cNvPr>
          <p:cNvSpPr txBox="1"/>
          <p:nvPr/>
        </p:nvSpPr>
        <p:spPr>
          <a:xfrm>
            <a:off x="343723" y="1218386"/>
            <a:ext cx="6096000" cy="5262979"/>
          </a:xfrm>
          <a:prstGeom prst="rect">
            <a:avLst/>
          </a:prstGeom>
          <a:noFill/>
        </p:spPr>
        <p:txBody>
          <a:bodyPr wrap="square">
            <a:spAutoFit/>
          </a:bodyPr>
          <a:lstStyle/>
          <a:p>
            <a:pPr algn="ctr"/>
            <a:r>
              <a:rPr lang="es-PE" sz="1800" b="1" i="0" u="none" strike="noStrike" baseline="0" dirty="0">
                <a:latin typeface="Arial" panose="020B0604020202020204" pitchFamily="34" charset="0"/>
              </a:rPr>
              <a:t>LA HORMIGUITA Y EL CIEMPIÉS</a:t>
            </a:r>
          </a:p>
          <a:p>
            <a:pPr algn="ctr"/>
            <a:endParaRPr lang="es-PE" sz="1800" b="1" i="0" u="none" strike="noStrike" baseline="0" dirty="0">
              <a:latin typeface="Arial" panose="020B0604020202020204" pitchFamily="34" charset="0"/>
            </a:endParaRPr>
          </a:p>
          <a:p>
            <a:pPr algn="just"/>
            <a:r>
              <a:rPr lang="es-PE" sz="2000" b="0" i="0" u="none" strike="noStrike" baseline="0" dirty="0">
                <a:latin typeface="Arial" panose="020B0604020202020204" pitchFamily="34" charset="0"/>
              </a:rPr>
              <a:t>Un día, una hormiguita caminante llegó a las orillas del río Chumbao, intentó varias veces cruzar poniendo hojas y troncos; pero la correntada era tan fuerte que su esfuerzo era inútil. La hormiguita bastante cansada se sentó esperando que disminuyera el agua para poder cruzarlo.</a:t>
            </a:r>
          </a:p>
          <a:p>
            <a:pPr algn="just"/>
            <a:r>
              <a:rPr lang="es-PE" sz="2000" b="0" i="0" u="none" strike="noStrike" baseline="0" dirty="0">
                <a:latin typeface="Arial" panose="020B0604020202020204" pitchFamily="34" charset="0"/>
              </a:rPr>
              <a:t>De pronto, llegó un ciempiés que también tenía la urgencia de pasar el río, pues su casa quedaba en la otra orilla. Como tenían prisa los dos animalitos fueron a pedir ayuda a la señora araña que vivía en un árbol viejo que quedaba a poca distancia del río.</a:t>
            </a:r>
          </a:p>
          <a:p>
            <a:pPr algn="just"/>
            <a:r>
              <a:rPr lang="es-PE" sz="2000" b="0" i="0" u="none" strike="noStrike" baseline="0" dirty="0">
                <a:latin typeface="Arial" panose="020B0604020202020204" pitchFamily="34" charset="0"/>
              </a:rPr>
              <a:t>La araña, al verlos tan tristes, quiso ayudarlos. Entonces, les hizo un puente con su telaraña. De esa forma, la hormiga y el ciempiés pudieron cruzar el río sin ningún problema.</a:t>
            </a:r>
            <a:endParaRPr lang="en-US" sz="2000" dirty="0"/>
          </a:p>
        </p:txBody>
      </p:sp>
    </p:spTree>
    <p:extLst>
      <p:ext uri="{BB962C8B-B14F-4D97-AF65-F5344CB8AC3E}">
        <p14:creationId xmlns:p14="http://schemas.microsoft.com/office/powerpoint/2010/main" val="2333309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0F47A556-6E7C-4383-A518-36F4D5E898A0}"/>
              </a:ext>
            </a:extLst>
          </p:cNvPr>
          <p:cNvSpPr txBox="1"/>
          <p:nvPr/>
        </p:nvSpPr>
        <p:spPr>
          <a:xfrm>
            <a:off x="63191" y="813487"/>
            <a:ext cx="4619645" cy="59400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sz="2800" b="1" dirty="0"/>
              <a:t>LA TÉCNICA DEL CQA/SQA</a:t>
            </a:r>
          </a:p>
          <a:p>
            <a:pPr marL="342900" indent="-342900" algn="just">
              <a:buFont typeface="Arial" panose="020B0604020202020204" pitchFamily="34" charset="0"/>
              <a:buChar char="•"/>
            </a:pPr>
            <a:r>
              <a:rPr lang="es-ES" sz="2800" dirty="0"/>
              <a:t>Activa el conocimiento previo. </a:t>
            </a:r>
          </a:p>
          <a:p>
            <a:pPr marL="342900" indent="-342900" algn="just">
              <a:buFont typeface="Arial" panose="020B0604020202020204" pitchFamily="34" charset="0"/>
              <a:buChar char="•"/>
            </a:pPr>
            <a:r>
              <a:rPr lang="es-ES" sz="2800" dirty="0"/>
              <a:t>Determinar sus propósitos frente a los textos expositivos. </a:t>
            </a:r>
          </a:p>
          <a:p>
            <a:pPr marL="342900" indent="-342900" algn="just">
              <a:buFont typeface="Arial" panose="020B0604020202020204" pitchFamily="34" charset="0"/>
              <a:buChar char="•"/>
            </a:pPr>
            <a:r>
              <a:rPr lang="es-ES" sz="2800" dirty="0"/>
              <a:t>Focaliza su atención en tres preguntas: dos antes de leer y una después de leer: </a:t>
            </a:r>
          </a:p>
          <a:p>
            <a:r>
              <a:rPr lang="es-ES" sz="2400" dirty="0"/>
              <a:t>¿Qué conozco sobre este tema? (C) </a:t>
            </a:r>
          </a:p>
          <a:p>
            <a:r>
              <a:rPr lang="es-ES" sz="2400" dirty="0"/>
              <a:t>¿Qué quiero aprender? (Q) </a:t>
            </a:r>
          </a:p>
          <a:p>
            <a:r>
              <a:rPr lang="es-ES" sz="2400" dirty="0"/>
              <a:t>¿Qué he aprendido? (A)</a:t>
            </a:r>
          </a:p>
          <a:p>
            <a:r>
              <a:rPr lang="es-ES" sz="2800" dirty="0"/>
              <a:t>Es recomendable para textos ENCICLOPÉDICOS.</a:t>
            </a:r>
          </a:p>
        </p:txBody>
      </p:sp>
      <p:sp>
        <p:nvSpPr>
          <p:cNvPr id="7" name="CuadroTexto 6">
            <a:extLst>
              <a:ext uri="{FF2B5EF4-FFF2-40B4-BE49-F238E27FC236}">
                <a16:creationId xmlns:a16="http://schemas.microsoft.com/office/drawing/2014/main" id="{EDCFCAB2-AC3E-4EE8-AC5F-BE429D2A59F9}"/>
              </a:ext>
            </a:extLst>
          </p:cNvPr>
          <p:cNvSpPr txBox="1"/>
          <p:nvPr/>
        </p:nvSpPr>
        <p:spPr>
          <a:xfrm>
            <a:off x="4842163" y="481263"/>
            <a:ext cx="7286646" cy="6278642"/>
          </a:xfrm>
          <a:prstGeom prst="rect">
            <a:avLst/>
          </a:prstGeom>
          <a:noFill/>
        </p:spPr>
        <p:txBody>
          <a:bodyPr wrap="square">
            <a:spAutoFit/>
          </a:bodyPr>
          <a:lstStyle/>
          <a:p>
            <a:pPr algn="ctr"/>
            <a:r>
              <a:rPr lang="en-US" sz="1800" b="1" i="0" u="none" strike="noStrike" baseline="0" dirty="0">
                <a:latin typeface="Arial" panose="020B0604020202020204" pitchFamily="34" charset="0"/>
              </a:rPr>
              <a:t>EL SAPO</a:t>
            </a:r>
          </a:p>
          <a:p>
            <a:pPr algn="just"/>
            <a:r>
              <a:rPr lang="es-PE" sz="2400" b="0" i="0" u="none" strike="noStrike" baseline="0" dirty="0">
                <a:latin typeface="Arial" panose="020B0604020202020204" pitchFamily="34" charset="0"/>
              </a:rPr>
              <a:t>Los sapos son anfibios, es decir que pasan parte de sus vidas en el agua y parte en la tierra. Los sapos se encuentran en todo el mundo. Los sapos tienen una piel áspera como verrugas. Como tienen piernas cortas, caminan a gatas y dan pequeños y torpes saltos. Tienen ojos saltones que ven en todas las direcciones. Los sapos son carnívoros, con su legua pegajosa atrapan insectos, arañas, babosas, gusanos, incluso pequeños ratones y se lo traga porque </a:t>
            </a:r>
            <a:r>
              <a:rPr lang="en-US" sz="2400" b="0" i="0" u="none" strike="noStrike" baseline="0" dirty="0">
                <a:latin typeface="Arial" panose="020B0604020202020204" pitchFamily="34" charset="0"/>
              </a:rPr>
              <a:t>no </a:t>
            </a:r>
            <a:r>
              <a:rPr lang="en-US" sz="2400" b="0" i="0" u="none" strike="noStrike" baseline="0" dirty="0" err="1">
                <a:latin typeface="Arial" panose="020B0604020202020204" pitchFamily="34" charset="0"/>
              </a:rPr>
              <a:t>tienen</a:t>
            </a:r>
            <a:r>
              <a:rPr lang="en-US" sz="2400" b="0" i="0" u="none" strike="noStrike" baseline="0" dirty="0">
                <a:latin typeface="Arial" panose="020B0604020202020204" pitchFamily="34" charset="0"/>
              </a:rPr>
              <a:t> </a:t>
            </a:r>
            <a:r>
              <a:rPr lang="en-US" sz="2400" b="0" i="0" u="none" strike="noStrike" baseline="0" dirty="0" err="1">
                <a:latin typeface="Arial" panose="020B0604020202020204" pitchFamily="34" charset="0"/>
              </a:rPr>
              <a:t>dientes</a:t>
            </a:r>
            <a:r>
              <a:rPr lang="en-US" sz="2400" b="0" i="0" u="none" strike="noStrike" baseline="0" dirty="0">
                <a:latin typeface="Arial" panose="020B0604020202020204" pitchFamily="34" charset="0"/>
              </a:rPr>
              <a:t>.</a:t>
            </a:r>
          </a:p>
          <a:p>
            <a:pPr algn="just"/>
            <a:r>
              <a:rPr lang="es-PE" sz="2400" b="0" i="0" u="none" strike="noStrike" baseline="0" dirty="0">
                <a:latin typeface="Arial" panose="020B0604020202020204" pitchFamily="34" charset="0"/>
              </a:rPr>
              <a:t>Los sapos nacen de huevos, que ponen las hembras adultas. Cuando son pequeños viven en el agua, tienen cola y se llaman renacuajos. En unas semanas les crecen las patas, pierden la cola y se vuelven adultos.</a:t>
            </a:r>
          </a:p>
          <a:p>
            <a:pPr algn="just"/>
            <a:r>
              <a:rPr lang="es-PE" sz="2400" b="0" i="0" u="none" strike="noStrike" baseline="0" dirty="0">
                <a:latin typeface="Arial" panose="020B0604020202020204" pitchFamily="34" charset="0"/>
              </a:rPr>
              <a:t>Abandonan el agua y viven en los suelos húmedos.</a:t>
            </a:r>
            <a:endParaRPr lang="en-US" sz="2400" dirty="0"/>
          </a:p>
        </p:txBody>
      </p:sp>
    </p:spTree>
    <p:extLst>
      <p:ext uri="{BB962C8B-B14F-4D97-AF65-F5344CB8AC3E}">
        <p14:creationId xmlns:p14="http://schemas.microsoft.com/office/powerpoint/2010/main" val="3131139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1B1A6BF4-FEEA-4E5C-843C-CDABAEA10270}"/>
              </a:ext>
            </a:extLst>
          </p:cNvPr>
          <p:cNvPicPr>
            <a:picLocks noChangeAspect="1"/>
          </p:cNvPicPr>
          <p:nvPr/>
        </p:nvPicPr>
        <p:blipFill>
          <a:blip r:embed="rId4"/>
          <a:stretch>
            <a:fillRect/>
          </a:stretch>
        </p:blipFill>
        <p:spPr>
          <a:xfrm>
            <a:off x="63191" y="481263"/>
            <a:ext cx="5838812" cy="6075644"/>
          </a:xfrm>
          <a:prstGeom prst="rect">
            <a:avLst/>
          </a:prstGeom>
        </p:spPr>
      </p:pic>
      <p:pic>
        <p:nvPicPr>
          <p:cNvPr id="2" name="Imagen 1">
            <a:extLst>
              <a:ext uri="{FF2B5EF4-FFF2-40B4-BE49-F238E27FC236}">
                <a16:creationId xmlns:a16="http://schemas.microsoft.com/office/drawing/2014/main" id="{CE3E4C37-6AAD-45E7-A476-2637EB13AB05}"/>
              </a:ext>
            </a:extLst>
          </p:cNvPr>
          <p:cNvPicPr>
            <a:picLocks noChangeAspect="1"/>
          </p:cNvPicPr>
          <p:nvPr/>
        </p:nvPicPr>
        <p:blipFill>
          <a:blip r:embed="rId5"/>
          <a:stretch>
            <a:fillRect/>
          </a:stretch>
        </p:blipFill>
        <p:spPr>
          <a:xfrm>
            <a:off x="6095999" y="512394"/>
            <a:ext cx="6032809" cy="6044513"/>
          </a:xfrm>
          <a:prstGeom prst="rect">
            <a:avLst/>
          </a:prstGeom>
        </p:spPr>
      </p:pic>
    </p:spTree>
    <p:extLst>
      <p:ext uri="{BB962C8B-B14F-4D97-AF65-F5344CB8AC3E}">
        <p14:creationId xmlns:p14="http://schemas.microsoft.com/office/powerpoint/2010/main" val="665313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0BC9F2C7-FC8B-4271-902A-52E0454158DC}"/>
              </a:ext>
            </a:extLst>
          </p:cNvPr>
          <p:cNvSpPr txBox="1"/>
          <p:nvPr/>
        </p:nvSpPr>
        <p:spPr>
          <a:xfrm>
            <a:off x="175952" y="581996"/>
            <a:ext cx="4977939" cy="655564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s-ES" sz="2400" b="1" dirty="0"/>
              <a:t>MAPA DE TRES COLORES </a:t>
            </a:r>
          </a:p>
          <a:p>
            <a:pPr algn="just"/>
            <a:r>
              <a:rPr lang="es-ES" sz="2400" dirty="0"/>
              <a:t>Es una estrategia que permite a los estudiantes activar y desarrollar su conocimiento previo, estableciendo las relaciones que existen entre un concepto y otro. Se procede de la siguiente manera: </a:t>
            </a:r>
          </a:p>
          <a:p>
            <a:pPr marL="342900" indent="-342900" algn="just">
              <a:buFont typeface="Arial" panose="020B0604020202020204" pitchFamily="34" charset="0"/>
              <a:buChar char="•"/>
            </a:pPr>
            <a:r>
              <a:rPr lang="es-ES" sz="2400" dirty="0"/>
              <a:t>Con un color, los estudiantes, escriben lo que saben respecto a cada sub tema. </a:t>
            </a:r>
          </a:p>
          <a:p>
            <a:pPr marL="342900" indent="-342900" algn="just">
              <a:buFont typeface="Arial" panose="020B0604020202020204" pitchFamily="34" charset="0"/>
              <a:buChar char="•"/>
            </a:pPr>
            <a:r>
              <a:rPr lang="es-ES" sz="2400" dirty="0"/>
              <a:t>Con otro color escriben </a:t>
            </a:r>
            <a:r>
              <a:rPr lang="es-ES" sz="2400" b="1" dirty="0"/>
              <a:t>lo que creen pero que no tienen la certeza </a:t>
            </a:r>
            <a:r>
              <a:rPr lang="es-ES" sz="2400" dirty="0"/>
              <a:t>de que sea cierto. </a:t>
            </a:r>
          </a:p>
          <a:p>
            <a:pPr marL="342900" indent="-342900" algn="just">
              <a:buFont typeface="Arial" panose="020B0604020202020204" pitchFamily="34" charset="0"/>
              <a:buChar char="•"/>
            </a:pPr>
            <a:r>
              <a:rPr lang="es-ES" sz="2400" dirty="0"/>
              <a:t>Con otro color escriben lo que dice el texto y comparan con lo que sabían. </a:t>
            </a:r>
          </a:p>
          <a:p>
            <a:pPr algn="just"/>
            <a:r>
              <a:rPr lang="es-ES" sz="2400" b="1" dirty="0"/>
              <a:t>Por ejemplo:</a:t>
            </a:r>
          </a:p>
        </p:txBody>
      </p:sp>
      <p:sp>
        <p:nvSpPr>
          <p:cNvPr id="6" name="CuadroTexto 5">
            <a:extLst>
              <a:ext uri="{FF2B5EF4-FFF2-40B4-BE49-F238E27FC236}">
                <a16:creationId xmlns:a16="http://schemas.microsoft.com/office/drawing/2014/main" id="{CBB45B2A-F93F-4E6F-A346-F2209416A512}"/>
              </a:ext>
            </a:extLst>
          </p:cNvPr>
          <p:cNvSpPr txBox="1"/>
          <p:nvPr/>
        </p:nvSpPr>
        <p:spPr>
          <a:xfrm>
            <a:off x="5258228" y="581996"/>
            <a:ext cx="6096000" cy="6001643"/>
          </a:xfrm>
          <a:prstGeom prst="rect">
            <a:avLst/>
          </a:prstGeom>
          <a:noFill/>
        </p:spPr>
        <p:txBody>
          <a:bodyPr wrap="square">
            <a:spAutoFit/>
          </a:bodyPr>
          <a:lstStyle/>
          <a:p>
            <a:pPr algn="ctr"/>
            <a:r>
              <a:rPr lang="en-US" sz="2400" b="1" i="0" u="none" strike="noStrike" baseline="0" dirty="0">
                <a:latin typeface="Arial" panose="020B0604020202020204" pitchFamily="34" charset="0"/>
              </a:rPr>
              <a:t>LA VACA</a:t>
            </a:r>
          </a:p>
          <a:p>
            <a:pPr algn="just"/>
            <a:r>
              <a:rPr lang="es-PE" sz="2400" b="0" i="0" u="none" strike="noStrike" baseline="0" dirty="0">
                <a:latin typeface="Arial" panose="020B0604020202020204" pitchFamily="34" charset="0"/>
              </a:rPr>
              <a:t>La vaca es un animal doméstico. Cumple un rol muy importante para las personas porque provee carne y leche, que son alimentos muy </a:t>
            </a:r>
            <a:r>
              <a:rPr lang="en-US" sz="2400" b="0" i="0" u="none" strike="noStrike" baseline="0" dirty="0" err="1">
                <a:latin typeface="Arial" panose="020B0604020202020204" pitchFamily="34" charset="0"/>
              </a:rPr>
              <a:t>importantes</a:t>
            </a:r>
            <a:r>
              <a:rPr lang="en-US" sz="2400" b="0" i="0" u="none" strike="noStrike" baseline="0" dirty="0">
                <a:latin typeface="Arial" panose="020B0604020202020204" pitchFamily="34" charset="0"/>
              </a:rPr>
              <a:t>.</a:t>
            </a:r>
          </a:p>
          <a:p>
            <a:pPr algn="just"/>
            <a:r>
              <a:rPr lang="es-PE" sz="2400" b="0" i="0" u="none" strike="noStrike" baseline="0" dirty="0">
                <a:latin typeface="Arial" panose="020B0604020202020204" pitchFamily="34" charset="0"/>
              </a:rPr>
              <a:t>Una vaca puede pesar entre 100 a 1000 kilogramos, dependiendo del tipo y la raza, Tiene un cuero grueso y fuerte, dos cachos, un rabo largo con un mechón al final, su cuerpo está cubierto de un pelo corto y tiene una gran ubre bajo el vientre entre las piernas traseras </a:t>
            </a:r>
            <a:r>
              <a:rPr lang="en-US" sz="2400" b="0" i="0" u="none" strike="noStrike" baseline="0" dirty="0">
                <a:latin typeface="Arial" panose="020B0604020202020204" pitchFamily="34" charset="0"/>
              </a:rPr>
              <a:t>con </a:t>
            </a:r>
            <a:r>
              <a:rPr lang="en-US" sz="2400" b="0" i="0" u="none" strike="noStrike" baseline="0" dirty="0" err="1">
                <a:latin typeface="Arial" panose="020B0604020202020204" pitchFamily="34" charset="0"/>
              </a:rPr>
              <a:t>cuatro</a:t>
            </a:r>
            <a:r>
              <a:rPr lang="en-US" sz="2400" b="0" i="0" u="none" strike="noStrike" baseline="0" dirty="0">
                <a:latin typeface="Arial" panose="020B0604020202020204" pitchFamily="34" charset="0"/>
              </a:rPr>
              <a:t> </a:t>
            </a:r>
            <a:r>
              <a:rPr lang="en-US" sz="2400" b="0" i="0" u="none" strike="noStrike" baseline="0" dirty="0" err="1">
                <a:latin typeface="Arial" panose="020B0604020202020204" pitchFamily="34" charset="0"/>
              </a:rPr>
              <a:t>tetillas</a:t>
            </a:r>
            <a:r>
              <a:rPr lang="en-US" sz="2400" b="0" i="0" u="none" strike="noStrike" baseline="0" dirty="0">
                <a:latin typeface="Arial" panose="020B0604020202020204" pitchFamily="34" charset="0"/>
              </a:rPr>
              <a:t>.</a:t>
            </a:r>
          </a:p>
          <a:p>
            <a:pPr algn="just"/>
            <a:r>
              <a:rPr lang="es-PE" sz="2400" b="0" i="0" u="none" strike="noStrike" baseline="0" dirty="0">
                <a:latin typeface="Arial" panose="020B0604020202020204" pitchFamily="34" charset="0"/>
              </a:rPr>
              <a:t>La vaca se alimenta de pastos, hierbas, tallos, semillas, raíces y </a:t>
            </a:r>
            <a:r>
              <a:rPr lang="en-US" sz="2400" b="0" i="0" u="none" strike="noStrike" baseline="0" dirty="0" err="1">
                <a:latin typeface="Arial" panose="020B0604020202020204" pitchFamily="34" charset="0"/>
              </a:rPr>
              <a:t>muchas</a:t>
            </a:r>
            <a:r>
              <a:rPr lang="en-US" sz="2400" b="0" i="0" u="none" strike="noStrike" baseline="0" dirty="0">
                <a:latin typeface="Arial" panose="020B0604020202020204" pitchFamily="34" charset="0"/>
              </a:rPr>
              <a:t> </a:t>
            </a:r>
            <a:r>
              <a:rPr lang="en-US" sz="2400" b="0" i="0" u="none" strike="noStrike" baseline="0" dirty="0" err="1">
                <a:latin typeface="Arial" panose="020B0604020202020204" pitchFamily="34" charset="0"/>
              </a:rPr>
              <a:t>clases</a:t>
            </a:r>
            <a:r>
              <a:rPr lang="en-US" sz="2400" b="0" i="0" u="none" strike="noStrike" baseline="0" dirty="0">
                <a:latin typeface="Arial" panose="020B0604020202020204" pitchFamily="34" charset="0"/>
              </a:rPr>
              <a:t> de </a:t>
            </a:r>
            <a:r>
              <a:rPr lang="en-US" sz="2400" b="0" i="0" u="none" strike="noStrike" baseline="0" dirty="0" err="1">
                <a:latin typeface="Arial" panose="020B0604020202020204" pitchFamily="34" charset="0"/>
              </a:rPr>
              <a:t>plantas</a:t>
            </a:r>
            <a:r>
              <a:rPr lang="en-US" sz="2400" b="0" i="0" u="none" strike="noStrike" baseline="0" dirty="0">
                <a:latin typeface="Arial" panose="020B0604020202020204" pitchFamily="34" charset="0"/>
              </a:rPr>
              <a:t>.</a:t>
            </a:r>
            <a:endParaRPr lang="en-US" sz="2400" dirty="0"/>
          </a:p>
        </p:txBody>
      </p:sp>
    </p:spTree>
    <p:extLst>
      <p:ext uri="{BB962C8B-B14F-4D97-AF65-F5344CB8AC3E}">
        <p14:creationId xmlns:p14="http://schemas.microsoft.com/office/powerpoint/2010/main" val="1940913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787A4ACD-515A-4658-BBBE-2AEB8727FF49}"/>
              </a:ext>
            </a:extLst>
          </p:cNvPr>
          <p:cNvPicPr>
            <a:picLocks noChangeAspect="1"/>
          </p:cNvPicPr>
          <p:nvPr/>
        </p:nvPicPr>
        <p:blipFill>
          <a:blip r:embed="rId4"/>
          <a:stretch>
            <a:fillRect/>
          </a:stretch>
        </p:blipFill>
        <p:spPr>
          <a:xfrm>
            <a:off x="383626" y="965887"/>
            <a:ext cx="11100314" cy="5328233"/>
          </a:xfrm>
          <a:prstGeom prst="rect">
            <a:avLst/>
          </a:prstGeom>
        </p:spPr>
      </p:pic>
    </p:spTree>
    <p:extLst>
      <p:ext uri="{BB962C8B-B14F-4D97-AF65-F5344CB8AC3E}">
        <p14:creationId xmlns:p14="http://schemas.microsoft.com/office/powerpoint/2010/main" val="2037103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30F16648-17F9-4806-B8EE-E5EAA9A6BFD7}"/>
              </a:ext>
            </a:extLst>
          </p:cNvPr>
          <p:cNvPicPr>
            <a:picLocks noChangeAspect="1"/>
          </p:cNvPicPr>
          <p:nvPr/>
        </p:nvPicPr>
        <p:blipFill>
          <a:blip r:embed="rId4"/>
          <a:stretch>
            <a:fillRect/>
          </a:stretch>
        </p:blipFill>
        <p:spPr>
          <a:xfrm>
            <a:off x="277159" y="1439808"/>
            <a:ext cx="11637681" cy="4876800"/>
          </a:xfrm>
          <a:prstGeom prst="rect">
            <a:avLst/>
          </a:prstGeom>
        </p:spPr>
      </p:pic>
    </p:spTree>
    <p:extLst>
      <p:ext uri="{BB962C8B-B14F-4D97-AF65-F5344CB8AC3E}">
        <p14:creationId xmlns:p14="http://schemas.microsoft.com/office/powerpoint/2010/main" val="1008388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C80C571A-38B4-4CCE-9BBB-8139B891AE0C}"/>
              </a:ext>
            </a:extLst>
          </p:cNvPr>
          <p:cNvSpPr txBox="1"/>
          <p:nvPr/>
        </p:nvSpPr>
        <p:spPr>
          <a:xfrm>
            <a:off x="169453" y="813487"/>
            <a:ext cx="4596510" cy="59093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s-ES" sz="2800" b="1" dirty="0"/>
              <a:t>LA GUÍA DE ANTICIPACIÓN </a:t>
            </a:r>
          </a:p>
          <a:p>
            <a:pPr algn="just"/>
            <a:r>
              <a:rPr lang="es-ES" sz="2400" dirty="0"/>
              <a:t>Es un cuestionario para ser respondido por los estudiantes, indicando si están de acuerdo (V) o no (F) con algunos planteamientos que aparecerán en una lectura. Esto se realiza antes de la lectura y después de ella. </a:t>
            </a:r>
          </a:p>
          <a:p>
            <a:pPr algn="just"/>
            <a:r>
              <a:rPr lang="es-ES" sz="2400" dirty="0"/>
              <a:t>Su finalidad es formar el hábito de poner en tela de juicio sus propias concepciones y modificarlas. Es útil cuando los conocimientos que aportará el texto son contradictorios con la información que posee el estudiante.</a:t>
            </a:r>
          </a:p>
        </p:txBody>
      </p:sp>
      <p:sp>
        <p:nvSpPr>
          <p:cNvPr id="6" name="CuadroTexto 5">
            <a:extLst>
              <a:ext uri="{FF2B5EF4-FFF2-40B4-BE49-F238E27FC236}">
                <a16:creationId xmlns:a16="http://schemas.microsoft.com/office/drawing/2014/main" id="{49FFE950-1A4D-44B1-9C19-D20B3BAC7718}"/>
              </a:ext>
            </a:extLst>
          </p:cNvPr>
          <p:cNvSpPr txBox="1"/>
          <p:nvPr/>
        </p:nvSpPr>
        <p:spPr>
          <a:xfrm>
            <a:off x="5015344" y="906589"/>
            <a:ext cx="6449719" cy="5723105"/>
          </a:xfrm>
          <a:prstGeom prst="rect">
            <a:avLst/>
          </a:prstGeom>
          <a:solidFill>
            <a:srgbClr val="FFCCFF"/>
          </a:solidFill>
        </p:spPr>
        <p:txBody>
          <a:bodyPr wrap="square">
            <a:spAutoFit/>
          </a:bodyPr>
          <a:lstStyle/>
          <a:p>
            <a:pPr algn="ctr">
              <a:lnSpc>
                <a:spcPct val="150000"/>
              </a:lnSpc>
            </a:pPr>
            <a:r>
              <a:rPr lang="es-ES" sz="2600" b="1" dirty="0"/>
              <a:t>PUKLLAY CARNAVAL </a:t>
            </a:r>
          </a:p>
          <a:p>
            <a:pPr algn="just">
              <a:lnSpc>
                <a:spcPct val="150000"/>
              </a:lnSpc>
            </a:pPr>
            <a:r>
              <a:rPr lang="es-ES" sz="2000" dirty="0"/>
              <a:t>Todos los años, entre los meses de febrero y marzo se festeja el </a:t>
            </a:r>
            <a:r>
              <a:rPr lang="es-ES" sz="2000" dirty="0" err="1"/>
              <a:t>Pukllay</a:t>
            </a:r>
            <a:r>
              <a:rPr lang="es-ES" sz="2000" dirty="0"/>
              <a:t>, Encuentro del Carnaval Originario del Perú, donde participan delegaciones de todo el Perú, cantando y bailando por las diferentes calles de Andahuaylas. </a:t>
            </a:r>
          </a:p>
          <a:p>
            <a:pPr algn="just">
              <a:lnSpc>
                <a:spcPct val="150000"/>
              </a:lnSpc>
            </a:pPr>
            <a:r>
              <a:rPr lang="es-ES" sz="2000" dirty="0"/>
              <a:t>Esta fiesta es una costumbre antigua que se celebra como agradecimiento a la Pacha Mama por la aparición de los primeros frutos de la temporada, en esta época se preparan muchas comidas entre ellos el puchero. En esta fiesta el campo y la ciudad se reencuentran en medio de la alegría del pueblo. Es una de las actividades turísticas y culturales más importantes del departamento de Apurímac. </a:t>
            </a:r>
          </a:p>
        </p:txBody>
      </p:sp>
    </p:spTree>
    <p:extLst>
      <p:ext uri="{BB962C8B-B14F-4D97-AF65-F5344CB8AC3E}">
        <p14:creationId xmlns:p14="http://schemas.microsoft.com/office/powerpoint/2010/main" val="3130686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653D74A-D626-4842-881D-A7377A7605CE}"/>
              </a:ext>
            </a:extLst>
          </p:cNvPr>
          <p:cNvPicPr>
            <a:picLocks noChangeAspect="1"/>
          </p:cNvPicPr>
          <p:nvPr/>
        </p:nvPicPr>
        <p:blipFill>
          <a:blip r:embed="rId4"/>
          <a:stretch>
            <a:fillRect/>
          </a:stretch>
        </p:blipFill>
        <p:spPr>
          <a:xfrm>
            <a:off x="63191" y="630504"/>
            <a:ext cx="6032809" cy="6012572"/>
          </a:xfrm>
          <a:prstGeom prst="rect">
            <a:avLst/>
          </a:prstGeom>
        </p:spPr>
      </p:pic>
      <p:pic>
        <p:nvPicPr>
          <p:cNvPr id="5" name="Imagen 4">
            <a:extLst>
              <a:ext uri="{FF2B5EF4-FFF2-40B4-BE49-F238E27FC236}">
                <a16:creationId xmlns:a16="http://schemas.microsoft.com/office/drawing/2014/main" id="{58C99C57-B6C3-421B-BAFD-D55DA5907848}"/>
              </a:ext>
            </a:extLst>
          </p:cNvPr>
          <p:cNvPicPr>
            <a:picLocks noChangeAspect="1"/>
          </p:cNvPicPr>
          <p:nvPr/>
        </p:nvPicPr>
        <p:blipFill>
          <a:blip r:embed="rId5"/>
          <a:stretch>
            <a:fillRect/>
          </a:stretch>
        </p:blipFill>
        <p:spPr>
          <a:xfrm>
            <a:off x="6215631" y="2460977"/>
            <a:ext cx="5913178" cy="4182099"/>
          </a:xfrm>
          <a:prstGeom prst="rect">
            <a:avLst/>
          </a:prstGeom>
        </p:spPr>
      </p:pic>
    </p:spTree>
    <p:extLst>
      <p:ext uri="{BB962C8B-B14F-4D97-AF65-F5344CB8AC3E}">
        <p14:creationId xmlns:p14="http://schemas.microsoft.com/office/powerpoint/2010/main" val="3093724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C80C571A-38B4-4CCE-9BBB-8139B891AE0C}"/>
              </a:ext>
            </a:extLst>
          </p:cNvPr>
          <p:cNvSpPr txBox="1"/>
          <p:nvPr/>
        </p:nvSpPr>
        <p:spPr>
          <a:xfrm>
            <a:off x="63191" y="602898"/>
            <a:ext cx="3483573" cy="563231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sz="2400" b="1" dirty="0"/>
              <a:t>IMÁGENES MENTALES </a:t>
            </a:r>
          </a:p>
          <a:p>
            <a:pPr algn="just"/>
            <a:r>
              <a:rPr lang="es-ES" sz="2400" dirty="0"/>
              <a:t>Consiste en crear representaciones sobre lo que se va leyendo. Puede emplearse dibujos con o sin color o esquemas que representen relaciones entre los conceptos. Esta técnica se usa para trabajar textos narrativos. </a:t>
            </a:r>
          </a:p>
          <a:p>
            <a:pPr algn="just"/>
            <a:r>
              <a:rPr lang="es-ES" sz="2400" dirty="0"/>
              <a:t>Explicar a los estudiantes que deben leer cada uno de los textos y a partir de ahí realizar un dibujo. Por ejemplo:</a:t>
            </a:r>
          </a:p>
        </p:txBody>
      </p:sp>
      <p:pic>
        <p:nvPicPr>
          <p:cNvPr id="6" name="Imagen 5">
            <a:extLst>
              <a:ext uri="{FF2B5EF4-FFF2-40B4-BE49-F238E27FC236}">
                <a16:creationId xmlns:a16="http://schemas.microsoft.com/office/drawing/2014/main" id="{6C0B26B5-9373-4CF8-839B-985C1FCE9F4C}"/>
              </a:ext>
            </a:extLst>
          </p:cNvPr>
          <p:cNvPicPr>
            <a:picLocks noChangeAspect="1"/>
          </p:cNvPicPr>
          <p:nvPr/>
        </p:nvPicPr>
        <p:blipFill>
          <a:blip r:embed="rId4"/>
          <a:stretch>
            <a:fillRect/>
          </a:stretch>
        </p:blipFill>
        <p:spPr>
          <a:xfrm>
            <a:off x="3740727" y="813487"/>
            <a:ext cx="8215746" cy="5678753"/>
          </a:xfrm>
          <a:prstGeom prst="rect">
            <a:avLst/>
          </a:prstGeom>
          <a:solidFill>
            <a:srgbClr val="CCFFFF"/>
          </a:solidFill>
        </p:spPr>
      </p:pic>
    </p:spTree>
    <p:extLst>
      <p:ext uri="{BB962C8B-B14F-4D97-AF65-F5344CB8AC3E}">
        <p14:creationId xmlns:p14="http://schemas.microsoft.com/office/powerpoint/2010/main" val="156350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1;p2"/>
          <p:cNvSpPr txBox="1">
            <a:spLocks/>
          </p:cNvSpPr>
          <p:nvPr/>
        </p:nvSpPr>
        <p:spPr>
          <a:xfrm>
            <a:off x="838200" y="1186117"/>
            <a:ext cx="10515600" cy="61980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011643"/>
              </a:buClr>
              <a:buSzPts val="3200"/>
              <a:buFont typeface="Century Gothic" panose="020B0502020202020204"/>
              <a:buNone/>
            </a:pPr>
            <a:r>
              <a:rPr lang="es-ES" altLang="es-MX" sz="3200" b="1" dirty="0">
                <a:latin typeface="+mn-lt"/>
                <a:cs typeface="Arial" panose="020B0604020202020204" pitchFamily="34" charset="0"/>
              </a:rPr>
              <a:t>Propósito del taller:</a:t>
            </a:r>
            <a:r>
              <a:rPr lang="es-ES" sz="3200" b="1" dirty="0">
                <a:latin typeface="+mn-lt"/>
                <a:cs typeface="Arial" panose="020B0604020202020204" pitchFamily="34" charset="0"/>
              </a:rPr>
              <a:t> </a:t>
            </a:r>
          </a:p>
        </p:txBody>
      </p:sp>
      <p:sp>
        <p:nvSpPr>
          <p:cNvPr id="2" name="Rectángulo 1"/>
          <p:cNvSpPr/>
          <p:nvPr/>
        </p:nvSpPr>
        <p:spPr>
          <a:xfrm>
            <a:off x="933044" y="2406674"/>
            <a:ext cx="7718738" cy="370556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28600" algn="just">
              <a:lnSpc>
                <a:spcPct val="150000"/>
              </a:lnSpc>
              <a:spcAft>
                <a:spcPts val="800"/>
              </a:spcAft>
            </a:pPr>
            <a:r>
              <a:rPr lang="es-PE" sz="3200" b="1" dirty="0">
                <a:latin typeface="Arial Narrow" panose="020B0606020202030204" pitchFamily="34" charset="0"/>
                <a:ea typeface="Calibri" panose="020F0502020204030204" pitchFamily="34" charset="0"/>
                <a:cs typeface="Calibri" panose="020F0502020204030204" pitchFamily="34" charset="0"/>
              </a:rPr>
              <a:t>Fortalecer el desempeño del docente y del directivo  en el uso de </a:t>
            </a:r>
            <a:r>
              <a:rPr lang="es-PE" sz="3200" b="1" dirty="0">
                <a:effectLst/>
                <a:latin typeface="Arial Narrow" panose="020B0606020202030204" pitchFamily="34" charset="0"/>
                <a:ea typeface="Calibri" panose="020F0502020204030204" pitchFamily="34" charset="0"/>
                <a:cs typeface="Calibri" panose="020F0502020204030204" pitchFamily="34" charset="0"/>
              </a:rPr>
              <a:t>estrategias metodológicas para el desarrollo de la competencia  “Lee diversos tipos de textos en su lengua materna”</a:t>
            </a:r>
            <a:endParaRPr lang="es-PE"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9144272" y="1906915"/>
            <a:ext cx="2569538" cy="3557308"/>
          </a:xfrm>
          <a:prstGeom prst="rect">
            <a:avLst/>
          </a:prstGeom>
        </p:spPr>
      </p:pic>
      <p:sp>
        <p:nvSpPr>
          <p:cNvPr id="10" name="Rectángulo 9"/>
          <p:cNvSpPr/>
          <p:nvPr/>
        </p:nvSpPr>
        <p:spPr>
          <a:xfrm>
            <a:off x="310161" y="160464"/>
            <a:ext cx="8964504" cy="276999"/>
          </a:xfrm>
          <a:prstGeom prst="rect">
            <a:avLst/>
          </a:prstGeom>
        </p:spPr>
        <p:txBody>
          <a:bodyPr wrap="square">
            <a:spAutoFit/>
          </a:bodyPr>
          <a:lstStyle/>
          <a:p>
            <a:r>
              <a:rPr lang="es-PE" sz="1200" dirty="0">
                <a:solidFill>
                  <a:schemeClr val="tx1">
                    <a:lumMod val="50000"/>
                    <a:lumOff val="50000"/>
                  </a:schemeClr>
                </a:solidFill>
              </a:rPr>
              <a:t>Análisis de evidencias para determinar el nivel real de aprendizaje de la competencia Lee diversos tipos de textos en su lengua materna</a:t>
            </a:r>
          </a:p>
        </p:txBody>
      </p:sp>
      <p:pic>
        <p:nvPicPr>
          <p:cNvPr id="7" name="Imagen 6">
            <a:extLst>
              <a:ext uri="{FF2B5EF4-FFF2-40B4-BE49-F238E27FC236}">
                <a16:creationId xmlns:a16="http://schemas.microsoft.com/office/drawing/2014/main" id="{59D05EAF-2566-44DC-A4AE-88BA55E242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25504287-D6BE-472B-8E12-E4E29B21E2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747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C80C571A-38B4-4CCE-9BBB-8139B891AE0C}"/>
              </a:ext>
            </a:extLst>
          </p:cNvPr>
          <p:cNvSpPr txBox="1"/>
          <p:nvPr/>
        </p:nvSpPr>
        <p:spPr>
          <a:xfrm>
            <a:off x="63191" y="507751"/>
            <a:ext cx="4111601" cy="501675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sz="3200" b="1" dirty="0"/>
              <a:t>Cadena de secuencia </a:t>
            </a:r>
          </a:p>
          <a:p>
            <a:pPr algn="just"/>
            <a:r>
              <a:rPr lang="es-ES" sz="3200" dirty="0"/>
              <a:t>Permite ordenar en secuencia cronológica las fases de un proceso, o diagramar las fases de una planificación. Es ideal para textos instructivos, informativos, históricos y biográficos.</a:t>
            </a:r>
          </a:p>
        </p:txBody>
      </p:sp>
      <p:sp>
        <p:nvSpPr>
          <p:cNvPr id="6" name="CuadroTexto 5">
            <a:extLst>
              <a:ext uri="{FF2B5EF4-FFF2-40B4-BE49-F238E27FC236}">
                <a16:creationId xmlns:a16="http://schemas.microsoft.com/office/drawing/2014/main" id="{19224D5B-8876-4B60-96EA-42C9F67406DF}"/>
              </a:ext>
            </a:extLst>
          </p:cNvPr>
          <p:cNvSpPr txBox="1"/>
          <p:nvPr/>
        </p:nvSpPr>
        <p:spPr>
          <a:xfrm>
            <a:off x="4381929" y="406743"/>
            <a:ext cx="6972299" cy="6124754"/>
          </a:xfrm>
          <a:prstGeom prst="rect">
            <a:avLst/>
          </a:prstGeom>
          <a:noFill/>
        </p:spPr>
        <p:txBody>
          <a:bodyPr wrap="square">
            <a:spAutoFit/>
          </a:bodyPr>
          <a:lstStyle/>
          <a:p>
            <a:pPr algn="just"/>
            <a:r>
              <a:rPr lang="es-PE" sz="2400" b="0" i="0" u="none" strike="noStrike" baseline="0" dirty="0">
                <a:latin typeface="Arial" panose="020B0604020202020204" pitchFamily="34" charset="0"/>
              </a:rPr>
              <a:t>Cuesta mucho trabajo convertir los granos de cacao en chocolate Los granos frescos de cacao son puestos en grandes cajas y tapados con hojas de plátano. Allí se los remueve cada día y se los deja fermentar por una semana. Así, toman un color café y adquieren su aroma. Después, son puestos en planchas a secar al sol. Muchos trabajadores se encargan de remover los granos para que sequen. Los granos secos de cacao pueden ser almacenados por largo tiempo sin pudrirse. Una vez seleccionados y tostados, los granos adquieren su sabor a cacao amargo. Se los muele y se agrega a este polvo mucha azúcar.</a:t>
            </a:r>
          </a:p>
          <a:p>
            <a:pPr algn="just"/>
            <a:r>
              <a:rPr lang="es-PE" sz="2400" b="0" i="0" u="none" strike="noStrike" baseline="0" dirty="0">
                <a:latin typeface="Arial" panose="020B0604020202020204" pitchFamily="34" charset="0"/>
              </a:rPr>
              <a:t>Este es el chocolate. Muchas veces se le añade vainilla, pasas, nueces, almendras, </a:t>
            </a:r>
            <a:r>
              <a:rPr lang="en-US" sz="2400" b="0" i="0" u="none" strike="noStrike" baseline="0" dirty="0">
                <a:latin typeface="Arial" panose="020B0604020202020204" pitchFamily="34" charset="0"/>
              </a:rPr>
              <a:t>etc.</a:t>
            </a:r>
          </a:p>
          <a:p>
            <a:pPr algn="l"/>
            <a:endParaRPr lang="en-US" sz="1600" b="0" i="0" u="none" strike="noStrike" baseline="0" dirty="0">
              <a:latin typeface="Calibri" panose="020F0502020204030204" pitchFamily="34" charset="0"/>
            </a:endParaRPr>
          </a:p>
          <a:p>
            <a:pPr algn="l"/>
            <a:endParaRPr lang="en-US" sz="1600" b="0" i="0" u="none" strike="noStrike" baseline="0" dirty="0">
              <a:latin typeface="Calibri" panose="020F0502020204030204" pitchFamily="34" charset="0"/>
            </a:endParaRPr>
          </a:p>
        </p:txBody>
      </p:sp>
    </p:spTree>
    <p:extLst>
      <p:ext uri="{BB962C8B-B14F-4D97-AF65-F5344CB8AC3E}">
        <p14:creationId xmlns:p14="http://schemas.microsoft.com/office/powerpoint/2010/main" val="1945610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D137E85F-0325-4173-A74F-5B3564422B91}"/>
              </a:ext>
            </a:extLst>
          </p:cNvPr>
          <p:cNvGraphicFramePr/>
          <p:nvPr>
            <p:extLst>
              <p:ext uri="{D42A27DB-BD31-4B8C-83A1-F6EECF244321}">
                <p14:modId xmlns:p14="http://schemas.microsoft.com/office/powerpoint/2010/main" val="1523986294"/>
              </p:ext>
            </p:extLst>
          </p:nvPr>
        </p:nvGraphicFramePr>
        <p:xfrm>
          <a:off x="447040" y="719666"/>
          <a:ext cx="10907188"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9841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esquinas redondeadas 5">
            <a:extLst>
              <a:ext uri="{FF2B5EF4-FFF2-40B4-BE49-F238E27FC236}">
                <a16:creationId xmlns:a16="http://schemas.microsoft.com/office/drawing/2014/main" id="{2B0652F2-5F39-41AA-8989-D2F8E1E76819}"/>
              </a:ext>
            </a:extLst>
          </p:cNvPr>
          <p:cNvSpPr/>
          <p:nvPr/>
        </p:nvSpPr>
        <p:spPr>
          <a:xfrm>
            <a:off x="1579418" y="1745673"/>
            <a:ext cx="8603673" cy="2743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b="1" dirty="0">
                <a:solidFill>
                  <a:schemeClr val="tx1"/>
                </a:solidFill>
              </a:rPr>
              <a:t>ESTARTEGIAS PARA EL DESARROLLO DE LA CAPACIDAD INFIERE …</a:t>
            </a:r>
            <a:endParaRPr lang="en-US" sz="3200" b="1" dirty="0">
              <a:solidFill>
                <a:schemeClr val="tx1"/>
              </a:solidFill>
            </a:endParaRPr>
          </a:p>
        </p:txBody>
      </p:sp>
    </p:spTree>
    <p:extLst>
      <p:ext uri="{BB962C8B-B14F-4D97-AF65-F5344CB8AC3E}">
        <p14:creationId xmlns:p14="http://schemas.microsoft.com/office/powerpoint/2010/main" val="882335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3B57F4CD-03FE-4198-B45A-F32A33E0ADA0}"/>
              </a:ext>
            </a:extLst>
          </p:cNvPr>
          <p:cNvPicPr>
            <a:picLocks noChangeAspect="1"/>
          </p:cNvPicPr>
          <p:nvPr/>
        </p:nvPicPr>
        <p:blipFill>
          <a:blip r:embed="rId4"/>
          <a:stretch>
            <a:fillRect/>
          </a:stretch>
        </p:blipFill>
        <p:spPr>
          <a:xfrm>
            <a:off x="63192" y="813487"/>
            <a:ext cx="11934844" cy="5907638"/>
          </a:xfrm>
          <a:prstGeom prst="rect">
            <a:avLst/>
          </a:prstGeom>
        </p:spPr>
      </p:pic>
    </p:spTree>
    <p:extLst>
      <p:ext uri="{BB962C8B-B14F-4D97-AF65-F5344CB8AC3E}">
        <p14:creationId xmlns:p14="http://schemas.microsoft.com/office/powerpoint/2010/main" val="3512479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70525233-21BB-4A97-8624-510ECA6FE1E8}"/>
              </a:ext>
            </a:extLst>
          </p:cNvPr>
          <p:cNvPicPr>
            <a:picLocks noChangeAspect="1"/>
          </p:cNvPicPr>
          <p:nvPr/>
        </p:nvPicPr>
        <p:blipFill>
          <a:blip r:embed="rId4"/>
          <a:stretch>
            <a:fillRect/>
          </a:stretch>
        </p:blipFill>
        <p:spPr>
          <a:xfrm>
            <a:off x="706582" y="517597"/>
            <a:ext cx="10647646" cy="5197499"/>
          </a:xfrm>
          <a:prstGeom prst="rect">
            <a:avLst/>
          </a:prstGeom>
        </p:spPr>
      </p:pic>
    </p:spTree>
    <p:extLst>
      <p:ext uri="{BB962C8B-B14F-4D97-AF65-F5344CB8AC3E}">
        <p14:creationId xmlns:p14="http://schemas.microsoft.com/office/powerpoint/2010/main" val="3660236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72084EF6-C889-4EC3-8019-DD52DE325EB2}"/>
              </a:ext>
            </a:extLst>
          </p:cNvPr>
          <p:cNvPicPr>
            <a:picLocks noChangeAspect="1"/>
          </p:cNvPicPr>
          <p:nvPr/>
        </p:nvPicPr>
        <p:blipFill>
          <a:blip r:embed="rId4"/>
          <a:stretch>
            <a:fillRect/>
          </a:stretch>
        </p:blipFill>
        <p:spPr>
          <a:xfrm>
            <a:off x="1450445" y="405122"/>
            <a:ext cx="9291109" cy="6047756"/>
          </a:xfrm>
          <a:prstGeom prst="rect">
            <a:avLst/>
          </a:prstGeom>
        </p:spPr>
      </p:pic>
    </p:spTree>
    <p:extLst>
      <p:ext uri="{BB962C8B-B14F-4D97-AF65-F5344CB8AC3E}">
        <p14:creationId xmlns:p14="http://schemas.microsoft.com/office/powerpoint/2010/main" val="2121523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BB824AF-4D67-4938-8A57-E59F421B4CFD}"/>
              </a:ext>
            </a:extLst>
          </p:cNvPr>
          <p:cNvPicPr>
            <a:picLocks noChangeAspect="1"/>
          </p:cNvPicPr>
          <p:nvPr/>
        </p:nvPicPr>
        <p:blipFill>
          <a:blip r:embed="rId4"/>
          <a:stretch>
            <a:fillRect/>
          </a:stretch>
        </p:blipFill>
        <p:spPr>
          <a:xfrm>
            <a:off x="1462638" y="481263"/>
            <a:ext cx="9266723" cy="4548010"/>
          </a:xfrm>
          <a:prstGeom prst="rect">
            <a:avLst/>
          </a:prstGeom>
        </p:spPr>
      </p:pic>
      <p:sp>
        <p:nvSpPr>
          <p:cNvPr id="4" name="Rectángulo: esquinas redondeadas 3">
            <a:extLst>
              <a:ext uri="{FF2B5EF4-FFF2-40B4-BE49-F238E27FC236}">
                <a16:creationId xmlns:a16="http://schemas.microsoft.com/office/drawing/2014/main" id="{89275B6D-76EA-47DF-8D8D-92ADEF8F8251}"/>
              </a:ext>
            </a:extLst>
          </p:cNvPr>
          <p:cNvSpPr/>
          <p:nvPr/>
        </p:nvSpPr>
        <p:spPr>
          <a:xfrm>
            <a:off x="2549237" y="4765963"/>
            <a:ext cx="6774872" cy="1066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PE" sz="2800" dirty="0"/>
              <a:t>QUÉ PREGUNTA PODEMOS FORMULAR?</a:t>
            </a:r>
            <a:endParaRPr lang="en-US" sz="2800" dirty="0"/>
          </a:p>
        </p:txBody>
      </p:sp>
    </p:spTree>
    <p:extLst>
      <p:ext uri="{BB962C8B-B14F-4D97-AF65-F5344CB8AC3E}">
        <p14:creationId xmlns:p14="http://schemas.microsoft.com/office/powerpoint/2010/main" val="146642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D8398218-BEEF-42F9-9A63-CADD920A9439}"/>
              </a:ext>
            </a:extLst>
          </p:cNvPr>
          <p:cNvPicPr>
            <a:picLocks noChangeAspect="1"/>
          </p:cNvPicPr>
          <p:nvPr/>
        </p:nvPicPr>
        <p:blipFill>
          <a:blip r:embed="rId4"/>
          <a:stretch>
            <a:fillRect/>
          </a:stretch>
        </p:blipFill>
        <p:spPr>
          <a:xfrm>
            <a:off x="1218777" y="225274"/>
            <a:ext cx="9754445" cy="6407451"/>
          </a:xfrm>
          <a:prstGeom prst="rect">
            <a:avLst/>
          </a:prstGeom>
        </p:spPr>
      </p:pic>
    </p:spTree>
    <p:extLst>
      <p:ext uri="{BB962C8B-B14F-4D97-AF65-F5344CB8AC3E}">
        <p14:creationId xmlns:p14="http://schemas.microsoft.com/office/powerpoint/2010/main" val="3824916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1A3AE629-339A-4D54-8FA4-A11FF13EB37E}"/>
              </a:ext>
            </a:extLst>
          </p:cNvPr>
          <p:cNvPicPr>
            <a:picLocks noChangeAspect="1"/>
          </p:cNvPicPr>
          <p:nvPr/>
        </p:nvPicPr>
        <p:blipFill>
          <a:blip r:embed="rId4"/>
          <a:stretch>
            <a:fillRect/>
          </a:stretch>
        </p:blipFill>
        <p:spPr>
          <a:xfrm>
            <a:off x="63191" y="47295"/>
            <a:ext cx="6790945" cy="6858000"/>
          </a:xfrm>
          <a:prstGeom prst="rect">
            <a:avLst/>
          </a:prstGeom>
        </p:spPr>
      </p:pic>
      <p:pic>
        <p:nvPicPr>
          <p:cNvPr id="3" name="Imagen 2">
            <a:extLst>
              <a:ext uri="{FF2B5EF4-FFF2-40B4-BE49-F238E27FC236}">
                <a16:creationId xmlns:a16="http://schemas.microsoft.com/office/drawing/2014/main" id="{FE0205E6-8A07-4543-9865-E731F9023656}"/>
              </a:ext>
            </a:extLst>
          </p:cNvPr>
          <p:cNvPicPr>
            <a:picLocks noChangeAspect="1"/>
          </p:cNvPicPr>
          <p:nvPr/>
        </p:nvPicPr>
        <p:blipFill>
          <a:blip r:embed="rId5"/>
          <a:stretch>
            <a:fillRect/>
          </a:stretch>
        </p:blipFill>
        <p:spPr>
          <a:xfrm>
            <a:off x="5199873" y="2246835"/>
            <a:ext cx="6724471" cy="3073309"/>
          </a:xfrm>
          <a:prstGeom prst="rect">
            <a:avLst/>
          </a:prstGeom>
        </p:spPr>
      </p:pic>
      <p:sp>
        <p:nvSpPr>
          <p:cNvPr id="5" name="Rectángulo: esquinas redondeadas 4">
            <a:extLst>
              <a:ext uri="{FF2B5EF4-FFF2-40B4-BE49-F238E27FC236}">
                <a16:creationId xmlns:a16="http://schemas.microsoft.com/office/drawing/2014/main" id="{3A7776A3-386B-4CFE-BC59-D28E2C02843D}"/>
              </a:ext>
            </a:extLst>
          </p:cNvPr>
          <p:cNvSpPr/>
          <p:nvPr/>
        </p:nvSpPr>
        <p:spPr>
          <a:xfrm>
            <a:off x="6220690" y="661684"/>
            <a:ext cx="4682836" cy="121920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PE" dirty="0"/>
              <a:t>REFELEXIONAMOS SOBRE NUESTRO DESEMPEÑO</a:t>
            </a:r>
            <a:endParaRPr lang="en-US" dirty="0"/>
          </a:p>
        </p:txBody>
      </p:sp>
    </p:spTree>
    <p:extLst>
      <p:ext uri="{BB962C8B-B14F-4D97-AF65-F5344CB8AC3E}">
        <p14:creationId xmlns:p14="http://schemas.microsoft.com/office/powerpoint/2010/main" val="2861075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13AFD7C5-B0E1-4A5B-AA90-4FBFEDC0B85B}"/>
              </a:ext>
            </a:extLst>
          </p:cNvPr>
          <p:cNvPicPr>
            <a:picLocks noChangeAspect="1"/>
          </p:cNvPicPr>
          <p:nvPr/>
        </p:nvPicPr>
        <p:blipFill>
          <a:blip r:embed="rId4"/>
          <a:stretch>
            <a:fillRect/>
          </a:stretch>
        </p:blipFill>
        <p:spPr>
          <a:xfrm>
            <a:off x="63191" y="481263"/>
            <a:ext cx="5919729" cy="6329442"/>
          </a:xfrm>
          <a:prstGeom prst="rect">
            <a:avLst/>
          </a:prstGeom>
        </p:spPr>
      </p:pic>
      <p:pic>
        <p:nvPicPr>
          <p:cNvPr id="3" name="Imagen 2">
            <a:extLst>
              <a:ext uri="{FF2B5EF4-FFF2-40B4-BE49-F238E27FC236}">
                <a16:creationId xmlns:a16="http://schemas.microsoft.com/office/drawing/2014/main" id="{E71C3507-9E61-4F1A-84A1-B6569508BE03}"/>
              </a:ext>
            </a:extLst>
          </p:cNvPr>
          <p:cNvPicPr>
            <a:picLocks noChangeAspect="1"/>
          </p:cNvPicPr>
          <p:nvPr/>
        </p:nvPicPr>
        <p:blipFill>
          <a:blip r:embed="rId5"/>
          <a:stretch>
            <a:fillRect/>
          </a:stretch>
        </p:blipFill>
        <p:spPr>
          <a:xfrm>
            <a:off x="5879583" y="3030726"/>
            <a:ext cx="6312417" cy="3145809"/>
          </a:xfrm>
          <a:prstGeom prst="rect">
            <a:avLst/>
          </a:prstGeom>
        </p:spPr>
      </p:pic>
    </p:spTree>
    <p:extLst>
      <p:ext uri="{BB962C8B-B14F-4D97-AF65-F5344CB8AC3E}">
        <p14:creationId xmlns:p14="http://schemas.microsoft.com/office/powerpoint/2010/main" val="3511262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1;p2"/>
          <p:cNvSpPr txBox="1">
            <a:spLocks/>
          </p:cNvSpPr>
          <p:nvPr/>
        </p:nvSpPr>
        <p:spPr>
          <a:xfrm>
            <a:off x="811039" y="1014101"/>
            <a:ext cx="8821848" cy="61980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011643"/>
              </a:buClr>
              <a:buSzPts val="3200"/>
              <a:buFont typeface="Century Gothic" panose="020B0502020202020204"/>
              <a:buNone/>
            </a:pPr>
            <a:r>
              <a:rPr lang="es-ES" sz="2800" b="1" dirty="0">
                <a:latin typeface="Arial" panose="020B0604020202020204" pitchFamily="34" charset="0"/>
                <a:cs typeface="Arial" panose="020B0604020202020204" pitchFamily="34" charset="0"/>
              </a:rPr>
              <a:t>Nuestros saberes y experiencias: </a:t>
            </a:r>
          </a:p>
        </p:txBody>
      </p:sp>
      <p:sp>
        <p:nvSpPr>
          <p:cNvPr id="6" name="Rectángulo 5"/>
          <p:cNvSpPr/>
          <p:nvPr/>
        </p:nvSpPr>
        <p:spPr>
          <a:xfrm>
            <a:off x="947596" y="1993958"/>
            <a:ext cx="9842324" cy="227575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42900" lvl="0" indent="-342900" algn="just">
              <a:lnSpc>
                <a:spcPct val="107000"/>
              </a:lnSpc>
              <a:spcAft>
                <a:spcPts val="800"/>
              </a:spcAft>
              <a:buFont typeface="Symbol" panose="05050102010706020507" pitchFamily="18" charset="2"/>
              <a:buChar char=""/>
            </a:pPr>
            <a:r>
              <a:rPr lang="es-PE" sz="3200" b="1" dirty="0">
                <a:effectLst/>
                <a:latin typeface="Arial Narrow" panose="020B0606020202030204" pitchFamily="34" charset="0"/>
                <a:ea typeface="Calibri" panose="020F0502020204030204" pitchFamily="34" charset="0"/>
                <a:cs typeface="Calibri" panose="020F0502020204030204" pitchFamily="34" charset="0"/>
              </a:rPr>
              <a:t>¿Qué actividades realizan </a:t>
            </a:r>
            <a:r>
              <a:rPr lang="es-PE" sz="3200" b="1" dirty="0">
                <a:latin typeface="Arial Narrow" panose="020B0606020202030204" pitchFamily="34" charset="0"/>
                <a:ea typeface="Calibri" panose="020F0502020204030204" pitchFamily="34" charset="0"/>
                <a:cs typeface="Calibri" panose="020F0502020204030204" pitchFamily="34" charset="0"/>
              </a:rPr>
              <a:t>los docentes</a:t>
            </a:r>
            <a:r>
              <a:rPr lang="es-PE" sz="3200" b="1" dirty="0">
                <a:effectLst/>
                <a:latin typeface="Arial Narrow" panose="020B0606020202030204" pitchFamily="34" charset="0"/>
                <a:ea typeface="Calibri" panose="020F0502020204030204" pitchFamily="34" charset="0"/>
                <a:cs typeface="Calibri" panose="020F0502020204030204" pitchFamily="34" charset="0"/>
              </a:rPr>
              <a:t> </a:t>
            </a:r>
            <a:r>
              <a:rPr lang="es-PE" sz="3200" b="1" dirty="0">
                <a:latin typeface="Arial Narrow" panose="020B0606020202030204" pitchFamily="34" charset="0"/>
                <a:ea typeface="Calibri" panose="020F0502020204030204" pitchFamily="34" charset="0"/>
                <a:cs typeface="Calibri" panose="020F0502020204030204" pitchFamily="34" charset="0"/>
              </a:rPr>
              <a:t>para desarrollar la lectura en l</a:t>
            </a:r>
            <a:r>
              <a:rPr lang="es-PE" sz="3200" b="1" dirty="0">
                <a:effectLst/>
                <a:latin typeface="Arial Narrow" panose="020B0606020202030204" pitchFamily="34" charset="0"/>
                <a:ea typeface="Calibri" panose="020F0502020204030204" pitchFamily="34" charset="0"/>
                <a:cs typeface="Calibri" panose="020F0502020204030204" pitchFamily="34" charset="0"/>
              </a:rPr>
              <a:t>os estudiantes?</a:t>
            </a:r>
          </a:p>
          <a:p>
            <a:pPr marL="342900" lvl="0" indent="-342900" algn="just">
              <a:lnSpc>
                <a:spcPct val="107000"/>
              </a:lnSpc>
              <a:spcAft>
                <a:spcPts val="800"/>
              </a:spcAft>
              <a:buFont typeface="Symbol" panose="05050102010706020507" pitchFamily="18" charset="2"/>
              <a:buChar char=""/>
            </a:pPr>
            <a:r>
              <a:rPr lang="es-PE" sz="3200" dirty="0">
                <a:effectLst/>
                <a:latin typeface="Arial Narrow" panose="020B0606020202030204" pitchFamily="34" charset="0"/>
                <a:ea typeface="Calibri" panose="020F0502020204030204" pitchFamily="34" charset="0"/>
                <a:cs typeface="Calibri" panose="020F0502020204030204" pitchFamily="34" charset="0"/>
              </a:rPr>
              <a:t>¿Qué habilidades deben desarrollar los estudiantes para mejorar la lectura?</a:t>
            </a:r>
            <a:endParaRPr lang="es-PE"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310161" y="160464"/>
            <a:ext cx="8964504" cy="276999"/>
          </a:xfrm>
          <a:prstGeom prst="rect">
            <a:avLst/>
          </a:prstGeom>
        </p:spPr>
        <p:txBody>
          <a:bodyPr wrap="square">
            <a:spAutoFit/>
          </a:bodyPr>
          <a:lstStyle/>
          <a:p>
            <a:r>
              <a:rPr lang="es-PE" sz="1200" dirty="0">
                <a:solidFill>
                  <a:schemeClr val="tx1">
                    <a:lumMod val="50000"/>
                    <a:lumOff val="50000"/>
                  </a:schemeClr>
                </a:solidFill>
              </a:rPr>
              <a:t>Análisis de evidencias para determinar el nivel real de aprendizaje de la competencia Lee diversos tipos de textos en su lengua materna</a:t>
            </a:r>
          </a:p>
        </p:txBody>
      </p:sp>
      <p:pic>
        <p:nvPicPr>
          <p:cNvPr id="9" name="Imagen 8">
            <a:extLst>
              <a:ext uri="{FF2B5EF4-FFF2-40B4-BE49-F238E27FC236}">
                <a16:creationId xmlns:a16="http://schemas.microsoft.com/office/drawing/2014/main" id="{55B52EDF-7E58-49EB-8B97-3AD8C880FC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10" name="Picture 4" descr="UGEL Andahuaylas - Apurímac - Photos | Facebook">
            <a:extLst>
              <a:ext uri="{FF2B5EF4-FFF2-40B4-BE49-F238E27FC236}">
                <a16:creationId xmlns:a16="http://schemas.microsoft.com/office/drawing/2014/main" id="{E3B8DA0E-10E1-474D-A8D8-7E412C0151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702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8EA4DA2-B6BA-4883-843F-A2467722F4B2}"/>
              </a:ext>
            </a:extLst>
          </p:cNvPr>
          <p:cNvPicPr>
            <a:picLocks noChangeAspect="1"/>
          </p:cNvPicPr>
          <p:nvPr/>
        </p:nvPicPr>
        <p:blipFill>
          <a:blip r:embed="rId4"/>
          <a:stretch>
            <a:fillRect/>
          </a:stretch>
        </p:blipFill>
        <p:spPr>
          <a:xfrm>
            <a:off x="2035771" y="-244421"/>
            <a:ext cx="8346147" cy="6657409"/>
          </a:xfrm>
          <a:prstGeom prst="rect">
            <a:avLst/>
          </a:prstGeom>
        </p:spPr>
      </p:pic>
    </p:spTree>
    <p:extLst>
      <p:ext uri="{BB962C8B-B14F-4D97-AF65-F5344CB8AC3E}">
        <p14:creationId xmlns:p14="http://schemas.microsoft.com/office/powerpoint/2010/main" val="3961751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FB888D77-62AE-42F2-A5F5-2EB82FBAC28D}"/>
              </a:ext>
            </a:extLst>
          </p:cNvPr>
          <p:cNvPicPr>
            <a:picLocks noChangeAspect="1"/>
          </p:cNvPicPr>
          <p:nvPr/>
        </p:nvPicPr>
        <p:blipFill>
          <a:blip r:embed="rId4"/>
          <a:stretch>
            <a:fillRect/>
          </a:stretch>
        </p:blipFill>
        <p:spPr>
          <a:xfrm>
            <a:off x="1584569" y="417315"/>
            <a:ext cx="9022862" cy="6023370"/>
          </a:xfrm>
          <a:prstGeom prst="rect">
            <a:avLst/>
          </a:prstGeom>
        </p:spPr>
      </p:pic>
    </p:spTree>
    <p:extLst>
      <p:ext uri="{BB962C8B-B14F-4D97-AF65-F5344CB8AC3E}">
        <p14:creationId xmlns:p14="http://schemas.microsoft.com/office/powerpoint/2010/main" val="2645666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EA014317-E77B-4E00-B623-C00DDE9FFD42}"/>
              </a:ext>
            </a:extLst>
          </p:cNvPr>
          <p:cNvPicPr>
            <a:picLocks noChangeAspect="1"/>
          </p:cNvPicPr>
          <p:nvPr/>
        </p:nvPicPr>
        <p:blipFill>
          <a:blip r:embed="rId4"/>
          <a:stretch>
            <a:fillRect/>
          </a:stretch>
        </p:blipFill>
        <p:spPr>
          <a:xfrm>
            <a:off x="775855" y="325867"/>
            <a:ext cx="9962651" cy="6206266"/>
          </a:xfrm>
          <a:prstGeom prst="rect">
            <a:avLst/>
          </a:prstGeom>
          <a:solidFill>
            <a:srgbClr val="FFC000"/>
          </a:solidFill>
        </p:spPr>
      </p:pic>
    </p:spTree>
    <p:extLst>
      <p:ext uri="{BB962C8B-B14F-4D97-AF65-F5344CB8AC3E}">
        <p14:creationId xmlns:p14="http://schemas.microsoft.com/office/powerpoint/2010/main" val="3472437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esquinas redondeadas 2">
            <a:extLst>
              <a:ext uri="{FF2B5EF4-FFF2-40B4-BE49-F238E27FC236}">
                <a16:creationId xmlns:a16="http://schemas.microsoft.com/office/drawing/2014/main" id="{4796B603-D672-4A09-8362-D6B7BAAA0184}"/>
              </a:ext>
            </a:extLst>
          </p:cNvPr>
          <p:cNvSpPr/>
          <p:nvPr/>
        </p:nvSpPr>
        <p:spPr>
          <a:xfrm>
            <a:off x="1451218" y="406743"/>
            <a:ext cx="8672945" cy="102419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PE" sz="3200" dirty="0">
                <a:solidFill>
                  <a:schemeClr val="tx1"/>
                </a:solidFill>
              </a:rPr>
              <a:t>VIVENCIAR LAS ESTARTEGIAS DE COMPRENSIÓN DE LA CAPACIDAD INFIERE</a:t>
            </a:r>
            <a:endParaRPr lang="en-US" sz="3200" dirty="0">
              <a:solidFill>
                <a:schemeClr val="tx1"/>
              </a:solidFill>
            </a:endParaRPr>
          </a:p>
        </p:txBody>
      </p:sp>
      <p:pic>
        <p:nvPicPr>
          <p:cNvPr id="4" name="Imagen 3">
            <a:extLst>
              <a:ext uri="{FF2B5EF4-FFF2-40B4-BE49-F238E27FC236}">
                <a16:creationId xmlns:a16="http://schemas.microsoft.com/office/drawing/2014/main" id="{04656449-C32F-4EE9-98F2-B71E37F5D1FF}"/>
              </a:ext>
            </a:extLst>
          </p:cNvPr>
          <p:cNvPicPr>
            <a:picLocks noChangeAspect="1"/>
          </p:cNvPicPr>
          <p:nvPr/>
        </p:nvPicPr>
        <p:blipFill>
          <a:blip r:embed="rId4"/>
          <a:stretch>
            <a:fillRect/>
          </a:stretch>
        </p:blipFill>
        <p:spPr>
          <a:xfrm>
            <a:off x="1460996" y="2447430"/>
            <a:ext cx="8785097" cy="4163929"/>
          </a:xfrm>
          <a:prstGeom prst="rect">
            <a:avLst/>
          </a:prstGeom>
        </p:spPr>
      </p:pic>
      <p:sp>
        <p:nvSpPr>
          <p:cNvPr id="6" name="Rectángulo: esquinas redondeadas 5">
            <a:extLst>
              <a:ext uri="{FF2B5EF4-FFF2-40B4-BE49-F238E27FC236}">
                <a16:creationId xmlns:a16="http://schemas.microsoft.com/office/drawing/2014/main" id="{6F435D3A-9241-4A85-AE4B-F096C6F31CC8}"/>
              </a:ext>
            </a:extLst>
          </p:cNvPr>
          <p:cNvSpPr/>
          <p:nvPr/>
        </p:nvSpPr>
        <p:spPr>
          <a:xfrm>
            <a:off x="3574473" y="1648691"/>
            <a:ext cx="3934691" cy="66501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PE" dirty="0"/>
              <a:t>TRABAJO EN EQUIPO</a:t>
            </a:r>
            <a:endParaRPr lang="en-US" dirty="0"/>
          </a:p>
        </p:txBody>
      </p:sp>
    </p:spTree>
    <p:extLst>
      <p:ext uri="{BB962C8B-B14F-4D97-AF65-F5344CB8AC3E}">
        <p14:creationId xmlns:p14="http://schemas.microsoft.com/office/powerpoint/2010/main" val="1531829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02D851D7-84A8-43A2-AE00-58F57C3C3A80}"/>
              </a:ext>
            </a:extLst>
          </p:cNvPr>
          <p:cNvPicPr>
            <a:picLocks noChangeAspect="1"/>
          </p:cNvPicPr>
          <p:nvPr/>
        </p:nvPicPr>
        <p:blipFill>
          <a:blip r:embed="rId4"/>
          <a:stretch>
            <a:fillRect/>
          </a:stretch>
        </p:blipFill>
        <p:spPr>
          <a:xfrm>
            <a:off x="440901" y="1790682"/>
            <a:ext cx="11310197" cy="4589196"/>
          </a:xfrm>
          <a:prstGeom prst="rect">
            <a:avLst/>
          </a:prstGeom>
        </p:spPr>
      </p:pic>
      <p:sp>
        <p:nvSpPr>
          <p:cNvPr id="7" name="Rectángulo: esquinas redondeadas 6">
            <a:extLst>
              <a:ext uri="{FF2B5EF4-FFF2-40B4-BE49-F238E27FC236}">
                <a16:creationId xmlns:a16="http://schemas.microsoft.com/office/drawing/2014/main" id="{3AD53FB7-3602-4C38-BF0A-779981E1C457}"/>
              </a:ext>
            </a:extLst>
          </p:cNvPr>
          <p:cNvSpPr/>
          <p:nvPr/>
        </p:nvSpPr>
        <p:spPr>
          <a:xfrm>
            <a:off x="2133600" y="481263"/>
            <a:ext cx="7509164" cy="81348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PE" sz="3200" dirty="0"/>
              <a:t>TRABAJO EN EQUIPO</a:t>
            </a:r>
            <a:endParaRPr lang="en-US" sz="3200" dirty="0"/>
          </a:p>
        </p:txBody>
      </p:sp>
    </p:spTree>
    <p:extLst>
      <p:ext uri="{BB962C8B-B14F-4D97-AF65-F5344CB8AC3E}">
        <p14:creationId xmlns:p14="http://schemas.microsoft.com/office/powerpoint/2010/main" val="3243664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801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F84E9CE-AB26-4879-A4CE-106D0DF065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8" name="Picture 4" descr="UGEL Andahuaylas - Apurímac - Photos | Facebook">
            <a:extLst>
              <a:ext uri="{FF2B5EF4-FFF2-40B4-BE49-F238E27FC236}">
                <a16:creationId xmlns:a16="http://schemas.microsoft.com/office/drawing/2014/main" id="{8E4204C8-0AF8-46DE-95B8-2363704AA9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0DFAFA4D-47CB-4DCD-9CFF-D7155E567819}"/>
              </a:ext>
            </a:extLst>
          </p:cNvPr>
          <p:cNvSpPr txBox="1"/>
          <p:nvPr/>
        </p:nvSpPr>
        <p:spPr>
          <a:xfrm>
            <a:off x="2035770" y="264279"/>
            <a:ext cx="8312189" cy="954107"/>
          </a:xfrm>
          <a:prstGeom prst="rect">
            <a:avLst/>
          </a:prstGeom>
          <a:noFill/>
        </p:spPr>
        <p:txBody>
          <a:bodyPr wrap="square">
            <a:spAutoFit/>
          </a:bodyPr>
          <a:lstStyle/>
          <a:p>
            <a:pPr algn="ctr" defTabSz="361950">
              <a:tabLst>
                <a:tab pos="271463" algn="l"/>
              </a:tabLst>
            </a:pPr>
            <a:r>
              <a:rPr lang="es-ES" sz="2800" b="1" dirty="0">
                <a:solidFill>
                  <a:srgbClr val="0070C0"/>
                </a:solidFill>
                <a:latin typeface="Arial" panose="020B0604020202020204" pitchFamily="34" charset="0"/>
                <a:cs typeface="Arial" panose="020B0604020202020204" pitchFamily="34" charset="0"/>
              </a:rPr>
              <a:t>Deduce las características/cualidades del personaje “El mapa del personaje”</a:t>
            </a:r>
          </a:p>
        </p:txBody>
      </p:sp>
      <p:pic>
        <p:nvPicPr>
          <p:cNvPr id="4" name="Imagen 3">
            <a:extLst>
              <a:ext uri="{FF2B5EF4-FFF2-40B4-BE49-F238E27FC236}">
                <a16:creationId xmlns:a16="http://schemas.microsoft.com/office/drawing/2014/main" id="{3EF70283-5D87-4711-8854-5A8F6B240F20}"/>
              </a:ext>
            </a:extLst>
          </p:cNvPr>
          <p:cNvPicPr>
            <a:picLocks noChangeAspect="1"/>
          </p:cNvPicPr>
          <p:nvPr/>
        </p:nvPicPr>
        <p:blipFill rotWithShape="1">
          <a:blip r:embed="rId4"/>
          <a:srcRect l="28250" t="29323" r="28875" b="13093"/>
          <a:stretch/>
        </p:blipFill>
        <p:spPr>
          <a:xfrm>
            <a:off x="8284325" y="1953653"/>
            <a:ext cx="3907675" cy="2950693"/>
          </a:xfrm>
          <a:prstGeom prst="rect">
            <a:avLst/>
          </a:prstGeom>
          <a:solidFill>
            <a:srgbClr val="FFCCFF"/>
          </a:solidFill>
        </p:spPr>
      </p:pic>
      <p:sp>
        <p:nvSpPr>
          <p:cNvPr id="9" name="CuadroTexto 8">
            <a:extLst>
              <a:ext uri="{FF2B5EF4-FFF2-40B4-BE49-F238E27FC236}">
                <a16:creationId xmlns:a16="http://schemas.microsoft.com/office/drawing/2014/main" id="{B822172D-12D7-4828-AA04-314C652C0022}"/>
              </a:ext>
            </a:extLst>
          </p:cNvPr>
          <p:cNvSpPr txBox="1"/>
          <p:nvPr/>
        </p:nvSpPr>
        <p:spPr>
          <a:xfrm>
            <a:off x="63191" y="1413415"/>
            <a:ext cx="8312189" cy="5663089"/>
          </a:xfrm>
          <a:prstGeom prst="rect">
            <a:avLst/>
          </a:prstGeom>
          <a:noFill/>
        </p:spPr>
        <p:txBody>
          <a:bodyPr wrap="square">
            <a:spAutoFit/>
          </a:bodyPr>
          <a:lstStyle/>
          <a:p>
            <a:pPr algn="ctr"/>
            <a:r>
              <a:rPr lang="es-PE" sz="2000" b="1" i="0" u="none" strike="noStrike" baseline="0" dirty="0">
                <a:latin typeface="ComicSansMS-Bold"/>
              </a:rPr>
              <a:t>EL ZANCUDO Y EL LEÓN</a:t>
            </a:r>
          </a:p>
          <a:p>
            <a:pPr algn="just"/>
            <a:r>
              <a:rPr lang="es-PE" sz="1800" b="0" i="0" u="none" strike="noStrike" baseline="0" dirty="0">
                <a:latin typeface="ComicSansMS"/>
              </a:rPr>
              <a:t>Llegó un zancudo y le dijo al león más grande de todo el reino, –No te tengo miedo. No eres ni mejor ni más fuerte que yo. Tal vez puedes rugir muy fuerte y dar arañazos con tus garras y dar grandes mordidas con tus dientes; pero yo soy más poderoso que tú. El león rugió – ¿Cómo puedes ser más poderoso que yo? ¡Apenas eres del tamaño de una mosca! No hay manera </a:t>
            </a:r>
            <a:r>
              <a:rPr lang="en-US" sz="1800" b="0" i="0" u="none" strike="noStrike" baseline="0" dirty="0">
                <a:latin typeface="ComicSansMS"/>
              </a:rPr>
              <a:t>que </a:t>
            </a:r>
            <a:r>
              <a:rPr lang="en-US" sz="1800" b="0" i="0" u="none" strike="noStrike" baseline="0" dirty="0" err="1">
                <a:latin typeface="ComicSansMS"/>
              </a:rPr>
              <a:t>puedas</a:t>
            </a:r>
            <a:r>
              <a:rPr lang="en-US" sz="1800" b="0" i="0" u="none" strike="noStrike" baseline="0" dirty="0">
                <a:latin typeface="ComicSansMS"/>
              </a:rPr>
              <a:t> contra mi. </a:t>
            </a:r>
            <a:r>
              <a:rPr lang="es-PE" sz="1800" b="0" i="0" u="none" strike="noStrike" baseline="0" dirty="0">
                <a:latin typeface="ComicSansMS"/>
              </a:rPr>
              <a:t>–Si lo dudas, luchemos –lo retó el zancudo– veremos quién vence a quién. El zancudo se paró sobre el león. Lo picó en la nariz. Lo picó en las mejillas. Lo picó en la frente. El león se sacudía tratando de destripar al zancudo. El zancudo sencillamente salía volando, parándose en otro lado para picar al león. Con todo lo que hizo por matar al zancudo, el león se hizo daño a sí mismo. En cada lugar donde el zancudo se paraba a picarlo, se daba un manotazo, pero nunca pudo pegarle al insecto. Terminó rasguñándose la cara con sus filudas garras y se hizo mucho daño. Herido y sangrando, el león se alejó chillando. – ¡</a:t>
            </a:r>
            <a:r>
              <a:rPr lang="es-PE" sz="1800" b="0" i="0" u="none" strike="noStrike" baseline="0" dirty="0" err="1">
                <a:latin typeface="ComicSansMS"/>
              </a:rPr>
              <a:t>Aha</a:t>
            </a:r>
            <a:r>
              <a:rPr lang="es-PE" sz="1800" b="0" i="0" u="none" strike="noStrike" baseline="0" dirty="0">
                <a:latin typeface="ComicSansMS"/>
              </a:rPr>
              <a:t>! ¡Sabía que yo era más poderoso! –exclamó el zancudo–. ¡Le gané al león! ¡Nadie es mejor que yo! –Se fue volando, zumbando una canción de triunfo. Emocionado por su hazaña, el zancudo bailaba y volaba, sin ver por dónde iba. De repente, se quedó atrapado en una telaraña. Allí, esperando, estaba una araña muy hambrienta. El zancudo se convertiría en su siguiente bocado. Atrapado e impotente, el zancudo gritó: – ¡Ay de mí! Yo, que vencí a la más grande y feroz de las bestias, ¡moriré a causa de una araña, el más insignificante de los </a:t>
            </a:r>
            <a:r>
              <a:rPr lang="en-US" sz="1800" b="0" i="0" u="none" strike="noStrike" baseline="0" dirty="0" err="1">
                <a:latin typeface="ComicSansMS"/>
              </a:rPr>
              <a:t>insectos</a:t>
            </a:r>
            <a:r>
              <a:rPr lang="en-US" sz="1800" b="0" i="0" u="none" strike="noStrike" baseline="0" dirty="0">
                <a:latin typeface="ComicSansMS"/>
              </a:rPr>
              <a:t>.</a:t>
            </a:r>
            <a:endParaRPr lang="en-US" dirty="0"/>
          </a:p>
        </p:txBody>
      </p:sp>
    </p:spTree>
    <p:extLst>
      <p:ext uri="{BB962C8B-B14F-4D97-AF65-F5344CB8AC3E}">
        <p14:creationId xmlns:p14="http://schemas.microsoft.com/office/powerpoint/2010/main" val="2771229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F84E9CE-AB26-4879-A4CE-106D0DF065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8" name="Picture 4" descr="UGEL Andahuaylas - Apurímac - Photos | Facebook">
            <a:extLst>
              <a:ext uri="{FF2B5EF4-FFF2-40B4-BE49-F238E27FC236}">
                <a16:creationId xmlns:a16="http://schemas.microsoft.com/office/drawing/2014/main" id="{8E4204C8-0AF8-46DE-95B8-2363704AA9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BAC096E-470D-4AB2-887C-81D2CE2548B2}"/>
              </a:ext>
            </a:extLst>
          </p:cNvPr>
          <p:cNvSpPr/>
          <p:nvPr/>
        </p:nvSpPr>
        <p:spPr>
          <a:xfrm>
            <a:off x="1624288" y="1246056"/>
            <a:ext cx="7672111" cy="5611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1200"/>
              </a:spcAft>
            </a:pPr>
            <a:r>
              <a:rPr lang="es-PE"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 ALGODÓN</a:t>
            </a:r>
            <a:endPar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 el principal cultivo industrial del Perú. Su producción se remonta a las épocas de las culturas que existieron antes de los incas, como la Paracas, cuya fama se debe a sus mantos, confeccionados con algodón. Estos tejidos conservan hasta hoy su colorido y elegancia.</a:t>
            </a:r>
          </a:p>
          <a:p>
            <a:pPr algn="just">
              <a:lnSpc>
                <a:spcPct val="107000"/>
              </a:lnSpc>
              <a:spcAft>
                <a:spcPts val="1200"/>
              </a:spcAft>
            </a:pPr>
            <a:r>
              <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planta del algodón es un arbusto que alcanza la altura de uno o dos metros y produce una flor blanca o amarilla. Cuando madura, el fruto deja al descubierto una masa de fibras blancas. Esta masa se convierte en la materia prima para la confección de vestidos.</a:t>
            </a:r>
          </a:p>
          <a:p>
            <a:pPr algn="just">
              <a:lnSpc>
                <a:spcPct val="107000"/>
              </a:lnSpc>
              <a:spcAft>
                <a:spcPts val="1200"/>
              </a:spcAft>
            </a:pPr>
            <a:r>
              <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 la semilla de algodón se extrae aceite para fabricar jabones; de la cáscara de la semilla se preparan alimentos para la ganadería lechera.</a:t>
            </a:r>
          </a:p>
          <a:p>
            <a:pPr algn="just">
              <a:lnSpc>
                <a:spcPct val="107000"/>
              </a:lnSpc>
              <a:spcAft>
                <a:spcPts val="1200"/>
              </a:spcAft>
            </a:pPr>
            <a:r>
              <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Ya en estos tiempos, el Perú vende al extranjero algodón de alta calidad como el “Tangüis” o el “Pima”, reconocidos a nivel mundial.</a:t>
            </a:r>
          </a:p>
          <a:p>
            <a:pPr algn="r">
              <a:lnSpc>
                <a:spcPct val="107000"/>
              </a:lnSpc>
              <a:spcAft>
                <a:spcPts val="1200"/>
              </a:spcAft>
            </a:pPr>
            <a:r>
              <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 niño científico” Las plantas y el aire. Francisco Montes Paredes)</a:t>
            </a:r>
          </a:p>
        </p:txBody>
      </p:sp>
      <p:sp>
        <p:nvSpPr>
          <p:cNvPr id="3" name="Rectángulo 2">
            <a:extLst>
              <a:ext uri="{FF2B5EF4-FFF2-40B4-BE49-F238E27FC236}">
                <a16:creationId xmlns:a16="http://schemas.microsoft.com/office/drawing/2014/main" id="{FEA7AF72-11C4-4F33-A226-D90670D62720}"/>
              </a:ext>
            </a:extLst>
          </p:cNvPr>
          <p:cNvSpPr/>
          <p:nvPr/>
        </p:nvSpPr>
        <p:spPr>
          <a:xfrm>
            <a:off x="9509760" y="1981200"/>
            <a:ext cx="261904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b="0" i="0" u="none" strike="noStrike" baseline="0" dirty="0">
                <a:solidFill>
                  <a:schemeClr val="tx1"/>
                </a:solidFill>
                <a:latin typeface="Calibri" panose="020F0502020204030204" pitchFamily="34" charset="0"/>
              </a:rPr>
              <a:t>el origen de la producción del algodón.</a:t>
            </a:r>
            <a:endParaRPr lang="es-PE" sz="1600" dirty="0">
              <a:solidFill>
                <a:schemeClr val="tx1"/>
              </a:solidFill>
            </a:endParaRPr>
          </a:p>
        </p:txBody>
      </p:sp>
      <p:sp>
        <p:nvSpPr>
          <p:cNvPr id="9" name="Rectángulo 8">
            <a:extLst>
              <a:ext uri="{FF2B5EF4-FFF2-40B4-BE49-F238E27FC236}">
                <a16:creationId xmlns:a16="http://schemas.microsoft.com/office/drawing/2014/main" id="{919BEA1A-3685-4442-B6CA-CE22D83B2911}"/>
              </a:ext>
            </a:extLst>
          </p:cNvPr>
          <p:cNvSpPr/>
          <p:nvPr/>
        </p:nvSpPr>
        <p:spPr>
          <a:xfrm>
            <a:off x="9509760" y="3221067"/>
            <a:ext cx="261904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Las </a:t>
            </a:r>
            <a:r>
              <a:rPr lang="es-PE" sz="1600" dirty="0">
                <a:solidFill>
                  <a:schemeClr val="tx1"/>
                </a:solidFill>
                <a:latin typeface="Calibri" panose="020F0502020204030204" pitchFamily="34" charset="0"/>
              </a:rPr>
              <a:t>Características</a:t>
            </a:r>
          </a:p>
          <a:p>
            <a:pPr algn="just"/>
            <a:r>
              <a:rPr lang="es-PE" sz="1600" dirty="0">
                <a:solidFill>
                  <a:schemeClr val="tx1"/>
                </a:solidFill>
                <a:latin typeface="Calibri" panose="020F0502020204030204" pitchFamily="34" charset="0"/>
              </a:rPr>
              <a:t>del algodón</a:t>
            </a:r>
            <a:endParaRPr lang="es-PE" sz="1600" dirty="0">
              <a:solidFill>
                <a:schemeClr val="tx1"/>
              </a:solidFill>
            </a:endParaRPr>
          </a:p>
        </p:txBody>
      </p:sp>
      <p:sp>
        <p:nvSpPr>
          <p:cNvPr id="10" name="Rectángulo 9">
            <a:extLst>
              <a:ext uri="{FF2B5EF4-FFF2-40B4-BE49-F238E27FC236}">
                <a16:creationId xmlns:a16="http://schemas.microsoft.com/office/drawing/2014/main" id="{D039DE43-5C5F-4C4D-8CC2-9925FE30F05E}"/>
              </a:ext>
            </a:extLst>
          </p:cNvPr>
          <p:cNvSpPr/>
          <p:nvPr/>
        </p:nvSpPr>
        <p:spPr>
          <a:xfrm>
            <a:off x="9509759" y="4297680"/>
            <a:ext cx="261904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productos derivados del algodón.</a:t>
            </a:r>
            <a:endParaRPr lang="es-P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a16="http://schemas.microsoft.com/office/drawing/2014/main" id="{23DF48F4-78A4-4211-9A61-B8CF0BF0F301}"/>
              </a:ext>
            </a:extLst>
          </p:cNvPr>
          <p:cNvSpPr/>
          <p:nvPr/>
        </p:nvSpPr>
        <p:spPr>
          <a:xfrm>
            <a:off x="9509759" y="5369387"/>
            <a:ext cx="261904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s-PE" sz="1600" b="0" i="0" u="none" strike="noStrike" baseline="0" dirty="0">
                <a:solidFill>
                  <a:schemeClr val="tx1"/>
                </a:solidFill>
                <a:latin typeface="Calibri" panose="020F0502020204030204" pitchFamily="34" charset="0"/>
              </a:rPr>
              <a:t>la exportación del algodón de calidad.</a:t>
            </a:r>
            <a:endParaRPr lang="es-PE" sz="1600" dirty="0">
              <a:solidFill>
                <a:schemeClr val="tx1"/>
              </a:solidFill>
            </a:endParaRPr>
          </a:p>
        </p:txBody>
      </p:sp>
      <p:sp>
        <p:nvSpPr>
          <p:cNvPr id="12" name="CuadroTexto 11">
            <a:extLst>
              <a:ext uri="{FF2B5EF4-FFF2-40B4-BE49-F238E27FC236}">
                <a16:creationId xmlns:a16="http://schemas.microsoft.com/office/drawing/2014/main" id="{60E11F3E-5172-42CD-8007-5D923F0E476A}"/>
              </a:ext>
            </a:extLst>
          </p:cNvPr>
          <p:cNvSpPr txBox="1"/>
          <p:nvPr/>
        </p:nvSpPr>
        <p:spPr>
          <a:xfrm>
            <a:off x="1491912" y="264279"/>
            <a:ext cx="10407744" cy="954107"/>
          </a:xfrm>
          <a:prstGeom prst="rect">
            <a:avLst/>
          </a:prstGeom>
          <a:noFill/>
        </p:spPr>
        <p:txBody>
          <a:bodyPr wrap="square">
            <a:spAutoFit/>
          </a:bodyPr>
          <a:lstStyle/>
          <a:p>
            <a:pPr algn="ctr" defTabSz="361950">
              <a:tabLst>
                <a:tab pos="271463" algn="l"/>
              </a:tabLst>
            </a:pPr>
            <a:r>
              <a:rPr lang="es-ES" sz="2800" b="1" dirty="0">
                <a:solidFill>
                  <a:srgbClr val="0070C0"/>
                </a:solidFill>
                <a:latin typeface="Arial" panose="020B0604020202020204" pitchFamily="34" charset="0"/>
                <a:cs typeface="Arial" panose="020B0604020202020204" pitchFamily="34" charset="0"/>
              </a:rPr>
              <a:t>Deduce el tema, la idea principal y elabora resúmenes.</a:t>
            </a:r>
          </a:p>
          <a:p>
            <a:pPr algn="ctr" defTabSz="361950">
              <a:tabLst>
                <a:tab pos="271463" algn="l"/>
              </a:tabLst>
            </a:pPr>
            <a:r>
              <a:rPr lang="es-ES" sz="2800" b="1" dirty="0">
                <a:solidFill>
                  <a:srgbClr val="0070C0"/>
                </a:solidFill>
                <a:latin typeface="Arial" panose="020B0604020202020204" pitchFamily="34" charset="0"/>
                <a:cs typeface="Arial" panose="020B0604020202020204" pitchFamily="34" charset="0"/>
              </a:rPr>
              <a:t>“Titulando párrafos”</a:t>
            </a:r>
          </a:p>
        </p:txBody>
      </p:sp>
    </p:spTree>
    <p:extLst>
      <p:ext uri="{BB962C8B-B14F-4D97-AF65-F5344CB8AC3E}">
        <p14:creationId xmlns:p14="http://schemas.microsoft.com/office/powerpoint/2010/main" val="867215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F84E9CE-AB26-4879-A4CE-106D0DF065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8" name="Picture 4" descr="UGEL Andahuaylas - Apurímac - Photos | Facebook">
            <a:extLst>
              <a:ext uri="{FF2B5EF4-FFF2-40B4-BE49-F238E27FC236}">
                <a16:creationId xmlns:a16="http://schemas.microsoft.com/office/drawing/2014/main" id="{8E4204C8-0AF8-46DE-95B8-2363704AA9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0DFAFA4D-47CB-4DCD-9CFF-D7155E567819}"/>
              </a:ext>
            </a:extLst>
          </p:cNvPr>
          <p:cNvSpPr txBox="1"/>
          <p:nvPr/>
        </p:nvSpPr>
        <p:spPr>
          <a:xfrm>
            <a:off x="1491912" y="264279"/>
            <a:ext cx="10407744" cy="954107"/>
          </a:xfrm>
          <a:prstGeom prst="rect">
            <a:avLst/>
          </a:prstGeom>
          <a:noFill/>
        </p:spPr>
        <p:txBody>
          <a:bodyPr wrap="square">
            <a:spAutoFit/>
          </a:bodyPr>
          <a:lstStyle/>
          <a:p>
            <a:pPr algn="ctr" defTabSz="361950">
              <a:tabLst>
                <a:tab pos="271463" algn="l"/>
              </a:tabLst>
            </a:pPr>
            <a:r>
              <a:rPr lang="es-ES" sz="2800" b="1" dirty="0">
                <a:solidFill>
                  <a:srgbClr val="0070C0"/>
                </a:solidFill>
                <a:latin typeface="Arial" panose="020B0604020202020204" pitchFamily="34" charset="0"/>
                <a:cs typeface="Arial" panose="020B0604020202020204" pitchFamily="34" charset="0"/>
              </a:rPr>
              <a:t>Deduce el tema, la idea principal y elabora resúmenes.</a:t>
            </a:r>
          </a:p>
          <a:p>
            <a:pPr algn="ctr" defTabSz="361950">
              <a:tabLst>
                <a:tab pos="271463" algn="l"/>
              </a:tabLst>
            </a:pPr>
            <a:r>
              <a:rPr lang="es-ES" sz="2800" b="1" dirty="0">
                <a:solidFill>
                  <a:srgbClr val="0070C0"/>
                </a:solidFill>
                <a:latin typeface="Arial" panose="020B0604020202020204" pitchFamily="34" charset="0"/>
                <a:cs typeface="Arial" panose="020B0604020202020204" pitchFamily="34" charset="0"/>
              </a:rPr>
              <a:t>“Titulando párrafos”</a:t>
            </a:r>
          </a:p>
        </p:txBody>
      </p:sp>
      <p:sp>
        <p:nvSpPr>
          <p:cNvPr id="2" name="Rectángulo 1">
            <a:extLst>
              <a:ext uri="{FF2B5EF4-FFF2-40B4-BE49-F238E27FC236}">
                <a16:creationId xmlns:a16="http://schemas.microsoft.com/office/drawing/2014/main" id="{2BAC096E-470D-4AB2-887C-81D2CE2548B2}"/>
              </a:ext>
            </a:extLst>
          </p:cNvPr>
          <p:cNvSpPr/>
          <p:nvPr/>
        </p:nvSpPr>
        <p:spPr>
          <a:xfrm>
            <a:off x="1624288" y="1246056"/>
            <a:ext cx="7672111" cy="5611944"/>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1200"/>
              </a:spcAft>
            </a:pPr>
            <a:r>
              <a:rPr lang="es-PE"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 ALGODÓN</a:t>
            </a:r>
            <a:endPar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r>
              <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 el principal cultivo industrial del Perú. Su producción se remonta a las épocas de las culturas que existieron antes de los incas, como la Paracas, cuya fama se debe a sus mantos, confeccionados con algodón. Estos tejidos conservan hasta hoy su colorido y elegancia.</a:t>
            </a:r>
          </a:p>
          <a:p>
            <a:pPr algn="just">
              <a:lnSpc>
                <a:spcPct val="107000"/>
              </a:lnSpc>
              <a:spcAft>
                <a:spcPts val="1200"/>
              </a:spcAft>
            </a:pPr>
            <a:r>
              <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planta del algodón es un arbusto que alcanza la altura de uno o dos metros y produce una flor blanca o amarilla. Cuando madura, el fruto deja al descubierto una masa de fibras blancas. Esta masa se convierte en la materia prima para la confección de vestidos.</a:t>
            </a:r>
          </a:p>
          <a:p>
            <a:pPr algn="just">
              <a:lnSpc>
                <a:spcPct val="107000"/>
              </a:lnSpc>
              <a:spcAft>
                <a:spcPts val="1200"/>
              </a:spcAft>
            </a:pPr>
            <a:r>
              <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 la semilla de algodón se extrae aceite para fabricar jabones; de la cáscara de la semilla se preparan alimentos para la ganadería lechera.</a:t>
            </a:r>
          </a:p>
          <a:p>
            <a:pPr algn="just">
              <a:lnSpc>
                <a:spcPct val="107000"/>
              </a:lnSpc>
              <a:spcAft>
                <a:spcPts val="1200"/>
              </a:spcAft>
            </a:pPr>
            <a:r>
              <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Ya en estos tiempos, el Perú vende al extranjero algodón de alta calidad como el “Tangüis” o el “Pima”, reconocidos a nivel mundial.</a:t>
            </a:r>
          </a:p>
          <a:p>
            <a:pPr algn="r">
              <a:lnSpc>
                <a:spcPct val="107000"/>
              </a:lnSpc>
              <a:spcAft>
                <a:spcPts val="1200"/>
              </a:spcAft>
            </a:pPr>
            <a:r>
              <a:rPr lang="es-P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 niño científico” Las plantas y el aire. Francisco Montes Paredes)</a:t>
            </a:r>
          </a:p>
        </p:txBody>
      </p:sp>
      <p:sp>
        <p:nvSpPr>
          <p:cNvPr id="3" name="Rectángulo 2">
            <a:extLst>
              <a:ext uri="{FF2B5EF4-FFF2-40B4-BE49-F238E27FC236}">
                <a16:creationId xmlns:a16="http://schemas.microsoft.com/office/drawing/2014/main" id="{FEA7AF72-11C4-4F33-A226-D90670D62720}"/>
              </a:ext>
            </a:extLst>
          </p:cNvPr>
          <p:cNvSpPr/>
          <p:nvPr/>
        </p:nvSpPr>
        <p:spPr>
          <a:xfrm>
            <a:off x="9509760" y="1981200"/>
            <a:ext cx="261904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b="0" i="0" u="none" strike="noStrike" baseline="0" dirty="0">
                <a:solidFill>
                  <a:schemeClr val="tx1"/>
                </a:solidFill>
                <a:latin typeface="Calibri" panose="020F0502020204030204" pitchFamily="34" charset="0"/>
              </a:rPr>
              <a:t>La idea principal en este párrafo es el origen de la producción del algodón.</a:t>
            </a:r>
            <a:endParaRPr lang="es-PE" sz="1600" dirty="0">
              <a:solidFill>
                <a:schemeClr val="tx1"/>
              </a:solidFill>
            </a:endParaRPr>
          </a:p>
        </p:txBody>
      </p:sp>
      <p:sp>
        <p:nvSpPr>
          <p:cNvPr id="9" name="Rectángulo 8">
            <a:extLst>
              <a:ext uri="{FF2B5EF4-FFF2-40B4-BE49-F238E27FC236}">
                <a16:creationId xmlns:a16="http://schemas.microsoft.com/office/drawing/2014/main" id="{919BEA1A-3685-4442-B6CA-CE22D83B2911}"/>
              </a:ext>
            </a:extLst>
          </p:cNvPr>
          <p:cNvSpPr/>
          <p:nvPr/>
        </p:nvSpPr>
        <p:spPr>
          <a:xfrm>
            <a:off x="9509760" y="3221067"/>
            <a:ext cx="261904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idea principal en este párrafo es las características que tiene la planta de algodón</a:t>
            </a:r>
            <a:r>
              <a:rPr lang="es-PE"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endParaRPr lang="es-P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id="{D039DE43-5C5F-4C4D-8CC2-9925FE30F05E}"/>
              </a:ext>
            </a:extLst>
          </p:cNvPr>
          <p:cNvSpPr/>
          <p:nvPr/>
        </p:nvSpPr>
        <p:spPr>
          <a:xfrm>
            <a:off x="9509759" y="4434840"/>
            <a:ext cx="261904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 idea principal en este párrafo es: productos derivados del algodón.</a:t>
            </a:r>
            <a:endParaRPr lang="es-P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a16="http://schemas.microsoft.com/office/drawing/2014/main" id="{23DF48F4-78A4-4211-9A61-B8CF0BF0F301}"/>
              </a:ext>
            </a:extLst>
          </p:cNvPr>
          <p:cNvSpPr/>
          <p:nvPr/>
        </p:nvSpPr>
        <p:spPr>
          <a:xfrm>
            <a:off x="9509759" y="5628467"/>
            <a:ext cx="261904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s-PE" sz="1600" b="0" i="0" u="none" strike="noStrike" baseline="0" dirty="0">
                <a:solidFill>
                  <a:schemeClr val="tx1"/>
                </a:solidFill>
                <a:latin typeface="Calibri" panose="020F0502020204030204" pitchFamily="34" charset="0"/>
              </a:rPr>
              <a:t>La idea principal en este párrafo es la exportación de algodón de calidad.</a:t>
            </a:r>
            <a:endParaRPr lang="es-PE" sz="1600" dirty="0">
              <a:solidFill>
                <a:schemeClr val="tx1"/>
              </a:solidFill>
            </a:endParaRPr>
          </a:p>
        </p:txBody>
      </p:sp>
      <p:sp>
        <p:nvSpPr>
          <p:cNvPr id="12" name="Rectángulo 11">
            <a:extLst>
              <a:ext uri="{FF2B5EF4-FFF2-40B4-BE49-F238E27FC236}">
                <a16:creationId xmlns:a16="http://schemas.microsoft.com/office/drawing/2014/main" id="{F22A79F3-2E38-4769-90DB-55F945AE6192}"/>
              </a:ext>
            </a:extLst>
          </p:cNvPr>
          <p:cNvSpPr/>
          <p:nvPr/>
        </p:nvSpPr>
        <p:spPr>
          <a:xfrm>
            <a:off x="63191" y="1981200"/>
            <a:ext cx="1454416" cy="95410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solidFill>
                  <a:schemeClr val="tx1"/>
                </a:solidFill>
              </a:rPr>
              <a:t>Origen y producción</a:t>
            </a:r>
            <a:endParaRPr lang="es-PE" sz="1600" dirty="0">
              <a:solidFill>
                <a:schemeClr val="tx1"/>
              </a:solidFill>
            </a:endParaRPr>
          </a:p>
        </p:txBody>
      </p:sp>
      <p:sp>
        <p:nvSpPr>
          <p:cNvPr id="13" name="Rectángulo 12">
            <a:extLst>
              <a:ext uri="{FF2B5EF4-FFF2-40B4-BE49-F238E27FC236}">
                <a16:creationId xmlns:a16="http://schemas.microsoft.com/office/drawing/2014/main" id="{180D0FF5-128C-46EE-A1C0-8EF07B452D3F}"/>
              </a:ext>
            </a:extLst>
          </p:cNvPr>
          <p:cNvSpPr/>
          <p:nvPr/>
        </p:nvSpPr>
        <p:spPr>
          <a:xfrm>
            <a:off x="63191" y="3221066"/>
            <a:ext cx="1454416" cy="95410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b="0" i="0" u="none" strike="noStrike" baseline="0" dirty="0">
                <a:solidFill>
                  <a:schemeClr val="tx1"/>
                </a:solidFill>
                <a:latin typeface="Calibri" panose="020F0502020204030204" pitchFamily="34" charset="0"/>
              </a:rPr>
              <a:t>Características</a:t>
            </a:r>
          </a:p>
          <a:p>
            <a:pPr algn="just"/>
            <a:r>
              <a:rPr lang="es-PE" sz="1600" b="0" i="0" u="none" strike="noStrike" baseline="0" dirty="0">
                <a:solidFill>
                  <a:schemeClr val="tx1"/>
                </a:solidFill>
                <a:latin typeface="Calibri" panose="020F0502020204030204" pitchFamily="34" charset="0"/>
              </a:rPr>
              <a:t>Del algodón</a:t>
            </a:r>
            <a:endParaRPr lang="es-PE" sz="1600" dirty="0">
              <a:solidFill>
                <a:schemeClr val="tx1"/>
              </a:solidFill>
            </a:endParaRPr>
          </a:p>
        </p:txBody>
      </p:sp>
      <p:sp>
        <p:nvSpPr>
          <p:cNvPr id="14" name="Rectángulo 13">
            <a:extLst>
              <a:ext uri="{FF2B5EF4-FFF2-40B4-BE49-F238E27FC236}">
                <a16:creationId xmlns:a16="http://schemas.microsoft.com/office/drawing/2014/main" id="{80A7111C-5C7B-47A7-83A5-DF01B9517206}"/>
              </a:ext>
            </a:extLst>
          </p:cNvPr>
          <p:cNvSpPr/>
          <p:nvPr/>
        </p:nvSpPr>
        <p:spPr>
          <a:xfrm>
            <a:off x="63191" y="4434840"/>
            <a:ext cx="1454416" cy="95410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b="0" i="0" u="none" strike="noStrike" baseline="0" dirty="0">
                <a:solidFill>
                  <a:schemeClr val="tx1"/>
                </a:solidFill>
                <a:latin typeface="Calibri" panose="020F0502020204030204" pitchFamily="34" charset="0"/>
              </a:rPr>
              <a:t>Derivados del algodón.</a:t>
            </a:r>
            <a:endParaRPr lang="es-PE" sz="1600" dirty="0">
              <a:solidFill>
                <a:schemeClr val="tx1"/>
              </a:solidFill>
            </a:endParaRPr>
          </a:p>
        </p:txBody>
      </p:sp>
      <p:sp>
        <p:nvSpPr>
          <p:cNvPr id="15" name="Rectángulo 14">
            <a:extLst>
              <a:ext uri="{FF2B5EF4-FFF2-40B4-BE49-F238E27FC236}">
                <a16:creationId xmlns:a16="http://schemas.microsoft.com/office/drawing/2014/main" id="{57F9400A-F0F6-4AAC-96BF-C3F4F8199914}"/>
              </a:ext>
            </a:extLst>
          </p:cNvPr>
          <p:cNvSpPr/>
          <p:nvPr/>
        </p:nvSpPr>
        <p:spPr>
          <a:xfrm>
            <a:off x="63191" y="5628467"/>
            <a:ext cx="1454416" cy="95410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b="0" i="0" u="none" strike="noStrike" baseline="0" dirty="0">
                <a:solidFill>
                  <a:schemeClr val="tx1"/>
                </a:solidFill>
                <a:latin typeface="Calibri" panose="020F0502020204030204" pitchFamily="34" charset="0"/>
              </a:rPr>
              <a:t>Exportación del algodón</a:t>
            </a:r>
            <a:endParaRPr lang="es-PE" sz="1600" dirty="0">
              <a:solidFill>
                <a:schemeClr val="tx1"/>
              </a:solidFill>
            </a:endParaRPr>
          </a:p>
        </p:txBody>
      </p:sp>
    </p:spTree>
    <p:extLst>
      <p:ext uri="{BB962C8B-B14F-4D97-AF65-F5344CB8AC3E}">
        <p14:creationId xmlns:p14="http://schemas.microsoft.com/office/powerpoint/2010/main" val="279002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C425576-90AE-498A-9189-5D5AE523AB95}"/>
              </a:ext>
            </a:extLst>
          </p:cNvPr>
          <p:cNvSpPr txBox="1"/>
          <p:nvPr/>
        </p:nvSpPr>
        <p:spPr>
          <a:xfrm>
            <a:off x="594360" y="1661220"/>
            <a:ext cx="10546080" cy="2909130"/>
          </a:xfrm>
          <a:prstGeom prst="rect">
            <a:avLst/>
          </a:prstGeom>
          <a:solidFill>
            <a:srgbClr val="92D050"/>
          </a:solidFill>
        </p:spPr>
        <p:txBody>
          <a:bodyPr wrap="square">
            <a:spAutoFit/>
          </a:bodyPr>
          <a:lstStyle/>
          <a:p>
            <a:pPr algn="ctr">
              <a:lnSpc>
                <a:spcPct val="200000"/>
              </a:lnSpc>
            </a:pPr>
            <a:r>
              <a:rPr lang="es-ES" sz="3200" b="1" dirty="0"/>
              <a:t>LOS PROCESOS DIDÁCTICOS EN EL AULA</a:t>
            </a:r>
          </a:p>
          <a:p>
            <a:pPr algn="just">
              <a:lnSpc>
                <a:spcPct val="200000"/>
              </a:lnSpc>
            </a:pPr>
            <a:r>
              <a:rPr lang="es-ES" sz="3200" b="1" dirty="0"/>
              <a:t>COMPETENCIA</a:t>
            </a:r>
            <a:r>
              <a:rPr lang="es-ES" sz="3200" dirty="0"/>
              <a:t>: Lee diversos tipos de textos escritos en su lengua materna</a:t>
            </a:r>
            <a:endParaRPr lang="es-PE" sz="3200" dirty="0"/>
          </a:p>
        </p:txBody>
      </p:sp>
    </p:spTree>
    <p:extLst>
      <p:ext uri="{BB962C8B-B14F-4D97-AF65-F5344CB8AC3E}">
        <p14:creationId xmlns:p14="http://schemas.microsoft.com/office/powerpoint/2010/main" val="647351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3913036611"/>
              </p:ext>
            </p:extLst>
          </p:nvPr>
        </p:nvGraphicFramePr>
        <p:xfrm>
          <a:off x="724453" y="741882"/>
          <a:ext cx="10610663" cy="6047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0C391673-97A1-4148-82EC-CDEBECA583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8" name="Picture 4" descr="UGEL Andahuaylas - Apurímac - Photos | Facebook">
            <a:extLst>
              <a:ext uri="{FF2B5EF4-FFF2-40B4-BE49-F238E27FC236}">
                <a16:creationId xmlns:a16="http://schemas.microsoft.com/office/drawing/2014/main" id="{9287054E-6A6D-4CE7-BA25-629FA13E46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71;p2">
            <a:extLst>
              <a:ext uri="{FF2B5EF4-FFF2-40B4-BE49-F238E27FC236}">
                <a16:creationId xmlns:a16="http://schemas.microsoft.com/office/drawing/2014/main" id="{95A96B82-6972-4EB3-8778-08299BD3CC80}"/>
              </a:ext>
            </a:extLst>
          </p:cNvPr>
          <p:cNvSpPr txBox="1">
            <a:spLocks/>
          </p:cNvSpPr>
          <p:nvPr/>
        </p:nvSpPr>
        <p:spPr>
          <a:xfrm>
            <a:off x="2176061" y="68403"/>
            <a:ext cx="8821848" cy="61980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011643"/>
              </a:buClr>
              <a:buSzPts val="3200"/>
              <a:buFont typeface="Century Gothic" panose="020B0502020202020204"/>
              <a:buNone/>
            </a:pPr>
            <a:r>
              <a:rPr lang="es-ES" sz="2800" b="1" dirty="0">
                <a:latin typeface="Arial" panose="020B0604020202020204" pitchFamily="34" charset="0"/>
                <a:cs typeface="Arial" panose="020B0604020202020204" pitchFamily="34" charset="0"/>
              </a:rPr>
              <a:t>Actividades a realizar: </a:t>
            </a:r>
          </a:p>
        </p:txBody>
      </p:sp>
    </p:spTree>
    <p:extLst>
      <p:ext uri="{BB962C8B-B14F-4D97-AF65-F5344CB8AC3E}">
        <p14:creationId xmlns:p14="http://schemas.microsoft.com/office/powerpoint/2010/main" val="1822366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E5C38CB-7507-40F2-85E4-0F1B4E3E1676}"/>
              </a:ext>
            </a:extLst>
          </p:cNvPr>
          <p:cNvSpPr txBox="1"/>
          <p:nvPr/>
        </p:nvSpPr>
        <p:spPr>
          <a:xfrm>
            <a:off x="2834640" y="114355"/>
            <a:ext cx="6096000" cy="584775"/>
          </a:xfrm>
          <a:prstGeom prst="rect">
            <a:avLst/>
          </a:prstGeom>
          <a:noFill/>
        </p:spPr>
        <p:txBody>
          <a:bodyPr wrap="square">
            <a:spAutoFit/>
          </a:bodyPr>
          <a:lstStyle/>
          <a:p>
            <a:pPr algn="ctr"/>
            <a:r>
              <a:rPr lang="es-PE" sz="3200" b="1" dirty="0"/>
              <a:t>Antes de la lectura</a:t>
            </a:r>
          </a:p>
        </p:txBody>
      </p:sp>
      <p:sp>
        <p:nvSpPr>
          <p:cNvPr id="7" name="CuadroTexto 6">
            <a:extLst>
              <a:ext uri="{FF2B5EF4-FFF2-40B4-BE49-F238E27FC236}">
                <a16:creationId xmlns:a16="http://schemas.microsoft.com/office/drawing/2014/main" id="{2059C3B8-F14B-447E-B2E6-B3D5D7E470BA}"/>
              </a:ext>
            </a:extLst>
          </p:cNvPr>
          <p:cNvSpPr txBox="1"/>
          <p:nvPr/>
        </p:nvSpPr>
        <p:spPr>
          <a:xfrm>
            <a:off x="563666" y="1284238"/>
            <a:ext cx="10637948" cy="3570208"/>
          </a:xfrm>
          <a:prstGeom prst="rect">
            <a:avLst/>
          </a:prstGeom>
          <a:noFill/>
        </p:spPr>
        <p:txBody>
          <a:bodyPr wrap="square">
            <a:spAutoFit/>
          </a:bodyPr>
          <a:lstStyle/>
          <a:p>
            <a:pPr algn="just">
              <a:spcBef>
                <a:spcPts val="600"/>
              </a:spcBef>
              <a:spcAft>
                <a:spcPts val="1200"/>
              </a:spcAft>
            </a:pPr>
            <a:r>
              <a:rPr lang="es-ES" sz="2800" dirty="0"/>
              <a:t>Este momento de lectura implica el desarrollo de tres estrategias:</a:t>
            </a:r>
          </a:p>
          <a:p>
            <a:pPr algn="just">
              <a:spcBef>
                <a:spcPts val="600"/>
              </a:spcBef>
              <a:spcAft>
                <a:spcPts val="1200"/>
              </a:spcAft>
            </a:pPr>
            <a:r>
              <a:rPr lang="es-ES" sz="2800" dirty="0"/>
              <a:t>identificar el propósito de lectura, movilizar saberes previos necesarios para la comprensión del texto y elaborar predicciones a partir de los indicios que ofrece el texto.</a:t>
            </a:r>
          </a:p>
          <a:p>
            <a:pPr algn="just">
              <a:spcBef>
                <a:spcPts val="600"/>
              </a:spcBef>
              <a:spcAft>
                <a:spcPts val="1200"/>
              </a:spcAft>
            </a:pPr>
            <a:r>
              <a:rPr lang="es-ES" sz="2800" dirty="0"/>
              <a:t>El propósito de este momento es hacer explícito el propósito de la lectura, conectar los conocimientos previos con el tema del texto y motivar la lectura.</a:t>
            </a:r>
          </a:p>
        </p:txBody>
      </p:sp>
    </p:spTree>
    <p:extLst>
      <p:ext uri="{BB962C8B-B14F-4D97-AF65-F5344CB8AC3E}">
        <p14:creationId xmlns:p14="http://schemas.microsoft.com/office/powerpoint/2010/main" val="3169943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F66A6B6-2AAF-42B3-BA1D-3FBE59638C5D}"/>
              </a:ext>
            </a:extLst>
          </p:cNvPr>
          <p:cNvSpPr txBox="1"/>
          <p:nvPr/>
        </p:nvSpPr>
        <p:spPr>
          <a:xfrm>
            <a:off x="320040" y="625525"/>
            <a:ext cx="11277600" cy="6124754"/>
          </a:xfrm>
          <a:prstGeom prst="rect">
            <a:avLst/>
          </a:prstGeom>
          <a:noFill/>
        </p:spPr>
        <p:txBody>
          <a:bodyPr wrap="square">
            <a:spAutoFit/>
          </a:bodyPr>
          <a:lstStyle/>
          <a:p>
            <a:pPr marL="342900" indent="-342900" algn="just">
              <a:buFont typeface="Arial" panose="020B0604020202020204" pitchFamily="34" charset="0"/>
              <a:buChar char="•"/>
            </a:pPr>
            <a:r>
              <a:rPr lang="es-ES" sz="2800" dirty="0"/>
              <a:t>Selecciona diversos tipos de textos completos, de acuerdo a las necesidades concretas de los estudiantes.</a:t>
            </a:r>
          </a:p>
          <a:p>
            <a:pPr marL="342900" indent="-342900" algn="just">
              <a:buFont typeface="Arial" panose="020B0604020202020204" pitchFamily="34" charset="0"/>
              <a:buChar char="•"/>
            </a:pPr>
            <a:r>
              <a:rPr lang="es-ES" sz="2800" dirty="0"/>
              <a:t>Realiza una lectura atenta del texto para identificar características del texto, hechos, personajes, etc., que le permitan plantear y orientar las actividades a realizar.</a:t>
            </a:r>
          </a:p>
          <a:p>
            <a:pPr marL="342900" indent="-342900" algn="just">
              <a:buFont typeface="Arial" panose="020B0604020202020204" pitchFamily="34" charset="0"/>
              <a:buChar char="•"/>
            </a:pPr>
            <a:r>
              <a:rPr lang="es-ES" sz="2800" dirty="0"/>
              <a:t>Propone u orienta a establecer el propósito de lectura. Por ejemplo: Si se trata de leer una canción diremos que la leeremos para aprender la canción para cantarla en la actuación del colegio.</a:t>
            </a:r>
          </a:p>
          <a:p>
            <a:pPr marL="342900" indent="-342900" algn="just">
              <a:buFont typeface="Arial" panose="020B0604020202020204" pitchFamily="34" charset="0"/>
              <a:buChar char="•"/>
            </a:pPr>
            <a:r>
              <a:rPr lang="es-ES" sz="2800" dirty="0"/>
              <a:t>Motiva a las niñas y los niños observar las imágenes y la estructura del texto.</a:t>
            </a:r>
          </a:p>
          <a:p>
            <a:pPr algn="just"/>
            <a:r>
              <a:rPr lang="es-ES" sz="2800" dirty="0"/>
              <a:t>Ejemplo: </a:t>
            </a:r>
          </a:p>
          <a:p>
            <a:pPr algn="just"/>
            <a:r>
              <a:rPr lang="es-ES" sz="2800" dirty="0"/>
              <a:t>Maestra(o): A ver… veamos…Fíjense lo que están haciendo los personajes del cuento en esta ilustración ¿Por qué estará cada cerdito construyendo su casa?</a:t>
            </a:r>
          </a:p>
        </p:txBody>
      </p:sp>
      <p:sp>
        <p:nvSpPr>
          <p:cNvPr id="6" name="CuadroTexto 5">
            <a:extLst>
              <a:ext uri="{FF2B5EF4-FFF2-40B4-BE49-F238E27FC236}">
                <a16:creationId xmlns:a16="http://schemas.microsoft.com/office/drawing/2014/main" id="{64CC7B97-767B-4BB2-BA5E-A1E49CB95DEB}"/>
              </a:ext>
            </a:extLst>
          </p:cNvPr>
          <p:cNvSpPr txBox="1"/>
          <p:nvPr/>
        </p:nvSpPr>
        <p:spPr>
          <a:xfrm>
            <a:off x="2834640" y="114355"/>
            <a:ext cx="6096000" cy="584775"/>
          </a:xfrm>
          <a:prstGeom prst="rect">
            <a:avLst/>
          </a:prstGeom>
          <a:noFill/>
        </p:spPr>
        <p:txBody>
          <a:bodyPr wrap="square">
            <a:spAutoFit/>
          </a:bodyPr>
          <a:lstStyle/>
          <a:p>
            <a:pPr algn="ctr"/>
            <a:r>
              <a:rPr lang="es-PE" sz="3200" b="1" dirty="0"/>
              <a:t>Que hace el docente</a:t>
            </a:r>
          </a:p>
        </p:txBody>
      </p:sp>
    </p:spTree>
    <p:extLst>
      <p:ext uri="{BB962C8B-B14F-4D97-AF65-F5344CB8AC3E}">
        <p14:creationId xmlns:p14="http://schemas.microsoft.com/office/powerpoint/2010/main" val="2197474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F66A6B6-2AAF-42B3-BA1D-3FBE59638C5D}"/>
              </a:ext>
            </a:extLst>
          </p:cNvPr>
          <p:cNvSpPr txBox="1"/>
          <p:nvPr/>
        </p:nvSpPr>
        <p:spPr>
          <a:xfrm>
            <a:off x="320040" y="625525"/>
            <a:ext cx="11277600" cy="6488828"/>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s-ES" sz="2700" dirty="0"/>
              <a:t>Propicia interacciones realizando preguntas acerca de los personajes del cuento, orientadas a generar en las niñas y los niños predicciones sobre el texto y la movilización de saberes previos. Ejemplo.</a:t>
            </a:r>
          </a:p>
          <a:p>
            <a:pPr algn="just">
              <a:lnSpc>
                <a:spcPct val="150000"/>
              </a:lnSpc>
            </a:pPr>
            <a:r>
              <a:rPr lang="es-ES" sz="2700" dirty="0"/>
              <a:t>Maestra(o): ¿De qué tratará el texto?</a:t>
            </a:r>
          </a:p>
          <a:p>
            <a:pPr algn="just">
              <a:lnSpc>
                <a:spcPct val="150000"/>
              </a:lnSpc>
            </a:pPr>
            <a:r>
              <a:rPr lang="es-ES" sz="2700" dirty="0"/>
              <a:t>Niña(o): Se trata de unos chanchitos</a:t>
            </a:r>
          </a:p>
          <a:p>
            <a:pPr algn="just">
              <a:lnSpc>
                <a:spcPct val="150000"/>
              </a:lnSpc>
            </a:pPr>
            <a:r>
              <a:rPr lang="es-ES" sz="2700" dirty="0"/>
              <a:t>Maestra(o): ¡Puede ser!... ¿Por qué crees</a:t>
            </a:r>
          </a:p>
          <a:p>
            <a:pPr algn="just">
              <a:lnSpc>
                <a:spcPct val="150000"/>
              </a:lnSpc>
            </a:pPr>
            <a:r>
              <a:rPr lang="es-ES" sz="2700" dirty="0"/>
              <a:t>eso?... ¿Qué piensan ustedes?</a:t>
            </a:r>
          </a:p>
          <a:p>
            <a:pPr marL="342900" indent="-342900" algn="just">
              <a:lnSpc>
                <a:spcPct val="150000"/>
              </a:lnSpc>
              <a:buFont typeface="Arial" panose="020B0604020202020204" pitchFamily="34" charset="0"/>
              <a:buChar char="•"/>
            </a:pPr>
            <a:r>
              <a:rPr lang="es-ES" sz="2700" dirty="0"/>
              <a:t>Escribe en la pizarra o en un papelote las predicciones de las niñas y los niños, con la finalidad de que estos contrasten al final de la lectura, sus saberes con el contenido del texto.</a:t>
            </a:r>
          </a:p>
        </p:txBody>
      </p:sp>
      <p:sp>
        <p:nvSpPr>
          <p:cNvPr id="6" name="CuadroTexto 5">
            <a:extLst>
              <a:ext uri="{FF2B5EF4-FFF2-40B4-BE49-F238E27FC236}">
                <a16:creationId xmlns:a16="http://schemas.microsoft.com/office/drawing/2014/main" id="{64CC7B97-767B-4BB2-BA5E-A1E49CB95DEB}"/>
              </a:ext>
            </a:extLst>
          </p:cNvPr>
          <p:cNvSpPr txBox="1"/>
          <p:nvPr/>
        </p:nvSpPr>
        <p:spPr>
          <a:xfrm>
            <a:off x="2834640" y="114355"/>
            <a:ext cx="6096000" cy="584775"/>
          </a:xfrm>
          <a:prstGeom prst="rect">
            <a:avLst/>
          </a:prstGeom>
          <a:noFill/>
        </p:spPr>
        <p:txBody>
          <a:bodyPr wrap="square">
            <a:spAutoFit/>
          </a:bodyPr>
          <a:lstStyle/>
          <a:p>
            <a:pPr algn="ctr"/>
            <a:r>
              <a:rPr lang="es-PE" sz="3200" b="1" dirty="0"/>
              <a:t>Que hace el docente</a:t>
            </a:r>
          </a:p>
        </p:txBody>
      </p:sp>
    </p:spTree>
    <p:extLst>
      <p:ext uri="{BB962C8B-B14F-4D97-AF65-F5344CB8AC3E}">
        <p14:creationId xmlns:p14="http://schemas.microsoft.com/office/powerpoint/2010/main" val="3036533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F66A6B6-2AAF-42B3-BA1D-3FBE59638C5D}"/>
              </a:ext>
            </a:extLst>
          </p:cNvPr>
          <p:cNvSpPr txBox="1"/>
          <p:nvPr/>
        </p:nvSpPr>
        <p:spPr>
          <a:xfrm>
            <a:off x="349537" y="890999"/>
            <a:ext cx="11277600" cy="5842497"/>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s-ES" sz="2800" dirty="0"/>
              <a:t>Realiza una observación o exploración del texto a partir de la: carátula, título, subtítulos, imágenes, cuerpo del texto, contra carátula, índice y capítulos.</a:t>
            </a:r>
          </a:p>
          <a:p>
            <a:pPr marL="342900" indent="-342900" algn="just">
              <a:lnSpc>
                <a:spcPct val="150000"/>
              </a:lnSpc>
              <a:buFont typeface="Arial" panose="020B0604020202020204" pitchFamily="34" charset="0"/>
              <a:buChar char="•"/>
            </a:pPr>
            <a:r>
              <a:rPr lang="es-ES" sz="2800" dirty="0"/>
              <a:t>Dialoga en torno a lo que observan en el texto.</a:t>
            </a:r>
          </a:p>
          <a:p>
            <a:pPr marL="342900" indent="-342900" algn="just">
              <a:lnSpc>
                <a:spcPct val="150000"/>
              </a:lnSpc>
              <a:buFont typeface="Arial" panose="020B0604020202020204" pitchFamily="34" charset="0"/>
              <a:buChar char="•"/>
            </a:pPr>
            <a:r>
              <a:rPr lang="es-ES" sz="2800" dirty="0"/>
              <a:t>Elabora predicciones e hipótesis sobre el contenido del texto.</a:t>
            </a:r>
          </a:p>
          <a:p>
            <a:pPr marL="342900" indent="-342900" algn="just">
              <a:lnSpc>
                <a:spcPct val="150000"/>
              </a:lnSpc>
              <a:buFont typeface="Arial" panose="020B0604020202020204" pitchFamily="34" charset="0"/>
              <a:buChar char="•"/>
            </a:pPr>
            <a:r>
              <a:rPr lang="es-ES" sz="2800" dirty="0"/>
              <a:t>Responde preguntas a partir de sus saberes previos.</a:t>
            </a:r>
          </a:p>
          <a:p>
            <a:pPr marL="342900" indent="-342900" algn="just">
              <a:lnSpc>
                <a:spcPct val="150000"/>
              </a:lnSpc>
              <a:buFont typeface="Arial" panose="020B0604020202020204" pitchFamily="34" charset="0"/>
              <a:buChar char="•"/>
            </a:pPr>
            <a:r>
              <a:rPr lang="es-ES" sz="2800" dirty="0"/>
              <a:t>Establece relaciones entre lo que ya sabe y lo que le brinda el texto.</a:t>
            </a:r>
          </a:p>
          <a:p>
            <a:pPr marL="342900" indent="-342900" algn="just">
              <a:lnSpc>
                <a:spcPct val="150000"/>
              </a:lnSpc>
              <a:buFont typeface="Arial" panose="020B0604020202020204" pitchFamily="34" charset="0"/>
              <a:buChar char="•"/>
            </a:pPr>
            <a:r>
              <a:rPr lang="es-ES" sz="2800" dirty="0"/>
              <a:t>Establece el propósito de su lectura con el apoyo del docente.</a:t>
            </a:r>
          </a:p>
          <a:p>
            <a:pPr marL="342900" indent="-342900" algn="just">
              <a:lnSpc>
                <a:spcPct val="150000"/>
              </a:lnSpc>
              <a:buFont typeface="Arial" panose="020B0604020202020204" pitchFamily="34" charset="0"/>
              <a:buChar char="•"/>
            </a:pPr>
            <a:r>
              <a:rPr lang="es-ES" sz="2800" dirty="0"/>
              <a:t>Escribe sumillados, subraya lo que considera importante, etc.</a:t>
            </a:r>
          </a:p>
        </p:txBody>
      </p:sp>
      <p:sp>
        <p:nvSpPr>
          <p:cNvPr id="6" name="CuadroTexto 5">
            <a:extLst>
              <a:ext uri="{FF2B5EF4-FFF2-40B4-BE49-F238E27FC236}">
                <a16:creationId xmlns:a16="http://schemas.microsoft.com/office/drawing/2014/main" id="{64CC7B97-767B-4BB2-BA5E-A1E49CB95DEB}"/>
              </a:ext>
            </a:extLst>
          </p:cNvPr>
          <p:cNvSpPr txBox="1"/>
          <p:nvPr/>
        </p:nvSpPr>
        <p:spPr>
          <a:xfrm>
            <a:off x="2834640" y="114355"/>
            <a:ext cx="6096000" cy="584775"/>
          </a:xfrm>
          <a:prstGeom prst="rect">
            <a:avLst/>
          </a:prstGeom>
          <a:noFill/>
        </p:spPr>
        <p:txBody>
          <a:bodyPr wrap="square">
            <a:spAutoFit/>
          </a:bodyPr>
          <a:lstStyle/>
          <a:p>
            <a:pPr algn="ctr"/>
            <a:r>
              <a:rPr lang="es-PE" sz="3200" b="1" dirty="0"/>
              <a:t>Que hace el estudiante</a:t>
            </a:r>
          </a:p>
        </p:txBody>
      </p:sp>
    </p:spTree>
    <p:extLst>
      <p:ext uri="{BB962C8B-B14F-4D97-AF65-F5344CB8AC3E}">
        <p14:creationId xmlns:p14="http://schemas.microsoft.com/office/powerpoint/2010/main" val="3247518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E5C38CB-7507-40F2-85E4-0F1B4E3E1676}"/>
              </a:ext>
            </a:extLst>
          </p:cNvPr>
          <p:cNvSpPr txBox="1"/>
          <p:nvPr/>
        </p:nvSpPr>
        <p:spPr>
          <a:xfrm>
            <a:off x="2834640" y="114355"/>
            <a:ext cx="6096000" cy="584775"/>
          </a:xfrm>
          <a:prstGeom prst="rect">
            <a:avLst/>
          </a:prstGeom>
          <a:noFill/>
        </p:spPr>
        <p:txBody>
          <a:bodyPr wrap="square">
            <a:spAutoFit/>
          </a:bodyPr>
          <a:lstStyle/>
          <a:p>
            <a:pPr algn="ctr"/>
            <a:r>
              <a:rPr lang="es-PE" sz="3200" b="1" dirty="0"/>
              <a:t>Durante la lectura</a:t>
            </a:r>
          </a:p>
        </p:txBody>
      </p:sp>
      <p:sp>
        <p:nvSpPr>
          <p:cNvPr id="7" name="CuadroTexto 6">
            <a:extLst>
              <a:ext uri="{FF2B5EF4-FFF2-40B4-BE49-F238E27FC236}">
                <a16:creationId xmlns:a16="http://schemas.microsoft.com/office/drawing/2014/main" id="{2059C3B8-F14B-447E-B2E6-B3D5D7E470BA}"/>
              </a:ext>
            </a:extLst>
          </p:cNvPr>
          <p:cNvSpPr txBox="1"/>
          <p:nvPr/>
        </p:nvSpPr>
        <p:spPr>
          <a:xfrm>
            <a:off x="563666" y="1284238"/>
            <a:ext cx="10637948" cy="4780668"/>
          </a:xfrm>
          <a:prstGeom prst="rect">
            <a:avLst/>
          </a:prstGeom>
          <a:noFill/>
        </p:spPr>
        <p:txBody>
          <a:bodyPr wrap="square">
            <a:spAutoFit/>
          </a:bodyPr>
          <a:lstStyle/>
          <a:p>
            <a:pPr algn="just">
              <a:lnSpc>
                <a:spcPct val="150000"/>
              </a:lnSpc>
              <a:spcBef>
                <a:spcPts val="600"/>
              </a:spcBef>
              <a:spcAft>
                <a:spcPts val="1200"/>
              </a:spcAft>
            </a:pPr>
            <a:r>
              <a:rPr lang="es-ES" sz="2800" dirty="0"/>
              <a:t>Consiste en leer el texto utilizando diversas formas de lectura: silenciosa, en voz alta, etc. Se desarrollan las siguientes estrategias: formular hipótesis, formular preguntas, aclarar el texto, utilizar organizadores gráficos (también después de la lectura).</a:t>
            </a:r>
          </a:p>
          <a:p>
            <a:pPr algn="just">
              <a:lnSpc>
                <a:spcPct val="150000"/>
              </a:lnSpc>
              <a:spcBef>
                <a:spcPts val="600"/>
              </a:spcBef>
              <a:spcAft>
                <a:spcPts val="1200"/>
              </a:spcAft>
            </a:pPr>
            <a:r>
              <a:rPr lang="es-ES" sz="2800" dirty="0"/>
              <a:t>El propósito de este momento es: establecer inferencias de distinto tipo, revisar y comprobar la propia comprensión mientras se lee y aprender a tomar decisiones adecuadas frente a errores o fallas de comprensión.</a:t>
            </a:r>
          </a:p>
        </p:txBody>
      </p:sp>
    </p:spTree>
    <p:extLst>
      <p:ext uri="{BB962C8B-B14F-4D97-AF65-F5344CB8AC3E}">
        <p14:creationId xmlns:p14="http://schemas.microsoft.com/office/powerpoint/2010/main" val="4256350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F66A6B6-2AAF-42B3-BA1D-3FBE59638C5D}"/>
              </a:ext>
            </a:extLst>
          </p:cNvPr>
          <p:cNvSpPr txBox="1"/>
          <p:nvPr/>
        </p:nvSpPr>
        <p:spPr>
          <a:xfrm>
            <a:off x="320040" y="625525"/>
            <a:ext cx="11277600" cy="5803512"/>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s-ES" sz="2500" dirty="0"/>
              <a:t>Recuerda el propósito de la lectura y orienta la lectura del texto.</a:t>
            </a:r>
          </a:p>
          <a:p>
            <a:pPr marL="342900" indent="-342900" algn="just">
              <a:lnSpc>
                <a:spcPct val="150000"/>
              </a:lnSpc>
              <a:buFont typeface="Arial" panose="020B0604020202020204" pitchFamily="34" charset="0"/>
              <a:buChar char="•"/>
            </a:pPr>
            <a:r>
              <a:rPr lang="es-ES" sz="2500" dirty="0"/>
              <a:t>Lee el texto para sus estudiantes o pide que lean el texto por sí mismos.</a:t>
            </a:r>
          </a:p>
          <a:p>
            <a:pPr marL="342900" indent="-342900" algn="just">
              <a:lnSpc>
                <a:spcPct val="150000"/>
              </a:lnSpc>
              <a:buFont typeface="Arial" panose="020B0604020202020204" pitchFamily="34" charset="0"/>
              <a:buChar char="•"/>
            </a:pPr>
            <a:r>
              <a:rPr lang="es-ES" sz="2500" dirty="0"/>
              <a:t>Muestra (modela) cómo se procede para deducir el significado de una</a:t>
            </a:r>
          </a:p>
          <a:p>
            <a:pPr marL="342900" indent="-342900" algn="just">
              <a:lnSpc>
                <a:spcPct val="150000"/>
              </a:lnSpc>
              <a:buFont typeface="Arial" panose="020B0604020202020204" pitchFamily="34" charset="0"/>
              <a:buChar char="•"/>
            </a:pPr>
            <a:r>
              <a:rPr lang="es-ES" sz="2500" dirty="0"/>
              <a:t>palabra desconocida.</a:t>
            </a:r>
          </a:p>
          <a:p>
            <a:pPr marL="342900" indent="-342900" algn="just">
              <a:lnSpc>
                <a:spcPct val="150000"/>
              </a:lnSpc>
              <a:buFont typeface="Arial" panose="020B0604020202020204" pitchFamily="34" charset="0"/>
              <a:buChar char="•"/>
            </a:pPr>
            <a:r>
              <a:rPr lang="es-ES" sz="2500" dirty="0"/>
              <a:t>Invita a compartir las dudas que tienen los estudiantes y lo que hicieron para</a:t>
            </a:r>
          </a:p>
          <a:p>
            <a:pPr marL="342900" indent="-342900" algn="just">
              <a:lnSpc>
                <a:spcPct val="150000"/>
              </a:lnSpc>
              <a:buFont typeface="Arial" panose="020B0604020202020204" pitchFamily="34" charset="0"/>
              <a:buChar char="•"/>
            </a:pPr>
            <a:r>
              <a:rPr lang="es-ES" sz="2500" dirty="0"/>
              <a:t>aclararlas.</a:t>
            </a:r>
          </a:p>
          <a:p>
            <a:pPr marL="342900" indent="-342900" algn="just">
              <a:lnSpc>
                <a:spcPct val="150000"/>
              </a:lnSpc>
              <a:buFont typeface="Arial" panose="020B0604020202020204" pitchFamily="34" charset="0"/>
              <a:buChar char="•"/>
            </a:pPr>
            <a:r>
              <a:rPr lang="es-ES" sz="2500" dirty="0"/>
              <a:t>Formula preguntas u orienta a los estudiantes para que aprendan a formular preguntas y a interrogarse a sí mismos, de acuerdo a los indicios que le ofrece el texto. Ejemplo.</a:t>
            </a:r>
          </a:p>
          <a:p>
            <a:pPr algn="just">
              <a:lnSpc>
                <a:spcPct val="150000"/>
              </a:lnSpc>
            </a:pPr>
            <a:r>
              <a:rPr lang="es-ES" sz="2500" dirty="0"/>
              <a:t>¿Dónde ocurre esta historia? ¿En qué época tiene lugar esta historia?</a:t>
            </a:r>
          </a:p>
        </p:txBody>
      </p:sp>
      <p:sp>
        <p:nvSpPr>
          <p:cNvPr id="6" name="CuadroTexto 5">
            <a:extLst>
              <a:ext uri="{FF2B5EF4-FFF2-40B4-BE49-F238E27FC236}">
                <a16:creationId xmlns:a16="http://schemas.microsoft.com/office/drawing/2014/main" id="{64CC7B97-767B-4BB2-BA5E-A1E49CB95DEB}"/>
              </a:ext>
            </a:extLst>
          </p:cNvPr>
          <p:cNvSpPr txBox="1"/>
          <p:nvPr/>
        </p:nvSpPr>
        <p:spPr>
          <a:xfrm>
            <a:off x="2834640" y="114355"/>
            <a:ext cx="6096000" cy="584775"/>
          </a:xfrm>
          <a:prstGeom prst="rect">
            <a:avLst/>
          </a:prstGeom>
          <a:noFill/>
        </p:spPr>
        <p:txBody>
          <a:bodyPr wrap="square">
            <a:spAutoFit/>
          </a:bodyPr>
          <a:lstStyle/>
          <a:p>
            <a:pPr algn="ctr"/>
            <a:r>
              <a:rPr lang="es-PE" sz="3200" b="1" dirty="0"/>
              <a:t>Que hace el docente</a:t>
            </a:r>
          </a:p>
        </p:txBody>
      </p:sp>
    </p:spTree>
    <p:extLst>
      <p:ext uri="{BB962C8B-B14F-4D97-AF65-F5344CB8AC3E}">
        <p14:creationId xmlns:p14="http://schemas.microsoft.com/office/powerpoint/2010/main" val="574711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F66A6B6-2AAF-42B3-BA1D-3FBE59638C5D}"/>
              </a:ext>
            </a:extLst>
          </p:cNvPr>
          <p:cNvSpPr txBox="1"/>
          <p:nvPr/>
        </p:nvSpPr>
        <p:spPr>
          <a:xfrm>
            <a:off x="688750" y="1154082"/>
            <a:ext cx="10785495" cy="519616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s-ES" sz="2800" dirty="0"/>
              <a:t>Lee el texto con apoyo del docente haciendo señalamiento.</a:t>
            </a:r>
          </a:p>
          <a:p>
            <a:pPr marL="342900" indent="-342900" algn="just">
              <a:lnSpc>
                <a:spcPct val="150000"/>
              </a:lnSpc>
              <a:buFont typeface="Arial" panose="020B0604020202020204" pitchFamily="34" charset="0"/>
              <a:buChar char="•"/>
            </a:pPr>
            <a:r>
              <a:rPr lang="es-ES" sz="2800" dirty="0"/>
              <a:t>Realiza la lectura del texto por sí mismo.</a:t>
            </a:r>
          </a:p>
          <a:p>
            <a:pPr marL="342900" indent="-342900" algn="just">
              <a:lnSpc>
                <a:spcPct val="150000"/>
              </a:lnSpc>
              <a:buFont typeface="Arial" panose="020B0604020202020204" pitchFamily="34" charset="0"/>
              <a:buChar char="•"/>
            </a:pPr>
            <a:r>
              <a:rPr lang="es-ES" sz="2800" dirty="0"/>
              <a:t>Formula hipótesis y predicciones sobre el texto</a:t>
            </a:r>
          </a:p>
          <a:p>
            <a:pPr marL="342900" indent="-342900" algn="just">
              <a:lnSpc>
                <a:spcPct val="150000"/>
              </a:lnSpc>
              <a:buFont typeface="Arial" panose="020B0604020202020204" pitchFamily="34" charset="0"/>
              <a:buChar char="•"/>
            </a:pPr>
            <a:r>
              <a:rPr lang="es-ES" sz="2800" dirty="0"/>
              <a:t>Relee las partes que le son confusas y aclara algunas dudas que tiene.</a:t>
            </a:r>
          </a:p>
          <a:p>
            <a:pPr marL="342900" indent="-342900" algn="just">
              <a:lnSpc>
                <a:spcPct val="150000"/>
              </a:lnSpc>
              <a:buFont typeface="Arial" panose="020B0604020202020204" pitchFamily="34" charset="0"/>
              <a:buChar char="•"/>
            </a:pPr>
            <a:r>
              <a:rPr lang="es-ES" sz="2800" dirty="0"/>
              <a:t>Crea imágenes mentales para visualizar lo que el texto presenta.</a:t>
            </a:r>
          </a:p>
          <a:p>
            <a:pPr marL="342900" indent="-342900" algn="just">
              <a:lnSpc>
                <a:spcPct val="150000"/>
              </a:lnSpc>
              <a:buFont typeface="Arial" panose="020B0604020202020204" pitchFamily="34" charset="0"/>
              <a:buChar char="•"/>
            </a:pPr>
            <a:r>
              <a:rPr lang="es-ES" sz="2800" dirty="0"/>
              <a:t>Utilizan su conocimiento previo para darle sentido a la lectura.</a:t>
            </a:r>
          </a:p>
          <a:p>
            <a:pPr marL="342900" indent="-342900" algn="just">
              <a:lnSpc>
                <a:spcPct val="150000"/>
              </a:lnSpc>
              <a:buFont typeface="Arial" panose="020B0604020202020204" pitchFamily="34" charset="0"/>
              <a:buChar char="•"/>
            </a:pPr>
            <a:r>
              <a:rPr lang="es-ES" sz="2800" dirty="0"/>
              <a:t>Identifican información distinguiendo lo importante en el texto que leen.</a:t>
            </a:r>
          </a:p>
        </p:txBody>
      </p:sp>
      <p:sp>
        <p:nvSpPr>
          <p:cNvPr id="6" name="CuadroTexto 5">
            <a:extLst>
              <a:ext uri="{FF2B5EF4-FFF2-40B4-BE49-F238E27FC236}">
                <a16:creationId xmlns:a16="http://schemas.microsoft.com/office/drawing/2014/main" id="{64CC7B97-767B-4BB2-BA5E-A1E49CB95DEB}"/>
              </a:ext>
            </a:extLst>
          </p:cNvPr>
          <p:cNvSpPr txBox="1"/>
          <p:nvPr/>
        </p:nvSpPr>
        <p:spPr>
          <a:xfrm>
            <a:off x="2834640" y="114355"/>
            <a:ext cx="6096000" cy="584775"/>
          </a:xfrm>
          <a:prstGeom prst="rect">
            <a:avLst/>
          </a:prstGeom>
          <a:noFill/>
        </p:spPr>
        <p:txBody>
          <a:bodyPr wrap="square">
            <a:spAutoFit/>
          </a:bodyPr>
          <a:lstStyle/>
          <a:p>
            <a:pPr algn="ctr"/>
            <a:r>
              <a:rPr lang="es-PE" sz="3200" b="1" dirty="0"/>
              <a:t>Que hace el estudiante</a:t>
            </a:r>
          </a:p>
        </p:txBody>
      </p:sp>
    </p:spTree>
    <p:extLst>
      <p:ext uri="{BB962C8B-B14F-4D97-AF65-F5344CB8AC3E}">
        <p14:creationId xmlns:p14="http://schemas.microsoft.com/office/powerpoint/2010/main" val="675764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E5C38CB-7507-40F2-85E4-0F1B4E3E1676}"/>
              </a:ext>
            </a:extLst>
          </p:cNvPr>
          <p:cNvSpPr txBox="1"/>
          <p:nvPr/>
        </p:nvSpPr>
        <p:spPr>
          <a:xfrm>
            <a:off x="2834640" y="114355"/>
            <a:ext cx="6096000" cy="584775"/>
          </a:xfrm>
          <a:prstGeom prst="rect">
            <a:avLst/>
          </a:prstGeom>
          <a:noFill/>
        </p:spPr>
        <p:txBody>
          <a:bodyPr wrap="square">
            <a:spAutoFit/>
          </a:bodyPr>
          <a:lstStyle/>
          <a:p>
            <a:pPr algn="ctr"/>
            <a:r>
              <a:rPr lang="es-PE" sz="3200" b="1" dirty="0"/>
              <a:t>Después de la lectura</a:t>
            </a:r>
          </a:p>
        </p:txBody>
      </p:sp>
      <p:sp>
        <p:nvSpPr>
          <p:cNvPr id="7" name="CuadroTexto 6">
            <a:extLst>
              <a:ext uri="{FF2B5EF4-FFF2-40B4-BE49-F238E27FC236}">
                <a16:creationId xmlns:a16="http://schemas.microsoft.com/office/drawing/2014/main" id="{2059C3B8-F14B-447E-B2E6-B3D5D7E470BA}"/>
              </a:ext>
            </a:extLst>
          </p:cNvPr>
          <p:cNvSpPr txBox="1"/>
          <p:nvPr/>
        </p:nvSpPr>
        <p:spPr>
          <a:xfrm>
            <a:off x="563666" y="1284238"/>
            <a:ext cx="10637948" cy="3488006"/>
          </a:xfrm>
          <a:prstGeom prst="rect">
            <a:avLst/>
          </a:prstGeom>
          <a:noFill/>
        </p:spPr>
        <p:txBody>
          <a:bodyPr wrap="square">
            <a:spAutoFit/>
          </a:bodyPr>
          <a:lstStyle/>
          <a:p>
            <a:pPr algn="just">
              <a:lnSpc>
                <a:spcPct val="150000"/>
              </a:lnSpc>
              <a:spcBef>
                <a:spcPts val="600"/>
              </a:spcBef>
              <a:spcAft>
                <a:spcPts val="1200"/>
              </a:spcAft>
            </a:pPr>
            <a:r>
              <a:rPr lang="es-ES" sz="2800" dirty="0"/>
              <a:t>Implica las siguientes estrategias: formular y responder preguntas (también durante la lectura), elaborar organizadores gráficos (también durante la lectura), hacer resúmenes.</a:t>
            </a:r>
          </a:p>
          <a:p>
            <a:pPr algn="just">
              <a:lnSpc>
                <a:spcPct val="150000"/>
              </a:lnSpc>
              <a:spcBef>
                <a:spcPts val="600"/>
              </a:spcBef>
              <a:spcAft>
                <a:spcPts val="1200"/>
              </a:spcAft>
            </a:pPr>
            <a:r>
              <a:rPr lang="es-ES" sz="2800" dirty="0"/>
              <a:t>El propósito de este momento es recapitular el contenido, resumirlo y extender el conocimiento que se ha obtenido mediante la lectura.</a:t>
            </a:r>
          </a:p>
        </p:txBody>
      </p:sp>
    </p:spTree>
    <p:extLst>
      <p:ext uri="{BB962C8B-B14F-4D97-AF65-F5344CB8AC3E}">
        <p14:creationId xmlns:p14="http://schemas.microsoft.com/office/powerpoint/2010/main" val="406900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F66A6B6-2AAF-42B3-BA1D-3FBE59638C5D}"/>
              </a:ext>
            </a:extLst>
          </p:cNvPr>
          <p:cNvSpPr txBox="1"/>
          <p:nvPr/>
        </p:nvSpPr>
        <p:spPr>
          <a:xfrm>
            <a:off x="320040" y="625525"/>
            <a:ext cx="11277600" cy="5803512"/>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s-ES" sz="2500" dirty="0"/>
              <a:t>Plantea preguntas que demandan la necesidad en los estudiantes de ubicar o localizar información en el texto, inferir o dar opiniones o reflexionar sobre el contenido o la forma del texto.</a:t>
            </a:r>
          </a:p>
          <a:p>
            <a:pPr marL="342900" indent="-342900" algn="just">
              <a:lnSpc>
                <a:spcPct val="150000"/>
              </a:lnSpc>
              <a:buFont typeface="Arial" panose="020B0604020202020204" pitchFamily="34" charset="0"/>
              <a:buChar char="•"/>
            </a:pPr>
            <a:r>
              <a:rPr lang="es-ES" sz="2500" dirty="0"/>
              <a:t>Estimula a los estudiantes para que expresen con sus propias palabras lo que entendieron del texto.</a:t>
            </a:r>
          </a:p>
          <a:p>
            <a:pPr marL="342900" indent="-342900" algn="just">
              <a:lnSpc>
                <a:spcPct val="150000"/>
              </a:lnSpc>
              <a:buFont typeface="Arial" panose="020B0604020202020204" pitchFamily="34" charset="0"/>
              <a:buChar char="•"/>
            </a:pPr>
            <a:r>
              <a:rPr lang="es-ES" sz="2500" dirty="0"/>
              <a:t>Cuida que la acción propuesta por los estudiantes guarde coherencia con la pregunta de indagación.</a:t>
            </a:r>
          </a:p>
          <a:p>
            <a:pPr marL="342900" indent="-342900" algn="just">
              <a:lnSpc>
                <a:spcPct val="150000"/>
              </a:lnSpc>
              <a:buFont typeface="Arial" panose="020B0604020202020204" pitchFamily="34" charset="0"/>
              <a:buChar char="•"/>
            </a:pPr>
            <a:r>
              <a:rPr lang="es-ES" sz="2500" dirty="0"/>
              <a:t>Organiza para que los estudiantes asuman responsabilidades específicas durante el trabajo.</a:t>
            </a:r>
          </a:p>
          <a:p>
            <a:pPr marL="342900" indent="-342900" algn="just">
              <a:lnSpc>
                <a:spcPct val="150000"/>
              </a:lnSpc>
              <a:buFont typeface="Arial" panose="020B0604020202020204" pitchFamily="34" charset="0"/>
              <a:buChar char="•"/>
            </a:pPr>
            <a:r>
              <a:rPr lang="es-ES" sz="2500" dirty="0"/>
              <a:t>Modela cada una de estas estrategias.</a:t>
            </a:r>
          </a:p>
        </p:txBody>
      </p:sp>
      <p:sp>
        <p:nvSpPr>
          <p:cNvPr id="6" name="CuadroTexto 5">
            <a:extLst>
              <a:ext uri="{FF2B5EF4-FFF2-40B4-BE49-F238E27FC236}">
                <a16:creationId xmlns:a16="http://schemas.microsoft.com/office/drawing/2014/main" id="{64CC7B97-767B-4BB2-BA5E-A1E49CB95DEB}"/>
              </a:ext>
            </a:extLst>
          </p:cNvPr>
          <p:cNvSpPr txBox="1"/>
          <p:nvPr/>
        </p:nvSpPr>
        <p:spPr>
          <a:xfrm>
            <a:off x="2834640" y="114355"/>
            <a:ext cx="6096000" cy="584775"/>
          </a:xfrm>
          <a:prstGeom prst="rect">
            <a:avLst/>
          </a:prstGeom>
          <a:noFill/>
        </p:spPr>
        <p:txBody>
          <a:bodyPr wrap="square">
            <a:spAutoFit/>
          </a:bodyPr>
          <a:lstStyle/>
          <a:p>
            <a:pPr algn="ctr"/>
            <a:r>
              <a:rPr lang="es-PE" sz="3200" b="1" dirty="0"/>
              <a:t>Que hace el docente</a:t>
            </a:r>
          </a:p>
        </p:txBody>
      </p:sp>
    </p:spTree>
    <p:extLst>
      <p:ext uri="{BB962C8B-B14F-4D97-AF65-F5344CB8AC3E}">
        <p14:creationId xmlns:p14="http://schemas.microsoft.com/office/powerpoint/2010/main" val="434691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F66A6B6-2AAF-42B3-BA1D-3FBE59638C5D}"/>
              </a:ext>
            </a:extLst>
          </p:cNvPr>
          <p:cNvSpPr txBox="1"/>
          <p:nvPr/>
        </p:nvSpPr>
        <p:spPr>
          <a:xfrm>
            <a:off x="688750" y="888618"/>
            <a:ext cx="10785495" cy="5842497"/>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s-ES" sz="2800" dirty="0"/>
              <a:t>Responde y formula preguntas.</a:t>
            </a:r>
          </a:p>
          <a:p>
            <a:pPr marL="342900" indent="-342900" algn="just">
              <a:lnSpc>
                <a:spcPct val="150000"/>
              </a:lnSpc>
              <a:buFont typeface="Arial" panose="020B0604020202020204" pitchFamily="34" charset="0"/>
              <a:buChar char="•"/>
            </a:pPr>
            <a:r>
              <a:rPr lang="es-ES" sz="2800" dirty="0"/>
              <a:t>Comparten lo que han comprendido del texto.</a:t>
            </a:r>
          </a:p>
          <a:p>
            <a:pPr marL="342900" indent="-342900" algn="just">
              <a:lnSpc>
                <a:spcPct val="150000"/>
              </a:lnSpc>
              <a:buFont typeface="Arial" panose="020B0604020202020204" pitchFamily="34" charset="0"/>
              <a:buChar char="•"/>
            </a:pPr>
            <a:r>
              <a:rPr lang="es-ES" sz="2800" dirty="0"/>
              <a:t>Hace resúmenes.</a:t>
            </a:r>
          </a:p>
          <a:p>
            <a:pPr marL="342900" indent="-342900" algn="just">
              <a:lnSpc>
                <a:spcPct val="150000"/>
              </a:lnSpc>
              <a:buFont typeface="Arial" panose="020B0604020202020204" pitchFamily="34" charset="0"/>
              <a:buChar char="•"/>
            </a:pPr>
            <a:r>
              <a:rPr lang="es-ES" sz="2800" dirty="0"/>
              <a:t>Identifican información distinguiendo ideas importantes en el texto que leen.</a:t>
            </a:r>
          </a:p>
          <a:p>
            <a:pPr marL="342900" indent="-342900" algn="just">
              <a:lnSpc>
                <a:spcPct val="150000"/>
              </a:lnSpc>
              <a:buFont typeface="Arial" panose="020B0604020202020204" pitchFamily="34" charset="0"/>
              <a:buChar char="•"/>
            </a:pPr>
            <a:r>
              <a:rPr lang="es-ES" sz="2800" dirty="0"/>
              <a:t>Elabora organizadores gráficos: mapa del personaje, mapa semántico, mapa conceptual, cuadros de doble entrada, cadena de secuencias, etc.</a:t>
            </a:r>
          </a:p>
          <a:p>
            <a:pPr marL="342900" indent="-342900" algn="just">
              <a:lnSpc>
                <a:spcPct val="150000"/>
              </a:lnSpc>
              <a:buFont typeface="Arial" panose="020B0604020202020204" pitchFamily="34" charset="0"/>
              <a:buChar char="•"/>
            </a:pPr>
            <a:r>
              <a:rPr lang="es-ES" sz="2800" dirty="0"/>
              <a:t>Parafrasea el contenido del texto.</a:t>
            </a:r>
          </a:p>
        </p:txBody>
      </p:sp>
      <p:sp>
        <p:nvSpPr>
          <p:cNvPr id="6" name="CuadroTexto 5">
            <a:extLst>
              <a:ext uri="{FF2B5EF4-FFF2-40B4-BE49-F238E27FC236}">
                <a16:creationId xmlns:a16="http://schemas.microsoft.com/office/drawing/2014/main" id="{64CC7B97-767B-4BB2-BA5E-A1E49CB95DEB}"/>
              </a:ext>
            </a:extLst>
          </p:cNvPr>
          <p:cNvSpPr txBox="1"/>
          <p:nvPr/>
        </p:nvSpPr>
        <p:spPr>
          <a:xfrm>
            <a:off x="2834640" y="114355"/>
            <a:ext cx="6096000" cy="584775"/>
          </a:xfrm>
          <a:prstGeom prst="rect">
            <a:avLst/>
          </a:prstGeom>
          <a:noFill/>
        </p:spPr>
        <p:txBody>
          <a:bodyPr wrap="square">
            <a:spAutoFit/>
          </a:bodyPr>
          <a:lstStyle/>
          <a:p>
            <a:pPr algn="ctr"/>
            <a:r>
              <a:rPr lang="es-PE" sz="3200" b="1" dirty="0"/>
              <a:t>Que hace el estudiante</a:t>
            </a:r>
          </a:p>
        </p:txBody>
      </p:sp>
    </p:spTree>
    <p:extLst>
      <p:ext uri="{BB962C8B-B14F-4D97-AF65-F5344CB8AC3E}">
        <p14:creationId xmlns:p14="http://schemas.microsoft.com/office/powerpoint/2010/main" val="2443248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927690A-ED74-D51D-AD53-19DFD9A3C53C}"/>
              </a:ext>
            </a:extLst>
          </p:cNvPr>
          <p:cNvSpPr txBox="1"/>
          <p:nvPr/>
        </p:nvSpPr>
        <p:spPr>
          <a:xfrm>
            <a:off x="963079" y="1494592"/>
            <a:ext cx="8187642" cy="892552"/>
          </a:xfrm>
          <a:prstGeom prst="rect">
            <a:avLst/>
          </a:prstGeom>
          <a:solidFill>
            <a:schemeClr val="accent1">
              <a:lumMod val="20000"/>
              <a:lumOff val="80000"/>
            </a:schemeClr>
          </a:solidFill>
        </p:spPr>
        <p:txBody>
          <a:bodyPr wrap="square" rtlCol="0">
            <a:spAutoFit/>
          </a:bodyPr>
          <a:lstStyle/>
          <a:p>
            <a:r>
              <a:rPr lang="es-MX" sz="2600" dirty="0">
                <a:latin typeface="Arial" panose="020B0604020202020204" pitchFamily="34" charset="0"/>
                <a:cs typeface="Arial" panose="020B0604020202020204" pitchFamily="34" charset="0"/>
              </a:rPr>
              <a:t>L</a:t>
            </a:r>
            <a:r>
              <a:rPr lang="es-ES" sz="2600" dirty="0">
                <a:latin typeface="Arial" panose="020B0604020202020204" pitchFamily="34" charset="0"/>
                <a:cs typeface="Arial" panose="020B0604020202020204" pitchFamily="34" charset="0"/>
              </a:rPr>
              <a:t>ee diversos tipos de textos escritos en su lengua materna.</a:t>
            </a:r>
            <a:endParaRPr lang="es-PE" sz="2600" dirty="0">
              <a:latin typeface="Arial" panose="020B0604020202020204" pitchFamily="34" charset="0"/>
              <a:cs typeface="Arial" panose="020B0604020202020204" pitchFamily="34" charset="0"/>
            </a:endParaRPr>
          </a:p>
        </p:txBody>
      </p:sp>
      <p:sp>
        <p:nvSpPr>
          <p:cNvPr id="2" name="Rectángulo 1"/>
          <p:cNvSpPr/>
          <p:nvPr/>
        </p:nvSpPr>
        <p:spPr>
          <a:xfrm>
            <a:off x="963079" y="684940"/>
            <a:ext cx="3108030" cy="523220"/>
          </a:xfrm>
          <a:prstGeom prst="rect">
            <a:avLst/>
          </a:prstGeom>
        </p:spPr>
        <p:txBody>
          <a:bodyPr wrap="none">
            <a:spAutoFit/>
          </a:bodyPr>
          <a:lstStyle/>
          <a:p>
            <a:r>
              <a:rPr lang="es-MX" sz="2800" b="1" dirty="0">
                <a:solidFill>
                  <a:srgbClr val="0070C0"/>
                </a:solidFill>
                <a:latin typeface="Arial" panose="020B0604020202020204" pitchFamily="34" charset="0"/>
                <a:cs typeface="Arial" panose="020B0604020202020204" pitchFamily="34" charset="0"/>
              </a:rPr>
              <a:t>COMPETENCIA :</a:t>
            </a:r>
            <a:r>
              <a:rPr lang="es-MX" b="1" dirty="0">
                <a:solidFill>
                  <a:srgbClr val="0070C0"/>
                </a:solidFill>
                <a:latin typeface="Arial" panose="020B0604020202020204" pitchFamily="34" charset="0"/>
                <a:cs typeface="Arial" panose="020B0604020202020204" pitchFamily="34" charset="0"/>
              </a:rPr>
              <a:t> </a:t>
            </a:r>
          </a:p>
        </p:txBody>
      </p:sp>
      <p:sp>
        <p:nvSpPr>
          <p:cNvPr id="3" name="Rectángulo 2"/>
          <p:cNvSpPr/>
          <p:nvPr/>
        </p:nvSpPr>
        <p:spPr>
          <a:xfrm>
            <a:off x="944684" y="2605109"/>
            <a:ext cx="8206037" cy="3139321"/>
          </a:xfrm>
          <a:prstGeom prst="rect">
            <a:avLst/>
          </a:prstGeom>
        </p:spPr>
        <p:txBody>
          <a:bodyPr wrap="square">
            <a:spAutoFit/>
          </a:bodyPr>
          <a:lstStyle/>
          <a:p>
            <a:pPr algn="just"/>
            <a:r>
              <a:rPr lang="es-PE" sz="2600" dirty="0">
                <a:latin typeface="Arial" panose="020B0604020202020204" pitchFamily="34" charset="0"/>
                <a:cs typeface="Arial" panose="020B0604020202020204" pitchFamily="34" charset="0"/>
              </a:rPr>
              <a:t>Es una interacción dinámica entre el lector y  el texto y los contextos socioculturales que enmarcan la lectura.</a:t>
            </a:r>
          </a:p>
          <a:p>
            <a:pPr algn="just"/>
            <a:endParaRPr lang="es-PE" sz="1600" dirty="0">
              <a:latin typeface="Arial" panose="020B0604020202020204" pitchFamily="34" charset="0"/>
              <a:cs typeface="Arial" panose="020B0604020202020204" pitchFamily="34" charset="0"/>
            </a:endParaRPr>
          </a:p>
          <a:p>
            <a:pPr algn="just"/>
            <a:r>
              <a:rPr lang="es-PE" sz="2600" dirty="0">
                <a:latin typeface="Arial" panose="020B0604020202020204" pitchFamily="34" charset="0"/>
                <a:cs typeface="Arial" panose="020B0604020202020204" pitchFamily="34" charset="0"/>
              </a:rPr>
              <a:t>Supone para el estudiante un proceso activo de construcción del sentido ya que  no solo comprende la información explícita de los textos que lee, sino que es capaz de interpretarlos y establecer una posición sobre ellos.</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9591" y="2956434"/>
            <a:ext cx="2736802" cy="1941490"/>
          </a:xfrm>
          <a:prstGeom prst="rect">
            <a:avLst/>
          </a:prstGeom>
          <a:solidFill>
            <a:schemeClr val="bg1"/>
          </a:solidFill>
          <a:ln w="9525">
            <a:solidFill>
              <a:schemeClr val="bg1"/>
            </a:solidFill>
            <a:miter lim="800000"/>
            <a:headEnd/>
            <a:tailEnd/>
          </a:ln>
        </p:spPr>
      </p:pic>
      <p:sp>
        <p:nvSpPr>
          <p:cNvPr id="12" name="Rectángulo 11"/>
          <p:cNvSpPr/>
          <p:nvPr/>
        </p:nvSpPr>
        <p:spPr>
          <a:xfrm>
            <a:off x="310161" y="160464"/>
            <a:ext cx="8964504" cy="276999"/>
          </a:xfrm>
          <a:prstGeom prst="rect">
            <a:avLst/>
          </a:prstGeom>
        </p:spPr>
        <p:txBody>
          <a:bodyPr wrap="square">
            <a:spAutoFit/>
          </a:bodyPr>
          <a:lstStyle/>
          <a:p>
            <a:r>
              <a:rPr lang="es-PE" sz="1200" dirty="0">
                <a:solidFill>
                  <a:schemeClr val="tx1">
                    <a:lumMod val="50000"/>
                    <a:lumOff val="50000"/>
                  </a:schemeClr>
                </a:solidFill>
              </a:rPr>
              <a:t>Análisis de evidencias para determinar el nivel real de aprendizaje de la competencia Lee diversos tipos de textos en su lengua materna</a:t>
            </a:r>
          </a:p>
        </p:txBody>
      </p:sp>
      <p:pic>
        <p:nvPicPr>
          <p:cNvPr id="8" name="Imagen 7">
            <a:extLst>
              <a:ext uri="{FF2B5EF4-FFF2-40B4-BE49-F238E27FC236}">
                <a16:creationId xmlns:a16="http://schemas.microsoft.com/office/drawing/2014/main" id="{6721C1C5-2E1D-4C03-8190-294C762CB6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10" name="Picture 4" descr="UGEL Andahuaylas - Apurímac - Photos | Facebook">
            <a:extLst>
              <a:ext uri="{FF2B5EF4-FFF2-40B4-BE49-F238E27FC236}">
                <a16:creationId xmlns:a16="http://schemas.microsoft.com/office/drawing/2014/main" id="{58E3ED6B-6DC3-44E1-8F3C-9074B6E8BC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68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F66A6B6-2AAF-42B3-BA1D-3FBE59638C5D}"/>
              </a:ext>
            </a:extLst>
          </p:cNvPr>
          <p:cNvSpPr txBox="1"/>
          <p:nvPr/>
        </p:nvSpPr>
        <p:spPr>
          <a:xfrm>
            <a:off x="320040" y="625525"/>
            <a:ext cx="11277600" cy="609782"/>
          </a:xfrm>
          <a:prstGeom prst="rect">
            <a:avLst/>
          </a:prstGeom>
          <a:noFill/>
        </p:spPr>
        <p:txBody>
          <a:bodyPr wrap="square">
            <a:spAutoFit/>
          </a:bodyPr>
          <a:lstStyle/>
          <a:p>
            <a:pPr marL="342900" indent="-342900" algn="just">
              <a:lnSpc>
                <a:spcPct val="150000"/>
              </a:lnSpc>
              <a:buFont typeface="Arial" panose="020B0604020202020204" pitchFamily="34" charset="0"/>
              <a:buChar char="•"/>
            </a:pPr>
            <a:endParaRPr lang="es-ES" sz="2500" dirty="0"/>
          </a:p>
        </p:txBody>
      </p:sp>
      <p:sp>
        <p:nvSpPr>
          <p:cNvPr id="2" name="Rectángulo: esquinas redondeadas 1">
            <a:extLst>
              <a:ext uri="{FF2B5EF4-FFF2-40B4-BE49-F238E27FC236}">
                <a16:creationId xmlns:a16="http://schemas.microsoft.com/office/drawing/2014/main" id="{44A5DC4C-ED50-4E2F-AAE8-4E98BD0612CC}"/>
              </a:ext>
            </a:extLst>
          </p:cNvPr>
          <p:cNvSpPr/>
          <p:nvPr/>
        </p:nvSpPr>
        <p:spPr>
          <a:xfrm>
            <a:off x="1696065" y="1651819"/>
            <a:ext cx="8937522" cy="33626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a:solidFill>
                  <a:schemeClr val="tx1"/>
                </a:solidFill>
              </a:rPr>
              <a:t>SESIÓN DE APRENDIZAJE</a:t>
            </a:r>
            <a:endParaRPr lang="es-PE" sz="6000" b="1" dirty="0">
              <a:solidFill>
                <a:schemeClr val="tx1"/>
              </a:solidFill>
            </a:endParaRPr>
          </a:p>
        </p:txBody>
      </p:sp>
    </p:spTree>
    <p:extLst>
      <p:ext uri="{BB962C8B-B14F-4D97-AF65-F5344CB8AC3E}">
        <p14:creationId xmlns:p14="http://schemas.microsoft.com/office/powerpoint/2010/main" val="2543942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1781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879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872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rot="20983410">
            <a:off x="3429336" y="1410312"/>
            <a:ext cx="1574100" cy="1955905"/>
          </a:xfrm>
          <a:prstGeom prst="rect">
            <a:avLst/>
          </a:prstGeom>
          <a:ln>
            <a:solidFill>
              <a:schemeClr val="accent1">
                <a:lumMod val="60000"/>
                <a:lumOff val="40000"/>
              </a:schemeClr>
            </a:solidFill>
          </a:ln>
        </p:spPr>
      </p:pic>
      <p:pic>
        <p:nvPicPr>
          <p:cNvPr id="4" name="Imagen 3"/>
          <p:cNvPicPr>
            <a:picLocks noChangeAspect="1"/>
          </p:cNvPicPr>
          <p:nvPr/>
        </p:nvPicPr>
        <p:blipFill>
          <a:blip r:embed="rId3"/>
          <a:stretch>
            <a:fillRect/>
          </a:stretch>
        </p:blipFill>
        <p:spPr>
          <a:xfrm rot="21394178">
            <a:off x="3295933" y="3754293"/>
            <a:ext cx="1535004" cy="1924379"/>
          </a:xfrm>
          <a:prstGeom prst="rect">
            <a:avLst/>
          </a:prstGeom>
          <a:ln>
            <a:solidFill>
              <a:schemeClr val="accent1">
                <a:lumMod val="60000"/>
                <a:lumOff val="40000"/>
              </a:schemeClr>
            </a:solidFill>
          </a:ln>
        </p:spPr>
      </p:pic>
      <p:pic>
        <p:nvPicPr>
          <p:cNvPr id="5" name="Imagen 4"/>
          <p:cNvPicPr>
            <a:picLocks noChangeAspect="1"/>
          </p:cNvPicPr>
          <p:nvPr/>
        </p:nvPicPr>
        <p:blipFill rotWithShape="1">
          <a:blip r:embed="rId4"/>
          <a:srcRect t="8102" r="-500"/>
          <a:stretch/>
        </p:blipFill>
        <p:spPr>
          <a:xfrm>
            <a:off x="5404919" y="1073395"/>
            <a:ext cx="6165409" cy="2828590"/>
          </a:xfrm>
          <a:prstGeom prst="rect">
            <a:avLst/>
          </a:prstGeom>
        </p:spPr>
      </p:pic>
      <p:pic>
        <p:nvPicPr>
          <p:cNvPr id="6" name="Imagen 5"/>
          <p:cNvPicPr>
            <a:picLocks noChangeAspect="1"/>
          </p:cNvPicPr>
          <p:nvPr/>
        </p:nvPicPr>
        <p:blipFill>
          <a:blip r:embed="rId5"/>
          <a:stretch>
            <a:fillRect/>
          </a:stretch>
        </p:blipFill>
        <p:spPr>
          <a:xfrm rot="982201">
            <a:off x="10575706" y="4518863"/>
            <a:ext cx="1293904" cy="1854761"/>
          </a:xfrm>
          <a:prstGeom prst="rect">
            <a:avLst/>
          </a:prstGeom>
          <a:ln>
            <a:solidFill>
              <a:schemeClr val="accent1">
                <a:lumMod val="60000"/>
                <a:lumOff val="40000"/>
              </a:schemeClr>
            </a:solidFill>
          </a:ln>
        </p:spPr>
      </p:pic>
      <p:pic>
        <p:nvPicPr>
          <p:cNvPr id="7" name="Imagen 6"/>
          <p:cNvPicPr>
            <a:picLocks noChangeAspect="1"/>
          </p:cNvPicPr>
          <p:nvPr/>
        </p:nvPicPr>
        <p:blipFill rotWithShape="1">
          <a:blip r:embed="rId6"/>
          <a:srcRect t="969" r="3436" b="1720"/>
          <a:stretch/>
        </p:blipFill>
        <p:spPr>
          <a:xfrm rot="21279566">
            <a:off x="6207321" y="4030277"/>
            <a:ext cx="1241880" cy="1755896"/>
          </a:xfrm>
          <a:prstGeom prst="rect">
            <a:avLst/>
          </a:prstGeom>
          <a:ln>
            <a:solidFill>
              <a:schemeClr val="bg1">
                <a:lumMod val="75000"/>
              </a:schemeClr>
            </a:solidFill>
          </a:ln>
        </p:spPr>
      </p:pic>
      <p:pic>
        <p:nvPicPr>
          <p:cNvPr id="8" name="Imagen 7"/>
          <p:cNvPicPr>
            <a:picLocks noChangeAspect="1"/>
          </p:cNvPicPr>
          <p:nvPr/>
        </p:nvPicPr>
        <p:blipFill rotWithShape="1">
          <a:blip r:embed="rId7"/>
          <a:srcRect t="938" r="1331" b="1"/>
          <a:stretch/>
        </p:blipFill>
        <p:spPr>
          <a:xfrm rot="20558772">
            <a:off x="5215248" y="4212631"/>
            <a:ext cx="1227394" cy="1710201"/>
          </a:xfrm>
          <a:prstGeom prst="rect">
            <a:avLst/>
          </a:prstGeom>
        </p:spPr>
      </p:pic>
      <p:pic>
        <p:nvPicPr>
          <p:cNvPr id="9" name="Imagen 8"/>
          <p:cNvPicPr>
            <a:picLocks noChangeAspect="1"/>
          </p:cNvPicPr>
          <p:nvPr/>
        </p:nvPicPr>
        <p:blipFill rotWithShape="1">
          <a:blip r:embed="rId8"/>
          <a:srcRect l="1448" t="1947" r="884" b="1275"/>
          <a:stretch/>
        </p:blipFill>
        <p:spPr>
          <a:xfrm rot="406431">
            <a:off x="7298718" y="4020914"/>
            <a:ext cx="1335764" cy="1897331"/>
          </a:xfrm>
          <a:prstGeom prst="rect">
            <a:avLst/>
          </a:prstGeom>
        </p:spPr>
      </p:pic>
      <p:pic>
        <p:nvPicPr>
          <p:cNvPr id="10" name="Imagen 9"/>
          <p:cNvPicPr>
            <a:picLocks noChangeAspect="1"/>
          </p:cNvPicPr>
          <p:nvPr/>
        </p:nvPicPr>
        <p:blipFill rotWithShape="1">
          <a:blip r:embed="rId9"/>
          <a:srcRect l="2162" t="2457" r="2744" b="938"/>
          <a:stretch/>
        </p:blipFill>
        <p:spPr>
          <a:xfrm rot="838187">
            <a:off x="8536969" y="4165854"/>
            <a:ext cx="1235313" cy="1728532"/>
          </a:xfrm>
          <a:prstGeom prst="rect">
            <a:avLst/>
          </a:prstGeom>
        </p:spPr>
      </p:pic>
      <p:pic>
        <p:nvPicPr>
          <p:cNvPr id="11" name="Imagen 10"/>
          <p:cNvPicPr>
            <a:picLocks noChangeAspect="1"/>
          </p:cNvPicPr>
          <p:nvPr/>
        </p:nvPicPr>
        <p:blipFill>
          <a:blip r:embed="rId10"/>
          <a:stretch>
            <a:fillRect/>
          </a:stretch>
        </p:blipFill>
        <p:spPr>
          <a:xfrm rot="1264092">
            <a:off x="9495156" y="4265847"/>
            <a:ext cx="1237526" cy="1702190"/>
          </a:xfrm>
          <a:prstGeom prst="rect">
            <a:avLst/>
          </a:prstGeom>
        </p:spPr>
      </p:pic>
      <p:pic>
        <p:nvPicPr>
          <p:cNvPr id="12" name="Imagen 11"/>
          <p:cNvPicPr/>
          <p:nvPr/>
        </p:nvPicPr>
        <p:blipFill>
          <a:blip r:embed="rId11">
            <a:extLst>
              <a:ext uri="{28A0092B-C50C-407E-A947-70E740481C1C}">
                <a14:useLocalDpi xmlns:a14="http://schemas.microsoft.com/office/drawing/2010/main" val="0"/>
              </a:ext>
            </a:extLst>
          </a:blip>
          <a:srcRect/>
          <a:stretch>
            <a:fillRect/>
          </a:stretch>
        </p:blipFill>
        <p:spPr bwMode="auto">
          <a:xfrm>
            <a:off x="229506" y="1285592"/>
            <a:ext cx="3010229" cy="4374707"/>
          </a:xfrm>
          <a:prstGeom prst="rect">
            <a:avLst/>
          </a:prstGeom>
          <a:noFill/>
          <a:ln>
            <a:noFill/>
          </a:ln>
        </p:spPr>
      </p:pic>
      <p:sp>
        <p:nvSpPr>
          <p:cNvPr id="13" name="Rectángulo 12"/>
          <p:cNvSpPr/>
          <p:nvPr/>
        </p:nvSpPr>
        <p:spPr>
          <a:xfrm>
            <a:off x="229506" y="5915439"/>
            <a:ext cx="4670959" cy="1015663"/>
          </a:xfrm>
          <a:prstGeom prst="rect">
            <a:avLst/>
          </a:prstGeom>
        </p:spPr>
        <p:txBody>
          <a:bodyPr wrap="none">
            <a:spAutoFit/>
          </a:bodyPr>
          <a:lstStyle/>
          <a:p>
            <a:r>
              <a:rPr lang="es-PE" sz="1200" u="sng" dirty="0">
                <a:solidFill>
                  <a:schemeClr val="accent6">
                    <a:lumMod val="75000"/>
                  </a:schemeClr>
                </a:solidFill>
                <a:hlinkClick r:id="rId12"/>
              </a:rPr>
              <a:t>https://www.perueduca.pe/#/home/educares/more/72ALL</a:t>
            </a:r>
            <a:endParaRPr lang="es-PE" sz="1200" u="sng" dirty="0">
              <a:solidFill>
                <a:schemeClr val="accent6">
                  <a:lumMod val="75000"/>
                </a:schemeClr>
              </a:solidFill>
            </a:endParaRPr>
          </a:p>
          <a:p>
            <a:endParaRPr lang="es-PE" sz="1200" u="sng" dirty="0">
              <a:solidFill>
                <a:schemeClr val="accent6">
                  <a:lumMod val="75000"/>
                </a:schemeClr>
              </a:solidFill>
            </a:endParaRPr>
          </a:p>
          <a:p>
            <a:r>
              <a:rPr lang="es-PE" sz="1200" u="sng" dirty="0">
                <a:solidFill>
                  <a:srgbClr val="0070C0"/>
                </a:solidFill>
                <a:hlinkClick r:id="rId13"/>
              </a:rPr>
              <a:t>https://repositorio.perueduca.pe/centro-de-herramientas-pedagogicas/</a:t>
            </a:r>
            <a:endParaRPr lang="es-PE" sz="1200" u="sng" dirty="0">
              <a:solidFill>
                <a:srgbClr val="0070C0"/>
              </a:solidFill>
            </a:endParaRPr>
          </a:p>
          <a:p>
            <a:endParaRPr lang="es-PE" sz="1200" u="sng" dirty="0">
              <a:solidFill>
                <a:srgbClr val="0070C0"/>
              </a:solidFill>
            </a:endParaRPr>
          </a:p>
          <a:p>
            <a:r>
              <a:rPr lang="es-PE" sz="1200" u="sng" dirty="0">
                <a:solidFill>
                  <a:srgbClr val="0070C0"/>
                </a:solidFill>
              </a:rPr>
              <a:t>https://repositorio.minedu.gob.pe/handle/20.500.12799/6393</a:t>
            </a:r>
          </a:p>
        </p:txBody>
      </p:sp>
      <p:sp>
        <p:nvSpPr>
          <p:cNvPr id="14" name="Rectángulo 13"/>
          <p:cNvSpPr/>
          <p:nvPr/>
        </p:nvSpPr>
        <p:spPr>
          <a:xfrm>
            <a:off x="198825" y="774475"/>
            <a:ext cx="6704272" cy="583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chemeClr val="accent1">
                    <a:lumMod val="75000"/>
                  </a:schemeClr>
                </a:solidFill>
              </a:rPr>
              <a:t>Relación de materiales de biblioteca de aula</a:t>
            </a:r>
            <a:endParaRPr lang="es-PE" sz="2800" b="1" dirty="0">
              <a:solidFill>
                <a:schemeClr val="accent1">
                  <a:lumMod val="75000"/>
                </a:schemeClr>
              </a:solidFill>
            </a:endParaRPr>
          </a:p>
        </p:txBody>
      </p:sp>
      <p:sp>
        <p:nvSpPr>
          <p:cNvPr id="19" name="Rectángulo 18"/>
          <p:cNvSpPr/>
          <p:nvPr/>
        </p:nvSpPr>
        <p:spPr>
          <a:xfrm>
            <a:off x="310161" y="160464"/>
            <a:ext cx="8964504" cy="276999"/>
          </a:xfrm>
          <a:prstGeom prst="rect">
            <a:avLst/>
          </a:prstGeom>
        </p:spPr>
        <p:txBody>
          <a:bodyPr wrap="square">
            <a:spAutoFit/>
          </a:bodyPr>
          <a:lstStyle/>
          <a:p>
            <a:r>
              <a:rPr lang="es-PE" sz="1200" dirty="0">
                <a:solidFill>
                  <a:schemeClr val="tx1">
                    <a:lumMod val="50000"/>
                    <a:lumOff val="50000"/>
                  </a:schemeClr>
                </a:solidFill>
              </a:rPr>
              <a:t>Análisis de evidencias para determinar el nivel real de aprendizaje de la competencia Lee diversos tipos de textos en su lengua materna</a:t>
            </a:r>
          </a:p>
        </p:txBody>
      </p:sp>
      <p:pic>
        <p:nvPicPr>
          <p:cNvPr id="17" name="Imagen 16">
            <a:extLst>
              <a:ext uri="{FF2B5EF4-FFF2-40B4-BE49-F238E27FC236}">
                <a16:creationId xmlns:a16="http://schemas.microsoft.com/office/drawing/2014/main" id="{D20C4D41-E525-4572-8306-9DCA164EAD6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18" name="Picture 4" descr="UGEL Andahuaylas - Apurímac - Photos | Facebook">
            <a:extLst>
              <a:ext uri="{FF2B5EF4-FFF2-40B4-BE49-F238E27FC236}">
                <a16:creationId xmlns:a16="http://schemas.microsoft.com/office/drawing/2014/main" id="{4D9AC194-F5D3-4971-8C66-612E4D771CD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254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454;g1fd14fd3d7c_0_37">
            <a:extLst>
              <a:ext uri="{FF2B5EF4-FFF2-40B4-BE49-F238E27FC236}">
                <a16:creationId xmlns:a16="http://schemas.microsoft.com/office/drawing/2014/main" id="{71527C53-B404-47A1-9241-E4000CB1E92A}"/>
              </a:ext>
            </a:extLst>
          </p:cNvPr>
          <p:cNvSpPr txBox="1"/>
          <p:nvPr/>
        </p:nvSpPr>
        <p:spPr>
          <a:xfrm>
            <a:off x="1553940" y="3654150"/>
            <a:ext cx="5205447"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dirty="0">
                <a:latin typeface="Calibri"/>
                <a:ea typeface="Calibri"/>
                <a:cs typeface="Calibri"/>
                <a:sym typeface="Calibri"/>
              </a:rPr>
              <a:t>Correo: </a:t>
            </a:r>
          </a:p>
          <a:p>
            <a:pPr marL="0" lvl="0" indent="0" algn="l" rtl="0">
              <a:spcBef>
                <a:spcPts val="0"/>
              </a:spcBef>
              <a:spcAft>
                <a:spcPts val="0"/>
              </a:spcAft>
              <a:buNone/>
            </a:pPr>
            <a:r>
              <a:rPr lang="es-ES" sz="2400" u="sng" dirty="0">
                <a:solidFill>
                  <a:schemeClr val="hlink"/>
                </a:solidFill>
                <a:latin typeface="Calibri"/>
                <a:ea typeface="Calibri"/>
                <a:cs typeface="Calibri"/>
                <a:sym typeface="Calibri"/>
                <a:hlinkClick r:id="rId2"/>
              </a:rPr>
              <a:t>@</a:t>
            </a:r>
            <a:r>
              <a:rPr lang="es-ES" sz="2400" u="sng" dirty="0">
                <a:solidFill>
                  <a:schemeClr val="hlink"/>
                </a:solidFill>
                <a:latin typeface="Calibri"/>
                <a:ea typeface="Calibri"/>
                <a:cs typeface="Calibri"/>
                <a:sym typeface="Calibri"/>
                <a:hlinkClick r:id="rId3"/>
              </a:rPr>
              <a:t> ugelandahuaylas.edu.pe</a:t>
            </a:r>
            <a:endParaRPr sz="2400" dirty="0">
              <a:latin typeface="Calibri"/>
              <a:ea typeface="Calibri"/>
              <a:cs typeface="Calibri"/>
              <a:sym typeface="Calibri"/>
            </a:endParaRPr>
          </a:p>
        </p:txBody>
      </p:sp>
      <p:sp>
        <p:nvSpPr>
          <p:cNvPr id="16" name="Google Shape;455;g1fd14fd3d7c_0_37">
            <a:extLst>
              <a:ext uri="{FF2B5EF4-FFF2-40B4-BE49-F238E27FC236}">
                <a16:creationId xmlns:a16="http://schemas.microsoft.com/office/drawing/2014/main" id="{21D13F07-37A0-4E83-9E95-AA750B822393}"/>
              </a:ext>
            </a:extLst>
          </p:cNvPr>
          <p:cNvSpPr txBox="1"/>
          <p:nvPr/>
        </p:nvSpPr>
        <p:spPr>
          <a:xfrm>
            <a:off x="1553940" y="2228322"/>
            <a:ext cx="5205447"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b="1" dirty="0">
                <a:latin typeface="Calibri"/>
                <a:ea typeface="Calibri"/>
                <a:cs typeface="Calibri"/>
                <a:sym typeface="Calibri"/>
              </a:rPr>
              <a:t>José Carmen Reinaga Gutiérrez</a:t>
            </a:r>
            <a:endParaRPr sz="2400" b="1" dirty="0">
              <a:latin typeface="Calibri"/>
              <a:ea typeface="Calibri"/>
              <a:cs typeface="Calibri"/>
              <a:sym typeface="Calibri"/>
            </a:endParaRPr>
          </a:p>
          <a:p>
            <a:pPr marL="0" lvl="0" indent="0" algn="l" rtl="0">
              <a:spcBef>
                <a:spcPts val="0"/>
              </a:spcBef>
              <a:spcAft>
                <a:spcPts val="0"/>
              </a:spcAft>
              <a:buNone/>
            </a:pPr>
            <a:r>
              <a:rPr lang="es-ES" sz="2400" dirty="0">
                <a:latin typeface="Calibri"/>
                <a:ea typeface="Calibri"/>
                <a:cs typeface="Calibri"/>
                <a:sym typeface="Calibri"/>
              </a:rPr>
              <a:t>Correo: </a:t>
            </a:r>
            <a:r>
              <a:rPr lang="es-ES" sz="2400" u="sng" dirty="0">
                <a:solidFill>
                  <a:schemeClr val="hlink"/>
                </a:solidFill>
                <a:latin typeface="Calibri"/>
                <a:ea typeface="Calibri"/>
                <a:cs typeface="Calibri"/>
                <a:sym typeface="Calibri"/>
              </a:rPr>
              <a:t>jose.reinaga</a:t>
            </a:r>
            <a:r>
              <a:rPr lang="es-ES" sz="2400" u="sng" dirty="0">
                <a:solidFill>
                  <a:schemeClr val="hlink"/>
                </a:solidFill>
                <a:latin typeface="Calibri"/>
                <a:ea typeface="Calibri"/>
                <a:cs typeface="Calibri"/>
                <a:sym typeface="Calibri"/>
                <a:hlinkClick r:id="rId3"/>
              </a:rPr>
              <a:t>@ugelandahuaylas.edu.pe</a:t>
            </a:r>
            <a:endParaRPr sz="2400" dirty="0">
              <a:latin typeface="Calibri"/>
              <a:ea typeface="Calibri"/>
              <a:cs typeface="Calibri"/>
              <a:sym typeface="Calibri"/>
            </a:endParaRPr>
          </a:p>
        </p:txBody>
      </p:sp>
      <p:sp>
        <p:nvSpPr>
          <p:cNvPr id="17" name="Google Shape;458;g1fd14fd3d7c_0_37">
            <a:extLst>
              <a:ext uri="{FF2B5EF4-FFF2-40B4-BE49-F238E27FC236}">
                <a16:creationId xmlns:a16="http://schemas.microsoft.com/office/drawing/2014/main" id="{E02B7F68-D32E-4E87-A98C-CCA156234320}"/>
              </a:ext>
            </a:extLst>
          </p:cNvPr>
          <p:cNvSpPr txBox="1"/>
          <p:nvPr/>
        </p:nvSpPr>
        <p:spPr>
          <a:xfrm>
            <a:off x="340812" y="625638"/>
            <a:ext cx="3000000" cy="75094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Aft>
                <a:spcPts val="0"/>
              </a:spcAft>
              <a:buNone/>
            </a:pPr>
            <a:r>
              <a:rPr lang="es-ES" sz="3200" b="1" dirty="0">
                <a:solidFill>
                  <a:srgbClr val="C00000"/>
                </a:solidFill>
                <a:latin typeface="Calibri"/>
                <a:ea typeface="Calibri"/>
                <a:cs typeface="Calibri"/>
                <a:sym typeface="Calibri"/>
              </a:rPr>
              <a:t>Contactos</a:t>
            </a:r>
            <a:endParaRPr sz="3200" b="1" dirty="0">
              <a:solidFill>
                <a:srgbClr val="C00000"/>
              </a:solidFill>
              <a:latin typeface="Calibri"/>
              <a:ea typeface="Calibri"/>
              <a:cs typeface="Calibri"/>
              <a:sym typeface="Calibri"/>
            </a:endParaRPr>
          </a:p>
        </p:txBody>
      </p:sp>
      <p:pic>
        <p:nvPicPr>
          <p:cNvPr id="18" name="Imagen 17">
            <a:extLst>
              <a:ext uri="{FF2B5EF4-FFF2-40B4-BE49-F238E27FC236}">
                <a16:creationId xmlns:a16="http://schemas.microsoft.com/office/drawing/2014/main" id="{9D8D0080-34CB-4190-9796-2386AE4F2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8679" y="2080059"/>
            <a:ext cx="2143125" cy="2143125"/>
          </a:xfrm>
          <a:prstGeom prst="rect">
            <a:avLst/>
          </a:prstGeom>
        </p:spPr>
      </p:pic>
      <p:sp>
        <p:nvSpPr>
          <p:cNvPr id="20" name="Google Shape;454;g1fd14fd3d7c_0_37">
            <a:extLst>
              <a:ext uri="{FF2B5EF4-FFF2-40B4-BE49-F238E27FC236}">
                <a16:creationId xmlns:a16="http://schemas.microsoft.com/office/drawing/2014/main" id="{DB29C155-5D07-4536-B3D3-07216E45FB1E}"/>
              </a:ext>
            </a:extLst>
          </p:cNvPr>
          <p:cNvSpPr txBox="1"/>
          <p:nvPr/>
        </p:nvSpPr>
        <p:spPr>
          <a:xfrm>
            <a:off x="1553939" y="4853952"/>
            <a:ext cx="5205447"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2400" dirty="0">
                <a:latin typeface="Calibri"/>
                <a:ea typeface="Calibri"/>
                <a:cs typeface="Calibri"/>
                <a:sym typeface="Calibri"/>
              </a:rPr>
              <a:t>Correo: </a:t>
            </a:r>
          </a:p>
          <a:p>
            <a:pPr marL="0" lvl="0" indent="0" algn="l" rtl="0">
              <a:spcBef>
                <a:spcPts val="0"/>
              </a:spcBef>
              <a:spcAft>
                <a:spcPts val="0"/>
              </a:spcAft>
              <a:buNone/>
            </a:pPr>
            <a:r>
              <a:rPr lang="es-ES" sz="2400" u="sng" dirty="0">
                <a:solidFill>
                  <a:schemeClr val="hlink"/>
                </a:solidFill>
                <a:latin typeface="Calibri"/>
                <a:ea typeface="Calibri"/>
                <a:cs typeface="Calibri"/>
                <a:sym typeface="Calibri"/>
                <a:hlinkClick r:id="rId2"/>
              </a:rPr>
              <a:t>@</a:t>
            </a:r>
            <a:r>
              <a:rPr lang="es-ES" sz="2400" u="sng" dirty="0">
                <a:solidFill>
                  <a:schemeClr val="hlink"/>
                </a:solidFill>
                <a:latin typeface="Calibri"/>
                <a:ea typeface="Calibri"/>
                <a:cs typeface="Calibri"/>
                <a:sym typeface="Calibri"/>
                <a:hlinkClick r:id="rId3"/>
              </a:rPr>
              <a:t> ugelandahuaylas.edu.pe</a:t>
            </a:r>
            <a:endParaRPr sz="2400" dirty="0">
              <a:latin typeface="Calibri"/>
              <a:ea typeface="Calibri"/>
              <a:cs typeface="Calibri"/>
              <a:sym typeface="Calibri"/>
            </a:endParaRPr>
          </a:p>
        </p:txBody>
      </p:sp>
      <p:pic>
        <p:nvPicPr>
          <p:cNvPr id="21" name="Imagen 20">
            <a:extLst>
              <a:ext uri="{FF2B5EF4-FFF2-40B4-BE49-F238E27FC236}">
                <a16:creationId xmlns:a16="http://schemas.microsoft.com/office/drawing/2014/main" id="{4913F22B-62A4-4554-AB7A-15E2B14BA2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22" name="Picture 4" descr="UGEL Andahuaylas - Apurímac - Photos | Facebook">
            <a:extLst>
              <a:ext uri="{FF2B5EF4-FFF2-40B4-BE49-F238E27FC236}">
                <a16:creationId xmlns:a16="http://schemas.microsoft.com/office/drawing/2014/main" id="{EA56FB20-6EDF-4E6D-856C-6402AC69F2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109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811464" y="1661111"/>
            <a:ext cx="6551141" cy="2387600"/>
          </a:xfrm>
          <a:prstGeom prst="rect">
            <a:avLst/>
          </a:prstGeom>
        </p:spPr>
        <p:txBody>
          <a:bodyPr anchor="b"/>
          <a:lstStyle>
            <a:lvl1pPr algn="l" defTabSz="914400" rtl="0" eaLnBrk="1" latinLnBrk="0" hangingPunct="1">
              <a:lnSpc>
                <a:spcPct val="90000"/>
              </a:lnSpc>
              <a:spcBef>
                <a:spcPct val="0"/>
              </a:spcBef>
              <a:buNone/>
              <a:defRPr sz="6000" kern="1200">
                <a:solidFill>
                  <a:srgbClr val="C00000"/>
                </a:solidFill>
                <a:latin typeface="Stag Book" panose="02000503060000020004" pitchFamily="50" charset="0"/>
                <a:ea typeface="+mj-ea"/>
                <a:cs typeface="+mj-cs"/>
              </a:defRPr>
            </a:lvl1pPr>
          </a:lstStyle>
          <a:p>
            <a:pPr algn="ctr"/>
            <a:r>
              <a:rPr lang="es-ES" sz="8800" b="1" dirty="0"/>
              <a:t>Gracias</a:t>
            </a:r>
            <a:endParaRPr lang="es-PE" sz="8800" b="1" dirty="0"/>
          </a:p>
        </p:txBody>
      </p:sp>
      <p:sp>
        <p:nvSpPr>
          <p:cNvPr id="3" name="Rectángulo 2">
            <a:extLst>
              <a:ext uri="{FF2B5EF4-FFF2-40B4-BE49-F238E27FC236}">
                <a16:creationId xmlns:a16="http://schemas.microsoft.com/office/drawing/2014/main" id="{0E8D08A2-434D-4510-A49B-348F590CF074}"/>
              </a:ext>
            </a:extLst>
          </p:cNvPr>
          <p:cNvSpPr/>
          <p:nvPr/>
        </p:nvSpPr>
        <p:spPr>
          <a:xfrm>
            <a:off x="497305" y="4459705"/>
            <a:ext cx="6368716" cy="1732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401455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3BA5FCFA-6CDE-BA86-1B1D-4D191E2F1A6F}"/>
              </a:ext>
            </a:extLst>
          </p:cNvPr>
          <p:cNvSpPr txBox="1"/>
          <p:nvPr/>
        </p:nvSpPr>
        <p:spPr>
          <a:xfrm>
            <a:off x="678688" y="1002158"/>
            <a:ext cx="11200254" cy="1475404"/>
          </a:xfrm>
          <a:prstGeom prst="rect">
            <a:avLst/>
          </a:prstGeom>
          <a:noFill/>
        </p:spPr>
        <p:txBody>
          <a:bodyPr wrap="square">
            <a:spAutoFit/>
          </a:bodyPr>
          <a:lstStyle/>
          <a:p>
            <a:pPr algn="just">
              <a:lnSpc>
                <a:spcPct val="107000"/>
              </a:lnSpc>
              <a:spcAft>
                <a:spcPts val="0"/>
              </a:spcAft>
            </a:pPr>
            <a:r>
              <a:rPr lang="es-PE" sz="1400" dirty="0">
                <a:latin typeface="Calibri" panose="020F0502020204030204" pitchFamily="34" charset="0"/>
                <a:ea typeface="Calibri" panose="020F0502020204030204" pitchFamily="34" charset="0"/>
                <a:cs typeface="Times New Roman" panose="02020603050405020304" pitchFamily="18" charset="0"/>
              </a:rPr>
              <a:t>Lee diversos tipos de textos que presentan </a:t>
            </a:r>
            <a:r>
              <a:rPr lang="es-PE" sz="1400" dirty="0">
                <a:solidFill>
                  <a:srgbClr val="7030A0"/>
                </a:solidFill>
                <a:latin typeface="Calibri" panose="020F0502020204030204" pitchFamily="34" charset="0"/>
                <a:ea typeface="Calibri" panose="020F0502020204030204" pitchFamily="34" charset="0"/>
                <a:cs typeface="Times New Roman" panose="02020603050405020304" pitchFamily="18" charset="0"/>
              </a:rPr>
              <a:t>estructura simple </a:t>
            </a:r>
            <a:r>
              <a:rPr lang="es-PE" sz="1400" dirty="0">
                <a:latin typeface="Calibri" panose="020F0502020204030204" pitchFamily="34" charset="0"/>
                <a:ea typeface="Calibri" panose="020F0502020204030204" pitchFamily="34" charset="0"/>
                <a:cs typeface="Times New Roman" panose="02020603050405020304" pitchFamily="18" charset="0"/>
              </a:rPr>
              <a:t>con </a:t>
            </a:r>
            <a:r>
              <a:rPr lang="es-PE" sz="1400" dirty="0">
                <a:solidFill>
                  <a:srgbClr val="7030A0"/>
                </a:solidFill>
                <a:latin typeface="Calibri" panose="020F0502020204030204" pitchFamily="34" charset="0"/>
                <a:ea typeface="Calibri" panose="020F0502020204030204" pitchFamily="34" charset="0"/>
                <a:cs typeface="Times New Roman" panose="02020603050405020304" pitchFamily="18" charset="0"/>
              </a:rPr>
              <a:t>algunos elementos complejos </a:t>
            </a:r>
            <a:r>
              <a:rPr lang="es-PE" sz="1400" dirty="0">
                <a:latin typeface="Calibri" panose="020F0502020204030204" pitchFamily="34" charset="0"/>
                <a:ea typeface="Calibri" panose="020F0502020204030204" pitchFamily="34" charset="0"/>
                <a:cs typeface="Times New Roman" panose="02020603050405020304" pitchFamily="18" charset="0"/>
              </a:rPr>
              <a:t>y con </a:t>
            </a:r>
            <a:r>
              <a:rPr lang="es-PE" sz="1400" dirty="0">
                <a:solidFill>
                  <a:srgbClr val="7030A0"/>
                </a:solidFill>
                <a:latin typeface="Calibri" panose="020F0502020204030204" pitchFamily="34" charset="0"/>
                <a:ea typeface="Calibri" panose="020F0502020204030204" pitchFamily="34" charset="0"/>
                <a:cs typeface="Times New Roman" panose="02020603050405020304" pitchFamily="18" charset="0"/>
              </a:rPr>
              <a:t>vocabulario variado</a:t>
            </a:r>
            <a:r>
              <a:rPr lang="es-PE" sz="14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es-PE" sz="1400" dirty="0">
                <a:solidFill>
                  <a:srgbClr val="C00000"/>
                </a:solidFill>
                <a:latin typeface="Calibri" panose="020F0502020204030204" pitchFamily="34" charset="0"/>
                <a:ea typeface="Calibri" panose="020F0502020204030204" pitchFamily="34" charset="0"/>
                <a:cs typeface="Times New Roman" panose="02020603050405020304" pitchFamily="18" charset="0"/>
              </a:rPr>
              <a:t>Obtiene información </a:t>
            </a:r>
            <a:r>
              <a:rPr lang="es-PE" sz="1400" dirty="0">
                <a:latin typeface="Calibri" panose="020F0502020204030204" pitchFamily="34" charset="0"/>
                <a:ea typeface="Calibri" panose="020F0502020204030204" pitchFamily="34" charset="0"/>
                <a:cs typeface="Times New Roman" panose="02020603050405020304" pitchFamily="18" charset="0"/>
              </a:rPr>
              <a:t>poco evidente distinguiéndola de otras próximas y semejantes. </a:t>
            </a:r>
          </a:p>
          <a:p>
            <a:pPr algn="just">
              <a:lnSpc>
                <a:spcPct val="107000"/>
              </a:lnSpc>
              <a:spcAft>
                <a:spcPts val="0"/>
              </a:spcAft>
            </a:pPr>
            <a:r>
              <a:rPr lang="es-PE"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Realiza inferencias </a:t>
            </a:r>
            <a:r>
              <a:rPr lang="es-PE" sz="1400" dirty="0">
                <a:latin typeface="Calibri" panose="020F0502020204030204" pitchFamily="34" charset="0"/>
                <a:ea typeface="Calibri" panose="020F0502020204030204" pitchFamily="34" charset="0"/>
                <a:cs typeface="Times New Roman" panose="02020603050405020304" pitchFamily="18" charset="0"/>
              </a:rPr>
              <a:t>locales a partir de información explícita e implícita</a:t>
            </a:r>
            <a:r>
              <a:rPr lang="es-PE"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es-PE" sz="1400" dirty="0">
                <a:latin typeface="Calibri" panose="020F0502020204030204" pitchFamily="34" charset="0"/>
                <a:ea typeface="Calibri" panose="020F0502020204030204" pitchFamily="34" charset="0"/>
                <a:cs typeface="Times New Roman" panose="02020603050405020304" pitchFamily="18" charset="0"/>
              </a:rPr>
              <a:t> </a:t>
            </a:r>
            <a:r>
              <a:rPr lang="es-PE"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Interpreta</a:t>
            </a:r>
            <a:r>
              <a:rPr lang="es-PE" sz="1400" dirty="0">
                <a:latin typeface="Calibri" panose="020F0502020204030204" pitchFamily="34" charset="0"/>
                <a:ea typeface="Calibri" panose="020F0502020204030204" pitchFamily="34" charset="0"/>
                <a:cs typeface="Times New Roman" panose="02020603050405020304" pitchFamily="18" charset="0"/>
              </a:rPr>
              <a:t> el texto considerando información relevante para construir su sentido global. </a:t>
            </a:r>
          </a:p>
          <a:p>
            <a:pPr algn="just">
              <a:lnSpc>
                <a:spcPct val="107000"/>
              </a:lnSpc>
              <a:spcAft>
                <a:spcPts val="0"/>
              </a:spcAft>
            </a:pPr>
            <a:r>
              <a:rPr lang="es-PE" sz="1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Reflexiona</a:t>
            </a:r>
            <a:r>
              <a:rPr lang="es-PE" sz="1400" dirty="0">
                <a:latin typeface="Calibri" panose="020F0502020204030204" pitchFamily="34" charset="0"/>
                <a:ea typeface="Calibri" panose="020F0502020204030204" pitchFamily="34" charset="0"/>
                <a:cs typeface="Times New Roman" panose="02020603050405020304" pitchFamily="18" charset="0"/>
              </a:rPr>
              <a:t> sobre sucesos e ideas importantes del texto y explica la intención de los recursos textuales más comunes a partir de su conocimiento y experiencia.</a:t>
            </a:r>
            <a:endParaRPr lang="es-PE" sz="1400" dirty="0"/>
          </a:p>
        </p:txBody>
      </p:sp>
      <p:sp>
        <p:nvSpPr>
          <p:cNvPr id="9" name="CuadroTexto 8">
            <a:extLst>
              <a:ext uri="{FF2B5EF4-FFF2-40B4-BE49-F238E27FC236}">
                <a16:creationId xmlns:a16="http://schemas.microsoft.com/office/drawing/2014/main" id="{8927690A-ED74-D51D-AD53-19DFD9A3C53C}"/>
              </a:ext>
            </a:extLst>
          </p:cNvPr>
          <p:cNvSpPr txBox="1"/>
          <p:nvPr/>
        </p:nvSpPr>
        <p:spPr>
          <a:xfrm>
            <a:off x="678688" y="658315"/>
            <a:ext cx="7792146" cy="369332"/>
          </a:xfrm>
          <a:prstGeom prst="rect">
            <a:avLst/>
          </a:prstGeom>
          <a:noFill/>
        </p:spPr>
        <p:txBody>
          <a:bodyPr wrap="square" rtlCol="0">
            <a:spAutoFit/>
          </a:bodyPr>
          <a:lstStyle/>
          <a:p>
            <a:r>
              <a:rPr lang="es-MX" b="1" dirty="0"/>
              <a:t>Estándar IV ciclo- </a:t>
            </a:r>
            <a:r>
              <a:rPr lang="es-ES" b="1" dirty="0"/>
              <a:t>Lee diversos tipos de textos escritos en su lengua materna</a:t>
            </a:r>
            <a:endParaRPr lang="es-PE" b="1" dirty="0"/>
          </a:p>
        </p:txBody>
      </p:sp>
      <p:grpSp>
        <p:nvGrpSpPr>
          <p:cNvPr id="2" name="Grupo 1"/>
          <p:cNvGrpSpPr/>
          <p:nvPr/>
        </p:nvGrpSpPr>
        <p:grpSpPr>
          <a:xfrm>
            <a:off x="488887" y="3657683"/>
            <a:ext cx="11390055" cy="2988332"/>
            <a:chOff x="488887" y="3567153"/>
            <a:chExt cx="11390055" cy="2988332"/>
          </a:xfrm>
        </p:grpSpPr>
        <p:sp>
          <p:nvSpPr>
            <p:cNvPr id="6" name="Rectángulo 5"/>
            <p:cNvSpPr/>
            <p:nvPr/>
          </p:nvSpPr>
          <p:spPr>
            <a:xfrm>
              <a:off x="595558" y="3567153"/>
              <a:ext cx="2634119" cy="369332"/>
            </a:xfrm>
            <a:prstGeom prst="rect">
              <a:avLst/>
            </a:prstGeom>
          </p:spPr>
          <p:txBody>
            <a:bodyPr wrap="none">
              <a:spAutoFit/>
            </a:bodyPr>
            <a:lstStyle/>
            <a:p>
              <a:pPr algn="just"/>
              <a:r>
                <a:rPr lang="es-MX" b="1" dirty="0">
                  <a:solidFill>
                    <a:srgbClr val="000000"/>
                  </a:solidFill>
                </a:rPr>
                <a:t>Desempeños tercer grado</a:t>
              </a:r>
            </a:p>
          </p:txBody>
        </p:sp>
        <p:sp>
          <p:nvSpPr>
            <p:cNvPr id="10" name="CuadroTexto 9">
              <a:extLst>
                <a:ext uri="{FF2B5EF4-FFF2-40B4-BE49-F238E27FC236}">
                  <a16:creationId xmlns:a16="http://schemas.microsoft.com/office/drawing/2014/main" id="{5FFE6739-3FBD-A5D6-422C-803E0CC64B4D}"/>
                </a:ext>
              </a:extLst>
            </p:cNvPr>
            <p:cNvSpPr txBox="1"/>
            <p:nvPr/>
          </p:nvSpPr>
          <p:spPr>
            <a:xfrm>
              <a:off x="488887" y="3877829"/>
              <a:ext cx="11390055" cy="2677656"/>
            </a:xfrm>
            <a:prstGeom prst="rect">
              <a:avLst/>
            </a:prstGeom>
            <a:noFill/>
          </p:spPr>
          <p:txBody>
            <a:bodyPr wrap="square">
              <a:spAutoFit/>
            </a:bodyPr>
            <a:lstStyle/>
            <a:p>
              <a:pPr marL="285750" indent="-192088" algn="just">
                <a:buFont typeface="Arial" panose="020B0604020202020204" pitchFamily="34" charset="0"/>
                <a:buChar char="•"/>
              </a:pPr>
              <a:r>
                <a:rPr lang="es-ES" sz="1400" dirty="0">
                  <a:solidFill>
                    <a:srgbClr val="C00000"/>
                  </a:solidFill>
                </a:rPr>
                <a:t>Identifica información explícita que se encuentra en distintas partes del texto. Distingue información de otra próxima y semejante, en la que selecciona datos específicos (por ejemplo, el lugar de un hecho en una noticia), en diversos tipos de textos de estructura simple, con algunos elementos complejos (por ejemplo, sin referentes próximos, guiones de diálogo, ilustraciones), con palabras conocidas y, en ocasiones, con vocabulario variado, de acuerdo a las temáticas abordadas.</a:t>
              </a:r>
            </a:p>
            <a:p>
              <a:pPr marL="285750" indent="-192088" algn="just">
                <a:buFont typeface="Arial" panose="020B0604020202020204" pitchFamily="34" charset="0"/>
                <a:buChar char="•"/>
              </a:pPr>
              <a:r>
                <a:rPr lang="es-ES" sz="1400" dirty="0">
                  <a:solidFill>
                    <a:srgbClr val="0070C0"/>
                  </a:solidFill>
                </a:rPr>
                <a:t>Deduce características implícitas de personajes, animales, objetos y lugares, y determina el significado de palabras según el contexto y hace comparaciones; así como el tema y destinatario. Establece relaciones lógicas de causa-efecto, semejanza-diferencia y enseñanza y propósito, a partir de la información explícita e implícita relevante del texto.</a:t>
              </a:r>
            </a:p>
            <a:p>
              <a:pPr marL="285750" indent="-192088" algn="just">
                <a:buFont typeface="Arial" panose="020B0604020202020204" pitchFamily="34" charset="0"/>
                <a:buChar char="•"/>
              </a:pPr>
              <a:r>
                <a:rPr lang="es-ES" sz="1400" dirty="0">
                  <a:solidFill>
                    <a:srgbClr val="C00000"/>
                  </a:solidFill>
                </a:rPr>
                <a:t> </a:t>
              </a:r>
              <a:r>
                <a:rPr lang="es-ES" sz="1400" dirty="0">
                  <a:solidFill>
                    <a:srgbClr val="0070C0"/>
                  </a:solidFill>
                </a:rPr>
                <a:t>Predice de qué tratará el texto, a partir de algunos indicios como silueta del texto, palabras, frases, colores y dimensiones de las imágenes; asimismo, contrasta la información del texto que lee.</a:t>
              </a:r>
            </a:p>
            <a:p>
              <a:pPr marL="285750" indent="-192088" algn="just">
                <a:buFont typeface="Arial" panose="020B0604020202020204" pitchFamily="34" charset="0"/>
                <a:buChar char="•"/>
              </a:pPr>
              <a:r>
                <a:rPr lang="es-ES" sz="1400" dirty="0">
                  <a:solidFill>
                    <a:srgbClr val="0070C0"/>
                  </a:solidFill>
                </a:rPr>
                <a:t>Explica el tema, el propósito, la enseñanza, las relaciones texto-ilustración, así como adjetivaciones y las motivaciones de personas y personajes</a:t>
              </a:r>
            </a:p>
            <a:p>
              <a:pPr marL="285750" indent="-192088" algn="just">
                <a:buFont typeface="Arial" panose="020B0604020202020204" pitchFamily="34" charset="0"/>
                <a:buChar char="•"/>
              </a:pPr>
              <a:r>
                <a:rPr lang="es-ES" sz="1400" dirty="0">
                  <a:solidFill>
                    <a:srgbClr val="00B050"/>
                  </a:solidFill>
                </a:rPr>
                <a:t>Opina acerca del contenido del texto, explica el sentido de algunos recursos textuales (ilustraciones, tamaño de letra, etc.) y justifica sus preferencias cuando elige o recomienda textos a partir de su experiencia, necesidades e intereses, con el fin de reflexionar sobre los textos que lee.</a:t>
              </a:r>
              <a:endParaRPr lang="es-MX" sz="1400" i="0" u="none" strike="noStrike" baseline="0" dirty="0">
                <a:solidFill>
                  <a:srgbClr val="00B050"/>
                </a:solidFill>
                <a:latin typeface="Calibri Light" panose="020F0302020204030204" pitchFamily="34" charset="0"/>
              </a:endParaRPr>
            </a:p>
          </p:txBody>
        </p:sp>
      </p:grpSp>
      <p:grpSp>
        <p:nvGrpSpPr>
          <p:cNvPr id="3" name="Grupo 2"/>
          <p:cNvGrpSpPr/>
          <p:nvPr/>
        </p:nvGrpSpPr>
        <p:grpSpPr>
          <a:xfrm>
            <a:off x="727165" y="2547992"/>
            <a:ext cx="6065822" cy="1016408"/>
            <a:chOff x="727165" y="2493674"/>
            <a:chExt cx="6065822" cy="1016408"/>
          </a:xfrm>
        </p:grpSpPr>
        <p:sp>
          <p:nvSpPr>
            <p:cNvPr id="16" name="Rectángulo 15"/>
            <p:cNvSpPr/>
            <p:nvPr/>
          </p:nvSpPr>
          <p:spPr>
            <a:xfrm>
              <a:off x="727165" y="2771418"/>
              <a:ext cx="6065822" cy="738664"/>
            </a:xfrm>
            <a:prstGeom prst="rect">
              <a:avLst/>
            </a:prstGeom>
          </p:spPr>
          <p:txBody>
            <a:bodyPr wrap="square">
              <a:spAutoFit/>
            </a:bodyPr>
            <a:lstStyle/>
            <a:p>
              <a:pPr marL="171450" indent="-171450">
                <a:buFont typeface="Arial" panose="020B0604020202020204" pitchFamily="34" charset="0"/>
                <a:buChar char="•"/>
              </a:pPr>
              <a:r>
                <a:rPr lang="es-ES" sz="1400" dirty="0">
                  <a:solidFill>
                    <a:srgbClr val="C00000"/>
                  </a:solidFill>
                </a:rPr>
                <a:t>Obtiene información del texto escrito</a:t>
              </a:r>
              <a:r>
                <a:rPr lang="es-ES" sz="1400" dirty="0">
                  <a:solidFill>
                    <a:srgbClr val="2F55AE"/>
                  </a:solidFill>
                </a:rPr>
                <a:t>.</a:t>
              </a:r>
            </a:p>
            <a:p>
              <a:pPr marL="171450" indent="-171450">
                <a:buFont typeface="Arial" panose="020B0604020202020204" pitchFamily="34" charset="0"/>
                <a:buChar char="•"/>
              </a:pPr>
              <a:r>
                <a:rPr lang="es-ES" sz="1400" dirty="0">
                  <a:solidFill>
                    <a:srgbClr val="0070C0"/>
                  </a:solidFill>
                </a:rPr>
                <a:t>Infiere e interpreta información del texto.</a:t>
              </a:r>
            </a:p>
            <a:p>
              <a:pPr marL="171450" indent="-171450">
                <a:buFont typeface="Arial" panose="020B0604020202020204" pitchFamily="34" charset="0"/>
                <a:buChar char="•"/>
              </a:pPr>
              <a:r>
                <a:rPr lang="es-ES" sz="1400" dirty="0">
                  <a:solidFill>
                    <a:srgbClr val="00B050"/>
                  </a:solidFill>
                </a:rPr>
                <a:t>Reflexiona y evalúa la forma, el contenido y contexto del texto</a:t>
              </a:r>
              <a:endParaRPr lang="es-PE" sz="1400" dirty="0">
                <a:solidFill>
                  <a:srgbClr val="00B050"/>
                </a:solidFill>
              </a:endParaRPr>
            </a:p>
          </p:txBody>
        </p:sp>
        <p:sp>
          <p:nvSpPr>
            <p:cNvPr id="17" name="CuadroTexto 16">
              <a:extLst>
                <a:ext uri="{FF2B5EF4-FFF2-40B4-BE49-F238E27FC236}">
                  <a16:creationId xmlns:a16="http://schemas.microsoft.com/office/drawing/2014/main" id="{8927690A-ED74-D51D-AD53-19DFD9A3C53C}"/>
                </a:ext>
              </a:extLst>
            </p:cNvPr>
            <p:cNvSpPr txBox="1"/>
            <p:nvPr/>
          </p:nvSpPr>
          <p:spPr>
            <a:xfrm>
              <a:off x="736218" y="2493674"/>
              <a:ext cx="3555999" cy="369332"/>
            </a:xfrm>
            <a:prstGeom prst="rect">
              <a:avLst/>
            </a:prstGeom>
            <a:noFill/>
          </p:spPr>
          <p:txBody>
            <a:bodyPr wrap="square" rtlCol="0">
              <a:spAutoFit/>
            </a:bodyPr>
            <a:lstStyle/>
            <a:p>
              <a:r>
                <a:rPr lang="es-MX" b="1" dirty="0"/>
                <a:t>Capacidades</a:t>
              </a:r>
              <a:endParaRPr lang="es-PE" b="1" dirty="0"/>
            </a:p>
          </p:txBody>
        </p:sp>
      </p:grpSp>
      <p:sp>
        <p:nvSpPr>
          <p:cNvPr id="18" name="Flecha curvada hacia la derecha 17"/>
          <p:cNvSpPr/>
          <p:nvPr/>
        </p:nvSpPr>
        <p:spPr>
          <a:xfrm>
            <a:off x="235389" y="962654"/>
            <a:ext cx="456013" cy="1966803"/>
          </a:xfrm>
          <a:prstGeom prst="curv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19" name="Flecha curvada hacia la derecha 18"/>
          <p:cNvSpPr/>
          <p:nvPr/>
        </p:nvSpPr>
        <p:spPr>
          <a:xfrm>
            <a:off x="256933" y="3289757"/>
            <a:ext cx="434469" cy="2325201"/>
          </a:xfrm>
          <a:prstGeom prst="curv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20" name="Rectángulo 19"/>
          <p:cNvSpPr/>
          <p:nvPr/>
        </p:nvSpPr>
        <p:spPr>
          <a:xfrm>
            <a:off x="310161" y="160464"/>
            <a:ext cx="8964504" cy="276999"/>
          </a:xfrm>
          <a:prstGeom prst="rect">
            <a:avLst/>
          </a:prstGeom>
        </p:spPr>
        <p:txBody>
          <a:bodyPr wrap="square">
            <a:spAutoFit/>
          </a:bodyPr>
          <a:lstStyle/>
          <a:p>
            <a:r>
              <a:rPr lang="es-PE" sz="1200" dirty="0">
                <a:solidFill>
                  <a:schemeClr val="tx1">
                    <a:lumMod val="50000"/>
                    <a:lumOff val="50000"/>
                  </a:schemeClr>
                </a:solidFill>
              </a:rPr>
              <a:t>Análisis de evidencias para determinar el nivel real de aprendizaje de la competencia Lee diversos tipos de textos en su lengua materna</a:t>
            </a:r>
          </a:p>
        </p:txBody>
      </p:sp>
      <p:pic>
        <p:nvPicPr>
          <p:cNvPr id="14" name="Imagen 13">
            <a:extLst>
              <a:ext uri="{FF2B5EF4-FFF2-40B4-BE49-F238E27FC236}">
                <a16:creationId xmlns:a16="http://schemas.microsoft.com/office/drawing/2014/main" id="{A291D224-37B6-4564-8995-4B333FF750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21" name="Picture 4" descr="UGEL Andahuaylas - Apurímac - Photos | Facebook">
            <a:extLst>
              <a:ext uri="{FF2B5EF4-FFF2-40B4-BE49-F238E27FC236}">
                <a16:creationId xmlns:a16="http://schemas.microsoft.com/office/drawing/2014/main" id="{ECFEA09E-BDD7-4F96-8D11-2AFAC1CA55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795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F84E9CE-AB26-4879-A4CE-106D0DF065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8" name="Picture 4" descr="UGEL Andahuaylas - Apurímac - Photos | Facebook">
            <a:extLst>
              <a:ext uri="{FF2B5EF4-FFF2-40B4-BE49-F238E27FC236}">
                <a16:creationId xmlns:a16="http://schemas.microsoft.com/office/drawing/2014/main" id="{8E4204C8-0AF8-46DE-95B8-2363704AA9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D5B60D1F-0AD1-4B2A-B8CC-BCC6181F4B20}"/>
              </a:ext>
            </a:extLst>
          </p:cNvPr>
          <p:cNvGraphicFramePr/>
          <p:nvPr>
            <p:extLst>
              <p:ext uri="{D42A27DB-BD31-4B8C-83A1-F6EECF244321}">
                <p14:modId xmlns:p14="http://schemas.microsoft.com/office/powerpoint/2010/main" val="1617122705"/>
              </p:ext>
            </p:extLst>
          </p:nvPr>
        </p:nvGraphicFramePr>
        <p:xfrm>
          <a:off x="170489" y="47295"/>
          <a:ext cx="12021511" cy="59972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12083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F84E9CE-AB26-4879-A4CE-106D0DF065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8" name="Picture 4" descr="UGEL Andahuaylas - Apurímac - Photos | Facebook">
            <a:extLst>
              <a:ext uri="{FF2B5EF4-FFF2-40B4-BE49-F238E27FC236}">
                <a16:creationId xmlns:a16="http://schemas.microsoft.com/office/drawing/2014/main" id="{8E4204C8-0AF8-46DE-95B8-2363704AA9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D5B60D1F-0AD1-4B2A-B8CC-BCC6181F4B20}"/>
              </a:ext>
            </a:extLst>
          </p:cNvPr>
          <p:cNvGraphicFramePr/>
          <p:nvPr>
            <p:extLst>
              <p:ext uri="{D42A27DB-BD31-4B8C-83A1-F6EECF244321}">
                <p14:modId xmlns:p14="http://schemas.microsoft.com/office/powerpoint/2010/main" val="1185617457"/>
              </p:ext>
            </p:extLst>
          </p:nvPr>
        </p:nvGraphicFramePr>
        <p:xfrm>
          <a:off x="-271471" y="813487"/>
          <a:ext cx="1202151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1941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713A71-23A5-4C96-B3DA-BD691C094B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1" y="47295"/>
            <a:ext cx="1972580" cy="433968"/>
          </a:xfrm>
          <a:prstGeom prst="rect">
            <a:avLst/>
          </a:prstGeom>
        </p:spPr>
      </p:pic>
      <p:pic>
        <p:nvPicPr>
          <p:cNvPr id="9" name="Picture 4" descr="UGEL Andahuaylas - Apurímac - Photos | Facebook">
            <a:extLst>
              <a:ext uri="{FF2B5EF4-FFF2-40B4-BE49-F238E27FC236}">
                <a16:creationId xmlns:a16="http://schemas.microsoft.com/office/drawing/2014/main" id="{67E8449F-9C81-4DCF-ACD5-8465D9A2C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228" y="0"/>
            <a:ext cx="774581" cy="8134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B7F7B0E-3606-44C8-B2D1-D60E77D279CB}"/>
              </a:ext>
            </a:extLst>
          </p:cNvPr>
          <p:cNvPicPr>
            <a:picLocks noChangeAspect="1"/>
          </p:cNvPicPr>
          <p:nvPr/>
        </p:nvPicPr>
        <p:blipFill>
          <a:blip r:embed="rId4"/>
          <a:stretch>
            <a:fillRect/>
          </a:stretch>
        </p:blipFill>
        <p:spPr>
          <a:xfrm>
            <a:off x="666640" y="1859819"/>
            <a:ext cx="10687588" cy="3458941"/>
          </a:xfrm>
          <a:prstGeom prst="rect">
            <a:avLst/>
          </a:prstGeom>
        </p:spPr>
      </p:pic>
    </p:spTree>
    <p:extLst>
      <p:ext uri="{BB962C8B-B14F-4D97-AF65-F5344CB8AC3E}">
        <p14:creationId xmlns:p14="http://schemas.microsoft.com/office/powerpoint/2010/main" val="286487765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talentos MINEDU 2019" id="{CA314D59-9FD4-4C97-AB67-2449CBD0D93D}" vid="{7123E25B-FCBE-4DD0-B77A-429715ED3B16}"/>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talentos MINEDU 2019" id="{CA314D59-9FD4-4C97-AB67-2449CBD0D93D}" vid="{855C248F-6705-4B52-B268-D5C3C4B9ABF3}"/>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6236</TotalTime>
  <Words>4293</Words>
  <Application>Microsoft Office PowerPoint</Application>
  <PresentationFormat>Panorámica</PresentationFormat>
  <Paragraphs>237</Paragraphs>
  <Slides>56</Slides>
  <Notes>2</Notes>
  <HiddenSlides>0</HiddenSlides>
  <MMClips>0</MMClips>
  <ScaleCrop>false</ScaleCrop>
  <HeadingPairs>
    <vt:vector size="6" baseType="variant">
      <vt:variant>
        <vt:lpstr>Fuentes usadas</vt:lpstr>
      </vt:variant>
      <vt:variant>
        <vt:i4>9</vt:i4>
      </vt:variant>
      <vt:variant>
        <vt:lpstr>Tema</vt:lpstr>
      </vt:variant>
      <vt:variant>
        <vt:i4>3</vt:i4>
      </vt:variant>
      <vt:variant>
        <vt:lpstr>Títulos de diapositiva</vt:lpstr>
      </vt:variant>
      <vt:variant>
        <vt:i4>56</vt:i4>
      </vt:variant>
    </vt:vector>
  </HeadingPairs>
  <TitlesOfParts>
    <vt:vector size="68" baseType="lpstr">
      <vt:lpstr>ComicSansMS</vt:lpstr>
      <vt:lpstr>ComicSansMS-Bold</vt:lpstr>
      <vt:lpstr>Stag Book</vt:lpstr>
      <vt:lpstr>Arial</vt:lpstr>
      <vt:lpstr>Arial Narrow</vt:lpstr>
      <vt:lpstr>Calibri</vt:lpstr>
      <vt:lpstr>Calibri Light</vt:lpstr>
      <vt:lpstr>Century Gothic</vt:lpstr>
      <vt:lpstr>Symbol</vt:lpstr>
      <vt:lpstr>Tema de Office</vt:lpstr>
      <vt:lpstr>Diseño personalizado</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CARLA KARINA SAAVEDRA VELAZCO</dc:creator>
  <cp:lastModifiedBy>HENRRY</cp:lastModifiedBy>
  <cp:revision>393</cp:revision>
  <dcterms:created xsi:type="dcterms:W3CDTF">2018-09-04T15:38:45Z</dcterms:created>
  <dcterms:modified xsi:type="dcterms:W3CDTF">2023-02-22T20:43:12Z</dcterms:modified>
</cp:coreProperties>
</file>