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5" r:id="rId9"/>
    <p:sldId id="266" r:id="rId10"/>
    <p:sldId id="285" r:id="rId11"/>
    <p:sldId id="287" r:id="rId12"/>
    <p:sldId id="288" r:id="rId13"/>
    <p:sldId id="267" r:id="rId14"/>
    <p:sldId id="268" r:id="rId15"/>
    <p:sldId id="269" r:id="rId16"/>
    <p:sldId id="270" r:id="rId17"/>
    <p:sldId id="271" r:id="rId18"/>
    <p:sldId id="289" r:id="rId19"/>
    <p:sldId id="272" r:id="rId20"/>
    <p:sldId id="275" r:id="rId21"/>
    <p:sldId id="276" r:id="rId22"/>
    <p:sldId id="273" r:id="rId23"/>
    <p:sldId id="278" r:id="rId24"/>
    <p:sldId id="280" r:id="rId25"/>
    <p:sldId id="281" r:id="rId26"/>
    <p:sldId id="282" r:id="rId27"/>
    <p:sldId id="284" r:id="rId28"/>
    <p:sldId id="286" r:id="rId29"/>
  </p:sldIdLst>
  <p:sldSz cx="12192000" cy="6858000"/>
  <p:notesSz cx="6858000" cy="9144000"/>
  <p:embeddedFontLs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vxuzdOpLcEQgYBxMg3S2VBK0z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31FE0-FC63-4AFF-9CC8-F0D7AC281584}">
  <a:tblStyle styleId="{F1731FE0-FC63-4AFF-9CC8-F0D7AC28158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5050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29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25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dd4dbf8a7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1dd4dbf8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5339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dd4dbf8a72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g1dd4dbf8a7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f66e3b37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f66e3b37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348eacd1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f348eacd1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f66e3b377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f66e3b37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dd4dbf8a72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dd4dbf8a72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dd4dbf8a7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dd4dbf8a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dd4dbf8a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dd4dbf8a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19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3999" y="789710"/>
            <a:ext cx="9781309" cy="320317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es-PE" b="1"/>
              <a:t>Asistencia técnica a directores de IIEE no focalizadas  en la apropiación a la lecto-escritura.</a:t>
            </a:r>
            <a:endParaRPr/>
          </a:p>
        </p:txBody>
      </p:sp>
      <p:sp>
        <p:nvSpPr>
          <p:cNvPr id="85" name="Google Shape;85;p1"/>
          <p:cNvSpPr txBox="1">
            <a:spLocks noGrp="1"/>
          </p:cNvSpPr>
          <p:nvPr>
            <p:ph type="subTitle" idx="1"/>
          </p:nvPr>
        </p:nvSpPr>
        <p:spPr>
          <a:xfrm>
            <a:off x="1523999" y="5220393"/>
            <a:ext cx="9249295" cy="81480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s-PE"/>
              <a:t>Especialistas de nivel primaria-UGEL Andahuaylas</a:t>
            </a:r>
            <a:endParaRPr/>
          </a:p>
          <a:p>
            <a:pPr marL="0" lvl="0" indent="0" algn="ctr" rtl="0">
              <a:lnSpc>
                <a:spcPct val="90000"/>
              </a:lnSpc>
              <a:spcBef>
                <a:spcPts val="0"/>
              </a:spcBef>
              <a:spcAft>
                <a:spcPts val="0"/>
              </a:spcAft>
              <a:buClr>
                <a:schemeClr val="dk1"/>
              </a:buClr>
              <a:buSzPts val="2400"/>
              <a:buNone/>
            </a:pPr>
            <a:r>
              <a:rPr lang="es-PE"/>
              <a:t>Febrero-2023</a:t>
            </a:r>
            <a:endParaRPr/>
          </a:p>
        </p:txBody>
      </p:sp>
      <p:cxnSp>
        <p:nvCxnSpPr>
          <p:cNvPr id="86" name="Google Shape;86;p1"/>
          <p:cNvCxnSpPr/>
          <p:nvPr/>
        </p:nvCxnSpPr>
        <p:spPr>
          <a:xfrm>
            <a:off x="1211580" y="4282440"/>
            <a:ext cx="9768840" cy="0"/>
          </a:xfrm>
          <a:prstGeom prst="straightConnector1">
            <a:avLst/>
          </a:prstGeom>
          <a:noFill/>
          <a:ln w="57150" cap="flat" cmpd="sng">
            <a:solidFill>
              <a:srgbClr val="002060"/>
            </a:solidFill>
            <a:prstDash val="solid"/>
            <a:miter lim="800000"/>
            <a:headEnd type="none" w="sm" len="sm"/>
            <a:tailEnd type="none" w="sm" len="sm"/>
          </a:ln>
        </p:spPr>
      </p:cxnSp>
      <p:pic>
        <p:nvPicPr>
          <p:cNvPr id="87" name="Google Shape;87;p1"/>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1"/>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58" name="Google Shape;158;p11"/>
          <p:cNvSpPr txBox="1"/>
          <p:nvPr/>
        </p:nvSpPr>
        <p:spPr>
          <a:xfrm>
            <a:off x="1148188" y="391165"/>
            <a:ext cx="103320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200" b="1" dirty="0">
                <a:latin typeface="Calibri"/>
                <a:ea typeface="Calibri"/>
                <a:cs typeface="Calibri"/>
                <a:sym typeface="Calibri"/>
              </a:rPr>
              <a:t>SE ESPERA QUE:</a:t>
            </a:r>
            <a:endParaRPr sz="2200" b="0" i="0" u="none" strike="noStrike" cap="none" dirty="0">
              <a:solidFill>
                <a:schemeClr val="dk1"/>
              </a:solidFill>
              <a:latin typeface="Calibri"/>
              <a:ea typeface="Calibri"/>
              <a:cs typeface="Calibri"/>
              <a:sym typeface="Calibri"/>
            </a:endParaRPr>
          </a:p>
        </p:txBody>
      </p:sp>
      <p:sp>
        <p:nvSpPr>
          <p:cNvPr id="2" name="Google Shape;158;p11">
            <a:extLst>
              <a:ext uri="{FF2B5EF4-FFF2-40B4-BE49-F238E27FC236}">
                <a16:creationId xmlns:a16="http://schemas.microsoft.com/office/drawing/2014/main" id="{3F28AA3B-8370-6155-3D91-02DC2F7AC347}"/>
              </a:ext>
            </a:extLst>
          </p:cNvPr>
          <p:cNvSpPr txBox="1"/>
          <p:nvPr/>
        </p:nvSpPr>
        <p:spPr>
          <a:xfrm>
            <a:off x="1148188" y="1225209"/>
            <a:ext cx="10332000" cy="526293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400" dirty="0">
                <a:latin typeface="Calibri"/>
                <a:ea typeface="Calibri"/>
                <a:cs typeface="Calibri"/>
                <a:sym typeface="Calibri"/>
              </a:rPr>
              <a:t>Todo los docentes de primer grado y otros según sea el caso, deberán realizar el diagnóstico de escritura (prueba diagnostica escrita u otro instrumento), analizar la evidencia, llenar el registro de escritura y conservar la evidencia para contrastar con el progreso que deberían de tener los estudiantes durante el año escolar.</a:t>
            </a:r>
          </a:p>
          <a:p>
            <a:pPr marR="0" lvl="0" algn="just" rtl="0">
              <a:lnSpc>
                <a:spcPct val="100000"/>
              </a:lnSpc>
              <a:spcBef>
                <a:spcPts val="0"/>
              </a:spcBef>
              <a:spcAft>
                <a:spcPts val="0"/>
              </a:spcAft>
              <a:buClr>
                <a:srgbClr val="000000"/>
              </a:buClr>
              <a:buSzPts val="2000"/>
            </a:pPr>
            <a:endParaRPr lang="es-PE" sz="2400" dirty="0">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400" dirty="0">
                <a:latin typeface="Calibri"/>
                <a:ea typeface="Calibri"/>
                <a:cs typeface="Calibri"/>
                <a:sym typeface="Calibri"/>
              </a:rPr>
              <a:t> Todos los docentes cuyos estudiantes se encuentran en el proceso de alfabetización deberá contar con el registro de escritura, donde se observe la valoración de la docente sobre el progreso de sus estudiantes en el nivel de escritura, por lo menos cada quincena.</a:t>
            </a:r>
          </a:p>
          <a:p>
            <a:pPr marR="0" lvl="0" algn="just" rtl="0">
              <a:lnSpc>
                <a:spcPct val="100000"/>
              </a:lnSpc>
              <a:spcBef>
                <a:spcPts val="0"/>
              </a:spcBef>
              <a:spcAft>
                <a:spcPts val="0"/>
              </a:spcAft>
              <a:buClr>
                <a:srgbClr val="000000"/>
              </a:buClr>
              <a:buSzPts val="2000"/>
            </a:pPr>
            <a:endParaRPr lang="es-PE" sz="2400" dirty="0">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400" dirty="0">
                <a:latin typeface="Calibri"/>
                <a:ea typeface="Calibri"/>
                <a:cs typeface="Calibri"/>
                <a:sym typeface="Calibri"/>
              </a:rPr>
              <a:t>La UGEL proporcionará instrumentos de evaluación para el mes de julio y noviembre para valorar el progreso de los estudiantes en la apropiación de la lectura-Escritura alfabética.</a:t>
            </a:r>
          </a:p>
        </p:txBody>
      </p:sp>
    </p:spTree>
    <p:extLst>
      <p:ext uri="{BB962C8B-B14F-4D97-AF65-F5344CB8AC3E}">
        <p14:creationId xmlns:p14="http://schemas.microsoft.com/office/powerpoint/2010/main" val="326450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158240" y="199505"/>
            <a:ext cx="10500360" cy="10002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1800"/>
              <a:buFont typeface="Arial"/>
              <a:buNone/>
            </a:pPr>
            <a:r>
              <a:rPr lang="es-PE" sz="2400" b="1" i="0" u="none" strike="noStrike" dirty="0">
                <a:solidFill>
                  <a:srgbClr val="002060"/>
                </a:solidFill>
                <a:latin typeface="Arial"/>
                <a:ea typeface="Arial"/>
                <a:cs typeface="Arial"/>
                <a:sym typeface="Arial"/>
              </a:rPr>
              <a:t>DE LA MISMA FORMA: </a:t>
            </a:r>
            <a:endParaRPr sz="6600" dirty="0">
              <a:solidFill>
                <a:srgbClr val="002060"/>
              </a:solidFill>
            </a:endParaRPr>
          </a:p>
        </p:txBody>
      </p:sp>
      <p:pic>
        <p:nvPicPr>
          <p:cNvPr id="130" name="Google Shape;130;p6"/>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pic>
        <p:nvPicPr>
          <p:cNvPr id="131" name="Google Shape;131;p6"/>
          <p:cNvPicPr preferRelativeResize="0"/>
          <p:nvPr/>
        </p:nvPicPr>
        <p:blipFill rotWithShape="1">
          <a:blip r:embed="rId4">
            <a:alphaModFix/>
          </a:blip>
          <a:srcRect t="58356"/>
          <a:stretch/>
        </p:blipFill>
        <p:spPr>
          <a:xfrm>
            <a:off x="1295400" y="1712422"/>
            <a:ext cx="10500360" cy="4172989"/>
          </a:xfrm>
          <a:prstGeom prst="rect">
            <a:avLst/>
          </a:prstGeom>
          <a:noFill/>
          <a:ln>
            <a:noFill/>
          </a:ln>
        </p:spPr>
      </p:pic>
    </p:spTree>
    <p:extLst>
      <p:ext uri="{BB962C8B-B14F-4D97-AF65-F5344CB8AC3E}">
        <p14:creationId xmlns:p14="http://schemas.microsoft.com/office/powerpoint/2010/main" val="409028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0" name="Google Shape;130;p6"/>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 name="Google Shape;136;p7">
            <a:extLst>
              <a:ext uri="{FF2B5EF4-FFF2-40B4-BE49-F238E27FC236}">
                <a16:creationId xmlns:a16="http://schemas.microsoft.com/office/drawing/2014/main" id="{705B91F0-D9AE-8A64-EA27-AD13F117D4AD}"/>
              </a:ext>
            </a:extLst>
          </p:cNvPr>
          <p:cNvSpPr txBox="1">
            <a:spLocks/>
          </p:cNvSpPr>
          <p:nvPr/>
        </p:nvSpPr>
        <p:spPr>
          <a:xfrm>
            <a:off x="1110150" y="2099983"/>
            <a:ext cx="10668900" cy="1679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2060"/>
              </a:buClr>
              <a:buSzPts val="2800"/>
            </a:pPr>
            <a:r>
              <a:rPr lang="es-PE" sz="4000" b="1" dirty="0">
                <a:solidFill>
                  <a:srgbClr val="002060"/>
                </a:solidFill>
              </a:rPr>
              <a:t>PARA UNA INTERVENCIÓN EFECTIVA REQUERIMOS GENERAR CONDICIONES </a:t>
            </a:r>
            <a:endParaRPr lang="es-PE" sz="8800" dirty="0">
              <a:solidFill>
                <a:srgbClr val="002060"/>
              </a:solidFill>
            </a:endParaRPr>
          </a:p>
        </p:txBody>
      </p:sp>
    </p:spTree>
    <p:extLst>
      <p:ext uri="{BB962C8B-B14F-4D97-AF65-F5344CB8AC3E}">
        <p14:creationId xmlns:p14="http://schemas.microsoft.com/office/powerpoint/2010/main" val="3307374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1dd4dbf8a72_0_15"/>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72" name="Google Shape;172;g1dd4dbf8a72_0_15"/>
          <p:cNvSpPr txBox="1"/>
          <p:nvPr/>
        </p:nvSpPr>
        <p:spPr>
          <a:xfrm>
            <a:off x="1234440" y="200444"/>
            <a:ext cx="8214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PE" sz="2400" b="1">
                <a:latin typeface="Calibri"/>
                <a:ea typeface="Calibri"/>
                <a:cs typeface="Calibri"/>
                <a:sym typeface="Calibri"/>
              </a:rPr>
              <a:t>PROMOVER </a:t>
            </a:r>
            <a:r>
              <a:rPr lang="es-PE" sz="2400" b="1" i="0" u="none" strike="noStrike" cap="none">
                <a:solidFill>
                  <a:srgbClr val="000000"/>
                </a:solidFill>
                <a:latin typeface="Calibri"/>
                <a:ea typeface="Calibri"/>
                <a:cs typeface="Calibri"/>
                <a:sym typeface="Calibri"/>
              </a:rPr>
              <a:t>AMBIENTES ALFABETIZADORES</a:t>
            </a:r>
            <a:endParaRPr sz="2400" b="0" i="0" u="none" strike="noStrike" cap="none">
              <a:solidFill>
                <a:schemeClr val="dk1"/>
              </a:solidFill>
              <a:latin typeface="Calibri"/>
              <a:ea typeface="Calibri"/>
              <a:cs typeface="Calibri"/>
              <a:sym typeface="Calibri"/>
            </a:endParaRPr>
          </a:p>
        </p:txBody>
      </p:sp>
      <p:sp>
        <p:nvSpPr>
          <p:cNvPr id="173" name="Google Shape;173;g1dd4dbf8a72_0_15"/>
          <p:cNvSpPr txBox="1"/>
          <p:nvPr/>
        </p:nvSpPr>
        <p:spPr>
          <a:xfrm>
            <a:off x="1151870" y="747915"/>
            <a:ext cx="4188225"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PE" sz="2400" b="1" i="0" u="none" strike="noStrike" cap="none" dirty="0">
                <a:solidFill>
                  <a:srgbClr val="000000"/>
                </a:solidFill>
                <a:latin typeface="Arial Narrow" panose="020B0606020202030204" pitchFamily="34" charset="0"/>
                <a:ea typeface="Calibri"/>
                <a:cs typeface="Calibri"/>
                <a:sym typeface="Calibri"/>
              </a:rPr>
              <a:t>¿Por qué?</a:t>
            </a:r>
            <a:endParaRPr sz="2400" b="1" i="0" u="none" strike="noStrike" cap="none" dirty="0">
              <a:solidFill>
                <a:srgbClr val="000000"/>
              </a:solidFill>
              <a:latin typeface="Arial Narrow" panose="020B0606020202030204" pitchFamily="34" charset="0"/>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es-PE" sz="2400" i="0" u="none" strike="noStrike" cap="none" dirty="0">
                <a:solidFill>
                  <a:srgbClr val="000000"/>
                </a:solidFill>
                <a:latin typeface="Arial Narrow" panose="020B0606020202030204" pitchFamily="34" charset="0"/>
                <a:ea typeface="Calibri"/>
                <a:cs typeface="Calibri"/>
                <a:sym typeface="Calibri"/>
              </a:rPr>
              <a:t>La interacción con diversos textos despierta su interés por la lectura y la escritura.</a:t>
            </a:r>
            <a:endParaRPr sz="2400" i="0" u="none" strike="noStrike" cap="none" dirty="0">
              <a:solidFill>
                <a:schemeClr val="dk1"/>
              </a:solidFill>
              <a:latin typeface="Arial Narrow" panose="020B0606020202030204" pitchFamily="34" charset="0"/>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es-PE" sz="2400" i="0" u="none" strike="noStrike" cap="none" dirty="0">
                <a:solidFill>
                  <a:srgbClr val="000000"/>
                </a:solidFill>
                <a:latin typeface="Arial Narrow" panose="020B0606020202030204" pitchFamily="34" charset="0"/>
                <a:ea typeface="Calibri"/>
                <a:cs typeface="Calibri"/>
                <a:sym typeface="Calibri"/>
              </a:rPr>
              <a:t>Los textos sirven como referente para aprender a leer y escribir.</a:t>
            </a:r>
            <a:endParaRPr sz="2400" i="0" u="none" strike="noStrike" cap="none" dirty="0">
              <a:solidFill>
                <a:srgbClr val="000000"/>
              </a:solidFill>
              <a:latin typeface="Arial Narrow" panose="020B0606020202030204" pitchFamily="34" charset="0"/>
              <a:ea typeface="Calibri"/>
              <a:cs typeface="Calibri"/>
              <a:sym typeface="Calibri"/>
            </a:endParaRPr>
          </a:p>
        </p:txBody>
      </p:sp>
      <p:sp>
        <p:nvSpPr>
          <p:cNvPr id="175" name="Google Shape;175;g1dd4dbf8a72_0_15"/>
          <p:cNvSpPr txBox="1"/>
          <p:nvPr/>
        </p:nvSpPr>
        <p:spPr>
          <a:xfrm>
            <a:off x="7612896" y="3282948"/>
            <a:ext cx="4439762" cy="223135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PE" sz="1900" dirty="0"/>
              <a:t>El ambiente por sí mismo no alfabetiza, por sí solo no logra que los niños avancen en la adquisición de la escritura. Es necesario que exista una intervención docente que promueva en los niños la reflexión sobre el sistema de escritura alfabética.</a:t>
            </a:r>
            <a:endParaRPr sz="1900" dirty="0"/>
          </a:p>
        </p:txBody>
      </p:sp>
      <p:sp>
        <p:nvSpPr>
          <p:cNvPr id="176" name="Google Shape;176;g1dd4dbf8a72_0_15"/>
          <p:cNvSpPr txBox="1"/>
          <p:nvPr/>
        </p:nvSpPr>
        <p:spPr>
          <a:xfrm>
            <a:off x="6098267" y="5874683"/>
            <a:ext cx="6101542"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PE" sz="2000" dirty="0"/>
              <a:t>Son  espacios construido con la participación activa de los  niños</a:t>
            </a:r>
            <a:endParaRPr sz="2000" dirty="0"/>
          </a:p>
        </p:txBody>
      </p:sp>
      <p:pic>
        <p:nvPicPr>
          <p:cNvPr id="1026" name="Picture 2" descr="Casa Letrada enfrenta el mayor desafío de la educación en ...">
            <a:extLst>
              <a:ext uri="{FF2B5EF4-FFF2-40B4-BE49-F238E27FC236}">
                <a16:creationId xmlns:a16="http://schemas.microsoft.com/office/drawing/2014/main" id="{C500BF1D-E3DB-9747-D0EE-607D9B359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80627"/>
            <a:ext cx="2216404" cy="1834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la letrada en el Nivel Inicial">
            <a:extLst>
              <a:ext uri="{FF2B5EF4-FFF2-40B4-BE49-F238E27FC236}">
                <a16:creationId xmlns:a16="http://schemas.microsoft.com/office/drawing/2014/main" id="{179DE73E-E29F-1FF0-D5BB-6D7F6B6EC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856" y="4078515"/>
            <a:ext cx="2080449" cy="2516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eles creados por niños a favor del medio ambiente - YouTube">
            <a:extLst>
              <a:ext uri="{FF2B5EF4-FFF2-40B4-BE49-F238E27FC236}">
                <a16:creationId xmlns:a16="http://schemas.microsoft.com/office/drawing/2014/main" id="{8A47734C-E5B9-A1E5-402C-B362CF72B3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833" y="1380627"/>
            <a:ext cx="24874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 meridiano de aguaytia: Promotores de educación ambiental colocan tachos  en colegios y escuelas.">
            <a:extLst>
              <a:ext uri="{FF2B5EF4-FFF2-40B4-BE49-F238E27FC236}">
                <a16:creationId xmlns:a16="http://schemas.microsoft.com/office/drawing/2014/main" id="{E65741EF-5362-C2DE-49FF-288CD3398B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263" y="4078516"/>
            <a:ext cx="2487471" cy="257904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3EC2AAC-8F88-4A2A-264A-87C795F3640D}"/>
              </a:ext>
            </a:extLst>
          </p:cNvPr>
          <p:cNvSpPr/>
          <p:nvPr/>
        </p:nvSpPr>
        <p:spPr>
          <a:xfrm>
            <a:off x="1285481" y="3495509"/>
            <a:ext cx="2001201" cy="42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Aula</a:t>
            </a:r>
            <a:r>
              <a:rPr lang="es-PE" dirty="0"/>
              <a:t> </a:t>
            </a:r>
          </a:p>
        </p:txBody>
      </p:sp>
      <p:sp>
        <p:nvSpPr>
          <p:cNvPr id="3" name="Rectángulo 2">
            <a:extLst>
              <a:ext uri="{FF2B5EF4-FFF2-40B4-BE49-F238E27FC236}">
                <a16:creationId xmlns:a16="http://schemas.microsoft.com/office/drawing/2014/main" id="{5AB02469-55B1-38EF-1137-3F025F23FD32}"/>
              </a:ext>
            </a:extLst>
          </p:cNvPr>
          <p:cNvSpPr/>
          <p:nvPr/>
        </p:nvSpPr>
        <p:spPr>
          <a:xfrm>
            <a:off x="3849397" y="3489128"/>
            <a:ext cx="2001201" cy="42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Escuela</a:t>
            </a:r>
            <a:r>
              <a:rPr lang="es-PE" dirty="0"/>
              <a:t> </a:t>
            </a:r>
          </a:p>
        </p:txBody>
      </p:sp>
      <p:sp>
        <p:nvSpPr>
          <p:cNvPr id="4" name="Rectángulo 3">
            <a:extLst>
              <a:ext uri="{FF2B5EF4-FFF2-40B4-BE49-F238E27FC236}">
                <a16:creationId xmlns:a16="http://schemas.microsoft.com/office/drawing/2014/main" id="{2735E56E-2E12-E993-EDFD-9481C1EE4273}"/>
              </a:ext>
            </a:extLst>
          </p:cNvPr>
          <p:cNvSpPr/>
          <p:nvPr/>
        </p:nvSpPr>
        <p:spPr>
          <a:xfrm>
            <a:off x="9387969" y="864526"/>
            <a:ext cx="2001201" cy="42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Comunidad</a:t>
            </a:r>
            <a:r>
              <a:rPr lang="es-PE" dirty="0"/>
              <a:t> </a:t>
            </a:r>
          </a:p>
        </p:txBody>
      </p:sp>
      <p:sp>
        <p:nvSpPr>
          <p:cNvPr id="5" name="Rectángulo 4">
            <a:extLst>
              <a:ext uri="{FF2B5EF4-FFF2-40B4-BE49-F238E27FC236}">
                <a16:creationId xmlns:a16="http://schemas.microsoft.com/office/drawing/2014/main" id="{3A61611D-D54F-F8DC-7C73-1DB0E378A7E0}"/>
              </a:ext>
            </a:extLst>
          </p:cNvPr>
          <p:cNvSpPr/>
          <p:nvPr/>
        </p:nvSpPr>
        <p:spPr>
          <a:xfrm>
            <a:off x="6096000" y="864526"/>
            <a:ext cx="2216404" cy="42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Hogar</a:t>
            </a:r>
            <a:r>
              <a:rPr lang="es-PE"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82" name="Google Shape;182;p8"/>
          <p:cNvSpPr txBox="1"/>
          <p:nvPr/>
        </p:nvSpPr>
        <p:spPr>
          <a:xfrm>
            <a:off x="1170270" y="549594"/>
            <a:ext cx="102196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dirty="0">
                <a:solidFill>
                  <a:srgbClr val="000000"/>
                </a:solidFill>
                <a:latin typeface="Arial"/>
                <a:ea typeface="Arial"/>
                <a:cs typeface="Arial"/>
                <a:sym typeface="Arial"/>
              </a:rPr>
              <a:t>IMPLEMENTAR ESPACIOS O SECTORES DE APRENDIZAJE</a:t>
            </a:r>
            <a:r>
              <a:rPr lang="es-PE" sz="1800" b="0" i="0" u="none" strike="noStrike" cap="none" dirty="0">
                <a:solidFill>
                  <a:srgbClr val="000000"/>
                </a:solidFill>
                <a:latin typeface="Arial"/>
                <a:ea typeface="Arial"/>
                <a:cs typeface="Arial"/>
                <a:sym typeface="Arial"/>
              </a:rPr>
              <a:t>.</a:t>
            </a:r>
            <a:endParaRPr sz="1800" b="0" i="0" u="none" strike="noStrike" cap="none" dirty="0">
              <a:solidFill>
                <a:schemeClr val="dk1"/>
              </a:solidFill>
              <a:latin typeface="Calibri"/>
              <a:ea typeface="Calibri"/>
              <a:cs typeface="Calibri"/>
              <a:sym typeface="Calibri"/>
            </a:endParaRPr>
          </a:p>
        </p:txBody>
      </p:sp>
      <p:pic>
        <p:nvPicPr>
          <p:cNvPr id="183" name="Google Shape;183;p8" descr="ESCUELAS Y PADRES JUNTOS: PROYECTO TIENDA ESCOLAR"/>
          <p:cNvPicPr preferRelativeResize="0"/>
          <p:nvPr/>
        </p:nvPicPr>
        <p:blipFill rotWithShape="1">
          <a:blip r:embed="rId4">
            <a:alphaModFix/>
          </a:blip>
          <a:srcRect/>
          <a:stretch/>
        </p:blipFill>
        <p:spPr>
          <a:xfrm>
            <a:off x="1459831" y="1733304"/>
            <a:ext cx="3349214" cy="2143125"/>
          </a:xfrm>
          <a:prstGeom prst="rect">
            <a:avLst/>
          </a:prstGeom>
          <a:noFill/>
          <a:ln>
            <a:noFill/>
          </a:ln>
        </p:spPr>
      </p:pic>
      <p:pic>
        <p:nvPicPr>
          <p:cNvPr id="184" name="Google Shape;184;p8" descr="La biblioteca de aula en la Educación Primaria. Estudio y propuesta  metodológica sobre su uso y explotación"/>
          <p:cNvPicPr preferRelativeResize="0"/>
          <p:nvPr/>
        </p:nvPicPr>
        <p:blipFill rotWithShape="1">
          <a:blip r:embed="rId5">
            <a:alphaModFix/>
          </a:blip>
          <a:srcRect/>
          <a:stretch/>
        </p:blipFill>
        <p:spPr>
          <a:xfrm>
            <a:off x="5268599" y="3770610"/>
            <a:ext cx="3179413" cy="2020824"/>
          </a:xfrm>
          <a:prstGeom prst="rect">
            <a:avLst/>
          </a:prstGeom>
          <a:noFill/>
          <a:ln>
            <a:noFill/>
          </a:ln>
        </p:spPr>
      </p:pic>
      <p:pic>
        <p:nvPicPr>
          <p:cNvPr id="185" name="Google Shape;185;p8" descr="Fantásticas para ideas para decorar, montar y preparar tu biblioteca de aula"/>
          <p:cNvPicPr preferRelativeResize="0"/>
          <p:nvPr/>
        </p:nvPicPr>
        <p:blipFill rotWithShape="1">
          <a:blip r:embed="rId6">
            <a:alphaModFix/>
          </a:blip>
          <a:srcRect/>
          <a:stretch/>
        </p:blipFill>
        <p:spPr>
          <a:xfrm>
            <a:off x="5299446" y="1898760"/>
            <a:ext cx="3179413" cy="1776750"/>
          </a:xfrm>
          <a:prstGeom prst="rect">
            <a:avLst/>
          </a:prstGeom>
          <a:noFill/>
          <a:ln>
            <a:noFill/>
          </a:ln>
        </p:spPr>
      </p:pic>
      <p:pic>
        <p:nvPicPr>
          <p:cNvPr id="186" name="Google Shape;186;p8" descr="crea una noticia apartir de la imagen y respondes las siguientes  preguntas.​ - Brainly.lat"/>
          <p:cNvPicPr preferRelativeResize="0"/>
          <p:nvPr/>
        </p:nvPicPr>
        <p:blipFill rotWithShape="1">
          <a:blip r:embed="rId7">
            <a:alphaModFix/>
          </a:blip>
          <a:srcRect/>
          <a:stretch/>
        </p:blipFill>
        <p:spPr>
          <a:xfrm>
            <a:off x="9026892" y="2126693"/>
            <a:ext cx="2963555" cy="1963056"/>
          </a:xfrm>
          <a:prstGeom prst="rect">
            <a:avLst/>
          </a:prstGeom>
          <a:noFill/>
          <a:ln>
            <a:noFill/>
          </a:ln>
        </p:spPr>
      </p:pic>
      <p:pic>
        <p:nvPicPr>
          <p:cNvPr id="187" name="Google Shape;187;p8" descr="Niño Pequeño Alegre Con Una Corona De Papel En La Cabeza Fotos, Retratos,  Imágenes Y Fotografía De Archivo Libres De Derecho. Image 26353710."/>
          <p:cNvPicPr preferRelativeResize="0"/>
          <p:nvPr/>
        </p:nvPicPr>
        <p:blipFill rotWithShape="1">
          <a:blip r:embed="rId8">
            <a:alphaModFix/>
          </a:blip>
          <a:srcRect/>
          <a:stretch/>
        </p:blipFill>
        <p:spPr>
          <a:xfrm>
            <a:off x="9026892" y="4690808"/>
            <a:ext cx="2963555" cy="2009775"/>
          </a:xfrm>
          <a:prstGeom prst="rect">
            <a:avLst/>
          </a:prstGeom>
          <a:noFill/>
          <a:ln>
            <a:noFill/>
          </a:ln>
        </p:spPr>
      </p:pic>
      <p:pic>
        <p:nvPicPr>
          <p:cNvPr id="188" name="Google Shape;188;p8" descr="Cartel de asistencia - Sectores del aula - Decoración del aula - Preescolar  - Escuela - Colegio | Fab, Ferns"/>
          <p:cNvPicPr preferRelativeResize="0"/>
          <p:nvPr/>
        </p:nvPicPr>
        <p:blipFill rotWithShape="1">
          <a:blip r:embed="rId9">
            <a:alphaModFix/>
          </a:blip>
          <a:srcRect/>
          <a:stretch/>
        </p:blipFill>
        <p:spPr>
          <a:xfrm>
            <a:off x="1683332" y="4596251"/>
            <a:ext cx="2963554" cy="2261740"/>
          </a:xfrm>
          <a:prstGeom prst="rect">
            <a:avLst/>
          </a:prstGeom>
          <a:noFill/>
          <a:ln>
            <a:noFill/>
          </a:ln>
        </p:spPr>
      </p:pic>
      <p:sp>
        <p:nvSpPr>
          <p:cNvPr id="189" name="Google Shape;189;p8"/>
          <p:cNvSpPr/>
          <p:nvPr/>
        </p:nvSpPr>
        <p:spPr>
          <a:xfrm>
            <a:off x="1544732" y="1207166"/>
            <a:ext cx="3179413" cy="4125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TIENDA ESCOLAR</a:t>
            </a:r>
            <a:endParaRPr sz="1400" b="0" i="0" u="none" strike="noStrike" cap="none">
              <a:solidFill>
                <a:srgbClr val="000000"/>
              </a:solidFill>
              <a:latin typeface="Arial"/>
              <a:ea typeface="Arial"/>
              <a:cs typeface="Arial"/>
              <a:sym typeface="Arial"/>
            </a:endParaRPr>
          </a:p>
        </p:txBody>
      </p:sp>
      <p:sp>
        <p:nvSpPr>
          <p:cNvPr id="190" name="Google Shape;190;p8"/>
          <p:cNvSpPr/>
          <p:nvPr/>
        </p:nvSpPr>
        <p:spPr>
          <a:xfrm>
            <a:off x="9026893" y="1202543"/>
            <a:ext cx="2963555" cy="4125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ESCRITURA LIBRE</a:t>
            </a:r>
            <a:endParaRPr sz="1400" b="0" i="0" u="none" strike="noStrike" cap="none">
              <a:solidFill>
                <a:srgbClr val="000000"/>
              </a:solidFill>
              <a:latin typeface="Arial"/>
              <a:ea typeface="Arial"/>
              <a:cs typeface="Arial"/>
              <a:sym typeface="Arial"/>
            </a:endParaRPr>
          </a:p>
        </p:txBody>
      </p:sp>
      <p:sp>
        <p:nvSpPr>
          <p:cNvPr id="191" name="Google Shape;191;p8"/>
          <p:cNvSpPr/>
          <p:nvPr/>
        </p:nvSpPr>
        <p:spPr>
          <a:xfrm>
            <a:off x="5326624" y="1207165"/>
            <a:ext cx="3179413" cy="4125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BIBLIOTECA DE AULA</a:t>
            </a:r>
            <a:endParaRPr sz="1400" b="0" i="0" u="none" strike="noStrike" cap="none">
              <a:solidFill>
                <a:srgbClr val="000000"/>
              </a:solidFill>
              <a:latin typeface="Arial"/>
              <a:ea typeface="Arial"/>
              <a:cs typeface="Arial"/>
              <a:sym typeface="Arial"/>
            </a:endParaRPr>
          </a:p>
        </p:txBody>
      </p:sp>
      <p:sp>
        <p:nvSpPr>
          <p:cNvPr id="192" name="Google Shape;192;p8"/>
          <p:cNvSpPr/>
          <p:nvPr/>
        </p:nvSpPr>
        <p:spPr>
          <a:xfrm>
            <a:off x="1662368" y="4071908"/>
            <a:ext cx="2963555" cy="41259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ASISTENCIA </a:t>
            </a:r>
            <a:endParaRPr sz="1400" b="0" i="0" u="none" strike="noStrike" cap="none">
              <a:solidFill>
                <a:srgbClr val="000000"/>
              </a:solidFill>
              <a:latin typeface="Arial"/>
              <a:ea typeface="Arial"/>
              <a:cs typeface="Arial"/>
              <a:sym typeface="Arial"/>
            </a:endParaRPr>
          </a:p>
        </p:txBody>
      </p:sp>
      <p:sp>
        <p:nvSpPr>
          <p:cNvPr id="193" name="Google Shape;193;p8"/>
          <p:cNvSpPr/>
          <p:nvPr/>
        </p:nvSpPr>
        <p:spPr>
          <a:xfrm>
            <a:off x="9492672" y="1841546"/>
            <a:ext cx="2156414" cy="223488"/>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Noticia personal</a:t>
            </a:r>
            <a:endParaRPr sz="1400" b="0" i="0" u="none" strike="noStrike" cap="none">
              <a:solidFill>
                <a:srgbClr val="000000"/>
              </a:solidFill>
              <a:latin typeface="Arial"/>
              <a:ea typeface="Arial"/>
              <a:cs typeface="Arial"/>
              <a:sym typeface="Arial"/>
            </a:endParaRPr>
          </a:p>
        </p:txBody>
      </p:sp>
      <p:sp>
        <p:nvSpPr>
          <p:cNvPr id="194" name="Google Shape;194;p8"/>
          <p:cNvSpPr/>
          <p:nvPr/>
        </p:nvSpPr>
        <p:spPr>
          <a:xfrm>
            <a:off x="9515331" y="4372763"/>
            <a:ext cx="2156414" cy="223488"/>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Calibri"/>
                <a:ea typeface="Calibri"/>
                <a:cs typeface="Calibri"/>
                <a:sym typeface="Calibri"/>
              </a:rPr>
              <a:t>Niño de la semana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00" name="Google Shape;200;p9"/>
          <p:cNvSpPr txBox="1"/>
          <p:nvPr/>
        </p:nvSpPr>
        <p:spPr>
          <a:xfrm>
            <a:off x="961668" y="597315"/>
            <a:ext cx="103319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000" b="1">
                <a:latin typeface="Calibri"/>
                <a:ea typeface="Calibri"/>
                <a:cs typeface="Calibri"/>
                <a:sym typeface="Calibri"/>
              </a:rPr>
              <a:t> TENER ALTAS </a:t>
            </a:r>
            <a:r>
              <a:rPr lang="es-PE" sz="2000" b="1" i="0" u="none" strike="noStrike" cap="none">
                <a:solidFill>
                  <a:srgbClr val="000000"/>
                </a:solidFill>
                <a:latin typeface="Calibri"/>
                <a:ea typeface="Calibri"/>
                <a:cs typeface="Calibri"/>
                <a:sym typeface="Calibri"/>
              </a:rPr>
              <a:t>EXPECTATIVAS </a:t>
            </a:r>
            <a:r>
              <a:rPr lang="es-PE" sz="2000" b="1">
                <a:latin typeface="Calibri"/>
                <a:ea typeface="Calibri"/>
                <a:cs typeface="Calibri"/>
                <a:sym typeface="Calibri"/>
              </a:rPr>
              <a:t>FRENTE AL </a:t>
            </a:r>
            <a:r>
              <a:rPr lang="es-PE" sz="2000" b="1" i="0" u="none" strike="noStrike" cap="none">
                <a:solidFill>
                  <a:srgbClr val="000000"/>
                </a:solidFill>
                <a:latin typeface="Calibri"/>
                <a:ea typeface="Calibri"/>
                <a:cs typeface="Calibri"/>
                <a:sym typeface="Calibri"/>
              </a:rPr>
              <a:t>APRENDIZAJE DE </a:t>
            </a:r>
            <a:r>
              <a:rPr lang="es-PE" sz="2000" b="1">
                <a:latin typeface="Calibri"/>
                <a:ea typeface="Calibri"/>
                <a:cs typeface="Calibri"/>
                <a:sym typeface="Calibri"/>
              </a:rPr>
              <a:t>LOS  ESTUDIANTES</a:t>
            </a:r>
            <a:endParaRPr sz="2000" b="0" i="0" u="none" strike="noStrike" cap="none">
              <a:solidFill>
                <a:schemeClr val="dk1"/>
              </a:solidFill>
              <a:latin typeface="Calibri"/>
              <a:ea typeface="Calibri"/>
              <a:cs typeface="Calibri"/>
              <a:sym typeface="Calibri"/>
            </a:endParaRPr>
          </a:p>
        </p:txBody>
      </p:sp>
      <p:sp>
        <p:nvSpPr>
          <p:cNvPr id="201" name="Google Shape;201;p9"/>
          <p:cNvSpPr txBox="1"/>
          <p:nvPr/>
        </p:nvSpPr>
        <p:spPr>
          <a:xfrm>
            <a:off x="1273743" y="1554612"/>
            <a:ext cx="3748238" cy="4985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rgbClr val="000000"/>
                </a:solidFill>
                <a:latin typeface="Calibri"/>
                <a:ea typeface="Calibri"/>
                <a:cs typeface="Calibri"/>
                <a:sym typeface="Calibri"/>
              </a:rPr>
              <a:t>Muchos de los últimos estudios demuestran que las expectativas que tenemos sobre las posibilidades de aprendizaje de nuestros estudiantes juegan un papel fundamental en sus logros.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rgbClr val="000000"/>
                </a:solidFill>
                <a:latin typeface="Calibri"/>
                <a:ea typeface="Calibri"/>
                <a:cs typeface="Calibri"/>
                <a:sym typeface="Calibri"/>
              </a:rPr>
              <a:t>Se ha comprobado que los docentes que han puesto grandes expectativas en sus estudiantes manifiestan sentirse más vinculados a ellos. De esta forma, la calidad de la comunicación, el refuerzo y la calidez afectiva serán de vital importancia para lograr un mejor desempeño</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9"/>
          <p:cNvSpPr txBox="1"/>
          <p:nvPr/>
        </p:nvSpPr>
        <p:spPr>
          <a:xfrm>
            <a:off x="5334056" y="1300673"/>
            <a:ext cx="6096000" cy="501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rgbClr val="FF0000"/>
                </a:solidFill>
                <a:latin typeface="Calibri"/>
                <a:ea typeface="Calibri"/>
                <a:cs typeface="Calibri"/>
                <a:sym typeface="Calibri"/>
              </a:rPr>
              <a:t>Algunas expresiones como las siguientes tienen que desaparecer como forma de dirigirnos a los estudiantes o a sus familias:</a:t>
            </a:r>
            <a:endParaRPr sz="2000" b="0" i="0" u="none" strike="noStrike" cap="none">
              <a:solidFill>
                <a:srgbClr val="FF0000"/>
              </a:solidFill>
              <a:latin typeface="Calibri"/>
              <a:ea typeface="Calibri"/>
              <a:cs typeface="Calibri"/>
              <a:sym typeface="Calibri"/>
            </a:endParaRPr>
          </a:p>
          <a:p>
            <a:pPr marL="0" marR="0" lvl="0" indent="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 “Así no se escribe”.</a:t>
            </a: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“Estás leyendo mal”.</a:t>
            </a: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“Ellos no saben leer”.</a:t>
            </a: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“Qué voy a hacer, si ellos no pueden aprender”.</a:t>
            </a: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br>
              <a:rPr lang="es-PE" sz="2000" b="0" i="0" u="none" strike="noStrike" cap="none">
                <a:solidFill>
                  <a:srgbClr val="FF0000"/>
                </a:solidFill>
                <a:latin typeface="Calibri"/>
                <a:ea typeface="Calibri"/>
                <a:cs typeface="Calibri"/>
                <a:sym typeface="Calibri"/>
              </a:rPr>
            </a:br>
            <a:r>
              <a:rPr lang="es-PE" sz="2000" b="0" i="0" u="none" strike="noStrike" cap="none">
                <a:solidFill>
                  <a:srgbClr val="FF0000"/>
                </a:solidFill>
                <a:latin typeface="Calibri"/>
                <a:ea typeface="Calibri"/>
                <a:cs typeface="Calibri"/>
                <a:sym typeface="Calibri"/>
              </a:rPr>
              <a:t>En ocasiones, no se trata solo de lo que decimos, sino de la forma como actuamos:</a:t>
            </a:r>
            <a:endParaRPr sz="2000" b="0" i="0" u="none" strike="noStrike" cap="none">
              <a:solidFill>
                <a:srgbClr val="FF0000"/>
              </a:solidFill>
              <a:latin typeface="Arial"/>
              <a:ea typeface="Arial"/>
              <a:cs typeface="Arial"/>
              <a:sym typeface="Arial"/>
            </a:endParaRPr>
          </a:p>
          <a:p>
            <a:pPr marL="285750" marR="0" lvl="0" indent="-28575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Les damos textos para copiar porque pensamos que no son capaces de escribir por sí mismos.</a:t>
            </a:r>
            <a:endParaRPr sz="2000" b="0" i="0" u="none" strike="noStrike" cap="none">
              <a:solidFill>
                <a:srgbClr val="FF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Les damos formatos, siluetas o simplemente se lo hacemos </a:t>
            </a:r>
            <a:endParaRPr sz="1400" b="0" i="0" u="none" strike="noStrike" cap="none">
              <a:solidFill>
                <a:srgbClr val="FF0000"/>
              </a:solidFill>
              <a:latin typeface="Arial"/>
              <a:ea typeface="Arial"/>
              <a:cs typeface="Arial"/>
              <a:sym typeface="Arial"/>
            </a:endParaRPr>
          </a:p>
          <a:p>
            <a:pPr marL="285750" marR="0" lvl="0" indent="-285750" algn="just" rtl="0">
              <a:lnSpc>
                <a:spcPct val="100000"/>
              </a:lnSpc>
              <a:spcBef>
                <a:spcPts val="0"/>
              </a:spcBef>
              <a:spcAft>
                <a:spcPts val="0"/>
              </a:spcAft>
              <a:buClr>
                <a:srgbClr val="FF0000"/>
              </a:buClr>
              <a:buSzPts val="2000"/>
              <a:buFont typeface="Arial"/>
              <a:buChar char="•"/>
            </a:pPr>
            <a:r>
              <a:rPr lang="es-PE" sz="2000" b="0" i="0" u="none" strike="noStrike" cap="none">
                <a:solidFill>
                  <a:srgbClr val="FF0000"/>
                </a:solidFill>
                <a:latin typeface="Calibri"/>
                <a:ea typeface="Calibri"/>
                <a:cs typeface="Calibri"/>
                <a:sym typeface="Calibri"/>
              </a:rPr>
              <a:t>No les ofrecemos diversos textos porque creemos que aun no saben leer.</a:t>
            </a:r>
            <a:endParaRPr sz="2000" b="0" i="0" u="none" strike="noStrike" cap="none">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08" name="Google Shape;208;p10"/>
          <p:cNvSpPr txBox="1"/>
          <p:nvPr/>
        </p:nvSpPr>
        <p:spPr>
          <a:xfrm>
            <a:off x="1079093" y="167013"/>
            <a:ext cx="103320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000" b="1" dirty="0">
                <a:latin typeface="Calibri"/>
                <a:ea typeface="Calibri"/>
                <a:cs typeface="Calibri"/>
                <a:sym typeface="Calibri"/>
              </a:rPr>
              <a:t> </a:t>
            </a:r>
            <a:r>
              <a:rPr lang="es-PE" sz="2600" b="1" dirty="0">
                <a:latin typeface="Calibri"/>
                <a:ea typeface="Calibri"/>
                <a:cs typeface="Calibri"/>
                <a:sym typeface="Calibri"/>
              </a:rPr>
              <a:t>PROMOVER UN AMBIENTE FAVORABLE PARA LOS APRENDIZAJES</a:t>
            </a:r>
            <a:r>
              <a:rPr lang="es-PE" sz="2000" b="1" dirty="0">
                <a:latin typeface="Calibri"/>
                <a:ea typeface="Calibri"/>
                <a:cs typeface="Calibri"/>
                <a:sym typeface="Calibri"/>
              </a:rPr>
              <a:t> </a:t>
            </a:r>
            <a:r>
              <a:rPr lang="es-PE" sz="2000" b="1" i="0" u="none" strike="noStrike" cap="none" dirty="0">
                <a:solidFill>
                  <a:srgbClr val="000000"/>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p:txBody>
      </p:sp>
      <p:sp>
        <p:nvSpPr>
          <p:cNvPr id="209" name="Google Shape;209;p10"/>
          <p:cNvSpPr txBox="1"/>
          <p:nvPr/>
        </p:nvSpPr>
        <p:spPr>
          <a:xfrm>
            <a:off x="6767065" y="4069575"/>
            <a:ext cx="476145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PE" sz="1800" i="0" u="none" strike="noStrike" cap="none" dirty="0">
                <a:solidFill>
                  <a:schemeClr val="dk1"/>
                </a:solidFill>
                <a:latin typeface="Arial"/>
                <a:ea typeface="Arial"/>
                <a:cs typeface="Arial"/>
                <a:sym typeface="Arial"/>
              </a:rPr>
              <a:t>La </a:t>
            </a:r>
            <a:r>
              <a:rPr lang="es-PE" sz="1800" b="1" i="0" u="none" strike="noStrike" cap="none" dirty="0">
                <a:solidFill>
                  <a:schemeClr val="dk1"/>
                </a:solidFill>
                <a:latin typeface="Arial"/>
                <a:ea typeface="Arial"/>
                <a:cs typeface="Arial"/>
                <a:sym typeface="Arial"/>
              </a:rPr>
              <a:t>afectividad</a:t>
            </a:r>
            <a:r>
              <a:rPr lang="es-PE" sz="1800" i="0" u="none" strike="noStrike" cap="none" dirty="0">
                <a:solidFill>
                  <a:schemeClr val="dk1"/>
                </a:solidFill>
                <a:latin typeface="Arial"/>
                <a:ea typeface="Arial"/>
                <a:cs typeface="Arial"/>
                <a:sym typeface="Arial"/>
              </a:rPr>
              <a:t> aparece como un soporte importante y característico de estos establecimientos, con relaciones no autoritarias entre alumnos y docentes. Los estudiantes se sienten a gusto en la escuela y asisten a clase con buena disposición</a:t>
            </a:r>
            <a:r>
              <a:rPr lang="es-PE" sz="1800" b="1" i="0" u="none" strike="noStrike" cap="none" dirty="0">
                <a:solidFill>
                  <a:schemeClr val="dk1"/>
                </a:solidFill>
                <a:latin typeface="Arial"/>
                <a:ea typeface="Arial"/>
                <a:cs typeface="Arial"/>
                <a:sym typeface="Arial"/>
              </a:rPr>
              <a:t>.</a:t>
            </a:r>
            <a:endParaRPr sz="1200" b="0" i="0" u="none" strike="noStrike" cap="none" dirty="0">
              <a:solidFill>
                <a:schemeClr val="dk1"/>
              </a:solidFill>
              <a:latin typeface="Calibri"/>
              <a:ea typeface="Calibri"/>
              <a:cs typeface="Calibri"/>
              <a:sym typeface="Calibri"/>
            </a:endParaRPr>
          </a:p>
        </p:txBody>
      </p:sp>
      <p:sp>
        <p:nvSpPr>
          <p:cNvPr id="2" name="Google Shape;208;p10">
            <a:extLst>
              <a:ext uri="{FF2B5EF4-FFF2-40B4-BE49-F238E27FC236}">
                <a16:creationId xmlns:a16="http://schemas.microsoft.com/office/drawing/2014/main" id="{61107540-E04A-058D-CC7D-09734C367741}"/>
              </a:ext>
            </a:extLst>
          </p:cNvPr>
          <p:cNvSpPr txBox="1"/>
          <p:nvPr/>
        </p:nvSpPr>
        <p:spPr>
          <a:xfrm>
            <a:off x="1079093" y="814356"/>
            <a:ext cx="3913821" cy="22467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1800" dirty="0">
                <a:latin typeface="Arial Narrow" panose="020B0606020202030204" pitchFamily="34" charset="0"/>
                <a:ea typeface="Calibri"/>
                <a:cs typeface="Calibri"/>
                <a:sym typeface="Calibri"/>
              </a:rPr>
              <a:t> </a:t>
            </a:r>
            <a:r>
              <a:rPr lang="es-PE" sz="2000" dirty="0">
                <a:latin typeface="Arial Narrow" panose="020B0606020202030204" pitchFamily="34" charset="0"/>
                <a:ea typeface="Calibri"/>
                <a:cs typeface="Calibri"/>
                <a:sym typeface="Calibri"/>
              </a:rPr>
              <a:t>El ambiente hace referencia:</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000" dirty="0">
                <a:latin typeface="Arial Narrow" panose="020B0606020202030204" pitchFamily="34" charset="0"/>
                <a:ea typeface="Calibri"/>
                <a:cs typeface="Calibri"/>
                <a:sym typeface="Calibri"/>
              </a:rPr>
              <a:t>Organización del espacio</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000" dirty="0">
                <a:latin typeface="Arial Narrow" panose="020B0606020202030204" pitchFamily="34" charset="0"/>
                <a:ea typeface="Calibri"/>
                <a:cs typeface="Calibri"/>
                <a:sym typeface="Calibri"/>
              </a:rPr>
              <a:t>Disposición y distribución de los recursos didácticos </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000" dirty="0">
                <a:latin typeface="Arial Narrow" panose="020B0606020202030204" pitchFamily="34" charset="0"/>
                <a:ea typeface="Calibri"/>
                <a:cs typeface="Calibri"/>
                <a:sym typeface="Calibri"/>
              </a:rPr>
              <a:t>Manejo del tiempo</a:t>
            </a:r>
          </a:p>
          <a:p>
            <a:pPr marL="342900" marR="0" lvl="0" indent="-342900" algn="just" rtl="0">
              <a:lnSpc>
                <a:spcPct val="100000"/>
              </a:lnSpc>
              <a:spcBef>
                <a:spcPts val="0"/>
              </a:spcBef>
              <a:spcAft>
                <a:spcPts val="0"/>
              </a:spcAft>
              <a:buClr>
                <a:srgbClr val="000000"/>
              </a:buClr>
              <a:buSzPts val="2000"/>
              <a:buFont typeface="Arial" panose="020B0604020202020204" pitchFamily="34" charset="0"/>
              <a:buChar char="•"/>
            </a:pPr>
            <a:r>
              <a:rPr lang="es-PE" sz="2000" dirty="0">
                <a:latin typeface="Arial Narrow" panose="020B0606020202030204" pitchFamily="34" charset="0"/>
                <a:ea typeface="Calibri"/>
                <a:cs typeface="Calibri"/>
                <a:sym typeface="Calibri"/>
              </a:rPr>
              <a:t>Interacciones que se permiten  y se dan en el aula.</a:t>
            </a:r>
            <a:endParaRPr sz="2400" i="0" u="none" strike="noStrike" cap="none" dirty="0">
              <a:solidFill>
                <a:schemeClr val="dk1"/>
              </a:solidFill>
              <a:latin typeface="Arial Narrow" panose="020B0606020202030204" pitchFamily="34" charset="0"/>
              <a:ea typeface="Calibri"/>
              <a:cs typeface="Calibri"/>
              <a:sym typeface="Calibri"/>
            </a:endParaRPr>
          </a:p>
        </p:txBody>
      </p:sp>
      <p:pic>
        <p:nvPicPr>
          <p:cNvPr id="2054" name="Picture 6" descr="El clima de aula en los proyectos de trabajo. Crear ambientes de aprendizaje  para incluir la diversidad infantil">
            <a:extLst>
              <a:ext uri="{FF2B5EF4-FFF2-40B4-BE49-F238E27FC236}">
                <a16:creationId xmlns:a16="http://schemas.microsoft.com/office/drawing/2014/main" id="{DD214CB4-6489-9142-915B-BDC610913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567" y="3061085"/>
            <a:ext cx="4878876" cy="298255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09;p10">
            <a:extLst>
              <a:ext uri="{FF2B5EF4-FFF2-40B4-BE49-F238E27FC236}">
                <a16:creationId xmlns:a16="http://schemas.microsoft.com/office/drawing/2014/main" id="{B392CBCC-D196-3DEA-A3B4-C4279CB43509}"/>
              </a:ext>
            </a:extLst>
          </p:cNvPr>
          <p:cNvSpPr txBox="1"/>
          <p:nvPr/>
        </p:nvSpPr>
        <p:spPr>
          <a:xfrm>
            <a:off x="6649641" y="659613"/>
            <a:ext cx="4878876"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PE" sz="2000" i="0" u="none" strike="noStrike" cap="none" dirty="0">
                <a:solidFill>
                  <a:schemeClr val="dk1"/>
                </a:solidFill>
                <a:latin typeface="Arial Narrow" panose="020B0606020202030204" pitchFamily="34" charset="0"/>
                <a:sym typeface="Arial"/>
              </a:rPr>
              <a:t>Todos los estudiantes deben ser actores de una convivencia armoniosa. Asumiendo tareas, responsabilidades, cumpliendo los tiempos establecidos, practicando valores,  como el respeto, la solidaridad, la empatía, etc</a:t>
            </a:r>
            <a:r>
              <a:rPr lang="es-PE" sz="2000" dirty="0">
                <a:solidFill>
                  <a:schemeClr val="dk1"/>
                </a:solidFill>
                <a:latin typeface="Arial Narrow" panose="020B0606020202030204" pitchFamily="34" charset="0"/>
              </a:rPr>
              <a:t>. Para ello es clave tener al docente como referente y permanente monitoreo y acompañamiento a las acciones de los estudiantes.</a:t>
            </a:r>
            <a:endParaRPr b="0" i="0" u="none" strike="noStrike" cap="none" dirty="0">
              <a:solidFill>
                <a:schemeClr val="dk1"/>
              </a:solidFill>
              <a:latin typeface="Arial Narrow" panose="020B0606020202030204" pitchFamily="34" charset="0"/>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2"/>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15" name="Google Shape;215;p12"/>
          <p:cNvSpPr txBox="1"/>
          <p:nvPr/>
        </p:nvSpPr>
        <p:spPr>
          <a:xfrm>
            <a:off x="1847327" y="1979947"/>
            <a:ext cx="9294657" cy="12926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E" sz="2600" b="1" i="0" u="none" strike="noStrike" cap="none" dirty="0">
                <a:solidFill>
                  <a:srgbClr val="000000"/>
                </a:solidFill>
                <a:latin typeface="Arial"/>
                <a:ea typeface="Arial"/>
                <a:cs typeface="Arial"/>
                <a:sym typeface="Arial"/>
              </a:rPr>
              <a:t>ORIENTACIONES PARA UNA INTERVENCIÓN EFECTIVA DEL DOCENTE EN EL PROCESO DE LA APROPIACIÓN DE LA LECTO-ESCRITURA ALFABÉTICA</a:t>
            </a: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2"/>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15" name="Google Shape;215;p12"/>
          <p:cNvSpPr txBox="1"/>
          <p:nvPr/>
        </p:nvSpPr>
        <p:spPr>
          <a:xfrm>
            <a:off x="1847327" y="1559033"/>
            <a:ext cx="9294657"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E" sz="4000" i="0" u="none" strike="noStrike" cap="none" dirty="0">
                <a:solidFill>
                  <a:srgbClr val="000000"/>
                </a:solidFill>
                <a:latin typeface="Arial"/>
                <a:ea typeface="Arial"/>
                <a:cs typeface="Arial"/>
                <a:sym typeface="Arial"/>
              </a:rPr>
              <a:t>¿Qué acciones realizamos antes de desafiar a nuestros estudiantes a </a:t>
            </a:r>
            <a:r>
              <a:rPr lang="es-PE" sz="4000" dirty="0"/>
              <a:t>elaborar una receta como alternativa para solucionar problemas de sobrepeso?</a:t>
            </a:r>
            <a:endParaRPr sz="4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768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1dd4dbf8a72_0_51"/>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pic>
        <p:nvPicPr>
          <p:cNvPr id="221" name="Google Shape;221;g1dd4dbf8a72_0_51"/>
          <p:cNvPicPr preferRelativeResize="0"/>
          <p:nvPr/>
        </p:nvPicPr>
        <p:blipFill rotWithShape="1">
          <a:blip r:embed="rId4">
            <a:alphaModFix/>
          </a:blip>
          <a:srcRect/>
          <a:stretch/>
        </p:blipFill>
        <p:spPr>
          <a:xfrm>
            <a:off x="1763350" y="2329750"/>
            <a:ext cx="9895251" cy="3679164"/>
          </a:xfrm>
          <a:prstGeom prst="rect">
            <a:avLst/>
          </a:prstGeom>
          <a:noFill/>
          <a:ln>
            <a:noFill/>
          </a:ln>
        </p:spPr>
      </p:pic>
      <p:sp>
        <p:nvSpPr>
          <p:cNvPr id="222" name="Google Shape;222;g1dd4dbf8a72_0_51"/>
          <p:cNvSpPr txBox="1"/>
          <p:nvPr/>
        </p:nvSpPr>
        <p:spPr>
          <a:xfrm>
            <a:off x="1055625" y="328793"/>
            <a:ext cx="103320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2600" b="1" dirty="0"/>
              <a:t>SITUACIÓN 1</a:t>
            </a:r>
            <a:endParaRPr sz="3000" b="0" i="0" u="none" strike="noStrike" cap="none" dirty="0">
              <a:solidFill>
                <a:schemeClr val="dk1"/>
              </a:solidFill>
              <a:latin typeface="Calibri"/>
              <a:ea typeface="Calibri"/>
              <a:cs typeface="Calibri"/>
              <a:sym typeface="Calibri"/>
            </a:endParaRPr>
          </a:p>
        </p:txBody>
      </p:sp>
      <p:sp>
        <p:nvSpPr>
          <p:cNvPr id="223" name="Google Shape;223;g1dd4dbf8a72_0_51"/>
          <p:cNvSpPr txBox="1"/>
          <p:nvPr/>
        </p:nvSpPr>
        <p:spPr>
          <a:xfrm>
            <a:off x="1161050" y="1036750"/>
            <a:ext cx="10722900" cy="1293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2600" dirty="0"/>
              <a:t>Leer textos permite que los niños desarrollen capacidades para la comprensión, y a la vez comprenden el sistema de escritura alfabética, elaborando hipótesis más ajustadas.</a:t>
            </a: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1234440" y="365125"/>
            <a:ext cx="854964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3600"/>
              <a:buFont typeface="Verdana"/>
              <a:buNone/>
            </a:pPr>
            <a:r>
              <a:rPr lang="es-PE" sz="3600" b="1" i="0" u="none" strike="noStrike">
                <a:solidFill>
                  <a:srgbClr val="FF0000"/>
                </a:solidFill>
                <a:latin typeface="Verdana"/>
                <a:ea typeface="Verdana"/>
                <a:cs typeface="Verdana"/>
                <a:sym typeface="Verdana"/>
              </a:rPr>
              <a:t>PROPÓSITO DEL TALLER</a:t>
            </a:r>
            <a:endParaRPr sz="3600"/>
          </a:p>
        </p:txBody>
      </p:sp>
      <p:sp>
        <p:nvSpPr>
          <p:cNvPr id="93" name="Google Shape;93;p2"/>
          <p:cNvSpPr txBox="1"/>
          <p:nvPr/>
        </p:nvSpPr>
        <p:spPr>
          <a:xfrm>
            <a:off x="1234440" y="1978075"/>
            <a:ext cx="10500300" cy="304770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rgbClr val="000000"/>
              </a:buClr>
              <a:buSzPts val="3200"/>
              <a:buFont typeface="Noto Sans Symbols"/>
              <a:buChar char="▪"/>
            </a:pPr>
            <a:r>
              <a:rPr lang="es-PE" sz="3200">
                <a:latin typeface="Verdana"/>
                <a:ea typeface="Verdana"/>
                <a:cs typeface="Verdana"/>
                <a:sym typeface="Verdana"/>
              </a:rPr>
              <a:t>Reconocer</a:t>
            </a:r>
            <a:r>
              <a:rPr lang="es-PE" sz="3200" b="0" i="0" u="none" strike="noStrike" cap="none">
                <a:solidFill>
                  <a:srgbClr val="000000"/>
                </a:solidFill>
                <a:latin typeface="Verdana"/>
                <a:ea typeface="Verdana"/>
                <a:cs typeface="Verdana"/>
                <a:sym typeface="Verdana"/>
              </a:rPr>
              <a:t> aspectos necesarios para consolidar </a:t>
            </a:r>
            <a:r>
              <a:rPr lang="es-PE" sz="3200">
                <a:latin typeface="Verdana"/>
                <a:ea typeface="Verdana"/>
                <a:cs typeface="Verdana"/>
                <a:sym typeface="Verdana"/>
              </a:rPr>
              <a:t>la lectura y escritura alfabética.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Verdana"/>
              <a:ea typeface="Verdana"/>
              <a:cs typeface="Verdana"/>
              <a:sym typeface="Verdana"/>
            </a:endParaRPr>
          </a:p>
          <a:p>
            <a:pPr marL="457200" marR="0" lvl="0" indent="-457200" algn="just" rtl="0">
              <a:lnSpc>
                <a:spcPct val="100000"/>
              </a:lnSpc>
              <a:spcBef>
                <a:spcPts val="0"/>
              </a:spcBef>
              <a:spcAft>
                <a:spcPts val="0"/>
              </a:spcAft>
              <a:buClr>
                <a:srgbClr val="000000"/>
              </a:buClr>
              <a:buSzPts val="3200"/>
              <a:buFont typeface="Noto Sans Symbols"/>
              <a:buChar char="▪"/>
            </a:pPr>
            <a:r>
              <a:rPr lang="es-PE" sz="3200">
                <a:latin typeface="Verdana"/>
                <a:ea typeface="Verdana"/>
                <a:cs typeface="Verdana"/>
                <a:sym typeface="Verdana"/>
              </a:rPr>
              <a:t>Brindar orientaciones metodológicas que as</a:t>
            </a:r>
            <a:r>
              <a:rPr lang="es-PE" sz="3200" b="0" i="0" u="none" strike="noStrike" cap="none">
                <a:solidFill>
                  <a:srgbClr val="000000"/>
                </a:solidFill>
                <a:latin typeface="Verdana"/>
                <a:ea typeface="Verdana"/>
                <a:cs typeface="Verdana"/>
                <a:sym typeface="Verdana"/>
              </a:rPr>
              <a:t>egur</a:t>
            </a:r>
            <a:r>
              <a:rPr lang="es-PE" sz="3200">
                <a:latin typeface="Verdana"/>
                <a:ea typeface="Verdana"/>
                <a:cs typeface="Verdana"/>
                <a:sym typeface="Verdana"/>
              </a:rPr>
              <a:t>en</a:t>
            </a:r>
            <a:r>
              <a:rPr lang="es-PE" sz="3200" b="0" i="0" u="none" strike="noStrike" cap="none">
                <a:solidFill>
                  <a:srgbClr val="000000"/>
                </a:solidFill>
                <a:latin typeface="Verdana"/>
                <a:ea typeface="Verdana"/>
                <a:cs typeface="Verdana"/>
                <a:sym typeface="Verdana"/>
              </a:rPr>
              <a:t> la consolidación de </a:t>
            </a:r>
            <a:r>
              <a:rPr lang="es-PE" sz="3200">
                <a:solidFill>
                  <a:schemeClr val="dk1"/>
                </a:solidFill>
                <a:latin typeface="Verdana"/>
                <a:ea typeface="Verdana"/>
                <a:cs typeface="Verdana"/>
                <a:sym typeface="Verdana"/>
              </a:rPr>
              <a:t>la lectura y escritura alfabética.</a:t>
            </a:r>
            <a:endParaRPr sz="1800" b="0" i="0" u="none" strike="noStrike" cap="none">
              <a:solidFill>
                <a:schemeClr val="dk1"/>
              </a:solidFill>
              <a:latin typeface="Calibri"/>
              <a:ea typeface="Calibri"/>
              <a:cs typeface="Calibri"/>
              <a:sym typeface="Calibri"/>
            </a:endParaRPr>
          </a:p>
        </p:txBody>
      </p:sp>
      <p:pic>
        <p:nvPicPr>
          <p:cNvPr id="94" name="Google Shape;94;p2"/>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41" name="Google Shape;241;p13"/>
          <p:cNvSpPr/>
          <p:nvPr/>
        </p:nvSpPr>
        <p:spPr>
          <a:xfrm>
            <a:off x="1720683" y="1753953"/>
            <a:ext cx="10331974" cy="444737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s-PE" sz="1800" b="0" i="0" u="none" strike="noStrike" cap="none">
                <a:solidFill>
                  <a:schemeClr val="dk1"/>
                </a:solidFill>
                <a:latin typeface="Arial"/>
                <a:ea typeface="Arial"/>
                <a:cs typeface="Arial"/>
                <a:sym typeface="Arial"/>
              </a:rPr>
              <a:t>  </a:t>
            </a:r>
            <a:r>
              <a:rPr lang="es-PE" sz="9900" b="0" i="0" u="none" strike="noStrike" cap="none">
                <a:solidFill>
                  <a:schemeClr val="dk1"/>
                </a:solidFill>
                <a:latin typeface="Arial"/>
                <a:ea typeface="Arial"/>
                <a:cs typeface="Arial"/>
                <a:sym typeface="Arial"/>
              </a:rPr>
              <a:t>                   </a:t>
            </a:r>
            <a:br>
              <a:rPr lang="es-PE" sz="1800" b="0" i="0" u="none" strike="noStrike" cap="none">
                <a:solidFill>
                  <a:schemeClr val="dk1"/>
                </a:solidFill>
                <a:latin typeface="Arial"/>
                <a:ea typeface="Arial"/>
                <a:cs typeface="Arial"/>
                <a:sym typeface="Arial"/>
              </a:rPr>
            </a:br>
            <a:br>
              <a:rPr lang="es-PE"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Calibri"/>
              <a:buNone/>
            </a:pPr>
            <a:endParaRPr sz="3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s-PE" sz="2800" b="1" i="0" u="none" strike="noStrike" cap="none">
                <a:solidFill>
                  <a:srgbClr val="000000"/>
                </a:solidFill>
                <a:latin typeface="Arial"/>
                <a:ea typeface="Arial"/>
                <a:cs typeface="Arial"/>
                <a:sym typeface="Arial"/>
              </a:rPr>
              <a:t>Ponen a prueba sus ideas sobre el sistema de escritura</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s-PE" sz="2200" b="0" i="0" u="none" strike="noStrike" cap="none">
                <a:solidFill>
                  <a:srgbClr val="000000"/>
                </a:solidFill>
                <a:latin typeface="Arial"/>
                <a:ea typeface="Arial"/>
                <a:cs typeface="Arial"/>
                <a:sym typeface="Arial"/>
              </a:rPr>
              <a:t>A partir de usos y prácticas sociales del lenguaje, con diferentes propósitos claros.</a:t>
            </a:r>
            <a:endParaRPr sz="1200" b="0" i="0" u="none" strike="noStrike" cap="none">
              <a:solidFill>
                <a:schemeClr val="dk1"/>
              </a:solidFill>
              <a:latin typeface="Calibri"/>
              <a:ea typeface="Calibri"/>
              <a:cs typeface="Calibri"/>
              <a:sym typeface="Calibri"/>
            </a:endParaRPr>
          </a:p>
        </p:txBody>
      </p:sp>
      <p:pic>
        <p:nvPicPr>
          <p:cNvPr id="242" name="Google Shape;242;p13"/>
          <p:cNvPicPr preferRelativeResize="0"/>
          <p:nvPr/>
        </p:nvPicPr>
        <p:blipFill rotWithShape="1">
          <a:blip r:embed="rId4">
            <a:alphaModFix/>
          </a:blip>
          <a:srcRect/>
          <a:stretch/>
        </p:blipFill>
        <p:spPr>
          <a:xfrm>
            <a:off x="1788160" y="1005840"/>
            <a:ext cx="9580880" cy="3672840"/>
          </a:xfrm>
          <a:prstGeom prst="rect">
            <a:avLst/>
          </a:prstGeom>
          <a:noFill/>
          <a:ln>
            <a:noFill/>
          </a:ln>
        </p:spPr>
      </p:pic>
      <p:sp>
        <p:nvSpPr>
          <p:cNvPr id="2" name="Google Shape;222;g1dd4dbf8a72_0_51">
            <a:extLst>
              <a:ext uri="{FF2B5EF4-FFF2-40B4-BE49-F238E27FC236}">
                <a16:creationId xmlns:a16="http://schemas.microsoft.com/office/drawing/2014/main" id="{E58A9187-AAFA-427A-36A5-928742FFB5CB}"/>
              </a:ext>
            </a:extLst>
          </p:cNvPr>
          <p:cNvSpPr txBox="1"/>
          <p:nvPr/>
        </p:nvSpPr>
        <p:spPr>
          <a:xfrm>
            <a:off x="1055625" y="328793"/>
            <a:ext cx="103320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2600" b="1" dirty="0"/>
              <a:t>SITUACIÓN 2</a:t>
            </a: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0f66e3b377_0_32"/>
          <p:cNvSpPr txBox="1">
            <a:spLocks noGrp="1"/>
          </p:cNvSpPr>
          <p:nvPr>
            <p:ph type="title"/>
          </p:nvPr>
        </p:nvSpPr>
        <p:spPr>
          <a:xfrm>
            <a:off x="358041" y="190953"/>
            <a:ext cx="10515600" cy="529254"/>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s-PE" sz="3200" dirty="0"/>
              <a:t>CONSIDERACIONES PARA LEER UN TEXTO</a:t>
            </a:r>
            <a:endParaRPr sz="3200" dirty="0"/>
          </a:p>
        </p:txBody>
      </p:sp>
      <p:pic>
        <p:nvPicPr>
          <p:cNvPr id="248" name="Google Shape;248;g20f66e3b377_0_32"/>
          <p:cNvPicPr preferRelativeResize="0"/>
          <p:nvPr/>
        </p:nvPicPr>
        <p:blipFill>
          <a:blip r:embed="rId3">
            <a:alphaModFix/>
          </a:blip>
          <a:stretch>
            <a:fillRect/>
          </a:stretch>
        </p:blipFill>
        <p:spPr>
          <a:xfrm>
            <a:off x="329012" y="720207"/>
            <a:ext cx="8010921" cy="5048304"/>
          </a:xfrm>
          <a:prstGeom prst="rect">
            <a:avLst/>
          </a:prstGeom>
          <a:noFill/>
          <a:ln>
            <a:noFill/>
          </a:ln>
        </p:spPr>
      </p:pic>
      <p:pic>
        <p:nvPicPr>
          <p:cNvPr id="249" name="Google Shape;249;g20f66e3b377_0_32"/>
          <p:cNvPicPr preferRelativeResize="0"/>
          <p:nvPr/>
        </p:nvPicPr>
        <p:blipFill>
          <a:blip r:embed="rId4">
            <a:alphaModFix/>
          </a:blip>
          <a:stretch>
            <a:fillRect/>
          </a:stretch>
        </p:blipFill>
        <p:spPr>
          <a:xfrm>
            <a:off x="5460100" y="5078251"/>
            <a:ext cx="1868325" cy="657649"/>
          </a:xfrm>
          <a:prstGeom prst="rect">
            <a:avLst/>
          </a:prstGeom>
          <a:noFill/>
          <a:ln>
            <a:noFill/>
          </a:ln>
        </p:spPr>
      </p:pic>
      <p:sp>
        <p:nvSpPr>
          <p:cNvPr id="2" name="Google Shape;247;g20f66e3b377_0_32">
            <a:extLst>
              <a:ext uri="{FF2B5EF4-FFF2-40B4-BE49-F238E27FC236}">
                <a16:creationId xmlns:a16="http://schemas.microsoft.com/office/drawing/2014/main" id="{3DBAF8BB-2FB1-11D0-C994-2261C75E627A}"/>
              </a:ext>
            </a:extLst>
          </p:cNvPr>
          <p:cNvSpPr txBox="1">
            <a:spLocks/>
          </p:cNvSpPr>
          <p:nvPr/>
        </p:nvSpPr>
        <p:spPr>
          <a:xfrm>
            <a:off x="8799185" y="2191644"/>
            <a:ext cx="2875117" cy="1415170"/>
          </a:xfrm>
          <a:prstGeom prst="rect">
            <a:avLst/>
          </a:prstGeom>
          <a:solidFill>
            <a:schemeClr val="accent2">
              <a:lumMod val="40000"/>
              <a:lumOff val="60000"/>
            </a:schemeClr>
          </a:solid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PE" sz="2400" dirty="0">
                <a:latin typeface="Arial Narrow" panose="020B0606020202030204" pitchFamily="34" charset="0"/>
              </a:rPr>
              <a:t>Procesos didácticos de la competencia lee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f348eacd19_0_0"/>
          <p:cNvSpPr txBox="1">
            <a:spLocks noGrp="1"/>
          </p:cNvSpPr>
          <p:nvPr>
            <p:ph type="title"/>
          </p:nvPr>
        </p:nvSpPr>
        <p:spPr>
          <a:xfrm>
            <a:off x="882900" y="150550"/>
            <a:ext cx="10515600" cy="96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43085"/>
              <a:buNone/>
            </a:pPr>
            <a:r>
              <a:rPr lang="es-PE" sz="3759" dirty="0"/>
              <a:t>DE ACUERDO A LA DIRECTIVA N°03- 2023-UGEL-A</a:t>
            </a:r>
            <a:endParaRPr sz="3759" dirty="0"/>
          </a:p>
        </p:txBody>
      </p:sp>
      <p:graphicFrame>
        <p:nvGraphicFramePr>
          <p:cNvPr id="229" name="Google Shape;229;g1f348eacd19_0_0"/>
          <p:cNvGraphicFramePr/>
          <p:nvPr>
            <p:extLst>
              <p:ext uri="{D42A27DB-BD31-4B8C-83A1-F6EECF244321}">
                <p14:modId xmlns:p14="http://schemas.microsoft.com/office/powerpoint/2010/main" val="690790648"/>
              </p:ext>
            </p:extLst>
          </p:nvPr>
        </p:nvGraphicFramePr>
        <p:xfrm>
          <a:off x="985337" y="1248384"/>
          <a:ext cx="10916376" cy="4716988"/>
        </p:xfrm>
        <a:graphic>
          <a:graphicData uri="http://schemas.openxmlformats.org/drawingml/2006/table">
            <a:tbl>
              <a:tblPr firstRow="1" bandRow="1">
                <a:noFill/>
                <a:tableStyleId>{F1731FE0-FC63-4AFF-9CC8-F0D7AC281584}</a:tableStyleId>
              </a:tblPr>
              <a:tblGrid>
                <a:gridCol w="1249377">
                  <a:extLst>
                    <a:ext uri="{9D8B030D-6E8A-4147-A177-3AD203B41FA5}">
                      <a16:colId xmlns:a16="http://schemas.microsoft.com/office/drawing/2014/main" val="20000"/>
                    </a:ext>
                  </a:extLst>
                </a:gridCol>
                <a:gridCol w="1911602">
                  <a:extLst>
                    <a:ext uri="{9D8B030D-6E8A-4147-A177-3AD203B41FA5}">
                      <a16:colId xmlns:a16="http://schemas.microsoft.com/office/drawing/2014/main" val="20001"/>
                    </a:ext>
                  </a:extLst>
                </a:gridCol>
                <a:gridCol w="2037372">
                  <a:extLst>
                    <a:ext uri="{9D8B030D-6E8A-4147-A177-3AD203B41FA5}">
                      <a16:colId xmlns:a16="http://schemas.microsoft.com/office/drawing/2014/main" val="20002"/>
                    </a:ext>
                  </a:extLst>
                </a:gridCol>
                <a:gridCol w="1945119">
                  <a:extLst>
                    <a:ext uri="{9D8B030D-6E8A-4147-A177-3AD203B41FA5}">
                      <a16:colId xmlns:a16="http://schemas.microsoft.com/office/drawing/2014/main" val="20003"/>
                    </a:ext>
                  </a:extLst>
                </a:gridCol>
                <a:gridCol w="1953510">
                  <a:extLst>
                    <a:ext uri="{9D8B030D-6E8A-4147-A177-3AD203B41FA5}">
                      <a16:colId xmlns:a16="http://schemas.microsoft.com/office/drawing/2014/main" val="20004"/>
                    </a:ext>
                  </a:extLst>
                </a:gridCol>
                <a:gridCol w="1819396">
                  <a:extLst>
                    <a:ext uri="{9D8B030D-6E8A-4147-A177-3AD203B41FA5}">
                      <a16:colId xmlns:a16="http://schemas.microsoft.com/office/drawing/2014/main" val="20005"/>
                    </a:ext>
                  </a:extLst>
                </a:gridCol>
              </a:tblGrid>
              <a:tr h="617157">
                <a:tc>
                  <a:txBody>
                    <a:bodyPr/>
                    <a:lstStyle/>
                    <a:p>
                      <a:pPr marL="0" marR="0" lvl="0" indent="0" algn="l" rtl="0">
                        <a:lnSpc>
                          <a:spcPct val="100000"/>
                        </a:lnSpc>
                        <a:spcBef>
                          <a:spcPts val="0"/>
                        </a:spcBef>
                        <a:spcAft>
                          <a:spcPts val="0"/>
                        </a:spcAft>
                        <a:buNone/>
                      </a:pPr>
                      <a:r>
                        <a:rPr lang="es-PE" sz="2000" u="none" strike="noStrike" cap="none" dirty="0"/>
                        <a:t>HORA</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a:t>LUNES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a:t>MARTES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2000"/>
                        <a:t>MIÉRCOLES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a:t>JUEVES</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a:t>VIERNES</a:t>
                      </a:r>
                      <a:endParaRPr sz="2000" u="none" strike="noStrike" cap="none"/>
                    </a:p>
                  </a:txBody>
                  <a:tcPr marL="91450" marR="91450" marT="45725" marB="45725"/>
                </a:tc>
                <a:extLst>
                  <a:ext uri="{0D108BD9-81ED-4DB2-BD59-A6C34878D82A}">
                    <a16:rowId xmlns:a16="http://schemas.microsoft.com/office/drawing/2014/main" val="10000"/>
                  </a:ext>
                </a:extLst>
              </a:tr>
              <a:tr h="1505588">
                <a:tc>
                  <a:txBody>
                    <a:bodyPr/>
                    <a:lstStyle/>
                    <a:p>
                      <a:pPr marL="0" marR="0" lvl="0" indent="0" algn="l" rtl="0">
                        <a:lnSpc>
                          <a:spcPct val="100000"/>
                        </a:lnSpc>
                        <a:spcBef>
                          <a:spcPts val="0"/>
                        </a:spcBef>
                        <a:spcAft>
                          <a:spcPts val="0"/>
                        </a:spcAft>
                        <a:buNone/>
                      </a:pPr>
                      <a:r>
                        <a:rPr lang="es-PE" sz="2000" u="none" strike="noStrike" cap="none"/>
                        <a:t>8:30 AM</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dirty="0"/>
                        <a:t>Lectura modelo</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dirty="0"/>
                        <a:t>Lectura por placer</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dirty="0"/>
                        <a:t>Lectura en coro o voz alta</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dirty="0"/>
                        <a:t>Lectura por placer</a:t>
                      </a:r>
                      <a:endParaRPr sz="20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2000" u="none" strike="noStrike" cap="none"/>
                        <a:t>Lectura </a:t>
                      </a:r>
                      <a:r>
                        <a:rPr lang="es-PE" sz="2000"/>
                        <a:t>comentada (enfatizada en un valor)</a:t>
                      </a:r>
                      <a:endParaRPr sz="2000" u="none" strike="noStrike" cap="none"/>
                    </a:p>
                  </a:txBody>
                  <a:tcPr marL="91450" marR="91450" marT="45725" marB="45725"/>
                </a:tc>
                <a:extLst>
                  <a:ext uri="{0D108BD9-81ED-4DB2-BD59-A6C34878D82A}">
                    <a16:rowId xmlns:a16="http://schemas.microsoft.com/office/drawing/2014/main" val="10001"/>
                  </a:ext>
                </a:extLst>
              </a:tr>
              <a:tr h="2594243">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s-PE" sz="1400" b="0" i="0" u="none" strike="noStrike" cap="none" dirty="0">
                          <a:solidFill>
                            <a:schemeClr val="dk1"/>
                          </a:solidFill>
                          <a:latin typeface="Arial"/>
                          <a:ea typeface="Arial"/>
                          <a:cs typeface="Arial"/>
                          <a:sym typeface="Arial"/>
                        </a:rPr>
                        <a:t>El profesor lee en voz alta un texto para ofrecer un modelo a los estudiantes (de  arriba hacia abajo, de izquierda a derecha, la entonación, </a:t>
                      </a:r>
                      <a:r>
                        <a:rPr lang="es-PE" sz="1400" b="0" i="0" u="none" strike="noStrike" cap="none" dirty="0" err="1">
                          <a:solidFill>
                            <a:schemeClr val="dk1"/>
                          </a:solidFill>
                          <a:latin typeface="Arial"/>
                          <a:ea typeface="Arial"/>
                          <a:cs typeface="Arial"/>
                          <a:sym typeface="Arial"/>
                        </a:rPr>
                        <a:t>etc</a:t>
                      </a:r>
                      <a:r>
                        <a:rPr lang="es-PE" sz="1400" b="0" i="0" u="none" strike="noStrike" cap="none" dirty="0">
                          <a:solidFill>
                            <a:schemeClr val="dk1"/>
                          </a:solidFill>
                          <a:latin typeface="Arial"/>
                          <a:ea typeface="Arial"/>
                          <a:cs typeface="Arial"/>
                          <a:sym typeface="Arial"/>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1400" b="0" i="0" u="none" strike="noStrike" cap="none" dirty="0">
                          <a:solidFill>
                            <a:schemeClr val="dk1"/>
                          </a:solidFill>
                          <a:latin typeface="Arial"/>
                          <a:ea typeface="Arial"/>
                          <a:cs typeface="Arial"/>
                          <a:sym typeface="Arial"/>
                        </a:rPr>
                        <a:t>El estudiante selecciona el texto que desea leer, sin la presión de dar cuentas de ello a nadie.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1400" b="0" i="0" u="none" strike="noStrike" cap="none" dirty="0">
                          <a:solidFill>
                            <a:schemeClr val="dk1"/>
                          </a:solidFill>
                          <a:effectLst/>
                          <a:latin typeface="Arial"/>
                          <a:ea typeface="Arial"/>
                          <a:cs typeface="Arial"/>
                          <a:sym typeface="Arial"/>
                        </a:rPr>
                        <a:t>Es una </a:t>
                      </a:r>
                      <a:r>
                        <a:rPr lang="es-PE" sz="1400" b="1" i="0" u="none" strike="noStrike" cap="none" dirty="0">
                          <a:solidFill>
                            <a:schemeClr val="dk1"/>
                          </a:solidFill>
                          <a:effectLst/>
                          <a:latin typeface="Arial"/>
                          <a:ea typeface="Arial"/>
                          <a:cs typeface="Arial"/>
                          <a:sym typeface="Arial"/>
                        </a:rPr>
                        <a:t>actividad donde los niños intentan leer en voz alta y al unísono un texto asignado por sus maestros</a:t>
                      </a:r>
                      <a:r>
                        <a:rPr lang="es-PE" sz="1400" b="0" i="0" u="none" strike="noStrike" cap="none" dirty="0">
                          <a:solidFill>
                            <a:schemeClr val="dk1"/>
                          </a:solidFill>
                          <a:effectLst/>
                          <a:latin typeface="Arial"/>
                          <a:ea typeface="Arial"/>
                          <a:cs typeface="Arial"/>
                          <a:sym typeface="Arial"/>
                        </a:rPr>
                        <a:t>.</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1400" b="0" i="0" u="none" strike="noStrike" cap="none" dirty="0">
                          <a:solidFill>
                            <a:schemeClr val="dk1"/>
                          </a:solidFill>
                          <a:latin typeface="Arial"/>
                          <a:ea typeface="Arial"/>
                          <a:cs typeface="Arial"/>
                          <a:sym typeface="Arial"/>
                        </a:rPr>
                        <a:t>El estudiante selecciona el texto que desea leer, sin la presión de dar cuentas de ello a nadie.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s-PE" sz="1400" u="none" strike="noStrike" cap="none" dirty="0"/>
                        <a:t>Proporcionar al estudiante una lectura del valor que se quiere enfatizar en el mes o semestre</a:t>
                      </a:r>
                      <a:r>
                        <a:rPr lang="es-PE" sz="1400" b="0" u="none" strike="noStrike" cap="none" dirty="0">
                          <a:solidFill>
                            <a:schemeClr val="tx1"/>
                          </a:solidFill>
                        </a:rPr>
                        <a:t>. L</a:t>
                      </a:r>
                      <a:r>
                        <a:rPr lang="es-PE" sz="1400" b="0" i="0" u="none" strike="noStrike" cap="none" dirty="0">
                          <a:solidFill>
                            <a:schemeClr val="tx1"/>
                          </a:solidFill>
                          <a:effectLst/>
                          <a:latin typeface="Arial"/>
                          <a:ea typeface="Arial"/>
                          <a:cs typeface="Arial"/>
                          <a:sym typeface="Arial"/>
                        </a:rPr>
                        <a:t>uego comentan a través de una conversación guiada por el profesor.</a:t>
                      </a:r>
                      <a:endParaRPr sz="1400" b="0" u="none" strike="noStrike" cap="none" dirty="0">
                        <a:solidFill>
                          <a:schemeClr val="tx1"/>
                        </a:solidFill>
                      </a:endParaRPr>
                    </a:p>
                  </a:txBody>
                  <a:tcPr marL="91450" marR="91450" marT="45725" marB="45725"/>
                </a:tc>
                <a:extLst>
                  <a:ext uri="{0D108BD9-81ED-4DB2-BD59-A6C34878D82A}">
                    <a16:rowId xmlns:a16="http://schemas.microsoft.com/office/drawing/2014/main" val="10002"/>
                  </a:ext>
                </a:extLst>
              </a:tr>
            </a:tbl>
          </a:graphicData>
        </a:graphic>
      </p:graphicFrame>
      <p:pic>
        <p:nvPicPr>
          <p:cNvPr id="2" name="Google Shape;220;g1dd4dbf8a72_0_51">
            <a:extLst>
              <a:ext uri="{FF2B5EF4-FFF2-40B4-BE49-F238E27FC236}">
                <a16:creationId xmlns:a16="http://schemas.microsoft.com/office/drawing/2014/main" id="{5A311186-402D-1C6D-6A1F-46B355AB1660}"/>
              </a:ext>
            </a:extLst>
          </p:cNvPr>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4"/>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pic>
        <p:nvPicPr>
          <p:cNvPr id="269" name="Google Shape;269;p14"/>
          <p:cNvPicPr preferRelativeResize="0"/>
          <p:nvPr/>
        </p:nvPicPr>
        <p:blipFill rotWithShape="1">
          <a:blip r:embed="rId4">
            <a:alphaModFix/>
          </a:blip>
          <a:srcRect/>
          <a:stretch/>
        </p:blipFill>
        <p:spPr>
          <a:xfrm>
            <a:off x="1719659" y="733970"/>
            <a:ext cx="9416716" cy="4271042"/>
          </a:xfrm>
          <a:prstGeom prst="rect">
            <a:avLst/>
          </a:prstGeom>
          <a:noFill/>
          <a:ln>
            <a:noFill/>
          </a:ln>
        </p:spPr>
      </p:pic>
      <p:sp>
        <p:nvSpPr>
          <p:cNvPr id="2" name="Google Shape;222;g1dd4dbf8a72_0_51">
            <a:extLst>
              <a:ext uri="{FF2B5EF4-FFF2-40B4-BE49-F238E27FC236}">
                <a16:creationId xmlns:a16="http://schemas.microsoft.com/office/drawing/2014/main" id="{B0562116-EB68-23F4-66C8-892CB1B7EC58}"/>
              </a:ext>
            </a:extLst>
          </p:cNvPr>
          <p:cNvSpPr txBox="1"/>
          <p:nvPr/>
        </p:nvSpPr>
        <p:spPr>
          <a:xfrm>
            <a:off x="1055625" y="328793"/>
            <a:ext cx="103320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2600" b="1" dirty="0"/>
              <a:t>SITUACIÓN 3</a:t>
            </a:r>
            <a:endParaRPr sz="3000" b="0" i="0" u="none" strike="noStrike" cap="none" dirty="0">
              <a:solidFill>
                <a:schemeClr val="dk1"/>
              </a:solidFill>
              <a:latin typeface="Calibri"/>
              <a:ea typeface="Calibri"/>
              <a:cs typeface="Calibri"/>
              <a:sym typeface="Calibri"/>
            </a:endParaRPr>
          </a:p>
        </p:txBody>
      </p:sp>
      <p:sp>
        <p:nvSpPr>
          <p:cNvPr id="3" name="Google Shape;271;p14">
            <a:extLst>
              <a:ext uri="{FF2B5EF4-FFF2-40B4-BE49-F238E27FC236}">
                <a16:creationId xmlns:a16="http://schemas.microsoft.com/office/drawing/2014/main" id="{A33EEF83-764B-8C04-5F2D-46611ABBC986}"/>
              </a:ext>
            </a:extLst>
          </p:cNvPr>
          <p:cNvSpPr txBox="1"/>
          <p:nvPr/>
        </p:nvSpPr>
        <p:spPr>
          <a:xfrm>
            <a:off x="1719659" y="5200731"/>
            <a:ext cx="9416716" cy="92329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PE" sz="2400" dirty="0">
                <a:latin typeface="Calibri"/>
                <a:ea typeface="Calibri"/>
                <a:cs typeface="Calibri"/>
                <a:sym typeface="Calibri"/>
              </a:rPr>
              <a:t>El o la docente promueve que el niño construya sus ideas en cuanto a la escritura y la docente presta su mano para representarlo.</a:t>
            </a:r>
            <a:endParaRPr sz="2400"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5"/>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281" name="Google Shape;281;p15"/>
          <p:cNvSpPr/>
          <p:nvPr/>
        </p:nvSpPr>
        <p:spPr>
          <a:xfrm>
            <a:off x="1082400" y="5297628"/>
            <a:ext cx="11109600" cy="121890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400"/>
              <a:buFont typeface="Arial"/>
              <a:buNone/>
            </a:pPr>
            <a:r>
              <a:rPr lang="es-PE" sz="2400" i="0" u="none" strike="noStrike" cap="none" dirty="0">
                <a:solidFill>
                  <a:srgbClr val="000000"/>
                </a:solidFill>
              </a:rPr>
              <a:t>Ponen a prueba sus ideas sobre el sistema de escritura</a:t>
            </a:r>
            <a:r>
              <a:rPr lang="es-PE" sz="1050" dirty="0">
                <a:solidFill>
                  <a:schemeClr val="dk1"/>
                </a:solidFill>
                <a:latin typeface="Calibri"/>
                <a:ea typeface="Calibri"/>
                <a:cs typeface="Calibri"/>
                <a:sym typeface="Calibri"/>
              </a:rPr>
              <a:t>, </a:t>
            </a:r>
            <a:r>
              <a:rPr lang="es-PE" sz="2400" dirty="0"/>
              <a:t>a  </a:t>
            </a:r>
            <a:r>
              <a:rPr lang="es-PE" sz="2400" i="0" u="none" strike="noStrike" cap="none" dirty="0">
                <a:solidFill>
                  <a:srgbClr val="000000"/>
                </a:solidFill>
              </a:rPr>
              <a:t> partir de usos y prácticas sociales del lenguaje, con diferentes propósitos claros.</a:t>
            </a:r>
            <a:endParaRPr sz="1100" i="0" u="none" strike="noStrike" cap="none" dirty="0">
              <a:solidFill>
                <a:schemeClr val="dk1"/>
              </a:solidFill>
              <a:latin typeface="Calibri"/>
              <a:ea typeface="Calibri"/>
              <a:cs typeface="Calibri"/>
              <a:sym typeface="Calibri"/>
            </a:endParaRPr>
          </a:p>
        </p:txBody>
      </p:sp>
      <p:pic>
        <p:nvPicPr>
          <p:cNvPr id="282" name="Google Shape;282;p15"/>
          <p:cNvPicPr preferRelativeResize="0"/>
          <p:nvPr/>
        </p:nvPicPr>
        <p:blipFill rotWithShape="1">
          <a:blip r:embed="rId4">
            <a:alphaModFix/>
          </a:blip>
          <a:srcRect/>
          <a:stretch/>
        </p:blipFill>
        <p:spPr>
          <a:xfrm>
            <a:off x="3922775" y="1916598"/>
            <a:ext cx="7186825" cy="3107800"/>
          </a:xfrm>
          <a:prstGeom prst="rect">
            <a:avLst/>
          </a:prstGeom>
          <a:noFill/>
          <a:ln>
            <a:noFill/>
          </a:ln>
        </p:spPr>
      </p:pic>
      <p:sp>
        <p:nvSpPr>
          <p:cNvPr id="283" name="Google Shape;283;p15"/>
          <p:cNvSpPr txBox="1"/>
          <p:nvPr/>
        </p:nvSpPr>
        <p:spPr>
          <a:xfrm>
            <a:off x="930000" y="388318"/>
            <a:ext cx="103320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2600" b="1"/>
              <a:t>SITUACIÓN 4</a:t>
            </a:r>
            <a:endParaRPr sz="3000" b="0" i="0" u="none" strike="noStrike" cap="none">
              <a:solidFill>
                <a:schemeClr val="dk1"/>
              </a:solidFill>
              <a:latin typeface="Calibri"/>
              <a:ea typeface="Calibri"/>
              <a:cs typeface="Calibri"/>
              <a:sym typeface="Calibri"/>
            </a:endParaRPr>
          </a:p>
        </p:txBody>
      </p:sp>
      <p:sp>
        <p:nvSpPr>
          <p:cNvPr id="284" name="Google Shape;284;p15"/>
          <p:cNvSpPr txBox="1"/>
          <p:nvPr/>
        </p:nvSpPr>
        <p:spPr>
          <a:xfrm>
            <a:off x="1082400" y="1033918"/>
            <a:ext cx="10332000" cy="129262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2600" dirty="0"/>
              <a:t>Promover la escritura a partir de </a:t>
            </a:r>
            <a:r>
              <a:rPr lang="es-PE" sz="2600" b="1" dirty="0"/>
              <a:t>situaciones de comunicación real</a:t>
            </a:r>
            <a:r>
              <a:rPr lang="es-PE" sz="2600" dirty="0"/>
              <a:t> en las cuales los niños escriban textos completos y diversos con sentido social.</a:t>
            </a: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0f66e3b377_0_11"/>
          <p:cNvSpPr txBox="1">
            <a:spLocks noGrp="1"/>
          </p:cNvSpPr>
          <p:nvPr>
            <p:ph type="title"/>
          </p:nvPr>
        </p:nvSpPr>
        <p:spPr>
          <a:xfrm>
            <a:off x="1425350" y="1609925"/>
            <a:ext cx="10515600" cy="2359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s-PE" sz="4500" b="1"/>
              <a:t>¿Cuáles serían las situaciones retadoras y significativas donde el estudiante tenga la necesidad de escribir?</a:t>
            </a:r>
            <a:endParaRPr sz="4500" b="1"/>
          </a:p>
        </p:txBody>
      </p:sp>
      <p:pic>
        <p:nvPicPr>
          <p:cNvPr id="290" name="Google Shape;290;g20f66e3b377_0_11"/>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dd4dbf8a72_3_12"/>
          <p:cNvSpPr txBox="1">
            <a:spLocks noGrp="1"/>
          </p:cNvSpPr>
          <p:nvPr>
            <p:ph type="title"/>
          </p:nvPr>
        </p:nvSpPr>
        <p:spPr>
          <a:xfrm>
            <a:off x="1425350" y="352300"/>
            <a:ext cx="10515600" cy="6411900"/>
          </a:xfrm>
          <a:prstGeom prst="rect">
            <a:avLst/>
          </a:prstGeom>
        </p:spPr>
        <p:txBody>
          <a:bodyPr spcFirstLastPara="1" wrap="square" lIns="91425" tIns="45700" rIns="91425" bIns="45700" anchor="ctr" anchorCtr="0">
            <a:normAutofit fontScale="90000"/>
          </a:bodyPr>
          <a:lstStyle/>
          <a:p>
            <a:pPr marL="457200" lvl="0" indent="-473075" algn="just" rtl="0">
              <a:spcBef>
                <a:spcPts val="0"/>
              </a:spcBef>
              <a:spcAft>
                <a:spcPts val="0"/>
              </a:spcAft>
              <a:buSzPct val="100000"/>
              <a:buChar char="●"/>
            </a:pPr>
            <a:r>
              <a:rPr lang="es-PE" sz="4277" dirty="0"/>
              <a:t>Escribir una carta  a la directora para pedir permiso e ir de visita al mercado, a un compañero que está enfermo, a un compañero que dejó de asistir a las clases, </a:t>
            </a:r>
            <a:r>
              <a:rPr lang="es-PE" sz="4277" dirty="0" err="1"/>
              <a:t>etc</a:t>
            </a:r>
            <a:endParaRPr sz="4277" dirty="0"/>
          </a:p>
          <a:p>
            <a:pPr marL="457200" lvl="0" indent="-473075" algn="just" rtl="0">
              <a:spcBef>
                <a:spcPts val="0"/>
              </a:spcBef>
              <a:spcAft>
                <a:spcPts val="0"/>
              </a:spcAft>
              <a:buSzPct val="100000"/>
              <a:buChar char="●"/>
            </a:pPr>
            <a:r>
              <a:rPr lang="es-PE" sz="4277" dirty="0"/>
              <a:t>Escribir una tarjeta de invitación para los papás para que puedan asistir a la exposición de sus producciones artísticas, a la escuela de padres, a la jornada de integración familiar, etc.</a:t>
            </a:r>
            <a:endParaRPr sz="4277" dirty="0"/>
          </a:p>
          <a:p>
            <a:pPr marL="457200" lvl="0" indent="-473075" algn="just" rtl="0">
              <a:spcBef>
                <a:spcPts val="0"/>
              </a:spcBef>
              <a:spcAft>
                <a:spcPts val="0"/>
              </a:spcAft>
              <a:buSzPct val="100000"/>
              <a:buChar char="●"/>
            </a:pPr>
            <a:r>
              <a:rPr lang="es-PE" sz="4277" dirty="0"/>
              <a:t>Escribirle una anécdota para un compañero de otra IE</a:t>
            </a:r>
            <a:endParaRPr sz="4277" dirty="0"/>
          </a:p>
          <a:p>
            <a:pPr marL="457200" lvl="0" indent="-473075" algn="just" rtl="0">
              <a:spcBef>
                <a:spcPts val="0"/>
              </a:spcBef>
              <a:spcAft>
                <a:spcPts val="0"/>
              </a:spcAft>
              <a:buSzPct val="100000"/>
              <a:buChar char="●"/>
            </a:pPr>
            <a:r>
              <a:rPr lang="es-PE" sz="4277" dirty="0"/>
              <a:t>Escribir su noticia personal</a:t>
            </a:r>
            <a:endParaRPr sz="4500" dirty="0"/>
          </a:p>
          <a:p>
            <a:pPr marL="0" lvl="0" indent="0" algn="ctr" rtl="0">
              <a:spcBef>
                <a:spcPts val="0"/>
              </a:spcBef>
              <a:spcAft>
                <a:spcPts val="0"/>
              </a:spcAft>
              <a:buNone/>
            </a:pPr>
            <a:endParaRPr sz="4500" b="1" dirty="0"/>
          </a:p>
        </p:txBody>
      </p:sp>
      <p:pic>
        <p:nvPicPr>
          <p:cNvPr id="296" name="Google Shape;296;g1dd4dbf8a72_3_12"/>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dd4dbf8a72_0_0"/>
          <p:cNvSpPr txBox="1"/>
          <p:nvPr/>
        </p:nvSpPr>
        <p:spPr>
          <a:xfrm>
            <a:off x="1080375" y="1080375"/>
            <a:ext cx="10780200" cy="5356200"/>
          </a:xfrm>
          <a:prstGeom prst="rect">
            <a:avLst/>
          </a:prstGeom>
          <a:noFill/>
          <a:ln>
            <a:noFill/>
          </a:ln>
        </p:spPr>
        <p:txBody>
          <a:bodyPr spcFirstLastPara="1" wrap="square" lIns="91425" tIns="91425" rIns="91425" bIns="91425" anchor="t" anchorCtr="0">
            <a:spAutoFit/>
          </a:bodyPr>
          <a:lstStyle/>
          <a:p>
            <a:pPr marL="355600" marR="5080" lvl="0" indent="-342900" algn="just" rtl="0">
              <a:lnSpc>
                <a:spcPct val="107100"/>
              </a:lnSpc>
              <a:spcBef>
                <a:spcPts val="0"/>
              </a:spcBef>
              <a:spcAft>
                <a:spcPts val="0"/>
              </a:spcAft>
              <a:buClr>
                <a:schemeClr val="dk1"/>
              </a:buClr>
              <a:buSzPts val="2700"/>
              <a:buFont typeface="Noto Sans Symbols"/>
              <a:buChar char="▪"/>
            </a:pPr>
            <a:r>
              <a:rPr lang="es-PE" sz="2700">
                <a:solidFill>
                  <a:schemeClr val="dk1"/>
                </a:solidFill>
                <a:latin typeface="Calibri"/>
                <a:ea typeface="Calibri"/>
                <a:cs typeface="Calibri"/>
                <a:sym typeface="Calibri"/>
              </a:rPr>
              <a:t>Las niñas y los niños son sujetos que aprenden pensando y reflexionando,  no de manera mecánica repitiendo cosas que no tienen sentido para  ellos.</a:t>
            </a:r>
            <a:endParaRPr>
              <a:solidFill>
                <a:schemeClr val="dk1"/>
              </a:solidFill>
            </a:endParaRPr>
          </a:p>
          <a:p>
            <a:pPr marL="355600" marR="5715" lvl="0" indent="-342900" algn="just" rtl="0">
              <a:lnSpc>
                <a:spcPct val="107000"/>
              </a:lnSpc>
              <a:spcBef>
                <a:spcPts val="795"/>
              </a:spcBef>
              <a:spcAft>
                <a:spcPts val="0"/>
              </a:spcAft>
              <a:buClr>
                <a:schemeClr val="dk1"/>
              </a:buClr>
              <a:buSzPts val="2700"/>
              <a:buFont typeface="Noto Sans Symbols"/>
              <a:buChar char="▪"/>
            </a:pPr>
            <a:r>
              <a:rPr lang="es-PE" sz="2700">
                <a:solidFill>
                  <a:schemeClr val="dk1"/>
                </a:solidFill>
                <a:latin typeface="Calibri"/>
                <a:ea typeface="Calibri"/>
                <a:cs typeface="Calibri"/>
                <a:sym typeface="Calibri"/>
              </a:rPr>
              <a:t>Las niñas y los niños aprenderán a leer y escribir a medida que entiendan  cómo funciona el sistema de escritura.</a:t>
            </a:r>
            <a:endParaRPr sz="2700">
              <a:solidFill>
                <a:schemeClr val="dk1"/>
              </a:solidFill>
              <a:latin typeface="Calibri"/>
              <a:ea typeface="Calibri"/>
              <a:cs typeface="Calibri"/>
              <a:sym typeface="Calibri"/>
            </a:endParaRPr>
          </a:p>
          <a:p>
            <a:pPr marL="355600" marR="6350" lvl="0" indent="-342900" algn="just" rtl="0">
              <a:lnSpc>
                <a:spcPct val="106900"/>
              </a:lnSpc>
              <a:spcBef>
                <a:spcPts val="810"/>
              </a:spcBef>
              <a:spcAft>
                <a:spcPts val="0"/>
              </a:spcAft>
              <a:buClr>
                <a:schemeClr val="dk1"/>
              </a:buClr>
              <a:buSzPts val="2700"/>
              <a:buFont typeface="Noto Sans Symbols"/>
              <a:buChar char="▪"/>
            </a:pPr>
            <a:r>
              <a:rPr lang="es-PE" sz="2700">
                <a:solidFill>
                  <a:schemeClr val="dk1"/>
                </a:solidFill>
                <a:latin typeface="Calibri"/>
                <a:ea typeface="Calibri"/>
                <a:cs typeface="Calibri"/>
                <a:sym typeface="Calibri"/>
              </a:rPr>
              <a:t>Las niñas y los niños aprenderán a leer y escribir haciendo uso del  lenguaje escrito, en el marco de las prácticas sociales del lenguaje; es  decir, usando la escritura para comunicarse.</a:t>
            </a:r>
            <a:endParaRPr sz="2700">
              <a:solidFill>
                <a:schemeClr val="dk1"/>
              </a:solidFill>
              <a:latin typeface="Calibri"/>
              <a:ea typeface="Calibri"/>
              <a:cs typeface="Calibri"/>
              <a:sym typeface="Calibri"/>
            </a:endParaRPr>
          </a:p>
          <a:p>
            <a:pPr marL="355600" marR="5080" lvl="0" indent="-342900" algn="just" rtl="0">
              <a:lnSpc>
                <a:spcPct val="107000"/>
              </a:lnSpc>
              <a:spcBef>
                <a:spcPts val="805"/>
              </a:spcBef>
              <a:spcAft>
                <a:spcPts val="0"/>
              </a:spcAft>
              <a:buClr>
                <a:schemeClr val="dk1"/>
              </a:buClr>
              <a:buSzPts val="2700"/>
              <a:buFont typeface="Noto Sans Symbols"/>
              <a:buChar char="▪"/>
            </a:pPr>
            <a:r>
              <a:rPr lang="es-PE" sz="2700">
                <a:solidFill>
                  <a:schemeClr val="dk1"/>
                </a:solidFill>
                <a:latin typeface="Calibri"/>
                <a:ea typeface="Calibri"/>
                <a:cs typeface="Calibri"/>
                <a:sym typeface="Calibri"/>
              </a:rPr>
              <a:t>En los inicios de la alfabetización, el foco de atención está en comprender  cómo funciona el sistema de escritura, en la reflexión sobre cuántas letras  escribir, cuáles letras escribir, en qué orden colocar las letras.</a:t>
            </a:r>
            <a:endParaRPr/>
          </a:p>
        </p:txBody>
      </p:sp>
      <p:sp>
        <p:nvSpPr>
          <p:cNvPr id="314" name="Google Shape;314;g1dd4dbf8a72_0_0"/>
          <p:cNvSpPr txBox="1">
            <a:spLocks noGrp="1"/>
          </p:cNvSpPr>
          <p:nvPr>
            <p:ph type="title"/>
          </p:nvPr>
        </p:nvSpPr>
        <p:spPr>
          <a:xfrm>
            <a:off x="838200" y="365125"/>
            <a:ext cx="8509500" cy="83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PE"/>
              <a:t>IDEAS FUERZA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dd4dbf8a72_0_0"/>
          <p:cNvSpPr txBox="1"/>
          <p:nvPr/>
        </p:nvSpPr>
        <p:spPr>
          <a:xfrm>
            <a:off x="1047124" y="1396258"/>
            <a:ext cx="10780200" cy="4416628"/>
          </a:xfrm>
          <a:prstGeom prst="rect">
            <a:avLst/>
          </a:prstGeom>
          <a:noFill/>
          <a:ln>
            <a:noFill/>
          </a:ln>
        </p:spPr>
        <p:txBody>
          <a:bodyPr spcFirstLastPara="1" wrap="square" lIns="91425" tIns="91425" rIns="91425" bIns="91425" anchor="t" anchorCtr="0">
            <a:spAutoFit/>
          </a:bodyPr>
          <a:lstStyle/>
          <a:p>
            <a:pPr marL="355600" marR="5080" lvl="0" indent="-342900" algn="just" rtl="0">
              <a:lnSpc>
                <a:spcPct val="107100"/>
              </a:lnSpc>
              <a:spcBef>
                <a:spcPts val="0"/>
              </a:spcBef>
              <a:spcAft>
                <a:spcPts val="0"/>
              </a:spcAft>
              <a:buClr>
                <a:schemeClr val="dk1"/>
              </a:buClr>
              <a:buSzPts val="2700"/>
              <a:buFont typeface="Noto Sans Symbols"/>
              <a:buChar char="▪"/>
            </a:pPr>
            <a:r>
              <a:rPr lang="es-PE" sz="2700" dirty="0">
                <a:solidFill>
                  <a:schemeClr val="dk1"/>
                </a:solidFill>
                <a:latin typeface="Calibri"/>
                <a:ea typeface="Calibri"/>
                <a:cs typeface="Calibri"/>
                <a:sym typeface="Calibri"/>
              </a:rPr>
              <a:t>Monitorear y acompañar al docente para garantizar que todos los estudiantes no alfabéticos de la institución educativa,  culminen el año escolar 2023 en el nivel de lectura y escritura alfabética.</a:t>
            </a:r>
          </a:p>
          <a:p>
            <a:pPr marL="355600" marR="5080" lvl="0" indent="-342900" algn="just" rtl="0">
              <a:lnSpc>
                <a:spcPct val="107100"/>
              </a:lnSpc>
              <a:spcBef>
                <a:spcPts val="0"/>
              </a:spcBef>
              <a:spcAft>
                <a:spcPts val="0"/>
              </a:spcAft>
              <a:buClr>
                <a:schemeClr val="dk1"/>
              </a:buClr>
              <a:buSzPts val="2700"/>
              <a:buFont typeface="Noto Sans Symbols"/>
              <a:buChar char="▪"/>
            </a:pPr>
            <a:r>
              <a:rPr lang="es-PE" sz="2700" dirty="0">
                <a:solidFill>
                  <a:schemeClr val="dk1"/>
                </a:solidFill>
                <a:latin typeface="Calibri"/>
                <a:ea typeface="Calibri"/>
                <a:cs typeface="Calibri"/>
                <a:sym typeface="Calibri"/>
              </a:rPr>
              <a:t>Garantizar la evaluación diagnostica de escritura y el registro </a:t>
            </a:r>
          </a:p>
          <a:p>
            <a:pPr marL="355600" marR="5080" lvl="0" indent="-342900" algn="just" rtl="0">
              <a:lnSpc>
                <a:spcPct val="107100"/>
              </a:lnSpc>
              <a:spcBef>
                <a:spcPts val="0"/>
              </a:spcBef>
              <a:spcAft>
                <a:spcPts val="0"/>
              </a:spcAft>
              <a:buClr>
                <a:schemeClr val="dk1"/>
              </a:buClr>
              <a:buSzPts val="2700"/>
              <a:buFont typeface="Noto Sans Symbols"/>
              <a:buChar char="▪"/>
            </a:pPr>
            <a:r>
              <a:rPr lang="es-PE" sz="2700" dirty="0">
                <a:solidFill>
                  <a:schemeClr val="dk1"/>
                </a:solidFill>
                <a:latin typeface="Calibri"/>
                <a:ea typeface="Calibri"/>
                <a:cs typeface="Calibri"/>
                <a:sym typeface="Calibri"/>
              </a:rPr>
              <a:t>Promover actividades que motiven tanto a docentes como estudiantes lograr la meta establecida.</a:t>
            </a:r>
          </a:p>
          <a:p>
            <a:pPr marL="355600" marR="5080" lvl="0" indent="-342900" algn="just" rtl="0">
              <a:lnSpc>
                <a:spcPct val="107100"/>
              </a:lnSpc>
              <a:spcBef>
                <a:spcPts val="0"/>
              </a:spcBef>
              <a:spcAft>
                <a:spcPts val="0"/>
              </a:spcAft>
              <a:buClr>
                <a:schemeClr val="dk1"/>
              </a:buClr>
              <a:buSzPts val="2700"/>
              <a:buFont typeface="Noto Sans Symbols"/>
              <a:buChar char="▪"/>
            </a:pPr>
            <a:r>
              <a:rPr lang="es-PE" sz="2700" dirty="0">
                <a:solidFill>
                  <a:schemeClr val="dk1"/>
                </a:solidFill>
                <a:latin typeface="Calibri"/>
                <a:ea typeface="Calibri"/>
                <a:cs typeface="Calibri"/>
                <a:sym typeface="Calibri"/>
              </a:rPr>
              <a:t>Garantizar que se aborde la lecto escritura bajo el enfoque comunicativo. Evidenciando en los cuadernos de los estudiantes el progreso del nivel de escritura. Evitar planas</a:t>
            </a:r>
          </a:p>
          <a:p>
            <a:pPr marL="355600" marR="5080" lvl="0" indent="-342900" algn="just" rtl="0">
              <a:lnSpc>
                <a:spcPct val="107100"/>
              </a:lnSpc>
              <a:spcBef>
                <a:spcPts val="0"/>
              </a:spcBef>
              <a:spcAft>
                <a:spcPts val="0"/>
              </a:spcAft>
              <a:buClr>
                <a:schemeClr val="dk1"/>
              </a:buClr>
              <a:buSzPts val="2700"/>
              <a:buFont typeface="Noto Sans Symbols"/>
              <a:buChar char="▪"/>
            </a:pPr>
            <a:endParaRPr dirty="0"/>
          </a:p>
        </p:txBody>
      </p:sp>
      <p:sp>
        <p:nvSpPr>
          <p:cNvPr id="314" name="Google Shape;314;g1dd4dbf8a72_0_0"/>
          <p:cNvSpPr txBox="1">
            <a:spLocks noGrp="1"/>
          </p:cNvSpPr>
          <p:nvPr>
            <p:ph type="title"/>
          </p:nvPr>
        </p:nvSpPr>
        <p:spPr>
          <a:xfrm>
            <a:off x="838200" y="365125"/>
            <a:ext cx="8509500" cy="83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PE" sz="4000" dirty="0"/>
              <a:t>COMPROMISOS</a:t>
            </a:r>
          </a:p>
        </p:txBody>
      </p:sp>
    </p:spTree>
    <p:extLst>
      <p:ext uri="{BB962C8B-B14F-4D97-AF65-F5344CB8AC3E}">
        <p14:creationId xmlns:p14="http://schemas.microsoft.com/office/powerpoint/2010/main" val="62493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1234440" y="365125"/>
            <a:ext cx="105003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23C7A"/>
              </a:buClr>
              <a:buSzPct val="100000"/>
              <a:buFont typeface="Verdana"/>
              <a:buNone/>
            </a:pPr>
            <a:r>
              <a:rPr lang="es-PE" sz="3200" b="1" i="0" u="none" strike="noStrike">
                <a:solidFill>
                  <a:srgbClr val="223C7A"/>
                </a:solidFill>
                <a:latin typeface="Verdana"/>
                <a:ea typeface="Verdana"/>
                <a:cs typeface="Verdana"/>
                <a:sym typeface="Verdana"/>
              </a:rPr>
              <a:t>ANÁLISIS EXPLORATORIO SOBRE EL SISTEMA DE</a:t>
            </a:r>
            <a:br>
              <a:rPr lang="es-PE" sz="3200" b="1" i="0" u="none" strike="noStrike">
                <a:solidFill>
                  <a:srgbClr val="223C7A"/>
                </a:solidFill>
                <a:latin typeface="Verdana"/>
                <a:ea typeface="Verdana"/>
                <a:cs typeface="Verdana"/>
                <a:sym typeface="Verdana"/>
              </a:rPr>
            </a:br>
            <a:r>
              <a:rPr lang="es-PE" sz="3200" b="1" i="0" u="none" strike="noStrike">
                <a:solidFill>
                  <a:srgbClr val="223C7A"/>
                </a:solidFill>
                <a:latin typeface="Verdana"/>
                <a:ea typeface="Verdana"/>
                <a:cs typeface="Verdana"/>
                <a:sym typeface="Verdana"/>
              </a:rPr>
              <a:t>ESCRITURA </a:t>
            </a:r>
            <a:endParaRPr sz="3200"/>
          </a:p>
        </p:txBody>
      </p:sp>
      <p:sp>
        <p:nvSpPr>
          <p:cNvPr id="100" name="Google Shape;100;p3"/>
          <p:cNvSpPr txBox="1"/>
          <p:nvPr/>
        </p:nvSpPr>
        <p:spPr>
          <a:xfrm>
            <a:off x="1234440" y="1978075"/>
            <a:ext cx="10500300" cy="37866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Arial"/>
              <a:buChar char="•"/>
            </a:pPr>
            <a:r>
              <a:rPr lang="es-PE" sz="2400">
                <a:latin typeface="Verdana"/>
                <a:ea typeface="Verdana"/>
                <a:cs typeface="Verdana"/>
                <a:sym typeface="Verdana"/>
              </a:rPr>
              <a:t>¿CÓMO ESTÁN ESPERANDO LAS AULAS A LOS ESTUDIANTES DE 1ER GRADO?</a:t>
            </a:r>
            <a:endParaRPr sz="2400">
              <a:latin typeface="Verdana"/>
              <a:ea typeface="Verdana"/>
              <a:cs typeface="Verdana"/>
              <a:sym typeface="Verdana"/>
            </a:endParaRPr>
          </a:p>
          <a:p>
            <a:pPr marL="457200" marR="0" lvl="0" indent="0" algn="just" rtl="0">
              <a:lnSpc>
                <a:spcPct val="100000"/>
              </a:lnSpc>
              <a:spcBef>
                <a:spcPts val="0"/>
              </a:spcBef>
              <a:spcAft>
                <a:spcPts val="0"/>
              </a:spcAft>
              <a:buNone/>
            </a:pPr>
            <a:endParaRPr sz="2400">
              <a:latin typeface="Verdana"/>
              <a:ea typeface="Verdana"/>
              <a:cs typeface="Verdana"/>
              <a:sym typeface="Verdana"/>
            </a:endParaRPr>
          </a:p>
          <a:p>
            <a:pPr marL="342900" marR="0" lvl="0" indent="-342900" algn="just" rtl="0">
              <a:lnSpc>
                <a:spcPct val="100000"/>
              </a:lnSpc>
              <a:spcBef>
                <a:spcPts val="0"/>
              </a:spcBef>
              <a:spcAft>
                <a:spcPts val="0"/>
              </a:spcAft>
              <a:buClr>
                <a:srgbClr val="000000"/>
              </a:buClr>
              <a:buSzPts val="2400"/>
              <a:buFont typeface="Arial"/>
              <a:buChar char="•"/>
            </a:pPr>
            <a:r>
              <a:rPr lang="es-PE" sz="2400" b="0" i="0" u="none" strike="noStrike" cap="none">
                <a:solidFill>
                  <a:srgbClr val="000000"/>
                </a:solidFill>
                <a:latin typeface="Verdana"/>
                <a:ea typeface="Verdana"/>
                <a:cs typeface="Verdana"/>
                <a:sym typeface="Verdana"/>
              </a:rPr>
              <a:t>¿CON QUÉ MATERIALES Y RECURSOS CUENTAN LOS DOCENTES PARA GARANTIZAR LA APROPIACIÓN DE LA LECTO-ESCRITURA EN SU AULA?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just" rtl="0">
              <a:lnSpc>
                <a:spcPct val="100000"/>
              </a:lnSpc>
              <a:spcBef>
                <a:spcPts val="0"/>
              </a:spcBef>
              <a:spcAft>
                <a:spcPts val="0"/>
              </a:spcAft>
              <a:buClr>
                <a:srgbClr val="000000"/>
              </a:buClr>
              <a:buSzPts val="2400"/>
              <a:buFont typeface="Arial"/>
              <a:buChar char="•"/>
            </a:pPr>
            <a:r>
              <a:rPr lang="es-PE" sz="2400" b="0" i="0" u="none" strike="noStrike" cap="none">
                <a:solidFill>
                  <a:srgbClr val="000000"/>
                </a:solidFill>
                <a:latin typeface="Verdana"/>
                <a:ea typeface="Verdana"/>
                <a:cs typeface="Verdana"/>
                <a:sym typeface="Verdana"/>
              </a:rPr>
              <a:t>DESDE TU ROL DIRECTIVO ¿QUÉ DEBILIDADES Y FORTALEZAS ENCUENTRAS EN LOS DOCENTES CON RESPECTO A LA </a:t>
            </a:r>
            <a:r>
              <a:rPr lang="es-PE" sz="2400">
                <a:latin typeface="Verdana"/>
                <a:ea typeface="Verdana"/>
                <a:cs typeface="Verdana"/>
                <a:sym typeface="Verdana"/>
              </a:rPr>
              <a:t>ENSEÑANZA DE LA</a:t>
            </a:r>
            <a:r>
              <a:rPr lang="es-PE" sz="2400" b="0" i="0" u="none" strike="noStrike" cap="none">
                <a:solidFill>
                  <a:srgbClr val="000000"/>
                </a:solidFill>
                <a:latin typeface="Verdana"/>
                <a:ea typeface="Verdana"/>
                <a:cs typeface="Verdana"/>
                <a:sym typeface="Verdana"/>
              </a:rPr>
              <a:t> LECTO-ESCRITURA?</a:t>
            </a:r>
            <a:endParaRPr sz="1400" b="0" i="0" u="none" strike="noStrike" cap="none">
              <a:solidFill>
                <a:srgbClr val="000000"/>
              </a:solidFill>
              <a:latin typeface="Arial"/>
              <a:ea typeface="Arial"/>
              <a:cs typeface="Arial"/>
              <a:sym typeface="Arial"/>
            </a:endParaRPr>
          </a:p>
        </p:txBody>
      </p:sp>
      <p:pic>
        <p:nvPicPr>
          <p:cNvPr id="101" name="Google Shape;101;p3"/>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1234440" y="365126"/>
            <a:ext cx="10500360" cy="10002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1F5F"/>
              </a:buClr>
              <a:buSzPts val="2400"/>
              <a:buFont typeface="Arial"/>
              <a:buNone/>
            </a:pPr>
            <a:r>
              <a:rPr lang="es-PE" sz="2400" b="1">
                <a:solidFill>
                  <a:srgbClr val="001F5F"/>
                </a:solidFill>
                <a:latin typeface="Arial"/>
                <a:ea typeface="Arial"/>
                <a:cs typeface="Arial"/>
                <a:sym typeface="Arial"/>
              </a:rPr>
              <a:t>¿</a:t>
            </a:r>
            <a:r>
              <a:rPr lang="es-PE" sz="2400" b="1" i="0" u="none" strike="noStrike">
                <a:solidFill>
                  <a:srgbClr val="001F5F"/>
                </a:solidFill>
                <a:latin typeface="Arial"/>
                <a:ea typeface="Arial"/>
                <a:cs typeface="Arial"/>
                <a:sym typeface="Arial"/>
              </a:rPr>
              <a:t>EN QUÉ SE FUNDAMENTA EL APRENDIZAJE Y LA  ENSEÑANZA DE LA LECTURA Y LA ESCRITURA?</a:t>
            </a:r>
            <a:endParaRPr sz="4000"/>
          </a:p>
        </p:txBody>
      </p:sp>
      <p:sp>
        <p:nvSpPr>
          <p:cNvPr id="107" name="Google Shape;107;p4"/>
          <p:cNvSpPr txBox="1"/>
          <p:nvPr/>
        </p:nvSpPr>
        <p:spPr>
          <a:xfrm>
            <a:off x="1234440" y="1487715"/>
            <a:ext cx="5593080" cy="33547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s-PE" sz="2400" b="0" i="0" u="none" strike="noStrike" cap="none">
                <a:solidFill>
                  <a:srgbClr val="000000"/>
                </a:solidFill>
                <a:latin typeface="Arial"/>
                <a:ea typeface="Arial"/>
                <a:cs typeface="Arial"/>
                <a:sym typeface="Arial"/>
              </a:rPr>
              <a:t>Ferreiro y Teberosky explican los proceso y las formas mediante los cuales los niños llegan aprender a leer y Escribir. Plantean que todos los Aprendices atraviesan por etapas de conceptualización similares, en las que  comprenden cómo funciona </a:t>
            </a:r>
            <a:r>
              <a:rPr lang="es-PE" sz="2400" b="1" i="0" u="sng" strike="noStrike" cap="none">
                <a:solidFill>
                  <a:srgbClr val="000000"/>
                </a:solidFill>
                <a:latin typeface="Arial"/>
                <a:ea typeface="Arial"/>
                <a:cs typeface="Arial"/>
                <a:sym typeface="Arial"/>
              </a:rPr>
              <a:t>el sistema  de escritura.</a:t>
            </a:r>
            <a:endParaRPr sz="3200" b="1" i="0" u="sng" strike="noStrike" cap="none">
              <a:solidFill>
                <a:srgbClr val="000000"/>
              </a:solidFill>
              <a:latin typeface="Verdana"/>
              <a:ea typeface="Verdana"/>
              <a:cs typeface="Verdana"/>
              <a:sym typeface="Verdana"/>
            </a:endParaRPr>
          </a:p>
        </p:txBody>
      </p:sp>
      <p:pic>
        <p:nvPicPr>
          <p:cNvPr id="108" name="Google Shape;108;p4"/>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09" name="Google Shape;109;p4"/>
          <p:cNvSpPr txBox="1"/>
          <p:nvPr/>
        </p:nvSpPr>
        <p:spPr>
          <a:xfrm>
            <a:off x="1147156" y="5225949"/>
            <a:ext cx="638431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PE" sz="2400" b="1" i="0" u="none" strike="noStrike" cap="none">
                <a:solidFill>
                  <a:schemeClr val="dk1"/>
                </a:solidFill>
                <a:latin typeface="Arial"/>
                <a:ea typeface="Arial"/>
                <a:cs typeface="Arial"/>
                <a:sym typeface="Arial"/>
              </a:rPr>
              <a:t>Las niñas y los niños saben leer y  escribir antes de saber leer y  escribir alfabéticamente.</a:t>
            </a:r>
            <a:endParaRPr sz="2400" b="1" i="0" u="none" strike="noStrike" cap="none">
              <a:solidFill>
                <a:schemeClr val="dk1"/>
              </a:solidFill>
              <a:latin typeface="Calibri"/>
              <a:ea typeface="Calibri"/>
              <a:cs typeface="Calibri"/>
              <a:sym typeface="Calibri"/>
            </a:endParaRPr>
          </a:p>
        </p:txBody>
      </p:sp>
      <p:pic>
        <p:nvPicPr>
          <p:cNvPr id="110" name="Google Shape;110;p4"/>
          <p:cNvPicPr preferRelativeResize="0"/>
          <p:nvPr/>
        </p:nvPicPr>
        <p:blipFill rotWithShape="1">
          <a:blip r:embed="rId4">
            <a:alphaModFix/>
          </a:blip>
          <a:srcRect/>
          <a:stretch/>
        </p:blipFill>
        <p:spPr>
          <a:xfrm>
            <a:off x="7330440" y="1454626"/>
            <a:ext cx="4404360" cy="3682097"/>
          </a:xfrm>
          <a:prstGeom prst="rect">
            <a:avLst/>
          </a:prstGeom>
          <a:noFill/>
          <a:ln>
            <a:noFill/>
          </a:ln>
        </p:spPr>
      </p:pic>
      <p:sp>
        <p:nvSpPr>
          <p:cNvPr id="111" name="Google Shape;111;p4"/>
          <p:cNvSpPr txBox="1"/>
          <p:nvPr/>
        </p:nvSpPr>
        <p:spPr>
          <a:xfrm>
            <a:off x="8088652" y="5334126"/>
            <a:ext cx="364614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000" b="1" i="0" u="none" strike="noStrike" cap="none">
                <a:solidFill>
                  <a:srgbClr val="001F5F"/>
                </a:solidFill>
                <a:latin typeface="Arial"/>
                <a:ea typeface="Arial"/>
                <a:cs typeface="Arial"/>
                <a:sym typeface="Arial"/>
              </a:rPr>
              <a:t>“Legalizaron</a:t>
            </a:r>
            <a:r>
              <a:rPr lang="es-PE" sz="2000" b="0" i="0" u="none" strike="noStrike" cap="none">
                <a:solidFill>
                  <a:srgbClr val="001F5F"/>
                </a:solidFill>
                <a:latin typeface="Arial"/>
                <a:ea typeface="Arial"/>
                <a:cs typeface="Arial"/>
                <a:sym typeface="Arial"/>
              </a:rPr>
              <a:t>” las escrituras no  convencionales de los niños</a:t>
            </a:r>
            <a:r>
              <a:rPr lang="es-PE" sz="1800" b="0" i="0" u="none" strike="noStrike" cap="none">
                <a:solidFill>
                  <a:srgbClr val="001F5F"/>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1158240" y="0"/>
            <a:ext cx="10500360" cy="10002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Verdana"/>
              <a:buNone/>
            </a:pPr>
            <a:r>
              <a:rPr lang="es-PE" sz="2800" b="0" i="0" u="none" strike="noStrike">
                <a:solidFill>
                  <a:srgbClr val="002060"/>
                </a:solidFill>
                <a:latin typeface="Verdana"/>
                <a:ea typeface="Verdana"/>
                <a:cs typeface="Verdana"/>
                <a:sym typeface="Verdana"/>
              </a:rPr>
              <a:t>¿Qué niveles de conceptualización  evidencian las escrituras de los niños?</a:t>
            </a:r>
            <a:endParaRPr sz="5400">
              <a:solidFill>
                <a:srgbClr val="002060"/>
              </a:solidFill>
            </a:endParaRPr>
          </a:p>
        </p:txBody>
      </p:sp>
      <p:pic>
        <p:nvPicPr>
          <p:cNvPr id="117" name="Google Shape;117;p5"/>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18" name="Google Shape;118;p5"/>
          <p:cNvSpPr/>
          <p:nvPr/>
        </p:nvSpPr>
        <p:spPr>
          <a:xfrm>
            <a:off x="1004551" y="2507018"/>
            <a:ext cx="2438400" cy="705369"/>
          </a:xfrm>
          <a:prstGeom prst="rect">
            <a:avLst/>
          </a:prstGeom>
          <a:solidFill>
            <a:srgbClr val="C55A1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PE" sz="2800" b="0" i="0" u="none" strike="noStrike" cap="none">
                <a:solidFill>
                  <a:schemeClr val="lt1"/>
                </a:solidFill>
                <a:latin typeface="Calibri"/>
                <a:ea typeface="Calibri"/>
                <a:cs typeface="Calibri"/>
                <a:sym typeface="Calibri"/>
              </a:rPr>
              <a:t>Nivel silábico</a:t>
            </a: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1004551" y="4830770"/>
            <a:ext cx="2438400" cy="808968"/>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s-PE" sz="2500" b="0" i="0" u="none" strike="noStrike" cap="none">
                <a:solidFill>
                  <a:schemeClr val="lt1"/>
                </a:solidFill>
                <a:latin typeface="Calibri"/>
                <a:ea typeface="Calibri"/>
                <a:cs typeface="Calibri"/>
                <a:sym typeface="Calibri"/>
              </a:rPr>
              <a:t>Nivel  alfabético</a:t>
            </a: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1004550" y="3668677"/>
            <a:ext cx="2438400" cy="1000200"/>
          </a:xfrm>
          <a:prstGeom prst="rect">
            <a:avLst/>
          </a:prstGeom>
          <a:solidFill>
            <a:srgbClr val="38562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s-PE" sz="2500" b="0" i="0" u="none" strike="noStrike" cap="none">
                <a:solidFill>
                  <a:schemeClr val="lt1"/>
                </a:solidFill>
                <a:latin typeface="Calibri"/>
                <a:ea typeface="Calibri"/>
                <a:cs typeface="Calibri"/>
                <a:sym typeface="Calibri"/>
              </a:rPr>
              <a:t>Nivel silábico-alfabético</a:t>
            </a:r>
            <a:endParaRPr sz="1400" b="0" i="0" u="none" strike="noStrike" cap="none">
              <a:solidFill>
                <a:srgbClr val="000000"/>
              </a:solidFill>
              <a:latin typeface="Arial"/>
              <a:ea typeface="Arial"/>
              <a:cs typeface="Arial"/>
              <a:sym typeface="Arial"/>
            </a:endParaRPr>
          </a:p>
        </p:txBody>
      </p:sp>
      <p:sp>
        <p:nvSpPr>
          <p:cNvPr id="121" name="Google Shape;121;p5"/>
          <p:cNvSpPr/>
          <p:nvPr/>
        </p:nvSpPr>
        <p:spPr>
          <a:xfrm>
            <a:off x="1006753" y="1345365"/>
            <a:ext cx="2438400" cy="70536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PE" sz="2400" b="0" i="0" u="none" strike="noStrike" cap="none">
                <a:solidFill>
                  <a:schemeClr val="lt1"/>
                </a:solidFill>
                <a:latin typeface="Calibri"/>
                <a:ea typeface="Calibri"/>
                <a:cs typeface="Calibri"/>
                <a:sym typeface="Calibri"/>
              </a:rPr>
              <a:t>Nivel presilábico</a:t>
            </a:r>
            <a:endParaRPr sz="1400" b="0" i="0" u="none" strike="noStrike" cap="none">
              <a:solidFill>
                <a:srgbClr val="000000"/>
              </a:solidFill>
              <a:latin typeface="Arial"/>
              <a:ea typeface="Arial"/>
              <a:cs typeface="Arial"/>
              <a:sym typeface="Arial"/>
            </a:endParaRPr>
          </a:p>
        </p:txBody>
      </p:sp>
      <p:pic>
        <p:nvPicPr>
          <p:cNvPr id="122" name="Google Shape;122;p5"/>
          <p:cNvPicPr preferRelativeResize="0"/>
          <p:nvPr/>
        </p:nvPicPr>
        <p:blipFill rotWithShape="1">
          <a:blip r:embed="rId4">
            <a:alphaModFix/>
          </a:blip>
          <a:srcRect/>
          <a:stretch/>
        </p:blipFill>
        <p:spPr>
          <a:xfrm>
            <a:off x="3821768" y="1000274"/>
            <a:ext cx="3325157" cy="5053404"/>
          </a:xfrm>
          <a:prstGeom prst="rect">
            <a:avLst/>
          </a:prstGeom>
          <a:noFill/>
          <a:ln>
            <a:noFill/>
          </a:ln>
        </p:spPr>
      </p:pic>
      <p:pic>
        <p:nvPicPr>
          <p:cNvPr id="123" name="Google Shape;123;p5"/>
          <p:cNvPicPr preferRelativeResize="0"/>
          <p:nvPr/>
        </p:nvPicPr>
        <p:blipFill rotWithShape="1">
          <a:blip r:embed="rId5">
            <a:alphaModFix/>
          </a:blip>
          <a:srcRect/>
          <a:stretch/>
        </p:blipFill>
        <p:spPr>
          <a:xfrm>
            <a:off x="7146925" y="603426"/>
            <a:ext cx="4905732" cy="2718920"/>
          </a:xfrm>
          <a:prstGeom prst="rect">
            <a:avLst/>
          </a:prstGeom>
          <a:noFill/>
          <a:ln>
            <a:noFill/>
          </a:ln>
        </p:spPr>
      </p:pic>
      <p:pic>
        <p:nvPicPr>
          <p:cNvPr id="124" name="Google Shape;124;p5"/>
          <p:cNvPicPr preferRelativeResize="0"/>
          <p:nvPr/>
        </p:nvPicPr>
        <p:blipFill rotWithShape="1">
          <a:blip r:embed="rId6">
            <a:alphaModFix/>
          </a:blip>
          <a:srcRect/>
          <a:stretch/>
        </p:blipFill>
        <p:spPr>
          <a:xfrm>
            <a:off x="7146925" y="3404325"/>
            <a:ext cx="4905725" cy="333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158240" y="374073"/>
            <a:ext cx="10500360" cy="10002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1800"/>
              <a:buFont typeface="Arial"/>
              <a:buNone/>
            </a:pPr>
            <a:r>
              <a:rPr lang="es-PE" sz="2000" b="1" i="0" u="none" strike="noStrike" dirty="0">
                <a:solidFill>
                  <a:schemeClr val="tx1"/>
                </a:solidFill>
                <a:latin typeface="Arial"/>
                <a:ea typeface="Arial"/>
                <a:cs typeface="Arial"/>
                <a:sym typeface="Arial"/>
              </a:rPr>
              <a:t>NIVELES DE CONCEPTUALIZACIÓN DE LA ESCRITURA</a:t>
            </a:r>
            <a:endParaRPr sz="6000" dirty="0">
              <a:solidFill>
                <a:schemeClr val="tx1"/>
              </a:solidFill>
            </a:endParaRPr>
          </a:p>
        </p:txBody>
      </p:sp>
      <p:pic>
        <p:nvPicPr>
          <p:cNvPr id="130" name="Google Shape;130;p6"/>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pic>
        <p:nvPicPr>
          <p:cNvPr id="131" name="Google Shape;131;p6"/>
          <p:cNvPicPr preferRelativeResize="0"/>
          <p:nvPr/>
        </p:nvPicPr>
        <p:blipFill rotWithShape="1">
          <a:blip r:embed="rId4">
            <a:alphaModFix/>
          </a:blip>
          <a:srcRect b="40261"/>
          <a:stretch/>
        </p:blipFill>
        <p:spPr>
          <a:xfrm>
            <a:off x="1158240" y="1548915"/>
            <a:ext cx="10500360" cy="4253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1209904" y="2216362"/>
            <a:ext cx="10668900" cy="1679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060"/>
              </a:buClr>
              <a:buSzPts val="2800"/>
              <a:buFont typeface="Calibri"/>
              <a:buNone/>
            </a:pPr>
            <a:r>
              <a:rPr lang="es-PE" sz="4800" b="1" i="0" u="none" strike="noStrike" dirty="0">
                <a:solidFill>
                  <a:srgbClr val="002060"/>
                </a:solidFill>
                <a:latin typeface="Calibri"/>
                <a:ea typeface="Calibri"/>
                <a:cs typeface="Calibri"/>
                <a:sym typeface="Calibri"/>
              </a:rPr>
              <a:t>¿Para qué necesitamos  conocer los niveles de escritura?</a:t>
            </a:r>
            <a:endParaRPr sz="11500" dirty="0">
              <a:solidFill>
                <a:srgbClr val="002060"/>
              </a:solidFill>
            </a:endParaRPr>
          </a:p>
        </p:txBody>
      </p:sp>
      <p:pic>
        <p:nvPicPr>
          <p:cNvPr id="137" name="Google Shape;137;p7"/>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1"/>
          <p:cNvPicPr preferRelativeResize="0"/>
          <p:nvPr/>
        </p:nvPicPr>
        <p:blipFill rotWithShape="1">
          <a:blip r:embed="rId3">
            <a:alphaModFix/>
          </a:blip>
          <a:srcRect/>
          <a:stretch/>
        </p:blipFill>
        <p:spPr>
          <a:xfrm rot="10800000" flipH="1">
            <a:off x="139343" y="83006"/>
            <a:ext cx="822325" cy="6774985"/>
          </a:xfrm>
          <a:prstGeom prst="rect">
            <a:avLst/>
          </a:prstGeom>
          <a:noFill/>
          <a:ln>
            <a:noFill/>
          </a:ln>
        </p:spPr>
      </p:pic>
      <p:sp>
        <p:nvSpPr>
          <p:cNvPr id="158" name="Google Shape;158;p11"/>
          <p:cNvSpPr txBox="1"/>
          <p:nvPr/>
        </p:nvSpPr>
        <p:spPr>
          <a:xfrm>
            <a:off x="1148188" y="391165"/>
            <a:ext cx="10332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200" b="1" dirty="0">
                <a:solidFill>
                  <a:srgbClr val="002060"/>
                </a:solidFill>
                <a:latin typeface="Calibri"/>
                <a:ea typeface="Calibri"/>
                <a:cs typeface="Calibri"/>
                <a:sym typeface="Calibri"/>
              </a:rPr>
              <a:t>PARA REALIZAR LA EVALUACIÓN DIAGNÓSTICA ADECUADA Y </a:t>
            </a:r>
            <a:r>
              <a:rPr lang="es-PE" sz="2200" b="1" i="0" u="none" strike="noStrike" cap="none" dirty="0">
                <a:solidFill>
                  <a:srgbClr val="002060"/>
                </a:solidFill>
                <a:latin typeface="Calibri"/>
                <a:ea typeface="Calibri"/>
                <a:cs typeface="Calibri"/>
                <a:sym typeface="Calibri"/>
              </a:rPr>
              <a:t>CONOCER EL NIVEL DE ESCRITURA DE LOS ESTUDIANTES (KIT DE EVALUACUIÓN DIAGNOSTICA)</a:t>
            </a:r>
            <a:endParaRPr sz="2200" b="0" i="0" u="none" strike="noStrike" cap="none" dirty="0">
              <a:solidFill>
                <a:srgbClr val="002060"/>
              </a:solidFill>
              <a:latin typeface="Calibri"/>
              <a:ea typeface="Calibri"/>
              <a:cs typeface="Calibri"/>
              <a:sym typeface="Calibri"/>
            </a:endParaRPr>
          </a:p>
        </p:txBody>
      </p:sp>
      <p:pic>
        <p:nvPicPr>
          <p:cNvPr id="159" name="Google Shape;159;p11"/>
          <p:cNvPicPr preferRelativeResize="0"/>
          <p:nvPr/>
        </p:nvPicPr>
        <p:blipFill rotWithShape="1">
          <a:blip r:embed="rId4">
            <a:alphaModFix/>
          </a:blip>
          <a:srcRect/>
          <a:stretch/>
        </p:blipFill>
        <p:spPr>
          <a:xfrm>
            <a:off x="1570188" y="1332113"/>
            <a:ext cx="4947551" cy="5204125"/>
          </a:xfrm>
          <a:prstGeom prst="rect">
            <a:avLst/>
          </a:prstGeom>
          <a:noFill/>
          <a:ln>
            <a:noFill/>
          </a:ln>
        </p:spPr>
      </p:pic>
      <p:pic>
        <p:nvPicPr>
          <p:cNvPr id="160" name="Google Shape;160;p11"/>
          <p:cNvPicPr preferRelativeResize="0"/>
          <p:nvPr/>
        </p:nvPicPr>
        <p:blipFill rotWithShape="1">
          <a:blip r:embed="rId5">
            <a:alphaModFix/>
          </a:blip>
          <a:srcRect/>
          <a:stretch/>
        </p:blipFill>
        <p:spPr>
          <a:xfrm>
            <a:off x="7126250" y="1332125"/>
            <a:ext cx="4569925" cy="5204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0"/>
          <p:cNvPicPr preferRelativeResize="0"/>
          <p:nvPr/>
        </p:nvPicPr>
        <p:blipFill rotWithShape="1">
          <a:blip r:embed="rId3">
            <a:alphaModFix/>
          </a:blip>
          <a:srcRect r="620"/>
          <a:stretch/>
        </p:blipFill>
        <p:spPr>
          <a:xfrm>
            <a:off x="162562" y="79775"/>
            <a:ext cx="5332152" cy="6778224"/>
          </a:xfrm>
          <a:prstGeom prst="rect">
            <a:avLst/>
          </a:prstGeom>
          <a:noFill/>
          <a:ln>
            <a:noFill/>
          </a:ln>
        </p:spPr>
      </p:pic>
      <p:pic>
        <p:nvPicPr>
          <p:cNvPr id="166" name="Google Shape;166;p30"/>
          <p:cNvPicPr preferRelativeResize="0"/>
          <p:nvPr/>
        </p:nvPicPr>
        <p:blipFill rotWithShape="1">
          <a:blip r:embed="rId4">
            <a:alphaModFix/>
          </a:blip>
          <a:srcRect/>
          <a:stretch/>
        </p:blipFill>
        <p:spPr>
          <a:xfrm>
            <a:off x="5494725" y="-99750"/>
            <a:ext cx="6553751" cy="692449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1503</Words>
  <Application>Microsoft Office PowerPoint</Application>
  <PresentationFormat>Panorámica</PresentationFormat>
  <Paragraphs>122</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Calibri</vt:lpstr>
      <vt:lpstr>Arial</vt:lpstr>
      <vt:lpstr>Verdana</vt:lpstr>
      <vt:lpstr>Noto Sans Symbols</vt:lpstr>
      <vt:lpstr>Arial Narrow</vt:lpstr>
      <vt:lpstr>Tema de Office</vt:lpstr>
      <vt:lpstr>Asistencia técnica a directores de IIEE no focalizadas  en la apropiación a la lecto-escritura.</vt:lpstr>
      <vt:lpstr>PROPÓSITO DEL TALLER</vt:lpstr>
      <vt:lpstr>ANÁLISIS EXPLORATORIO SOBRE EL SISTEMA DE ESCRITURA </vt:lpstr>
      <vt:lpstr>¿EN QUÉ SE FUNDAMENTA EL APRENDIZAJE Y LA  ENSEÑANZA DE LA LECTURA Y LA ESCRITURA?</vt:lpstr>
      <vt:lpstr>¿Qué niveles de conceptualización  evidencian las escrituras de los niños?</vt:lpstr>
      <vt:lpstr>NIVELES DE CONCEPTUALIZACIÓN DE LA ESCRITURA</vt:lpstr>
      <vt:lpstr>¿Para qué necesitamos  conocer los niveles de escritura?</vt:lpstr>
      <vt:lpstr>Presentación de PowerPoint</vt:lpstr>
      <vt:lpstr>Presentación de PowerPoint</vt:lpstr>
      <vt:lpstr>Presentación de PowerPoint</vt:lpstr>
      <vt:lpstr>DE LA MISMA FORMA: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PARA LEER UN TEXTO</vt:lpstr>
      <vt:lpstr>DE ACUERDO A LA DIRECTIVA N°03- 2023-UGEL-A</vt:lpstr>
      <vt:lpstr>Presentación de PowerPoint</vt:lpstr>
      <vt:lpstr>Presentación de PowerPoint</vt:lpstr>
      <vt:lpstr>¿Cuáles serían las situaciones retadoras y significativas donde el estudiante tenga la necesidad de escribir?</vt:lpstr>
      <vt:lpstr>Escribir una carta  a la directora para pedir permiso e ir de visita al mercado, a un compañero que está enfermo, a un compañero que dejó de asistir a las clases, etc Escribir una tarjeta de invitación para los papás para que puedan asistir a la exposición de sus producciones artísticas, a la escuela de padres, a la jornada de integración familiar, etc. Escribirle una anécdota para un compañero de otra IE Escribir su noticia personal </vt:lpstr>
      <vt:lpstr>IDEAS FUERZA</vt:lpstr>
      <vt:lpstr>COMPROMISOS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Asistencia técnica a directores de IIEE no focalizadas  en la apropiación a la lecto-escritura.</dc:title>
  <dc:creator>TOSHIBA</dc:creator>
  <cp:lastModifiedBy>TOSHIBA</cp:lastModifiedBy>
  <cp:revision>18</cp:revision>
  <dcterms:created xsi:type="dcterms:W3CDTF">2023-02-19T00:39:49Z</dcterms:created>
  <dcterms:modified xsi:type="dcterms:W3CDTF">2023-02-22T05:01:18Z</dcterms:modified>
</cp:coreProperties>
</file>