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45" r:id="rId3"/>
    <p:sldId id="347" r:id="rId4"/>
    <p:sldId id="355" r:id="rId5"/>
    <p:sldId id="348" r:id="rId6"/>
    <p:sldId id="363" r:id="rId7"/>
    <p:sldId id="357" r:id="rId8"/>
    <p:sldId id="350" r:id="rId9"/>
    <p:sldId id="351" r:id="rId10"/>
    <p:sldId id="360" r:id="rId11"/>
    <p:sldId id="352" r:id="rId12"/>
    <p:sldId id="361" r:id="rId13"/>
    <p:sldId id="338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O PALOMINO CORDOVA" initials="MPC" lastIdx="3" clrIdx="0">
    <p:extLst>
      <p:ext uri="{19B8F6BF-5375-455C-9EA6-DF929625EA0E}">
        <p15:presenceInfo xmlns:p15="http://schemas.microsoft.com/office/powerpoint/2012/main" userId="43a43f144f9c74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B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8B8E1-C11A-4003-B4CF-F04DF158A57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5E2CFE-BD70-46C9-8371-858A7669C2AB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+mj-lt"/>
            </a:rPr>
            <a:t>La organización del tiempo anual en la I.E</a:t>
          </a:r>
        </a:p>
      </dgm:t>
    </dgm:pt>
    <dgm:pt modelId="{74855386-E737-4988-90C2-F8C36B585709}" type="parTrans" cxnId="{4E394588-BD9C-4F62-B015-3B7FF176EECB}">
      <dgm:prSet/>
      <dgm:spPr/>
      <dgm:t>
        <a:bodyPr/>
        <a:lstStyle/>
        <a:p>
          <a:endParaRPr lang="es-ES"/>
        </a:p>
      </dgm:t>
    </dgm:pt>
    <dgm:pt modelId="{57BCD6B2-BD5A-47D7-9A03-DB296DAEA0A2}" type="sibTrans" cxnId="{4E394588-BD9C-4F62-B015-3B7FF176EECB}">
      <dgm:prSet/>
      <dgm:spPr/>
      <dgm:t>
        <a:bodyPr/>
        <a:lstStyle/>
        <a:p>
          <a:endParaRPr lang="es-ES"/>
        </a:p>
      </dgm:t>
    </dgm:pt>
    <dgm:pt modelId="{FBB287C5-36B6-4490-A87E-33C854837690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500" dirty="0">
              <a:latin typeface="+mn-lt"/>
              <a:cs typeface="Calibri" panose="020F0502020204030204" pitchFamily="34" charset="0"/>
            </a:rPr>
            <a:t>El año escolar se compone </a:t>
          </a:r>
          <a:r>
            <a:rPr lang="es-ES" sz="1500" b="1" i="0" u="sng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de treinta y seis (36) semanas lectivas y ocho (8) semanas de gestión</a:t>
          </a:r>
          <a:r>
            <a:rPr lang="es-ES" sz="1500" b="1" i="1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.</a:t>
          </a:r>
          <a:endParaRPr lang="es-ES" sz="1500" b="1" u="sng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</dgm:t>
    </dgm:pt>
    <dgm:pt modelId="{654A9C37-5DB0-43A8-AA71-6695C9EA749E}" type="parTrans" cxnId="{4256F458-2E2A-4218-9C89-E4AE1AA18471}">
      <dgm:prSet/>
      <dgm:spPr/>
      <dgm:t>
        <a:bodyPr/>
        <a:lstStyle/>
        <a:p>
          <a:endParaRPr lang="es-ES"/>
        </a:p>
      </dgm:t>
    </dgm:pt>
    <dgm:pt modelId="{1522C30C-BAE8-46EE-80F2-AB2D852FCC27}" type="sibTrans" cxnId="{4256F458-2E2A-4218-9C89-E4AE1AA18471}">
      <dgm:prSet/>
      <dgm:spPr/>
      <dgm:t>
        <a:bodyPr/>
        <a:lstStyle/>
        <a:p>
          <a:endParaRPr lang="es-ES"/>
        </a:p>
      </dgm:t>
    </dgm:pt>
    <dgm:pt modelId="{9A01C55C-5C80-4BF9-8212-7F94BB289B37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00" b="1" u="sng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Las semanas lectivas </a:t>
          </a:r>
          <a:r>
            <a:rPr lang="es-ES" sz="1500" dirty="0">
              <a:latin typeface="+mn-lt"/>
              <a:cs typeface="Calibri" panose="020F0502020204030204" pitchFamily="34" charset="0"/>
            </a:rPr>
            <a:t>tienen por objetivo desarrollar las competencias de las y los estudiantes y fortalecer su formación integral, en el marco de lo establecido en el CNEB y normativas conexas.</a:t>
          </a:r>
        </a:p>
      </dgm:t>
    </dgm:pt>
    <dgm:pt modelId="{0E6719FD-CBA3-4CA2-B5C8-65AAB915910E}" type="parTrans" cxnId="{3C841AA8-2E54-4D34-919E-E7B1964D39EA}">
      <dgm:prSet/>
      <dgm:spPr/>
      <dgm:t>
        <a:bodyPr/>
        <a:lstStyle/>
        <a:p>
          <a:endParaRPr lang="es-ES"/>
        </a:p>
      </dgm:t>
    </dgm:pt>
    <dgm:pt modelId="{C4CC9785-D6A4-476D-9736-FC6900903A7C}" type="sibTrans" cxnId="{3C841AA8-2E54-4D34-919E-E7B1964D39EA}">
      <dgm:prSet/>
      <dgm:spPr/>
      <dgm:t>
        <a:bodyPr/>
        <a:lstStyle/>
        <a:p>
          <a:endParaRPr lang="es-ES"/>
        </a:p>
      </dgm:t>
    </dgm:pt>
    <dgm:pt modelId="{BABDA750-A28B-4B0B-A2A0-BA723BD7B71B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00" b="1" u="sng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Las semanas de gestión </a:t>
          </a:r>
          <a:r>
            <a:rPr lang="es-ES" sz="1500" b="0" u="none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tienen por objetivo garantizar que el trabajo del personal se dedique en ese  tiempo de forma exclusiva a:</a:t>
          </a:r>
        </a:p>
      </dgm:t>
    </dgm:pt>
    <dgm:pt modelId="{DC7E5872-B957-4D4B-90E5-85C067BF9668}" type="parTrans" cxnId="{41C62635-8482-4504-896C-335C51313090}">
      <dgm:prSet/>
      <dgm:spPr/>
      <dgm:t>
        <a:bodyPr/>
        <a:lstStyle/>
        <a:p>
          <a:endParaRPr lang="es-ES"/>
        </a:p>
      </dgm:t>
    </dgm:pt>
    <dgm:pt modelId="{565F2B6A-D784-4A55-9896-543613A8FA58}" type="sibTrans" cxnId="{41C62635-8482-4504-896C-335C51313090}">
      <dgm:prSet/>
      <dgm:spPr/>
      <dgm:t>
        <a:bodyPr/>
        <a:lstStyle/>
        <a:p>
          <a:endParaRPr lang="es-ES"/>
        </a:p>
      </dgm:t>
    </dgm:pt>
    <dgm:pt modelId="{809C7039-BC83-4EB7-9C96-99B93D81C72B}">
      <dgm:prSet custT="1"/>
      <dgm:spPr/>
      <dgm:t>
        <a:bodyPr/>
        <a:lstStyle/>
        <a:p>
          <a:pPr algn="just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s-ES" sz="1500" dirty="0">
              <a:latin typeface="+mn-lt"/>
              <a:cs typeface="Calibri" panose="020F0502020204030204" pitchFamily="34" charset="0"/>
            </a:rPr>
            <a:t>- </a:t>
          </a:r>
          <a:r>
            <a:rPr lang="es-ES" sz="1500" b="1" u="sng" dirty="0">
              <a:solidFill>
                <a:schemeClr val="accent2"/>
              </a:solidFill>
              <a:latin typeface="+mn-lt"/>
              <a:cs typeface="Calibri" panose="020F0502020204030204" pitchFamily="34" charset="0"/>
            </a:rPr>
            <a:t>Contribuir en la calidad del servicio educativo </a:t>
          </a:r>
          <a:r>
            <a:rPr lang="es-ES" sz="1500" dirty="0">
              <a:latin typeface="+mn-lt"/>
              <a:cs typeface="Calibri" panose="020F0502020204030204" pitchFamily="34" charset="0"/>
            </a:rPr>
            <a:t>para el logro de aprendizajes de las y los estudiantes a través del trabajo conjunto de todo el personal de la IE.</a:t>
          </a:r>
        </a:p>
      </dgm:t>
    </dgm:pt>
    <dgm:pt modelId="{EE3FD035-5355-43CA-B61C-7717371CC7E3}" type="parTrans" cxnId="{5342A47E-0C64-41ED-9D8A-121F34EFF17A}">
      <dgm:prSet/>
      <dgm:spPr/>
      <dgm:t>
        <a:bodyPr/>
        <a:lstStyle/>
        <a:p>
          <a:endParaRPr lang="es-ES"/>
        </a:p>
      </dgm:t>
    </dgm:pt>
    <dgm:pt modelId="{BF6BF734-0A23-4878-B442-CA617D2BB5A2}" type="sibTrans" cxnId="{5342A47E-0C64-41ED-9D8A-121F34EFF17A}">
      <dgm:prSet/>
      <dgm:spPr/>
      <dgm:t>
        <a:bodyPr/>
        <a:lstStyle/>
        <a:p>
          <a:endParaRPr lang="es-ES"/>
        </a:p>
      </dgm:t>
    </dgm:pt>
    <dgm:pt modelId="{A9980EA0-241B-43AD-AFA5-AFBB860A85AC}">
      <dgm:prSet phldrT="[Texto]" custT="1"/>
      <dgm:spPr/>
      <dgm:t>
        <a:bodyPr/>
        <a:lstStyle/>
        <a:p>
          <a:pPr algn="just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s-ES" sz="1500" dirty="0">
              <a:latin typeface="+mn-lt"/>
              <a:cs typeface="Calibri" panose="020F0502020204030204" pitchFamily="34" charset="0"/>
            </a:rPr>
            <a:t>- </a:t>
          </a:r>
          <a:r>
            <a:rPr lang="es-ES" sz="1500" b="1" u="sng" dirty="0">
              <a:solidFill>
                <a:schemeClr val="accent2"/>
              </a:solidFill>
              <a:latin typeface="+mn-lt"/>
              <a:cs typeface="Calibri" panose="020F0502020204030204" pitchFamily="34" charset="0"/>
            </a:rPr>
            <a:t>Identificar los avances y oportunidades </a:t>
          </a:r>
          <a:r>
            <a:rPr lang="es-ES" sz="1500" dirty="0">
              <a:latin typeface="+mn-lt"/>
              <a:cs typeface="Calibri" panose="020F0502020204030204" pitchFamily="34" charset="0"/>
            </a:rPr>
            <a:t>de mejora respecto de la dimensión estratégica, pedagógica, administrativa y comunitaria de la IE, red educativa o programa educativo con  base en evidencias producidas por las/los docentes. </a:t>
          </a:r>
        </a:p>
      </dgm:t>
    </dgm:pt>
    <dgm:pt modelId="{CCE75249-9CF3-4CC2-B923-D7C814618E7E}" type="parTrans" cxnId="{05A97DAD-FF1C-4B4D-BFFD-0B59CBA01B2F}">
      <dgm:prSet/>
      <dgm:spPr/>
      <dgm:t>
        <a:bodyPr/>
        <a:lstStyle/>
        <a:p>
          <a:endParaRPr lang="es-ES"/>
        </a:p>
      </dgm:t>
    </dgm:pt>
    <dgm:pt modelId="{3304C79C-A68D-4941-9D96-70542C32EB86}" type="sibTrans" cxnId="{05A97DAD-FF1C-4B4D-BFFD-0B59CBA01B2F}">
      <dgm:prSet/>
      <dgm:spPr/>
      <dgm:t>
        <a:bodyPr/>
        <a:lstStyle/>
        <a:p>
          <a:endParaRPr lang="es-ES"/>
        </a:p>
      </dgm:t>
    </dgm:pt>
    <dgm:pt modelId="{07484CCF-10A4-41CB-B912-EB1F4F8E65C8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es-ES" sz="1400" b="1" dirty="0">
              <a:latin typeface="+mn-lt"/>
              <a:cs typeface="Calibri" panose="020F0502020204030204" pitchFamily="34" charset="0"/>
            </a:rPr>
            <a:t>La calendarización de las semanas lectivas y de gestión debe estar comprendida en el PAT, con la finalidad de orientar la jornada efectiva del personal</a:t>
          </a:r>
        </a:p>
      </dgm:t>
    </dgm:pt>
    <dgm:pt modelId="{DE12DF8F-7592-49AB-B376-7DC43406034C}" type="parTrans" cxnId="{8F9E44CF-8E9E-4E05-9295-BC04F4E60DB6}">
      <dgm:prSet/>
      <dgm:spPr/>
      <dgm:t>
        <a:bodyPr/>
        <a:lstStyle/>
        <a:p>
          <a:endParaRPr lang="es-ES"/>
        </a:p>
      </dgm:t>
    </dgm:pt>
    <dgm:pt modelId="{DD22883E-50CC-4B4C-BDE6-9E5CAEA10CFE}" type="sibTrans" cxnId="{8F9E44CF-8E9E-4E05-9295-BC04F4E60DB6}">
      <dgm:prSet/>
      <dgm:spPr/>
      <dgm:t>
        <a:bodyPr/>
        <a:lstStyle/>
        <a:p>
          <a:endParaRPr lang="es-ES"/>
        </a:p>
      </dgm:t>
    </dgm:pt>
    <dgm:pt modelId="{2132DA60-47FD-4936-80EC-53044BABED94}">
      <dgm:prSet custT="1"/>
      <dgm:spPr/>
      <dgm:t>
        <a:bodyPr/>
        <a:lstStyle/>
        <a:p>
          <a:pPr algn="just">
            <a:lnSpc>
              <a:spcPct val="90000"/>
            </a:lnSpc>
            <a:buFont typeface="Wingdings" panose="05000000000000000000" pitchFamily="2" charset="2"/>
            <a:buNone/>
          </a:pPr>
          <a:endParaRPr lang="es-ES" sz="1400" dirty="0">
            <a:latin typeface="+mn-lt"/>
            <a:cs typeface="Calibri" panose="020F0502020204030204" pitchFamily="34" charset="0"/>
          </a:endParaRPr>
        </a:p>
      </dgm:t>
    </dgm:pt>
    <dgm:pt modelId="{58FBD90A-786C-4B40-97E7-32921D410E51}" type="parTrans" cxnId="{C5E5C1BE-CC63-4471-ACBA-3A9207159FF5}">
      <dgm:prSet/>
      <dgm:spPr/>
      <dgm:t>
        <a:bodyPr/>
        <a:lstStyle/>
        <a:p>
          <a:endParaRPr lang="es-ES"/>
        </a:p>
      </dgm:t>
    </dgm:pt>
    <dgm:pt modelId="{A53535BE-6E2D-4A39-B818-A1B9069CBA1C}" type="sibTrans" cxnId="{C5E5C1BE-CC63-4471-ACBA-3A9207159FF5}">
      <dgm:prSet/>
      <dgm:spPr/>
      <dgm:t>
        <a:bodyPr/>
        <a:lstStyle/>
        <a:p>
          <a:endParaRPr lang="es-ES"/>
        </a:p>
      </dgm:t>
    </dgm:pt>
    <dgm:pt modelId="{BDDAB3F1-1995-4056-BEC9-CB5669E2AB0E}" type="pres">
      <dgm:prSet presAssocID="{9188B8E1-C11A-4003-B4CF-F04DF158A570}" presName="linearFlow" presStyleCnt="0">
        <dgm:presLayoutVars>
          <dgm:dir/>
          <dgm:animLvl val="lvl"/>
          <dgm:resizeHandles val="exact"/>
        </dgm:presLayoutVars>
      </dgm:prSet>
      <dgm:spPr/>
    </dgm:pt>
    <dgm:pt modelId="{40A9D2F0-7599-497C-816E-547484C86F99}" type="pres">
      <dgm:prSet presAssocID="{9D5E2CFE-BD70-46C9-8371-858A7669C2AB}" presName="composite" presStyleCnt="0"/>
      <dgm:spPr/>
    </dgm:pt>
    <dgm:pt modelId="{2025BE6C-02C8-4676-A8CE-54A29B276583}" type="pres">
      <dgm:prSet presAssocID="{9D5E2CFE-BD70-46C9-8371-858A7669C2AB}" presName="parentText" presStyleLbl="alignNode1" presStyleIdx="0" presStyleCnt="1" custLinFactNeighborX="2434" custLinFactNeighborY="1437">
        <dgm:presLayoutVars>
          <dgm:chMax val="1"/>
          <dgm:bulletEnabled val="1"/>
        </dgm:presLayoutVars>
      </dgm:prSet>
      <dgm:spPr/>
    </dgm:pt>
    <dgm:pt modelId="{D9494A35-4146-4FBC-8B25-A807E2A3AA35}" type="pres">
      <dgm:prSet presAssocID="{9D5E2CFE-BD70-46C9-8371-858A7669C2AB}" presName="descendantText" presStyleLbl="alignAcc1" presStyleIdx="0" presStyleCnt="1" custScaleY="206471">
        <dgm:presLayoutVars>
          <dgm:bulletEnabled val="1"/>
        </dgm:presLayoutVars>
      </dgm:prSet>
      <dgm:spPr/>
    </dgm:pt>
  </dgm:ptLst>
  <dgm:cxnLst>
    <dgm:cxn modelId="{A76AA006-7839-44C9-85C1-FF79C631DCEC}" type="presOf" srcId="{809C7039-BC83-4EB7-9C96-99B93D81C72B}" destId="{D9494A35-4146-4FBC-8B25-A807E2A3AA35}" srcOrd="0" destOrd="4" presId="urn:microsoft.com/office/officeart/2005/8/layout/chevron2"/>
    <dgm:cxn modelId="{41C62635-8482-4504-896C-335C51313090}" srcId="{9D5E2CFE-BD70-46C9-8371-858A7669C2AB}" destId="{BABDA750-A28B-4B0B-A2A0-BA723BD7B71B}" srcOrd="2" destOrd="0" parTransId="{DC7E5872-B957-4D4B-90E5-85C067BF9668}" sibTransId="{565F2B6A-D784-4A55-9896-543613A8FA58}"/>
    <dgm:cxn modelId="{A811C63E-1829-4EB3-AB6A-E23E98AF089C}" type="presOf" srcId="{9D5E2CFE-BD70-46C9-8371-858A7669C2AB}" destId="{2025BE6C-02C8-4676-A8CE-54A29B276583}" srcOrd="0" destOrd="0" presId="urn:microsoft.com/office/officeart/2005/8/layout/chevron2"/>
    <dgm:cxn modelId="{59554D6C-1666-4069-A5CB-9D9C9AD0A985}" type="presOf" srcId="{9A01C55C-5C80-4BF9-8212-7F94BB289B37}" destId="{D9494A35-4146-4FBC-8B25-A807E2A3AA35}" srcOrd="0" destOrd="1" presId="urn:microsoft.com/office/officeart/2005/8/layout/chevron2"/>
    <dgm:cxn modelId="{025DDC4E-8249-467F-A82D-6086F4D1B617}" type="presOf" srcId="{2132DA60-47FD-4936-80EC-53044BABED94}" destId="{D9494A35-4146-4FBC-8B25-A807E2A3AA35}" srcOrd="0" destOrd="5" presId="urn:microsoft.com/office/officeart/2005/8/layout/chevron2"/>
    <dgm:cxn modelId="{CAFF8C76-D2E1-492C-84E0-225A153E3539}" type="presOf" srcId="{9188B8E1-C11A-4003-B4CF-F04DF158A570}" destId="{BDDAB3F1-1995-4056-BEC9-CB5669E2AB0E}" srcOrd="0" destOrd="0" presId="urn:microsoft.com/office/officeart/2005/8/layout/chevron2"/>
    <dgm:cxn modelId="{4256F458-2E2A-4218-9C89-E4AE1AA18471}" srcId="{9D5E2CFE-BD70-46C9-8371-858A7669C2AB}" destId="{FBB287C5-36B6-4490-A87E-33C854837690}" srcOrd="0" destOrd="0" parTransId="{654A9C37-5DB0-43A8-AA71-6695C9EA749E}" sibTransId="{1522C30C-BAE8-46EE-80F2-AB2D852FCC27}"/>
    <dgm:cxn modelId="{5342A47E-0C64-41ED-9D8A-121F34EFF17A}" srcId="{9D5E2CFE-BD70-46C9-8371-858A7669C2AB}" destId="{809C7039-BC83-4EB7-9C96-99B93D81C72B}" srcOrd="4" destOrd="0" parTransId="{EE3FD035-5355-43CA-B61C-7717371CC7E3}" sibTransId="{BF6BF734-0A23-4878-B442-CA617D2BB5A2}"/>
    <dgm:cxn modelId="{E0ECF187-CB53-4012-A5CB-F8ED9DEF33B4}" type="presOf" srcId="{BABDA750-A28B-4B0B-A2A0-BA723BD7B71B}" destId="{D9494A35-4146-4FBC-8B25-A807E2A3AA35}" srcOrd="0" destOrd="2" presId="urn:microsoft.com/office/officeart/2005/8/layout/chevron2"/>
    <dgm:cxn modelId="{4E394588-BD9C-4F62-B015-3B7FF176EECB}" srcId="{9188B8E1-C11A-4003-B4CF-F04DF158A570}" destId="{9D5E2CFE-BD70-46C9-8371-858A7669C2AB}" srcOrd="0" destOrd="0" parTransId="{74855386-E737-4988-90C2-F8C36B585709}" sibTransId="{57BCD6B2-BD5A-47D7-9A03-DB296DAEA0A2}"/>
    <dgm:cxn modelId="{4E330E9B-7CEF-42E3-BD4E-DC12234744A3}" type="presOf" srcId="{FBB287C5-36B6-4490-A87E-33C854837690}" destId="{D9494A35-4146-4FBC-8B25-A807E2A3AA35}" srcOrd="0" destOrd="0" presId="urn:microsoft.com/office/officeart/2005/8/layout/chevron2"/>
    <dgm:cxn modelId="{3C841AA8-2E54-4D34-919E-E7B1964D39EA}" srcId="{9D5E2CFE-BD70-46C9-8371-858A7669C2AB}" destId="{9A01C55C-5C80-4BF9-8212-7F94BB289B37}" srcOrd="1" destOrd="0" parTransId="{0E6719FD-CBA3-4CA2-B5C8-65AAB915910E}" sibTransId="{C4CC9785-D6A4-476D-9736-FC6900903A7C}"/>
    <dgm:cxn modelId="{05A97DAD-FF1C-4B4D-BFFD-0B59CBA01B2F}" srcId="{9D5E2CFE-BD70-46C9-8371-858A7669C2AB}" destId="{A9980EA0-241B-43AD-AFA5-AFBB860A85AC}" srcOrd="3" destOrd="0" parTransId="{CCE75249-9CF3-4CC2-B923-D7C814618E7E}" sibTransId="{3304C79C-A68D-4941-9D96-70542C32EB86}"/>
    <dgm:cxn modelId="{C5E5C1BE-CC63-4471-ACBA-3A9207159FF5}" srcId="{9D5E2CFE-BD70-46C9-8371-858A7669C2AB}" destId="{2132DA60-47FD-4936-80EC-53044BABED94}" srcOrd="5" destOrd="0" parTransId="{58FBD90A-786C-4B40-97E7-32921D410E51}" sibTransId="{A53535BE-6E2D-4A39-B818-A1B9069CBA1C}"/>
    <dgm:cxn modelId="{8F9E44CF-8E9E-4E05-9295-BC04F4E60DB6}" srcId="{9D5E2CFE-BD70-46C9-8371-858A7669C2AB}" destId="{07484CCF-10A4-41CB-B912-EB1F4F8E65C8}" srcOrd="6" destOrd="0" parTransId="{DE12DF8F-7592-49AB-B376-7DC43406034C}" sibTransId="{DD22883E-50CC-4B4C-BDE6-9E5CAEA10CFE}"/>
    <dgm:cxn modelId="{CF037BD3-483B-483F-AA3A-21B6122A1E13}" type="presOf" srcId="{A9980EA0-241B-43AD-AFA5-AFBB860A85AC}" destId="{D9494A35-4146-4FBC-8B25-A807E2A3AA35}" srcOrd="0" destOrd="3" presId="urn:microsoft.com/office/officeart/2005/8/layout/chevron2"/>
    <dgm:cxn modelId="{3B5E0ED6-7166-4491-B44E-C3AB47AC6032}" type="presOf" srcId="{07484CCF-10A4-41CB-B912-EB1F4F8E65C8}" destId="{D9494A35-4146-4FBC-8B25-A807E2A3AA35}" srcOrd="0" destOrd="6" presId="urn:microsoft.com/office/officeart/2005/8/layout/chevron2"/>
    <dgm:cxn modelId="{4BC19582-999F-4F2E-865E-B9D669FC6E48}" type="presParOf" srcId="{BDDAB3F1-1995-4056-BEC9-CB5669E2AB0E}" destId="{40A9D2F0-7599-497C-816E-547484C86F99}" srcOrd="0" destOrd="0" presId="urn:microsoft.com/office/officeart/2005/8/layout/chevron2"/>
    <dgm:cxn modelId="{4025808C-D2B2-4502-88A1-142B809F911B}" type="presParOf" srcId="{40A9D2F0-7599-497C-816E-547484C86F99}" destId="{2025BE6C-02C8-4676-A8CE-54A29B276583}" srcOrd="0" destOrd="0" presId="urn:microsoft.com/office/officeart/2005/8/layout/chevron2"/>
    <dgm:cxn modelId="{400F7281-569A-41E2-9A76-07D6D0CEA0FC}" type="presParOf" srcId="{40A9D2F0-7599-497C-816E-547484C86F99}" destId="{D9494A35-4146-4FBC-8B25-A807E2A3AA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8B8E1-C11A-4003-B4CF-F04DF158A57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5E2CFE-BD70-46C9-8371-858A7669C2AB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+mj-lt"/>
            </a:rPr>
            <a:t>Fechas del año escolar</a:t>
          </a:r>
        </a:p>
      </dgm:t>
    </dgm:pt>
    <dgm:pt modelId="{74855386-E737-4988-90C2-F8C36B585709}" type="parTrans" cxnId="{4E394588-BD9C-4F62-B015-3B7FF176EECB}">
      <dgm:prSet/>
      <dgm:spPr/>
      <dgm:t>
        <a:bodyPr/>
        <a:lstStyle/>
        <a:p>
          <a:endParaRPr lang="es-ES"/>
        </a:p>
      </dgm:t>
    </dgm:pt>
    <dgm:pt modelId="{57BCD6B2-BD5A-47D7-9A03-DB296DAEA0A2}" type="sibTrans" cxnId="{4E394588-BD9C-4F62-B015-3B7FF176EECB}">
      <dgm:prSet/>
      <dgm:spPr/>
      <dgm:t>
        <a:bodyPr/>
        <a:lstStyle/>
        <a:p>
          <a:endParaRPr lang="es-ES"/>
        </a:p>
      </dgm:t>
    </dgm:pt>
    <dgm:pt modelId="{FBB287C5-36B6-4490-A87E-33C854837690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endParaRPr lang="es-ES" sz="1200" kern="1200" dirty="0">
            <a:latin typeface="Century Gothic" panose="020B0502020202020204" pitchFamily="34" charset="0"/>
          </a:endParaRPr>
        </a:p>
      </dgm:t>
    </dgm:pt>
    <dgm:pt modelId="{654A9C37-5DB0-43A8-AA71-6695C9EA749E}" type="parTrans" cxnId="{4256F458-2E2A-4218-9C89-E4AE1AA18471}">
      <dgm:prSet/>
      <dgm:spPr/>
      <dgm:t>
        <a:bodyPr/>
        <a:lstStyle/>
        <a:p>
          <a:endParaRPr lang="es-ES"/>
        </a:p>
      </dgm:t>
    </dgm:pt>
    <dgm:pt modelId="{1522C30C-BAE8-46EE-80F2-AB2D852FCC27}" type="sibTrans" cxnId="{4256F458-2E2A-4218-9C89-E4AE1AA18471}">
      <dgm:prSet/>
      <dgm:spPr/>
      <dgm:t>
        <a:bodyPr/>
        <a:lstStyle/>
        <a:p>
          <a:endParaRPr lang="es-ES"/>
        </a:p>
      </dgm:t>
    </dgm:pt>
    <dgm:pt modelId="{908362CC-0D3D-490C-B711-9477F949F5C1}">
      <dgm:prSet phldrT="[Texto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prstClr val="black"/>
              </a:solidFill>
              <a:latin typeface="+mj-lt"/>
              <a:ea typeface="+mn-ea"/>
              <a:cs typeface="+mn-cs"/>
            </a:rPr>
            <a:t>Reprogramación y recuperación del tiempo lectivo y de gestión</a:t>
          </a:r>
          <a:r>
            <a:rPr lang="es-E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</a:t>
          </a:r>
        </a:p>
      </dgm:t>
    </dgm:pt>
    <dgm:pt modelId="{0DEC3C13-531A-4619-A48B-84BE5750FF45}" type="parTrans" cxnId="{48A9B1D9-D9E9-4E1C-B120-99C98CA47F25}">
      <dgm:prSet/>
      <dgm:spPr/>
      <dgm:t>
        <a:bodyPr/>
        <a:lstStyle/>
        <a:p>
          <a:endParaRPr lang="es-ES"/>
        </a:p>
      </dgm:t>
    </dgm:pt>
    <dgm:pt modelId="{1A9B44E7-0ABA-4123-94C2-E2EE69830CDC}" type="sibTrans" cxnId="{48A9B1D9-D9E9-4E1C-B120-99C98CA47F25}">
      <dgm:prSet/>
      <dgm:spPr/>
      <dgm:t>
        <a:bodyPr/>
        <a:lstStyle/>
        <a:p>
          <a:endParaRPr lang="es-ES"/>
        </a:p>
      </dgm:t>
    </dgm:pt>
    <dgm:pt modelId="{C444F4F1-9191-4CE1-9D66-7A86C9EE10AB}">
      <dgm:prSet phldrT="[Texto]"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1300" kern="1200" dirty="0">
            <a:latin typeface="Century Gothic" panose="020B0502020202020204" pitchFamily="34" charset="0"/>
          </a:endParaRPr>
        </a:p>
      </dgm:t>
    </dgm:pt>
    <dgm:pt modelId="{C8F49E80-D7E5-412B-A045-5637B9BC809F}" type="parTrans" cxnId="{FFCFD51E-FE34-4D33-86F5-863D04C9C7E4}">
      <dgm:prSet/>
      <dgm:spPr/>
      <dgm:t>
        <a:bodyPr/>
        <a:lstStyle/>
        <a:p>
          <a:endParaRPr lang="es-ES"/>
        </a:p>
      </dgm:t>
    </dgm:pt>
    <dgm:pt modelId="{7D7710A4-9511-473B-904D-B30298D027F3}" type="sibTrans" cxnId="{FFCFD51E-FE34-4D33-86F5-863D04C9C7E4}">
      <dgm:prSet/>
      <dgm:spPr/>
      <dgm:t>
        <a:bodyPr/>
        <a:lstStyle/>
        <a:p>
          <a:endParaRPr lang="es-ES"/>
        </a:p>
      </dgm:t>
    </dgm:pt>
    <dgm:pt modelId="{6F306AB1-16C3-4205-A481-18C45D6ED246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400" b="1" u="sng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El Minedu comunica de forma anual las fechas de la calendarización del año escolar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definiendo las fechas propuestas para cada bloque de semanas lectivas y de gestión. </a:t>
          </a:r>
        </a:p>
      </dgm:t>
    </dgm:pt>
    <dgm:pt modelId="{CB5B63B9-69E3-4C8F-BCE2-7A7E30BD8F4E}" type="parTrans" cxnId="{159E7DFA-3EC9-4698-900E-5A6EBC71F106}">
      <dgm:prSet/>
      <dgm:spPr/>
      <dgm:t>
        <a:bodyPr/>
        <a:lstStyle/>
        <a:p>
          <a:endParaRPr lang="es-ES"/>
        </a:p>
      </dgm:t>
    </dgm:pt>
    <dgm:pt modelId="{0D0A1299-1F5E-48D8-BB36-2D408CB34725}" type="sibTrans" cxnId="{159E7DFA-3EC9-4698-900E-5A6EBC71F106}">
      <dgm:prSet/>
      <dgm:spPr/>
      <dgm:t>
        <a:bodyPr/>
        <a:lstStyle/>
        <a:p>
          <a:endParaRPr lang="es-ES"/>
        </a:p>
      </dgm:t>
    </dgm:pt>
    <dgm:pt modelId="{9284D8AE-3C2E-4D27-8A67-AC5C524A2595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Las DRE pueden determinar una fecha de inicio y fin del año escolar distinta a la dispuesta a nivel nacional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y adaptar la presente calendarización a sus contextos regionales y socioculturales. </a:t>
          </a:r>
          <a:endParaRPr lang="es-ES" sz="1400" kern="1200" dirty="0">
            <a:latin typeface="+mn-lt"/>
          </a:endParaRPr>
        </a:p>
      </dgm:t>
    </dgm:pt>
    <dgm:pt modelId="{E5D72E95-4BCA-4FAD-A859-640235FB83E6}" type="parTrans" cxnId="{A3453D69-F2E3-4305-9A48-BB12C3950EA7}">
      <dgm:prSet/>
      <dgm:spPr/>
      <dgm:t>
        <a:bodyPr/>
        <a:lstStyle/>
        <a:p>
          <a:endParaRPr lang="es-ES"/>
        </a:p>
      </dgm:t>
    </dgm:pt>
    <dgm:pt modelId="{D3DAB73A-ABBA-48C6-812C-D8007B2B73D0}" type="sibTrans" cxnId="{A3453D69-F2E3-4305-9A48-BB12C3950EA7}">
      <dgm:prSet/>
      <dgm:spPr/>
      <dgm:t>
        <a:bodyPr/>
        <a:lstStyle/>
        <a:p>
          <a:endParaRPr lang="es-ES"/>
        </a:p>
      </dgm:t>
    </dgm:pt>
    <dgm:pt modelId="{C4A7804D-C3E5-4260-8535-C14B6D250E07}">
      <dgm:prSet custT="1"/>
      <dgm:spPr/>
      <dgm:t>
        <a:bodyPr/>
        <a:lstStyle/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Los </a:t>
          </a: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días lectivos o de gestión que hayan tenido que ser suspendidos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por fuerza mayor o situaciones imprevistas, </a:t>
          </a: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se deben reprogramar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para que se puedan recuperar.</a:t>
          </a:r>
        </a:p>
      </dgm:t>
    </dgm:pt>
    <dgm:pt modelId="{0835C89B-6B8A-4154-96A0-EB341A062A12}" type="parTrans" cxnId="{223D5763-317C-4C78-AB03-C55969179506}">
      <dgm:prSet/>
      <dgm:spPr/>
      <dgm:t>
        <a:bodyPr/>
        <a:lstStyle/>
        <a:p>
          <a:endParaRPr lang="es-ES"/>
        </a:p>
      </dgm:t>
    </dgm:pt>
    <dgm:pt modelId="{C26D777D-E443-4C13-A4B6-C046E7D1FE7C}" type="sibTrans" cxnId="{223D5763-317C-4C78-AB03-C55969179506}">
      <dgm:prSet/>
      <dgm:spPr/>
      <dgm:t>
        <a:bodyPr/>
        <a:lstStyle/>
        <a:p>
          <a:endParaRPr lang="es-ES"/>
        </a:p>
      </dgm:t>
    </dgm:pt>
    <dgm:pt modelId="{6E70ECB6-3306-462B-BA5A-46577CDF2477}">
      <dgm:prSet custT="1"/>
      <dgm:spPr/>
      <dgm:t>
        <a:bodyPr/>
        <a:lstStyle/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u="sng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Para ello, deben: </a:t>
          </a:r>
        </a:p>
      </dgm:t>
    </dgm:pt>
    <dgm:pt modelId="{F4EB3C7B-34CF-4437-A20F-F0DAF8EA5969}" type="parTrans" cxnId="{504D26E3-F5B2-4F31-8778-2DB723CE3AB2}">
      <dgm:prSet/>
      <dgm:spPr/>
      <dgm:t>
        <a:bodyPr/>
        <a:lstStyle/>
        <a:p>
          <a:endParaRPr lang="es-ES"/>
        </a:p>
      </dgm:t>
    </dgm:pt>
    <dgm:pt modelId="{D2CDD7F7-2A0A-49A5-AF4C-132602673436}" type="sibTrans" cxnId="{504D26E3-F5B2-4F31-8778-2DB723CE3AB2}">
      <dgm:prSet/>
      <dgm:spPr/>
      <dgm:t>
        <a:bodyPr/>
        <a:lstStyle/>
        <a:p>
          <a:endParaRPr lang="es-ES"/>
        </a:p>
      </dgm:t>
    </dgm:pt>
    <dgm:pt modelId="{8F41B900-BFA8-4497-9B3D-190D101DFC8D}">
      <dgm:prSet custT="1"/>
      <dgm:spPr/>
      <dgm:t>
        <a:bodyPr/>
        <a:lstStyle/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Guardar un registro de esta reprogramación y recuperación.</a:t>
          </a:r>
        </a:p>
      </dgm:t>
    </dgm:pt>
    <dgm:pt modelId="{DDD3C63D-7F21-468F-AFE4-D60EC92D8A13}" type="parTrans" cxnId="{07016E9B-20E9-422C-A601-300258B37DEA}">
      <dgm:prSet/>
      <dgm:spPr/>
      <dgm:t>
        <a:bodyPr/>
        <a:lstStyle/>
        <a:p>
          <a:endParaRPr lang="es-ES"/>
        </a:p>
      </dgm:t>
    </dgm:pt>
    <dgm:pt modelId="{A50A887B-C907-4E62-B958-BD26CECA9CAB}" type="sibTrans" cxnId="{07016E9B-20E9-422C-A601-300258B37DEA}">
      <dgm:prSet/>
      <dgm:spPr/>
      <dgm:t>
        <a:bodyPr/>
        <a:lstStyle/>
        <a:p>
          <a:endParaRPr lang="es-ES"/>
        </a:p>
      </dgm:t>
    </dgm:pt>
    <dgm:pt modelId="{345C7783-37D4-4714-B7EB-6BE1721F5FF4}">
      <dgm:prSet custT="1"/>
      <dgm:spPr/>
      <dgm:t>
        <a:bodyPr/>
        <a:lstStyle/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Informar de la reprogramación y recuperación a las instancias competentes, UGEL, DRE o Minedu, según corresponda, y en caso sea requerido.</a:t>
          </a:r>
        </a:p>
      </dgm:t>
    </dgm:pt>
    <dgm:pt modelId="{199726A2-4CF6-4E41-BE91-04A987F11D2A}" type="parTrans" cxnId="{02AE608B-5D52-4C9B-A332-5368793CADBC}">
      <dgm:prSet/>
      <dgm:spPr/>
      <dgm:t>
        <a:bodyPr/>
        <a:lstStyle/>
        <a:p>
          <a:endParaRPr lang="es-ES"/>
        </a:p>
      </dgm:t>
    </dgm:pt>
    <dgm:pt modelId="{B2BBDF0A-11D3-4E4F-9AD4-0445B6675C90}" type="sibTrans" cxnId="{02AE608B-5D52-4C9B-A332-5368793CADBC}">
      <dgm:prSet/>
      <dgm:spPr/>
      <dgm:t>
        <a:bodyPr/>
        <a:lstStyle/>
        <a:p>
          <a:endParaRPr lang="es-ES"/>
        </a:p>
      </dgm:t>
    </dgm:pt>
    <dgm:pt modelId="{BDDAB3F1-1995-4056-BEC9-CB5669E2AB0E}" type="pres">
      <dgm:prSet presAssocID="{9188B8E1-C11A-4003-B4CF-F04DF158A570}" presName="linearFlow" presStyleCnt="0">
        <dgm:presLayoutVars>
          <dgm:dir/>
          <dgm:animLvl val="lvl"/>
          <dgm:resizeHandles val="exact"/>
        </dgm:presLayoutVars>
      </dgm:prSet>
      <dgm:spPr/>
    </dgm:pt>
    <dgm:pt modelId="{40A9D2F0-7599-497C-816E-547484C86F99}" type="pres">
      <dgm:prSet presAssocID="{9D5E2CFE-BD70-46C9-8371-858A7669C2AB}" presName="composite" presStyleCnt="0"/>
      <dgm:spPr/>
    </dgm:pt>
    <dgm:pt modelId="{2025BE6C-02C8-4676-A8CE-54A29B276583}" type="pres">
      <dgm:prSet presAssocID="{9D5E2CFE-BD70-46C9-8371-858A7669C2AB}" presName="parentText" presStyleLbl="alignNode1" presStyleIdx="0" presStyleCnt="2" custLinFactNeighborX="2434" custLinFactNeighborY="1437">
        <dgm:presLayoutVars>
          <dgm:chMax val="1"/>
          <dgm:bulletEnabled val="1"/>
        </dgm:presLayoutVars>
      </dgm:prSet>
      <dgm:spPr/>
    </dgm:pt>
    <dgm:pt modelId="{D9494A35-4146-4FBC-8B25-A807E2A3AA35}" type="pres">
      <dgm:prSet presAssocID="{9D5E2CFE-BD70-46C9-8371-858A7669C2AB}" presName="descendantText" presStyleLbl="alignAcc1" presStyleIdx="0" presStyleCnt="2" custScaleY="181087">
        <dgm:presLayoutVars>
          <dgm:bulletEnabled val="1"/>
        </dgm:presLayoutVars>
      </dgm:prSet>
      <dgm:spPr/>
    </dgm:pt>
    <dgm:pt modelId="{57A5321D-DC0B-40F6-9739-3D34A181C98E}" type="pres">
      <dgm:prSet presAssocID="{57BCD6B2-BD5A-47D7-9A03-DB296DAEA0A2}" presName="sp" presStyleCnt="0"/>
      <dgm:spPr/>
    </dgm:pt>
    <dgm:pt modelId="{48974265-10FA-48B3-96EB-0E794F122C5C}" type="pres">
      <dgm:prSet presAssocID="{908362CC-0D3D-490C-B711-9477F949F5C1}" presName="composite" presStyleCnt="0"/>
      <dgm:spPr/>
    </dgm:pt>
    <dgm:pt modelId="{AE6EB0CB-746C-4A5F-9301-AC437E962BB2}" type="pres">
      <dgm:prSet presAssocID="{908362CC-0D3D-490C-B711-9477F949F5C1}" presName="parentText" presStyleLbl="alignNode1" presStyleIdx="1" presStyleCnt="2" custLinFactNeighborY="9920">
        <dgm:presLayoutVars>
          <dgm:chMax val="1"/>
          <dgm:bulletEnabled val="1"/>
        </dgm:presLayoutVars>
      </dgm:prSet>
      <dgm:spPr/>
    </dgm:pt>
    <dgm:pt modelId="{2000E44C-146F-402B-8B5B-325F26E64D44}" type="pres">
      <dgm:prSet presAssocID="{908362CC-0D3D-490C-B711-9477F949F5C1}" presName="descendantText" presStyleLbl="alignAcc1" presStyleIdx="1" presStyleCnt="2" custScaleY="164275" custLinFactNeighborX="1112" custLinFactNeighborY="12914">
        <dgm:presLayoutVars>
          <dgm:bulletEnabled val="1"/>
        </dgm:presLayoutVars>
      </dgm:prSet>
      <dgm:spPr/>
    </dgm:pt>
  </dgm:ptLst>
  <dgm:cxnLst>
    <dgm:cxn modelId="{458C0C03-9C0B-439A-BF3B-640DA9BFDA5B}" type="presOf" srcId="{908362CC-0D3D-490C-B711-9477F949F5C1}" destId="{AE6EB0CB-746C-4A5F-9301-AC437E962BB2}" srcOrd="0" destOrd="0" presId="urn:microsoft.com/office/officeart/2005/8/layout/chevron2"/>
    <dgm:cxn modelId="{FFCFD51E-FE34-4D33-86F5-863D04C9C7E4}" srcId="{908362CC-0D3D-490C-B711-9477F949F5C1}" destId="{C444F4F1-9191-4CE1-9D66-7A86C9EE10AB}" srcOrd="0" destOrd="0" parTransId="{C8F49E80-D7E5-412B-A045-5637B9BC809F}" sibTransId="{7D7710A4-9511-473B-904D-B30298D027F3}"/>
    <dgm:cxn modelId="{AE7CE32C-6E11-42D9-8A5A-021D96D56CF1}" type="presOf" srcId="{345C7783-37D4-4714-B7EB-6BE1721F5FF4}" destId="{2000E44C-146F-402B-8B5B-325F26E64D44}" srcOrd="0" destOrd="4" presId="urn:microsoft.com/office/officeart/2005/8/layout/chevron2"/>
    <dgm:cxn modelId="{A811C63E-1829-4EB3-AB6A-E23E98AF089C}" type="presOf" srcId="{9D5E2CFE-BD70-46C9-8371-858A7669C2AB}" destId="{2025BE6C-02C8-4676-A8CE-54A29B276583}" srcOrd="0" destOrd="0" presId="urn:microsoft.com/office/officeart/2005/8/layout/chevron2"/>
    <dgm:cxn modelId="{223D5763-317C-4C78-AB03-C55969179506}" srcId="{908362CC-0D3D-490C-B711-9477F949F5C1}" destId="{C4A7804D-C3E5-4260-8535-C14B6D250E07}" srcOrd="1" destOrd="0" parTransId="{0835C89B-6B8A-4154-96A0-EB341A062A12}" sibTransId="{C26D777D-E443-4C13-A4B6-C046E7D1FE7C}"/>
    <dgm:cxn modelId="{A3453D69-F2E3-4305-9A48-BB12C3950EA7}" srcId="{9D5E2CFE-BD70-46C9-8371-858A7669C2AB}" destId="{9284D8AE-3C2E-4D27-8A67-AC5C524A2595}" srcOrd="2" destOrd="0" parTransId="{E5D72E95-4BCA-4FAD-A859-640235FB83E6}" sibTransId="{D3DAB73A-ABBA-48C6-812C-D8007B2B73D0}"/>
    <dgm:cxn modelId="{CAFF8C76-D2E1-492C-84E0-225A153E3539}" type="presOf" srcId="{9188B8E1-C11A-4003-B4CF-F04DF158A570}" destId="{BDDAB3F1-1995-4056-BEC9-CB5669E2AB0E}" srcOrd="0" destOrd="0" presId="urn:microsoft.com/office/officeart/2005/8/layout/chevron2"/>
    <dgm:cxn modelId="{B59B5B77-81F4-4A30-9C56-3944B0EAC749}" type="presOf" srcId="{C444F4F1-9191-4CE1-9D66-7A86C9EE10AB}" destId="{2000E44C-146F-402B-8B5B-325F26E64D44}" srcOrd="0" destOrd="0" presId="urn:microsoft.com/office/officeart/2005/8/layout/chevron2"/>
    <dgm:cxn modelId="{4256F458-2E2A-4218-9C89-E4AE1AA18471}" srcId="{9D5E2CFE-BD70-46C9-8371-858A7669C2AB}" destId="{FBB287C5-36B6-4490-A87E-33C854837690}" srcOrd="0" destOrd="0" parTransId="{654A9C37-5DB0-43A8-AA71-6695C9EA749E}" sibTransId="{1522C30C-BAE8-46EE-80F2-AB2D852FCC27}"/>
    <dgm:cxn modelId="{4E394588-BD9C-4F62-B015-3B7FF176EECB}" srcId="{9188B8E1-C11A-4003-B4CF-F04DF158A570}" destId="{9D5E2CFE-BD70-46C9-8371-858A7669C2AB}" srcOrd="0" destOrd="0" parTransId="{74855386-E737-4988-90C2-F8C36B585709}" sibTransId="{57BCD6B2-BD5A-47D7-9A03-DB296DAEA0A2}"/>
    <dgm:cxn modelId="{85C48489-86C8-4A15-A3CB-B130D1935937}" type="presOf" srcId="{6F306AB1-16C3-4205-A481-18C45D6ED246}" destId="{D9494A35-4146-4FBC-8B25-A807E2A3AA35}" srcOrd="0" destOrd="1" presId="urn:microsoft.com/office/officeart/2005/8/layout/chevron2"/>
    <dgm:cxn modelId="{02AE608B-5D52-4C9B-A332-5368793CADBC}" srcId="{908362CC-0D3D-490C-B711-9477F949F5C1}" destId="{345C7783-37D4-4714-B7EB-6BE1721F5FF4}" srcOrd="4" destOrd="0" parTransId="{199726A2-4CF6-4E41-BE91-04A987F11D2A}" sibTransId="{B2BBDF0A-11D3-4E4F-9AD4-0445B6675C90}"/>
    <dgm:cxn modelId="{9A3DF999-0B3C-412F-B7C4-7DB9DBC35285}" type="presOf" srcId="{8F41B900-BFA8-4497-9B3D-190D101DFC8D}" destId="{2000E44C-146F-402B-8B5B-325F26E64D44}" srcOrd="0" destOrd="3" presId="urn:microsoft.com/office/officeart/2005/8/layout/chevron2"/>
    <dgm:cxn modelId="{4E330E9B-7CEF-42E3-BD4E-DC12234744A3}" type="presOf" srcId="{FBB287C5-36B6-4490-A87E-33C854837690}" destId="{D9494A35-4146-4FBC-8B25-A807E2A3AA35}" srcOrd="0" destOrd="0" presId="urn:microsoft.com/office/officeart/2005/8/layout/chevron2"/>
    <dgm:cxn modelId="{07016E9B-20E9-422C-A601-300258B37DEA}" srcId="{908362CC-0D3D-490C-B711-9477F949F5C1}" destId="{8F41B900-BFA8-4497-9B3D-190D101DFC8D}" srcOrd="3" destOrd="0" parTransId="{DDD3C63D-7F21-468F-AFE4-D60EC92D8A13}" sibTransId="{A50A887B-C907-4E62-B958-BD26CECA9CAB}"/>
    <dgm:cxn modelId="{A2B7D89F-4F7B-4FD1-BB4C-E270C3F9D25C}" type="presOf" srcId="{9284D8AE-3C2E-4D27-8A67-AC5C524A2595}" destId="{D9494A35-4146-4FBC-8B25-A807E2A3AA35}" srcOrd="0" destOrd="2" presId="urn:microsoft.com/office/officeart/2005/8/layout/chevron2"/>
    <dgm:cxn modelId="{48A9B1D9-D9E9-4E1C-B120-99C98CA47F25}" srcId="{9188B8E1-C11A-4003-B4CF-F04DF158A570}" destId="{908362CC-0D3D-490C-B711-9477F949F5C1}" srcOrd="1" destOrd="0" parTransId="{0DEC3C13-531A-4619-A48B-84BE5750FF45}" sibTransId="{1A9B44E7-0ABA-4123-94C2-E2EE69830CDC}"/>
    <dgm:cxn modelId="{504D26E3-F5B2-4F31-8778-2DB723CE3AB2}" srcId="{908362CC-0D3D-490C-B711-9477F949F5C1}" destId="{6E70ECB6-3306-462B-BA5A-46577CDF2477}" srcOrd="2" destOrd="0" parTransId="{F4EB3C7B-34CF-4437-A20F-F0DAF8EA5969}" sibTransId="{D2CDD7F7-2A0A-49A5-AF4C-132602673436}"/>
    <dgm:cxn modelId="{238A34E3-73E5-4F0B-8EC0-92141027092F}" type="presOf" srcId="{6E70ECB6-3306-462B-BA5A-46577CDF2477}" destId="{2000E44C-146F-402B-8B5B-325F26E64D44}" srcOrd="0" destOrd="2" presId="urn:microsoft.com/office/officeart/2005/8/layout/chevron2"/>
    <dgm:cxn modelId="{159E7DFA-3EC9-4698-900E-5A6EBC71F106}" srcId="{9D5E2CFE-BD70-46C9-8371-858A7669C2AB}" destId="{6F306AB1-16C3-4205-A481-18C45D6ED246}" srcOrd="1" destOrd="0" parTransId="{CB5B63B9-69E3-4C8F-BCE2-7A7E30BD8F4E}" sibTransId="{0D0A1299-1F5E-48D8-BB36-2D408CB34725}"/>
    <dgm:cxn modelId="{8C511AFF-C91D-492C-8ED6-8BBFA946CC27}" type="presOf" srcId="{C4A7804D-C3E5-4260-8535-C14B6D250E07}" destId="{2000E44C-146F-402B-8B5B-325F26E64D44}" srcOrd="0" destOrd="1" presId="urn:microsoft.com/office/officeart/2005/8/layout/chevron2"/>
    <dgm:cxn modelId="{4BC19582-999F-4F2E-865E-B9D669FC6E48}" type="presParOf" srcId="{BDDAB3F1-1995-4056-BEC9-CB5669E2AB0E}" destId="{40A9D2F0-7599-497C-816E-547484C86F99}" srcOrd="0" destOrd="0" presId="urn:microsoft.com/office/officeart/2005/8/layout/chevron2"/>
    <dgm:cxn modelId="{4025808C-D2B2-4502-88A1-142B809F911B}" type="presParOf" srcId="{40A9D2F0-7599-497C-816E-547484C86F99}" destId="{2025BE6C-02C8-4676-A8CE-54A29B276583}" srcOrd="0" destOrd="0" presId="urn:microsoft.com/office/officeart/2005/8/layout/chevron2"/>
    <dgm:cxn modelId="{400F7281-569A-41E2-9A76-07D6D0CEA0FC}" type="presParOf" srcId="{40A9D2F0-7599-497C-816E-547484C86F99}" destId="{D9494A35-4146-4FBC-8B25-A807E2A3AA35}" srcOrd="1" destOrd="0" presId="urn:microsoft.com/office/officeart/2005/8/layout/chevron2"/>
    <dgm:cxn modelId="{97772F11-BE7B-4933-92C4-31BEE98B603E}" type="presParOf" srcId="{BDDAB3F1-1995-4056-BEC9-CB5669E2AB0E}" destId="{57A5321D-DC0B-40F6-9739-3D34A181C98E}" srcOrd="1" destOrd="0" presId="urn:microsoft.com/office/officeart/2005/8/layout/chevron2"/>
    <dgm:cxn modelId="{A083FE12-A496-4293-B2CF-4720D7DB4279}" type="presParOf" srcId="{BDDAB3F1-1995-4056-BEC9-CB5669E2AB0E}" destId="{48974265-10FA-48B3-96EB-0E794F122C5C}" srcOrd="2" destOrd="0" presId="urn:microsoft.com/office/officeart/2005/8/layout/chevron2"/>
    <dgm:cxn modelId="{A4159916-DF17-4256-BB90-6A6CD703CE18}" type="presParOf" srcId="{48974265-10FA-48B3-96EB-0E794F122C5C}" destId="{AE6EB0CB-746C-4A5F-9301-AC437E962BB2}" srcOrd="0" destOrd="0" presId="urn:microsoft.com/office/officeart/2005/8/layout/chevron2"/>
    <dgm:cxn modelId="{3A09CCE7-0365-4F44-AD35-ADD81C4747A4}" type="presParOf" srcId="{48974265-10FA-48B3-96EB-0E794F122C5C}" destId="{2000E44C-146F-402B-8B5B-325F26E64D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75494-D87E-47E5-B3E9-54F078E802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0CD131-F6A9-4025-9F49-7DC4E71DA540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  <a:latin typeface="Century Gothic" panose="020B0502020202020204" pitchFamily="34" charset="0"/>
            </a:rPr>
            <a:t>El proceso de matrícula escolar</a:t>
          </a:r>
        </a:p>
      </dgm:t>
    </dgm:pt>
    <dgm:pt modelId="{A8BC3D7F-2A91-4733-AC49-AB4845D9518C}" type="parTrans" cxnId="{9A3EFE81-6BE5-4780-9F27-FE08817F3473}">
      <dgm:prSet/>
      <dgm:spPr/>
      <dgm:t>
        <a:bodyPr/>
        <a:lstStyle/>
        <a:p>
          <a:endParaRPr lang="es-ES"/>
        </a:p>
      </dgm:t>
    </dgm:pt>
    <dgm:pt modelId="{EF2D9739-7599-4B15-9F0A-C91D481C9BFE}" type="sibTrans" cxnId="{9A3EFE81-6BE5-4780-9F27-FE08817F3473}">
      <dgm:prSet/>
      <dgm:spPr/>
      <dgm:t>
        <a:bodyPr/>
        <a:lstStyle/>
        <a:p>
          <a:endParaRPr lang="es-ES"/>
        </a:p>
      </dgm:t>
    </dgm:pt>
    <dgm:pt modelId="{55E868DE-DAB6-4C03-8A08-FB01A2421AF4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400" b="1" u="sng" dirty="0">
              <a:solidFill>
                <a:srgbClr val="FF0000"/>
              </a:solidFill>
              <a:latin typeface="+mn-lt"/>
            </a:rPr>
            <a:t>Esta prohibido todo acto de discriminación</a:t>
          </a:r>
          <a:r>
            <a:rPr lang="es-ES" sz="1400" dirty="0">
              <a:latin typeface="+mn-lt"/>
            </a:rPr>
            <a:t>, o trato diferenciado injustificado, contra un estudiante, o contra su presentante legal, que impida realizar el proceso de matricula, por cualquier índole</a:t>
          </a:r>
        </a:p>
      </dgm:t>
    </dgm:pt>
    <dgm:pt modelId="{671D4732-711F-4BB3-9363-42DCF2AE9812}" type="parTrans" cxnId="{E49D8132-8F80-4158-B2D1-918181528975}">
      <dgm:prSet/>
      <dgm:spPr/>
      <dgm:t>
        <a:bodyPr/>
        <a:lstStyle/>
        <a:p>
          <a:endParaRPr lang="es-ES"/>
        </a:p>
      </dgm:t>
    </dgm:pt>
    <dgm:pt modelId="{A699D511-B85D-40D7-80C3-63C61F17549C}" type="sibTrans" cxnId="{E49D8132-8F80-4158-B2D1-918181528975}">
      <dgm:prSet/>
      <dgm:spPr/>
      <dgm:t>
        <a:bodyPr/>
        <a:lstStyle/>
        <a:p>
          <a:endParaRPr lang="es-ES"/>
        </a:p>
      </dgm:t>
    </dgm:pt>
    <dgm:pt modelId="{C8E835A1-327F-45D9-827E-C5A8A7F1190F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  <a:latin typeface="Century Gothic" panose="020B0502020202020204" pitchFamily="34" charset="0"/>
            </a:rPr>
            <a:t>La emisión de los documentos asociados a la trayectoria educativa</a:t>
          </a:r>
        </a:p>
      </dgm:t>
    </dgm:pt>
    <dgm:pt modelId="{87A856D7-F006-4923-A1C4-0F6D663E1802}" type="parTrans" cxnId="{9D234D95-94B3-4236-B1CA-30A2D6E29659}">
      <dgm:prSet/>
      <dgm:spPr/>
      <dgm:t>
        <a:bodyPr/>
        <a:lstStyle/>
        <a:p>
          <a:endParaRPr lang="es-ES"/>
        </a:p>
      </dgm:t>
    </dgm:pt>
    <dgm:pt modelId="{24FECA3F-BE8A-49D0-9E7D-017C10B92DED}" type="sibTrans" cxnId="{9D234D95-94B3-4236-B1CA-30A2D6E29659}">
      <dgm:prSet/>
      <dgm:spPr/>
      <dgm:t>
        <a:bodyPr/>
        <a:lstStyle/>
        <a:p>
          <a:endParaRPr lang="es-ES"/>
        </a:p>
      </dgm:t>
    </dgm:pt>
    <dgm:pt modelId="{EF9EFA52-6502-4299-B3D8-8DCB884BA6F3}">
      <dgm:prSet phldrT="[Texto]" custT="1"/>
      <dgm:spPr/>
      <dgm:t>
        <a:bodyPr/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Desde el 28 de octubre del 2020 la emisión de los </a:t>
          </a:r>
          <a:r>
            <a:rPr lang="es-ES" sz="1400" b="1" u="sng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Certificados de Estudios se realiza utilizando el módulo de  emisión de los certificados de estudios ubicado en el SIAGIE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. Luego de ello la Directora o Director puede imprimirlo, firmarlo, sellarlo y enviarlo al solicitante.</a:t>
          </a:r>
        </a:p>
      </dgm:t>
    </dgm:pt>
    <dgm:pt modelId="{FA9C2AB7-E261-40D3-A14F-AC96234C9AC5}" type="parTrans" cxnId="{1C7B54E7-DCFA-4BCD-AC2E-113499B83317}">
      <dgm:prSet/>
      <dgm:spPr/>
      <dgm:t>
        <a:bodyPr/>
        <a:lstStyle/>
        <a:p>
          <a:endParaRPr lang="es-ES"/>
        </a:p>
      </dgm:t>
    </dgm:pt>
    <dgm:pt modelId="{F1AA8F9F-347C-4548-970E-9213EA77DDCA}" type="sibTrans" cxnId="{1C7B54E7-DCFA-4BCD-AC2E-113499B83317}">
      <dgm:prSet/>
      <dgm:spPr/>
      <dgm:t>
        <a:bodyPr/>
        <a:lstStyle/>
        <a:p>
          <a:endParaRPr lang="es-ES"/>
        </a:p>
      </dgm:t>
    </dgm:pt>
    <dgm:pt modelId="{852380BB-7645-4246-8E09-2988C55A7336}">
      <dgm:prSet phldrT="[Texto]" custT="1"/>
      <dgm:spPr/>
      <dgm:t>
        <a:bodyPr/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Mientras dure el Estado de Emergencia Sanitaria, se puede prescindir de su firma y sello y remitir el documento en PDF.</a:t>
          </a:r>
        </a:p>
      </dgm:t>
    </dgm:pt>
    <dgm:pt modelId="{A089A2DA-5E40-4C8D-9394-304C72578A68}" type="parTrans" cxnId="{C5D67C7F-963E-4E7B-89D8-212BC3A9EAF8}">
      <dgm:prSet/>
      <dgm:spPr/>
      <dgm:t>
        <a:bodyPr/>
        <a:lstStyle/>
        <a:p>
          <a:endParaRPr lang="es-ES"/>
        </a:p>
      </dgm:t>
    </dgm:pt>
    <dgm:pt modelId="{65941568-ACA5-4C1F-8C03-2F595239043A}" type="sibTrans" cxnId="{C5D67C7F-963E-4E7B-89D8-212BC3A9EAF8}">
      <dgm:prSet/>
      <dgm:spPr/>
      <dgm:t>
        <a:bodyPr/>
        <a:lstStyle/>
        <a:p>
          <a:endParaRPr lang="es-ES"/>
        </a:p>
      </dgm:t>
    </dgm:pt>
    <dgm:pt modelId="{332F7729-D236-4772-A13B-45D6E0F46867}">
      <dgm:prSet phldrT="[Texto]" custT="1"/>
      <dgm:spPr/>
      <dgm:t>
        <a:bodyPr/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El comité de Gestión de Condiciones Operativas debe actualizar la información en los sistemas informáticos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referidos a la gestión de las condiciones operativas, como registrar la matricula, así como atender los reporte solicitados por las persona y/o entidad que lo requiera.</a:t>
          </a:r>
        </a:p>
      </dgm:t>
    </dgm:pt>
    <dgm:pt modelId="{6DD635D5-185F-4BA3-9D12-355FAD0855F7}" type="parTrans" cxnId="{1BD1DF33-3633-4A66-83DE-5AF0D836F3BD}">
      <dgm:prSet/>
      <dgm:spPr/>
      <dgm:t>
        <a:bodyPr/>
        <a:lstStyle/>
        <a:p>
          <a:endParaRPr lang="es-ES"/>
        </a:p>
      </dgm:t>
    </dgm:pt>
    <dgm:pt modelId="{51BE65E8-2978-4612-849A-9FCF22BBC4EB}" type="sibTrans" cxnId="{1BD1DF33-3633-4A66-83DE-5AF0D836F3BD}">
      <dgm:prSet/>
      <dgm:spPr/>
      <dgm:t>
        <a:bodyPr/>
        <a:lstStyle/>
        <a:p>
          <a:endParaRPr lang="es-ES"/>
        </a:p>
      </dgm:t>
    </dgm:pt>
    <dgm:pt modelId="{4869D507-3B0F-4C5F-A38B-28C76BBB3B9A}">
      <dgm:prSet phldrT="[Texto]" custT="1"/>
      <dgm:spPr/>
      <dgm:t>
        <a:bodyPr/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Asimismo el nuevo formato de Certificado de Estudios no requiere ser Visado por parte de la UGEL.</a:t>
          </a:r>
        </a:p>
      </dgm:t>
    </dgm:pt>
    <dgm:pt modelId="{FB30161E-2C73-4AA9-8D65-B40F577127AA}" type="parTrans" cxnId="{18891003-1E7F-4E0F-A86F-3CB3E0B1FA08}">
      <dgm:prSet/>
      <dgm:spPr/>
      <dgm:t>
        <a:bodyPr/>
        <a:lstStyle/>
        <a:p>
          <a:endParaRPr lang="es-ES"/>
        </a:p>
      </dgm:t>
    </dgm:pt>
    <dgm:pt modelId="{87E94383-974F-42DD-8A2F-4053EEBEFC8A}" type="sibTrans" cxnId="{18891003-1E7F-4E0F-A86F-3CB3E0B1FA08}">
      <dgm:prSet/>
      <dgm:spPr/>
      <dgm:t>
        <a:bodyPr/>
        <a:lstStyle/>
        <a:p>
          <a:endParaRPr lang="es-ES"/>
        </a:p>
      </dgm:t>
    </dgm:pt>
    <dgm:pt modelId="{5E00F6E0-44C3-45FB-9095-B70EFE35096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400" dirty="0">
              <a:latin typeface="+mn-lt"/>
            </a:rPr>
            <a:t>Hay dos (02) tipos de procesos de matrícula: </a:t>
          </a:r>
          <a:r>
            <a:rPr lang="es-ES" sz="1400" b="1" u="sng" dirty="0">
              <a:solidFill>
                <a:schemeClr val="accent2"/>
              </a:solidFill>
              <a:effectLst/>
              <a:latin typeface="+mn-lt"/>
            </a:rPr>
            <a:t>Regular (En el trimestre previo al inicio de clases) </a:t>
          </a:r>
          <a:r>
            <a:rPr lang="es-ES" sz="1400" dirty="0">
              <a:latin typeface="+mn-lt"/>
            </a:rPr>
            <a:t>y </a:t>
          </a:r>
          <a:r>
            <a:rPr lang="es-ES" sz="1400" b="1" u="sng" dirty="0">
              <a:solidFill>
                <a:srgbClr val="FF0000"/>
              </a:solidFill>
              <a:latin typeface="+mn-lt"/>
            </a:rPr>
            <a:t>excepcional (Luego de iniciada las clases antes de concluir el año escolar)</a:t>
          </a:r>
        </a:p>
      </dgm:t>
    </dgm:pt>
    <dgm:pt modelId="{7E9E024B-D0BB-4E60-86D6-F63BE6C17D89}" type="parTrans" cxnId="{1DE47A11-25AA-4541-B1B5-F62A5B1D9D82}">
      <dgm:prSet/>
      <dgm:spPr/>
      <dgm:t>
        <a:bodyPr/>
        <a:lstStyle/>
        <a:p>
          <a:endParaRPr lang="es-ES"/>
        </a:p>
      </dgm:t>
    </dgm:pt>
    <dgm:pt modelId="{87A43ABC-E7B0-4B3A-9A91-F389DFC500AF}" type="sibTrans" cxnId="{1DE47A11-25AA-4541-B1B5-F62A5B1D9D82}">
      <dgm:prSet/>
      <dgm:spPr/>
      <dgm:t>
        <a:bodyPr/>
        <a:lstStyle/>
        <a:p>
          <a:endParaRPr lang="es-ES"/>
        </a:p>
      </dgm:t>
    </dgm:pt>
    <dgm:pt modelId="{4E01E2F4-DC2E-4B81-935F-2061A8457EE5}" type="pres">
      <dgm:prSet presAssocID="{3E775494-D87E-47E5-B3E9-54F078E802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E3A9CC-6A7D-4FC7-A78E-54D4F02DF232}" type="pres">
      <dgm:prSet presAssocID="{840CD131-F6A9-4025-9F49-7DC4E71DA540}" presName="root" presStyleCnt="0"/>
      <dgm:spPr/>
    </dgm:pt>
    <dgm:pt modelId="{A1F9BE3E-0D8A-4431-817B-2908B65A2461}" type="pres">
      <dgm:prSet presAssocID="{840CD131-F6A9-4025-9F49-7DC4E71DA540}" presName="rootComposite" presStyleCnt="0"/>
      <dgm:spPr/>
    </dgm:pt>
    <dgm:pt modelId="{F4408D34-5A2E-43BC-80E7-2D375C91051D}" type="pres">
      <dgm:prSet presAssocID="{840CD131-F6A9-4025-9F49-7DC4E71DA540}" presName="rootText" presStyleLbl="node1" presStyleIdx="0" presStyleCnt="2" custScaleX="335625" custScaleY="99774"/>
      <dgm:spPr/>
    </dgm:pt>
    <dgm:pt modelId="{C6001579-A8C2-4BF5-B368-C9778D6ED5DF}" type="pres">
      <dgm:prSet presAssocID="{840CD131-F6A9-4025-9F49-7DC4E71DA540}" presName="rootConnector" presStyleLbl="node1" presStyleIdx="0" presStyleCnt="2"/>
      <dgm:spPr/>
    </dgm:pt>
    <dgm:pt modelId="{6DA96DFA-014C-4A62-A634-4DB36B32F7BA}" type="pres">
      <dgm:prSet presAssocID="{840CD131-F6A9-4025-9F49-7DC4E71DA540}" presName="childShape" presStyleCnt="0"/>
      <dgm:spPr/>
    </dgm:pt>
    <dgm:pt modelId="{4CAFE558-F240-42BC-ACFC-4B8D2B3834C3}" type="pres">
      <dgm:prSet presAssocID="{7E9E024B-D0BB-4E60-86D6-F63BE6C17D89}" presName="Name13" presStyleLbl="parChTrans1D2" presStyleIdx="0" presStyleCnt="6"/>
      <dgm:spPr/>
    </dgm:pt>
    <dgm:pt modelId="{B0EEE5A0-6520-4BAA-8A9E-06C32747A2FA}" type="pres">
      <dgm:prSet presAssocID="{5E00F6E0-44C3-45FB-9095-B70EFE35096A}" presName="childText" presStyleLbl="bgAcc1" presStyleIdx="0" presStyleCnt="6" custScaleX="512681" custScaleY="176917">
        <dgm:presLayoutVars>
          <dgm:bulletEnabled val="1"/>
        </dgm:presLayoutVars>
      </dgm:prSet>
      <dgm:spPr/>
    </dgm:pt>
    <dgm:pt modelId="{5887EB67-4366-45BD-98A1-D8AB02E2ECAD}" type="pres">
      <dgm:prSet presAssocID="{671D4732-711F-4BB3-9363-42DCF2AE9812}" presName="Name13" presStyleLbl="parChTrans1D2" presStyleIdx="1" presStyleCnt="6"/>
      <dgm:spPr/>
    </dgm:pt>
    <dgm:pt modelId="{9EA4F08E-77DE-4FC4-949D-2275726FD5F5}" type="pres">
      <dgm:prSet presAssocID="{55E868DE-DAB6-4C03-8A08-FB01A2421AF4}" presName="childText" presStyleLbl="bgAcc1" presStyleIdx="1" presStyleCnt="6" custScaleX="496317" custScaleY="251039">
        <dgm:presLayoutVars>
          <dgm:bulletEnabled val="1"/>
        </dgm:presLayoutVars>
      </dgm:prSet>
      <dgm:spPr/>
    </dgm:pt>
    <dgm:pt modelId="{2229A896-7C3B-4111-9CA2-998D4940CC33}" type="pres">
      <dgm:prSet presAssocID="{6DD635D5-185F-4BA3-9D12-355FAD0855F7}" presName="Name13" presStyleLbl="parChTrans1D2" presStyleIdx="2" presStyleCnt="6"/>
      <dgm:spPr/>
    </dgm:pt>
    <dgm:pt modelId="{CB8B28D4-742D-4813-9B6B-F1F7478C7984}" type="pres">
      <dgm:prSet presAssocID="{332F7729-D236-4772-A13B-45D6E0F46867}" presName="childText" presStyleLbl="bgAcc1" presStyleIdx="2" presStyleCnt="6" custScaleX="517100" custScaleY="295288">
        <dgm:presLayoutVars>
          <dgm:bulletEnabled val="1"/>
        </dgm:presLayoutVars>
      </dgm:prSet>
      <dgm:spPr/>
    </dgm:pt>
    <dgm:pt modelId="{17650773-B275-4FC9-BA4F-D68A9D713AD5}" type="pres">
      <dgm:prSet presAssocID="{C8E835A1-327F-45D9-827E-C5A8A7F1190F}" presName="root" presStyleCnt="0"/>
      <dgm:spPr/>
    </dgm:pt>
    <dgm:pt modelId="{E8861BCF-80F7-4705-A691-06A9B21EAB67}" type="pres">
      <dgm:prSet presAssocID="{C8E835A1-327F-45D9-827E-C5A8A7F1190F}" presName="rootComposite" presStyleCnt="0"/>
      <dgm:spPr/>
    </dgm:pt>
    <dgm:pt modelId="{FD8F482A-F03A-4A11-BC84-2DBC09AD041B}" type="pres">
      <dgm:prSet presAssocID="{C8E835A1-327F-45D9-827E-C5A8A7F1190F}" presName="rootText" presStyleLbl="node1" presStyleIdx="1" presStyleCnt="2" custScaleX="396757" custScaleY="129532"/>
      <dgm:spPr/>
    </dgm:pt>
    <dgm:pt modelId="{F927EBC4-ABFB-431F-A562-649DBBE70FB3}" type="pres">
      <dgm:prSet presAssocID="{C8E835A1-327F-45D9-827E-C5A8A7F1190F}" presName="rootConnector" presStyleLbl="node1" presStyleIdx="1" presStyleCnt="2"/>
      <dgm:spPr/>
    </dgm:pt>
    <dgm:pt modelId="{D2DB8616-D45F-46D4-86C1-72366FFEB229}" type="pres">
      <dgm:prSet presAssocID="{C8E835A1-327F-45D9-827E-C5A8A7F1190F}" presName="childShape" presStyleCnt="0"/>
      <dgm:spPr/>
    </dgm:pt>
    <dgm:pt modelId="{0CAD9F38-3A6E-4C57-BC8C-B5B7E906507E}" type="pres">
      <dgm:prSet presAssocID="{FA9C2AB7-E261-40D3-A14F-AC96234C9AC5}" presName="Name13" presStyleLbl="parChTrans1D2" presStyleIdx="3" presStyleCnt="6"/>
      <dgm:spPr/>
    </dgm:pt>
    <dgm:pt modelId="{84110F0A-D32D-4D29-8BB1-45A187F25F37}" type="pres">
      <dgm:prSet presAssocID="{EF9EFA52-6502-4299-B3D8-8DCB884BA6F3}" presName="childText" presStyleLbl="bgAcc1" presStyleIdx="3" presStyleCnt="6" custScaleX="531831" custScaleY="297609">
        <dgm:presLayoutVars>
          <dgm:bulletEnabled val="1"/>
        </dgm:presLayoutVars>
      </dgm:prSet>
      <dgm:spPr/>
    </dgm:pt>
    <dgm:pt modelId="{AD056988-E9D1-4062-AC66-DF5B8ED8B7A5}" type="pres">
      <dgm:prSet presAssocID="{A089A2DA-5E40-4C8D-9394-304C72578A68}" presName="Name13" presStyleLbl="parChTrans1D2" presStyleIdx="4" presStyleCnt="6"/>
      <dgm:spPr/>
    </dgm:pt>
    <dgm:pt modelId="{0C496539-4A2E-432B-B372-B90294501373}" type="pres">
      <dgm:prSet presAssocID="{852380BB-7645-4246-8E09-2988C55A7336}" presName="childText" presStyleLbl="bgAcc1" presStyleIdx="4" presStyleCnt="6" custScaleX="461086" custScaleY="182833">
        <dgm:presLayoutVars>
          <dgm:bulletEnabled val="1"/>
        </dgm:presLayoutVars>
      </dgm:prSet>
      <dgm:spPr/>
    </dgm:pt>
    <dgm:pt modelId="{E8FFE1A1-08CB-4C30-A780-7151EA77411D}" type="pres">
      <dgm:prSet presAssocID="{FB30161E-2C73-4AA9-8D65-B40F577127AA}" presName="Name13" presStyleLbl="parChTrans1D2" presStyleIdx="5" presStyleCnt="6"/>
      <dgm:spPr/>
    </dgm:pt>
    <dgm:pt modelId="{4D7CFCDF-418A-43B2-9B64-45FE4AD0B699}" type="pres">
      <dgm:prSet presAssocID="{4869D507-3B0F-4C5F-A38B-28C76BBB3B9A}" presName="childText" presStyleLbl="bgAcc1" presStyleIdx="5" presStyleCnt="6" custScaleX="428486" custScaleY="158552" custLinFactNeighborX="-2783" custLinFactNeighborY="2969">
        <dgm:presLayoutVars>
          <dgm:bulletEnabled val="1"/>
        </dgm:presLayoutVars>
      </dgm:prSet>
      <dgm:spPr/>
    </dgm:pt>
  </dgm:ptLst>
  <dgm:cxnLst>
    <dgm:cxn modelId="{18891003-1E7F-4E0F-A86F-3CB3E0B1FA08}" srcId="{C8E835A1-327F-45D9-827E-C5A8A7F1190F}" destId="{4869D507-3B0F-4C5F-A38B-28C76BBB3B9A}" srcOrd="2" destOrd="0" parTransId="{FB30161E-2C73-4AA9-8D65-B40F577127AA}" sibTransId="{87E94383-974F-42DD-8A2F-4053EEBEFC8A}"/>
    <dgm:cxn modelId="{193CFF07-8DED-4892-9660-900EFDB84D75}" type="presOf" srcId="{EF9EFA52-6502-4299-B3D8-8DCB884BA6F3}" destId="{84110F0A-D32D-4D29-8BB1-45A187F25F37}" srcOrd="0" destOrd="0" presId="urn:microsoft.com/office/officeart/2005/8/layout/hierarchy3"/>
    <dgm:cxn modelId="{86198B08-9C8F-4DDB-8FF0-52B187E8BBE0}" type="presOf" srcId="{FA9C2AB7-E261-40D3-A14F-AC96234C9AC5}" destId="{0CAD9F38-3A6E-4C57-BC8C-B5B7E906507E}" srcOrd="0" destOrd="0" presId="urn:microsoft.com/office/officeart/2005/8/layout/hierarchy3"/>
    <dgm:cxn modelId="{9ABF6D0A-9E15-410F-A81C-D7F66D68B9E6}" type="presOf" srcId="{55E868DE-DAB6-4C03-8A08-FB01A2421AF4}" destId="{9EA4F08E-77DE-4FC4-949D-2275726FD5F5}" srcOrd="0" destOrd="0" presId="urn:microsoft.com/office/officeart/2005/8/layout/hierarchy3"/>
    <dgm:cxn modelId="{1DE47A11-25AA-4541-B1B5-F62A5B1D9D82}" srcId="{840CD131-F6A9-4025-9F49-7DC4E71DA540}" destId="{5E00F6E0-44C3-45FB-9095-B70EFE35096A}" srcOrd="0" destOrd="0" parTransId="{7E9E024B-D0BB-4E60-86D6-F63BE6C17D89}" sibTransId="{87A43ABC-E7B0-4B3A-9A91-F389DFC500AF}"/>
    <dgm:cxn modelId="{2A189230-B61A-4446-9DB3-8E6FFE8514A2}" type="presOf" srcId="{C8E835A1-327F-45D9-827E-C5A8A7F1190F}" destId="{FD8F482A-F03A-4A11-BC84-2DBC09AD041B}" srcOrd="0" destOrd="0" presId="urn:microsoft.com/office/officeart/2005/8/layout/hierarchy3"/>
    <dgm:cxn modelId="{E49D8132-8F80-4158-B2D1-918181528975}" srcId="{840CD131-F6A9-4025-9F49-7DC4E71DA540}" destId="{55E868DE-DAB6-4C03-8A08-FB01A2421AF4}" srcOrd="1" destOrd="0" parTransId="{671D4732-711F-4BB3-9363-42DCF2AE9812}" sibTransId="{A699D511-B85D-40D7-80C3-63C61F17549C}"/>
    <dgm:cxn modelId="{1BD1DF33-3633-4A66-83DE-5AF0D836F3BD}" srcId="{840CD131-F6A9-4025-9F49-7DC4E71DA540}" destId="{332F7729-D236-4772-A13B-45D6E0F46867}" srcOrd="2" destOrd="0" parTransId="{6DD635D5-185F-4BA3-9D12-355FAD0855F7}" sibTransId="{51BE65E8-2978-4612-849A-9FCF22BBC4EB}"/>
    <dgm:cxn modelId="{F980DB41-A7D2-4F2F-A06A-C2CAF4039C43}" type="presOf" srcId="{7E9E024B-D0BB-4E60-86D6-F63BE6C17D89}" destId="{4CAFE558-F240-42BC-ACFC-4B8D2B3834C3}" srcOrd="0" destOrd="0" presId="urn:microsoft.com/office/officeart/2005/8/layout/hierarchy3"/>
    <dgm:cxn modelId="{69484362-685E-4E54-9728-F446CEF8A1FC}" type="presOf" srcId="{840CD131-F6A9-4025-9F49-7DC4E71DA540}" destId="{C6001579-A8C2-4BF5-B368-C9778D6ED5DF}" srcOrd="1" destOrd="0" presId="urn:microsoft.com/office/officeart/2005/8/layout/hierarchy3"/>
    <dgm:cxn modelId="{BC111964-0571-4874-B128-BC7E4278F75E}" type="presOf" srcId="{671D4732-711F-4BB3-9363-42DCF2AE9812}" destId="{5887EB67-4366-45BD-98A1-D8AB02E2ECAD}" srcOrd="0" destOrd="0" presId="urn:microsoft.com/office/officeart/2005/8/layout/hierarchy3"/>
    <dgm:cxn modelId="{E4801B4A-A09A-4C76-A89F-BCF5E9210149}" type="presOf" srcId="{FB30161E-2C73-4AA9-8D65-B40F577127AA}" destId="{E8FFE1A1-08CB-4C30-A780-7151EA77411D}" srcOrd="0" destOrd="0" presId="urn:microsoft.com/office/officeart/2005/8/layout/hierarchy3"/>
    <dgm:cxn modelId="{ECA0DE6D-5CBE-48D5-8E8B-275898D601C8}" type="presOf" srcId="{332F7729-D236-4772-A13B-45D6E0F46867}" destId="{CB8B28D4-742D-4813-9B6B-F1F7478C7984}" srcOrd="0" destOrd="0" presId="urn:microsoft.com/office/officeart/2005/8/layout/hierarchy3"/>
    <dgm:cxn modelId="{B3BB0371-9EEE-4025-9ED4-9E1A146A11FE}" type="presOf" srcId="{852380BB-7645-4246-8E09-2988C55A7336}" destId="{0C496539-4A2E-432B-B372-B90294501373}" srcOrd="0" destOrd="0" presId="urn:microsoft.com/office/officeart/2005/8/layout/hierarchy3"/>
    <dgm:cxn modelId="{BD731876-B26F-4BC1-972F-CC28F8044974}" type="presOf" srcId="{4869D507-3B0F-4C5F-A38B-28C76BBB3B9A}" destId="{4D7CFCDF-418A-43B2-9B64-45FE4AD0B699}" srcOrd="0" destOrd="0" presId="urn:microsoft.com/office/officeart/2005/8/layout/hierarchy3"/>
    <dgm:cxn modelId="{C5D67C7F-963E-4E7B-89D8-212BC3A9EAF8}" srcId="{C8E835A1-327F-45D9-827E-C5A8A7F1190F}" destId="{852380BB-7645-4246-8E09-2988C55A7336}" srcOrd="1" destOrd="0" parTransId="{A089A2DA-5E40-4C8D-9394-304C72578A68}" sibTransId="{65941568-ACA5-4C1F-8C03-2F595239043A}"/>
    <dgm:cxn modelId="{9287BC7F-B729-4FC2-8798-6B34F59E168A}" type="presOf" srcId="{6DD635D5-185F-4BA3-9D12-355FAD0855F7}" destId="{2229A896-7C3B-4111-9CA2-998D4940CC33}" srcOrd="0" destOrd="0" presId="urn:microsoft.com/office/officeart/2005/8/layout/hierarchy3"/>
    <dgm:cxn modelId="{9A3EFE81-6BE5-4780-9F27-FE08817F3473}" srcId="{3E775494-D87E-47E5-B3E9-54F078E80243}" destId="{840CD131-F6A9-4025-9F49-7DC4E71DA540}" srcOrd="0" destOrd="0" parTransId="{A8BC3D7F-2A91-4733-AC49-AB4845D9518C}" sibTransId="{EF2D9739-7599-4B15-9F0A-C91D481C9BFE}"/>
    <dgm:cxn modelId="{5DAA7894-8A12-4B77-8D06-709053064986}" type="presOf" srcId="{3E775494-D87E-47E5-B3E9-54F078E80243}" destId="{4E01E2F4-DC2E-4B81-935F-2061A8457EE5}" srcOrd="0" destOrd="0" presId="urn:microsoft.com/office/officeart/2005/8/layout/hierarchy3"/>
    <dgm:cxn modelId="{9D234D95-94B3-4236-B1CA-30A2D6E29659}" srcId="{3E775494-D87E-47E5-B3E9-54F078E80243}" destId="{C8E835A1-327F-45D9-827E-C5A8A7F1190F}" srcOrd="1" destOrd="0" parTransId="{87A856D7-F006-4923-A1C4-0F6D663E1802}" sibTransId="{24FECA3F-BE8A-49D0-9E7D-017C10B92DED}"/>
    <dgm:cxn modelId="{AA25BAA0-6908-4E46-9D3C-5061EDF466E9}" type="presOf" srcId="{A089A2DA-5E40-4C8D-9394-304C72578A68}" destId="{AD056988-E9D1-4062-AC66-DF5B8ED8B7A5}" srcOrd="0" destOrd="0" presId="urn:microsoft.com/office/officeart/2005/8/layout/hierarchy3"/>
    <dgm:cxn modelId="{501009DA-EA4E-482B-A929-9F4DD1D03A69}" type="presOf" srcId="{5E00F6E0-44C3-45FB-9095-B70EFE35096A}" destId="{B0EEE5A0-6520-4BAA-8A9E-06C32747A2FA}" srcOrd="0" destOrd="0" presId="urn:microsoft.com/office/officeart/2005/8/layout/hierarchy3"/>
    <dgm:cxn modelId="{110191DC-25A2-49DC-A2D2-46090AC52956}" type="presOf" srcId="{C8E835A1-327F-45D9-827E-C5A8A7F1190F}" destId="{F927EBC4-ABFB-431F-A562-649DBBE70FB3}" srcOrd="1" destOrd="0" presId="urn:microsoft.com/office/officeart/2005/8/layout/hierarchy3"/>
    <dgm:cxn modelId="{1C7B54E7-DCFA-4BCD-AC2E-113499B83317}" srcId="{C8E835A1-327F-45D9-827E-C5A8A7F1190F}" destId="{EF9EFA52-6502-4299-B3D8-8DCB884BA6F3}" srcOrd="0" destOrd="0" parTransId="{FA9C2AB7-E261-40D3-A14F-AC96234C9AC5}" sibTransId="{F1AA8F9F-347C-4548-970E-9213EA77DDCA}"/>
    <dgm:cxn modelId="{AB6B84F3-5F8D-4122-B4E7-E6A99AA0AA71}" type="presOf" srcId="{840CD131-F6A9-4025-9F49-7DC4E71DA540}" destId="{F4408D34-5A2E-43BC-80E7-2D375C91051D}" srcOrd="0" destOrd="0" presId="urn:microsoft.com/office/officeart/2005/8/layout/hierarchy3"/>
    <dgm:cxn modelId="{27078B76-2226-451F-9AC0-E64543595B8F}" type="presParOf" srcId="{4E01E2F4-DC2E-4B81-935F-2061A8457EE5}" destId="{CFE3A9CC-6A7D-4FC7-A78E-54D4F02DF232}" srcOrd="0" destOrd="0" presId="urn:microsoft.com/office/officeart/2005/8/layout/hierarchy3"/>
    <dgm:cxn modelId="{0A0D479E-15DF-4C79-B1B0-7335D3B220C6}" type="presParOf" srcId="{CFE3A9CC-6A7D-4FC7-A78E-54D4F02DF232}" destId="{A1F9BE3E-0D8A-4431-817B-2908B65A2461}" srcOrd="0" destOrd="0" presId="urn:microsoft.com/office/officeart/2005/8/layout/hierarchy3"/>
    <dgm:cxn modelId="{B7F3D6C7-46AC-422D-99C3-A5CCC1255765}" type="presParOf" srcId="{A1F9BE3E-0D8A-4431-817B-2908B65A2461}" destId="{F4408D34-5A2E-43BC-80E7-2D375C91051D}" srcOrd="0" destOrd="0" presId="urn:microsoft.com/office/officeart/2005/8/layout/hierarchy3"/>
    <dgm:cxn modelId="{2D6373B4-0840-4B67-855F-57D6D3BA3274}" type="presParOf" srcId="{A1F9BE3E-0D8A-4431-817B-2908B65A2461}" destId="{C6001579-A8C2-4BF5-B368-C9778D6ED5DF}" srcOrd="1" destOrd="0" presId="urn:microsoft.com/office/officeart/2005/8/layout/hierarchy3"/>
    <dgm:cxn modelId="{24796006-5D60-4C58-9C05-67F8523CAD0E}" type="presParOf" srcId="{CFE3A9CC-6A7D-4FC7-A78E-54D4F02DF232}" destId="{6DA96DFA-014C-4A62-A634-4DB36B32F7BA}" srcOrd="1" destOrd="0" presId="urn:microsoft.com/office/officeart/2005/8/layout/hierarchy3"/>
    <dgm:cxn modelId="{8E034AB4-CB0F-4842-B9FB-78D5F613BEB2}" type="presParOf" srcId="{6DA96DFA-014C-4A62-A634-4DB36B32F7BA}" destId="{4CAFE558-F240-42BC-ACFC-4B8D2B3834C3}" srcOrd="0" destOrd="0" presId="urn:microsoft.com/office/officeart/2005/8/layout/hierarchy3"/>
    <dgm:cxn modelId="{65D68031-5AF1-4A64-8C37-B0CF8AA7D7BE}" type="presParOf" srcId="{6DA96DFA-014C-4A62-A634-4DB36B32F7BA}" destId="{B0EEE5A0-6520-4BAA-8A9E-06C32747A2FA}" srcOrd="1" destOrd="0" presId="urn:microsoft.com/office/officeart/2005/8/layout/hierarchy3"/>
    <dgm:cxn modelId="{A5F9CDCD-E712-477E-B25D-6B56C6675B79}" type="presParOf" srcId="{6DA96DFA-014C-4A62-A634-4DB36B32F7BA}" destId="{5887EB67-4366-45BD-98A1-D8AB02E2ECAD}" srcOrd="2" destOrd="0" presId="urn:microsoft.com/office/officeart/2005/8/layout/hierarchy3"/>
    <dgm:cxn modelId="{6BE69B87-C8FE-4E4A-8FFA-86513B255EFA}" type="presParOf" srcId="{6DA96DFA-014C-4A62-A634-4DB36B32F7BA}" destId="{9EA4F08E-77DE-4FC4-949D-2275726FD5F5}" srcOrd="3" destOrd="0" presId="urn:microsoft.com/office/officeart/2005/8/layout/hierarchy3"/>
    <dgm:cxn modelId="{A7C79D11-1F74-409C-A7D9-2C6D050BE6FE}" type="presParOf" srcId="{6DA96DFA-014C-4A62-A634-4DB36B32F7BA}" destId="{2229A896-7C3B-4111-9CA2-998D4940CC33}" srcOrd="4" destOrd="0" presId="urn:microsoft.com/office/officeart/2005/8/layout/hierarchy3"/>
    <dgm:cxn modelId="{ACFEA323-DBB4-4C6E-86C2-DBC4F9D63CCE}" type="presParOf" srcId="{6DA96DFA-014C-4A62-A634-4DB36B32F7BA}" destId="{CB8B28D4-742D-4813-9B6B-F1F7478C7984}" srcOrd="5" destOrd="0" presId="urn:microsoft.com/office/officeart/2005/8/layout/hierarchy3"/>
    <dgm:cxn modelId="{A6733F04-4C29-4123-8998-2A96090033E9}" type="presParOf" srcId="{4E01E2F4-DC2E-4B81-935F-2061A8457EE5}" destId="{17650773-B275-4FC9-BA4F-D68A9D713AD5}" srcOrd="1" destOrd="0" presId="urn:microsoft.com/office/officeart/2005/8/layout/hierarchy3"/>
    <dgm:cxn modelId="{0744FB7C-899E-4340-BD83-0FF2C20DA5FC}" type="presParOf" srcId="{17650773-B275-4FC9-BA4F-D68A9D713AD5}" destId="{E8861BCF-80F7-4705-A691-06A9B21EAB67}" srcOrd="0" destOrd="0" presId="urn:microsoft.com/office/officeart/2005/8/layout/hierarchy3"/>
    <dgm:cxn modelId="{6906A09A-1413-415A-B8F8-27BFA40BC764}" type="presParOf" srcId="{E8861BCF-80F7-4705-A691-06A9B21EAB67}" destId="{FD8F482A-F03A-4A11-BC84-2DBC09AD041B}" srcOrd="0" destOrd="0" presId="urn:microsoft.com/office/officeart/2005/8/layout/hierarchy3"/>
    <dgm:cxn modelId="{026D1F49-5029-4869-8B5A-CE752D3F3095}" type="presParOf" srcId="{E8861BCF-80F7-4705-A691-06A9B21EAB67}" destId="{F927EBC4-ABFB-431F-A562-649DBBE70FB3}" srcOrd="1" destOrd="0" presId="urn:microsoft.com/office/officeart/2005/8/layout/hierarchy3"/>
    <dgm:cxn modelId="{4F5FD28C-D148-4228-8F45-49290BBD0665}" type="presParOf" srcId="{17650773-B275-4FC9-BA4F-D68A9D713AD5}" destId="{D2DB8616-D45F-46D4-86C1-72366FFEB229}" srcOrd="1" destOrd="0" presId="urn:microsoft.com/office/officeart/2005/8/layout/hierarchy3"/>
    <dgm:cxn modelId="{5517DE39-A03E-45B0-A734-223671D30619}" type="presParOf" srcId="{D2DB8616-D45F-46D4-86C1-72366FFEB229}" destId="{0CAD9F38-3A6E-4C57-BC8C-B5B7E906507E}" srcOrd="0" destOrd="0" presId="urn:microsoft.com/office/officeart/2005/8/layout/hierarchy3"/>
    <dgm:cxn modelId="{D7E28094-54DD-4B07-8AD9-277631489995}" type="presParOf" srcId="{D2DB8616-D45F-46D4-86C1-72366FFEB229}" destId="{84110F0A-D32D-4D29-8BB1-45A187F25F37}" srcOrd="1" destOrd="0" presId="urn:microsoft.com/office/officeart/2005/8/layout/hierarchy3"/>
    <dgm:cxn modelId="{6DC6CBB4-19E3-4A8D-949A-AFCFEE736831}" type="presParOf" srcId="{D2DB8616-D45F-46D4-86C1-72366FFEB229}" destId="{AD056988-E9D1-4062-AC66-DF5B8ED8B7A5}" srcOrd="2" destOrd="0" presId="urn:microsoft.com/office/officeart/2005/8/layout/hierarchy3"/>
    <dgm:cxn modelId="{38E45BF3-9BDF-4534-A154-FFE3555A55B8}" type="presParOf" srcId="{D2DB8616-D45F-46D4-86C1-72366FFEB229}" destId="{0C496539-4A2E-432B-B372-B90294501373}" srcOrd="3" destOrd="0" presId="urn:microsoft.com/office/officeart/2005/8/layout/hierarchy3"/>
    <dgm:cxn modelId="{F9C93DEC-8420-4AE5-847E-15C2FA5A5DBD}" type="presParOf" srcId="{D2DB8616-D45F-46D4-86C1-72366FFEB229}" destId="{E8FFE1A1-08CB-4C30-A780-7151EA77411D}" srcOrd="4" destOrd="0" presId="urn:microsoft.com/office/officeart/2005/8/layout/hierarchy3"/>
    <dgm:cxn modelId="{05247FB6-27C4-4484-9DC9-E5DD162C4A0A}" type="presParOf" srcId="{D2DB8616-D45F-46D4-86C1-72366FFEB229}" destId="{4D7CFCDF-418A-43B2-9B64-45FE4AD0B69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E57FD-908A-4871-BF95-F140F92BC5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7FEA53-23E1-4884-9274-1C6DE1B994F3}">
      <dgm:prSet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latin typeface="Century Gothic" panose="020B0502020202020204" pitchFamily="34" charset="0"/>
            </a:rPr>
            <a:t>La elaboración, implementación y evaluación del Plan de Gestión del Riesgo de desastres y simulacros sectoriales:</a:t>
          </a:r>
        </a:p>
        <a:p>
          <a:r>
            <a:rPr lang="es-ES" sz="1200" b="1" dirty="0">
              <a:solidFill>
                <a:schemeClr val="tx1"/>
              </a:solidFill>
              <a:latin typeface="Century Gothic" panose="020B0502020202020204" pitchFamily="34" charset="0"/>
            </a:rPr>
            <a:t>El CGCO debe velar por el fortalecimiento de las capacidades de la comunidad educativa en cuanto a:</a:t>
          </a:r>
        </a:p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a. Acciones para evitar la generación de nuevos riesgos, reducir las vulnerabilidades y riesgos existentes en los locales educativos.</a:t>
          </a:r>
        </a:p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b. Buenas prácticas de higiene y bioseguridad.</a:t>
          </a:r>
        </a:p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c. Lineamientos de vigilancia y prevención para la fase semipresencial, presencial y/o reinicio de actividades acorde a lo establecido en la RM </a:t>
          </a:r>
          <a:r>
            <a:rPr lang="es-ES" sz="1200" dirty="0" err="1">
              <a:solidFill>
                <a:schemeClr val="tx1"/>
              </a:solidFill>
              <a:latin typeface="Century Gothic" panose="020B0502020202020204" pitchFamily="34" charset="0"/>
            </a:rPr>
            <a:t>N°</a:t>
          </a:r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 448-2020 MINSA.</a:t>
          </a:r>
        </a:p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d. Medidas preventivas y distanciamiento social que colaboren a la disminución de contagios del COVID-19 u otras enfermedades emergentes.</a:t>
          </a:r>
        </a:p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e. Actividades de soporte socioemocional, entre ellas, el autocuidado, la autoprotección, basados en el bien común y la resiliencia</a:t>
          </a:r>
        </a:p>
      </dgm:t>
    </dgm:pt>
    <dgm:pt modelId="{69C5A9B8-7BFD-4F9E-B775-18FBC9AE6042}" type="parTrans" cxnId="{8CB40568-7E53-4C38-86F6-C1F1C9A1B1DE}">
      <dgm:prSet/>
      <dgm:spPr/>
      <dgm:t>
        <a:bodyPr/>
        <a:lstStyle/>
        <a:p>
          <a:endParaRPr lang="es-ES"/>
        </a:p>
      </dgm:t>
    </dgm:pt>
    <dgm:pt modelId="{718A075C-93F7-488D-8AF0-61729279A62A}" type="sibTrans" cxnId="{8CB40568-7E53-4C38-86F6-C1F1C9A1B1DE}">
      <dgm:prSet/>
      <dgm:spPr/>
      <dgm:t>
        <a:bodyPr/>
        <a:lstStyle/>
        <a:p>
          <a:endParaRPr lang="es-ES"/>
        </a:p>
      </dgm:t>
    </dgm:pt>
    <dgm:pt modelId="{BE2BFBCF-B49B-4F40-8577-917A062150D2}">
      <dgm:prSet custT="1"/>
      <dgm:spPr/>
      <dgm:t>
        <a:bodyPr/>
        <a:lstStyle/>
        <a:p>
          <a:pPr algn="just"/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El reporte de incidentes sobre afectación y/o exposición de la IE por peligro inminente, emergencia y/o desastre, así como las necesidades y las acciones ejecutadas a las instancias correspondiente según la normativa vigente; sectoriales</a:t>
          </a:r>
        </a:p>
      </dgm:t>
    </dgm:pt>
    <dgm:pt modelId="{1CA6495D-C103-4728-9D82-E89C658B0288}" type="parTrans" cxnId="{DEF4F0D7-E91F-4378-B2B9-FF31B40C7EAE}">
      <dgm:prSet/>
      <dgm:spPr/>
      <dgm:t>
        <a:bodyPr/>
        <a:lstStyle/>
        <a:p>
          <a:endParaRPr lang="es-ES"/>
        </a:p>
      </dgm:t>
    </dgm:pt>
    <dgm:pt modelId="{9DEFD2EB-6541-45DA-A5BE-F089B9B7DD1B}" type="sibTrans" cxnId="{DEF4F0D7-E91F-4378-B2B9-FF31B40C7EAE}">
      <dgm:prSet/>
      <dgm:spPr/>
      <dgm:t>
        <a:bodyPr/>
        <a:lstStyle/>
        <a:p>
          <a:endParaRPr lang="es-ES"/>
        </a:p>
      </dgm:t>
    </dgm:pt>
    <dgm:pt modelId="{8C04CCAF-512E-480F-A2C9-7935FA58FD6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Proceso de adjudicación de quioscos, cafeterías y comedores escolares</a:t>
          </a:r>
        </a:p>
      </dgm:t>
    </dgm:pt>
    <dgm:pt modelId="{F1BDF082-FEB3-4F61-8922-DC92C01A4C30}" type="parTrans" cxnId="{68061A98-5B63-4715-8113-042B7602F632}">
      <dgm:prSet/>
      <dgm:spPr/>
      <dgm:t>
        <a:bodyPr/>
        <a:lstStyle/>
        <a:p>
          <a:endParaRPr lang="es-ES"/>
        </a:p>
      </dgm:t>
    </dgm:pt>
    <dgm:pt modelId="{28578BB4-CFFF-44FE-8AA3-BA3247468034}" type="sibTrans" cxnId="{68061A98-5B63-4715-8113-042B7602F632}">
      <dgm:prSet/>
      <dgm:spPr/>
      <dgm:t>
        <a:bodyPr/>
        <a:lstStyle/>
        <a:p>
          <a:endParaRPr lang="es-ES"/>
        </a:p>
      </dgm:t>
    </dgm:pt>
    <dgm:pt modelId="{03DD9BE6-13D2-4B78-8471-5899855E93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La supervisión de los quioscos, cafeterías y comedores escolares</a:t>
          </a:r>
        </a:p>
      </dgm:t>
    </dgm:pt>
    <dgm:pt modelId="{5D449CD1-7053-45DF-8B12-FD08EBE672E2}" type="parTrans" cxnId="{DA37FC7B-AC16-4EB6-AED1-374DC923E416}">
      <dgm:prSet/>
      <dgm:spPr/>
      <dgm:t>
        <a:bodyPr/>
        <a:lstStyle/>
        <a:p>
          <a:endParaRPr lang="es-ES"/>
        </a:p>
      </dgm:t>
    </dgm:pt>
    <dgm:pt modelId="{707A4B55-9BF1-4E18-8ACE-438AAB864EA3}" type="sibTrans" cxnId="{DA37FC7B-AC16-4EB6-AED1-374DC923E416}">
      <dgm:prSet/>
      <dgm:spPr/>
      <dgm:t>
        <a:bodyPr/>
        <a:lstStyle/>
        <a:p>
          <a:endParaRPr lang="es-ES"/>
        </a:p>
      </dgm:t>
    </dgm:pt>
    <dgm:pt modelId="{23986262-437A-4624-A3F8-704CDA83A84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</a:rPr>
            <a:t>Funciones del Comité de Alimentación Escolar (CAE):</a:t>
          </a:r>
        </a:p>
      </dgm:t>
    </dgm:pt>
    <dgm:pt modelId="{6BCE23FF-821A-4AD2-87C4-FD27D0EC1AAA}" type="parTrans" cxnId="{A99475F8-7E37-48E5-BC16-7EE172B39E9C}">
      <dgm:prSet/>
      <dgm:spPr/>
      <dgm:t>
        <a:bodyPr/>
        <a:lstStyle/>
        <a:p>
          <a:endParaRPr lang="es-ES"/>
        </a:p>
      </dgm:t>
    </dgm:pt>
    <dgm:pt modelId="{4DD83348-F488-4E6C-A23A-6C23B3B7D4CE}" type="sibTrans" cxnId="{A99475F8-7E37-48E5-BC16-7EE172B39E9C}">
      <dgm:prSet/>
      <dgm:spPr/>
      <dgm:t>
        <a:bodyPr/>
        <a:lstStyle/>
        <a:p>
          <a:endParaRPr lang="es-ES"/>
        </a:p>
      </dgm:t>
    </dgm:pt>
    <dgm:pt modelId="{7AA70538-3695-4692-918A-61841405347C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Century Gothic" panose="020B0502020202020204" pitchFamily="34" charset="0"/>
            </a:rPr>
            <a:t>Sobre la Salud Escolar:</a:t>
          </a:r>
        </a:p>
      </dgm:t>
    </dgm:pt>
    <dgm:pt modelId="{BB9EBC9D-BE54-4003-9A4C-DB11FD13727A}" type="parTrans" cxnId="{A3F7AA6D-F68A-42E6-980E-FEFA2C6FD8EB}">
      <dgm:prSet/>
      <dgm:spPr/>
      <dgm:t>
        <a:bodyPr/>
        <a:lstStyle/>
        <a:p>
          <a:endParaRPr lang="es-ES"/>
        </a:p>
      </dgm:t>
    </dgm:pt>
    <dgm:pt modelId="{F5BBC37A-AF3B-41BB-92BD-A0814F4BFD7C}" type="sibTrans" cxnId="{A3F7AA6D-F68A-42E6-980E-FEFA2C6FD8EB}">
      <dgm:prSet/>
      <dgm:spPr/>
      <dgm:t>
        <a:bodyPr/>
        <a:lstStyle/>
        <a:p>
          <a:endParaRPr lang="es-ES"/>
        </a:p>
      </dgm:t>
    </dgm:pt>
    <dgm:pt modelId="{E26DDDEA-5A21-4E15-8628-E85FCF6FB32D}" type="pres">
      <dgm:prSet presAssocID="{AAEE57FD-908A-4871-BF95-F140F92BC54C}" presName="linear" presStyleCnt="0">
        <dgm:presLayoutVars>
          <dgm:dir/>
          <dgm:animLvl val="lvl"/>
          <dgm:resizeHandles val="exact"/>
        </dgm:presLayoutVars>
      </dgm:prSet>
      <dgm:spPr/>
    </dgm:pt>
    <dgm:pt modelId="{2CA13E82-DD6E-453B-AB99-59F23EA9706B}" type="pres">
      <dgm:prSet presAssocID="{D27FEA53-23E1-4884-9274-1C6DE1B994F3}" presName="parentLin" presStyleCnt="0"/>
      <dgm:spPr/>
    </dgm:pt>
    <dgm:pt modelId="{7F5DBECD-7528-4196-8E5A-D9B159366968}" type="pres">
      <dgm:prSet presAssocID="{D27FEA53-23E1-4884-9274-1C6DE1B994F3}" presName="parentLeftMargin" presStyleLbl="node1" presStyleIdx="0" presStyleCnt="6"/>
      <dgm:spPr/>
    </dgm:pt>
    <dgm:pt modelId="{E28F0406-5C3F-4C0A-A47B-A45AB4C32A6C}" type="pres">
      <dgm:prSet presAssocID="{D27FEA53-23E1-4884-9274-1C6DE1B994F3}" presName="parentText" presStyleLbl="node1" presStyleIdx="0" presStyleCnt="6" custScaleX="132680" custScaleY="1281770">
        <dgm:presLayoutVars>
          <dgm:chMax val="0"/>
          <dgm:bulletEnabled val="1"/>
        </dgm:presLayoutVars>
      </dgm:prSet>
      <dgm:spPr/>
    </dgm:pt>
    <dgm:pt modelId="{3FC78AAA-DC03-4B08-B77E-1E4F10F2C758}" type="pres">
      <dgm:prSet presAssocID="{D27FEA53-23E1-4884-9274-1C6DE1B994F3}" presName="negativeSpace" presStyleCnt="0"/>
      <dgm:spPr/>
    </dgm:pt>
    <dgm:pt modelId="{E56ACCB8-F5B2-434A-936D-A6633DE3F4D7}" type="pres">
      <dgm:prSet presAssocID="{D27FEA53-23E1-4884-9274-1C6DE1B994F3}" presName="childText" presStyleLbl="conFgAcc1" presStyleIdx="0" presStyleCnt="6">
        <dgm:presLayoutVars>
          <dgm:bulletEnabled val="1"/>
        </dgm:presLayoutVars>
      </dgm:prSet>
      <dgm:spPr/>
    </dgm:pt>
    <dgm:pt modelId="{4AD52AE0-6075-456C-9AEB-FC3CC4679049}" type="pres">
      <dgm:prSet presAssocID="{718A075C-93F7-488D-8AF0-61729279A62A}" presName="spaceBetweenRectangles" presStyleCnt="0"/>
      <dgm:spPr/>
    </dgm:pt>
    <dgm:pt modelId="{5BC17EB4-F07A-471F-8629-1866EADA6994}" type="pres">
      <dgm:prSet presAssocID="{BE2BFBCF-B49B-4F40-8577-917A062150D2}" presName="parentLin" presStyleCnt="0"/>
      <dgm:spPr/>
    </dgm:pt>
    <dgm:pt modelId="{183555A1-0503-4D7F-BDFE-DB2F310F401E}" type="pres">
      <dgm:prSet presAssocID="{BE2BFBCF-B49B-4F40-8577-917A062150D2}" presName="parentLeftMargin" presStyleLbl="node1" presStyleIdx="0" presStyleCnt="6"/>
      <dgm:spPr/>
    </dgm:pt>
    <dgm:pt modelId="{6946B775-8D4E-4835-B778-B9D46FAEA6C2}" type="pres">
      <dgm:prSet presAssocID="{BE2BFBCF-B49B-4F40-8577-917A062150D2}" presName="parentText" presStyleLbl="node1" presStyleIdx="1" presStyleCnt="6" custScaleX="142997" custScaleY="444163" custLinFactNeighborX="712" custLinFactNeighborY="9250">
        <dgm:presLayoutVars>
          <dgm:chMax val="0"/>
          <dgm:bulletEnabled val="1"/>
        </dgm:presLayoutVars>
      </dgm:prSet>
      <dgm:spPr/>
    </dgm:pt>
    <dgm:pt modelId="{4093D1F9-58D2-48A0-87AC-9B7D8FA007A9}" type="pres">
      <dgm:prSet presAssocID="{BE2BFBCF-B49B-4F40-8577-917A062150D2}" presName="negativeSpace" presStyleCnt="0"/>
      <dgm:spPr/>
    </dgm:pt>
    <dgm:pt modelId="{73F52481-8561-4C75-B4DC-CBF6858C6A69}" type="pres">
      <dgm:prSet presAssocID="{BE2BFBCF-B49B-4F40-8577-917A062150D2}" presName="childText" presStyleLbl="conFgAcc1" presStyleIdx="1" presStyleCnt="6">
        <dgm:presLayoutVars>
          <dgm:bulletEnabled val="1"/>
        </dgm:presLayoutVars>
      </dgm:prSet>
      <dgm:spPr/>
    </dgm:pt>
    <dgm:pt modelId="{A5324696-82B6-4FA1-81F2-276C5661B150}" type="pres">
      <dgm:prSet presAssocID="{9DEFD2EB-6541-45DA-A5BE-F089B9B7DD1B}" presName="spaceBetweenRectangles" presStyleCnt="0"/>
      <dgm:spPr/>
    </dgm:pt>
    <dgm:pt modelId="{DF0DC60A-9084-49D3-B30B-6251D3C31399}" type="pres">
      <dgm:prSet presAssocID="{8C04CCAF-512E-480F-A2C9-7935FA58FD63}" presName="parentLin" presStyleCnt="0"/>
      <dgm:spPr/>
    </dgm:pt>
    <dgm:pt modelId="{C0E70430-8236-4670-8C2C-6817A631254D}" type="pres">
      <dgm:prSet presAssocID="{8C04CCAF-512E-480F-A2C9-7935FA58FD63}" presName="parentLeftMargin" presStyleLbl="node1" presStyleIdx="1" presStyleCnt="6"/>
      <dgm:spPr/>
    </dgm:pt>
    <dgm:pt modelId="{83E84B6A-067B-413A-981F-D39CA1819C60}" type="pres">
      <dgm:prSet presAssocID="{8C04CCAF-512E-480F-A2C9-7935FA58FD63}" presName="parentText" presStyleLbl="node1" presStyleIdx="2" presStyleCnt="6" custLinFactNeighborX="8525" custLinFactNeighborY="7592">
        <dgm:presLayoutVars>
          <dgm:chMax val="0"/>
          <dgm:bulletEnabled val="1"/>
        </dgm:presLayoutVars>
      </dgm:prSet>
      <dgm:spPr/>
    </dgm:pt>
    <dgm:pt modelId="{24D86A81-E95F-499B-B45F-C195C1ABA6B9}" type="pres">
      <dgm:prSet presAssocID="{8C04CCAF-512E-480F-A2C9-7935FA58FD63}" presName="negativeSpace" presStyleCnt="0"/>
      <dgm:spPr/>
    </dgm:pt>
    <dgm:pt modelId="{323B8707-EAED-453E-BAED-3C51B3D3EBA7}" type="pres">
      <dgm:prSet presAssocID="{8C04CCAF-512E-480F-A2C9-7935FA58FD63}" presName="childText" presStyleLbl="conFgAcc1" presStyleIdx="2" presStyleCnt="6">
        <dgm:presLayoutVars>
          <dgm:bulletEnabled val="1"/>
        </dgm:presLayoutVars>
      </dgm:prSet>
      <dgm:spPr/>
    </dgm:pt>
    <dgm:pt modelId="{BBB8E1C3-5B5A-4E03-8852-86547ECDBCFD}" type="pres">
      <dgm:prSet presAssocID="{28578BB4-CFFF-44FE-8AA3-BA3247468034}" presName="spaceBetweenRectangles" presStyleCnt="0"/>
      <dgm:spPr/>
    </dgm:pt>
    <dgm:pt modelId="{2CD5A7BF-B76C-490C-BE90-25CF1D4C5801}" type="pres">
      <dgm:prSet presAssocID="{03DD9BE6-13D2-4B78-8471-5899855E9329}" presName="parentLin" presStyleCnt="0"/>
      <dgm:spPr/>
    </dgm:pt>
    <dgm:pt modelId="{96D98441-3C64-4A88-9401-146BB68C9E86}" type="pres">
      <dgm:prSet presAssocID="{03DD9BE6-13D2-4B78-8471-5899855E9329}" presName="parentLeftMargin" presStyleLbl="node1" presStyleIdx="2" presStyleCnt="6"/>
      <dgm:spPr/>
    </dgm:pt>
    <dgm:pt modelId="{0F68929C-87B0-434C-9ED1-A96231BD9B8F}" type="pres">
      <dgm:prSet presAssocID="{03DD9BE6-13D2-4B78-8471-5899855E9329}" presName="parentText" presStyleLbl="node1" presStyleIdx="3" presStyleCnt="6" custLinFactNeighborX="11935" custLinFactNeighborY="-17715">
        <dgm:presLayoutVars>
          <dgm:chMax val="0"/>
          <dgm:bulletEnabled val="1"/>
        </dgm:presLayoutVars>
      </dgm:prSet>
      <dgm:spPr/>
    </dgm:pt>
    <dgm:pt modelId="{BF49BF21-BA02-47D8-B810-BC93BFD4D029}" type="pres">
      <dgm:prSet presAssocID="{03DD9BE6-13D2-4B78-8471-5899855E9329}" presName="negativeSpace" presStyleCnt="0"/>
      <dgm:spPr/>
    </dgm:pt>
    <dgm:pt modelId="{2504B1E9-132E-4CBF-8733-748DCAC9CB06}" type="pres">
      <dgm:prSet presAssocID="{03DD9BE6-13D2-4B78-8471-5899855E9329}" presName="childText" presStyleLbl="conFgAcc1" presStyleIdx="3" presStyleCnt="6">
        <dgm:presLayoutVars>
          <dgm:bulletEnabled val="1"/>
        </dgm:presLayoutVars>
      </dgm:prSet>
      <dgm:spPr/>
    </dgm:pt>
    <dgm:pt modelId="{FB45B1C0-BC55-4484-9347-F01703A704A7}" type="pres">
      <dgm:prSet presAssocID="{707A4B55-9BF1-4E18-8ACE-438AAB864EA3}" presName="spaceBetweenRectangles" presStyleCnt="0"/>
      <dgm:spPr/>
    </dgm:pt>
    <dgm:pt modelId="{E87D6199-C7BC-416E-A2B5-F55D31E7DC25}" type="pres">
      <dgm:prSet presAssocID="{23986262-437A-4624-A3F8-704CDA83A846}" presName="parentLin" presStyleCnt="0"/>
      <dgm:spPr/>
    </dgm:pt>
    <dgm:pt modelId="{B547600B-2025-4F73-8079-9F0505141A4A}" type="pres">
      <dgm:prSet presAssocID="{23986262-437A-4624-A3F8-704CDA83A846}" presName="parentLeftMargin" presStyleLbl="node1" presStyleIdx="3" presStyleCnt="6"/>
      <dgm:spPr/>
    </dgm:pt>
    <dgm:pt modelId="{16DDDA23-42F7-4D26-8944-396B755C30BA}" type="pres">
      <dgm:prSet presAssocID="{23986262-437A-4624-A3F8-704CDA83A846}" presName="parentText" presStyleLbl="node1" presStyleIdx="4" presStyleCnt="6" custLinFactNeighborX="5115" custLinFactNeighborY="-5062">
        <dgm:presLayoutVars>
          <dgm:chMax val="0"/>
          <dgm:bulletEnabled val="1"/>
        </dgm:presLayoutVars>
      </dgm:prSet>
      <dgm:spPr/>
    </dgm:pt>
    <dgm:pt modelId="{AFF73550-6A38-42D6-A5E2-BEC1AE31CF3F}" type="pres">
      <dgm:prSet presAssocID="{23986262-437A-4624-A3F8-704CDA83A846}" presName="negativeSpace" presStyleCnt="0"/>
      <dgm:spPr/>
    </dgm:pt>
    <dgm:pt modelId="{3760A903-93AC-41F5-B8DA-BD190DA20D94}" type="pres">
      <dgm:prSet presAssocID="{23986262-437A-4624-A3F8-704CDA83A846}" presName="childText" presStyleLbl="conFgAcc1" presStyleIdx="4" presStyleCnt="6">
        <dgm:presLayoutVars>
          <dgm:bulletEnabled val="1"/>
        </dgm:presLayoutVars>
      </dgm:prSet>
      <dgm:spPr/>
    </dgm:pt>
    <dgm:pt modelId="{75D6C773-8E0F-4825-988F-F370A768AAEF}" type="pres">
      <dgm:prSet presAssocID="{4DD83348-F488-4E6C-A23A-6C23B3B7D4CE}" presName="spaceBetweenRectangles" presStyleCnt="0"/>
      <dgm:spPr/>
    </dgm:pt>
    <dgm:pt modelId="{0B6E5C50-E504-4E05-B6A2-7EDD86402478}" type="pres">
      <dgm:prSet presAssocID="{7AA70538-3695-4692-918A-61841405347C}" presName="parentLin" presStyleCnt="0"/>
      <dgm:spPr/>
    </dgm:pt>
    <dgm:pt modelId="{C2FE3967-0B36-41FE-804E-20E6BC473936}" type="pres">
      <dgm:prSet presAssocID="{7AA70538-3695-4692-918A-61841405347C}" presName="parentLeftMargin" presStyleLbl="node1" presStyleIdx="4" presStyleCnt="6"/>
      <dgm:spPr/>
    </dgm:pt>
    <dgm:pt modelId="{FAF3DEAD-1120-4CC4-853D-18780113E0AD}" type="pres">
      <dgm:prSet presAssocID="{7AA70538-3695-4692-918A-61841405347C}" presName="parentText" presStyleLbl="node1" presStyleIdx="5" presStyleCnt="6" custLinFactNeighborX="18755" custLinFactNeighborY="2531">
        <dgm:presLayoutVars>
          <dgm:chMax val="0"/>
          <dgm:bulletEnabled val="1"/>
        </dgm:presLayoutVars>
      </dgm:prSet>
      <dgm:spPr/>
    </dgm:pt>
    <dgm:pt modelId="{1108ED54-C2D4-43AE-8786-C0090DE69D9A}" type="pres">
      <dgm:prSet presAssocID="{7AA70538-3695-4692-918A-61841405347C}" presName="negativeSpace" presStyleCnt="0"/>
      <dgm:spPr/>
    </dgm:pt>
    <dgm:pt modelId="{0FBEE5F6-7A1B-4A0A-97D1-E61B2582D5C6}" type="pres">
      <dgm:prSet presAssocID="{7AA70538-3695-4692-918A-61841405347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CDB4503-26B6-4788-9055-45D053C5904F}" type="presOf" srcId="{7AA70538-3695-4692-918A-61841405347C}" destId="{FAF3DEAD-1120-4CC4-853D-18780113E0AD}" srcOrd="1" destOrd="0" presId="urn:microsoft.com/office/officeart/2005/8/layout/list1"/>
    <dgm:cxn modelId="{39790F2D-A459-4E82-83EB-30089FF169AE}" type="presOf" srcId="{03DD9BE6-13D2-4B78-8471-5899855E9329}" destId="{0F68929C-87B0-434C-9ED1-A96231BD9B8F}" srcOrd="1" destOrd="0" presId="urn:microsoft.com/office/officeart/2005/8/layout/list1"/>
    <dgm:cxn modelId="{CDC00F3A-8822-424B-8EDF-DC304BA8CFAE}" type="presOf" srcId="{8C04CCAF-512E-480F-A2C9-7935FA58FD63}" destId="{C0E70430-8236-4670-8C2C-6817A631254D}" srcOrd="0" destOrd="0" presId="urn:microsoft.com/office/officeart/2005/8/layout/list1"/>
    <dgm:cxn modelId="{8CB40568-7E53-4C38-86F6-C1F1C9A1B1DE}" srcId="{AAEE57FD-908A-4871-BF95-F140F92BC54C}" destId="{D27FEA53-23E1-4884-9274-1C6DE1B994F3}" srcOrd="0" destOrd="0" parTransId="{69C5A9B8-7BFD-4F9E-B775-18FBC9AE6042}" sibTransId="{718A075C-93F7-488D-8AF0-61729279A62A}"/>
    <dgm:cxn modelId="{A3F7AA6D-F68A-42E6-980E-FEFA2C6FD8EB}" srcId="{AAEE57FD-908A-4871-BF95-F140F92BC54C}" destId="{7AA70538-3695-4692-918A-61841405347C}" srcOrd="5" destOrd="0" parTransId="{BB9EBC9D-BE54-4003-9A4C-DB11FD13727A}" sibTransId="{F5BBC37A-AF3B-41BB-92BD-A0814F4BFD7C}"/>
    <dgm:cxn modelId="{4391404E-FF7A-45AE-8999-24445FD2E60E}" type="presOf" srcId="{AAEE57FD-908A-4871-BF95-F140F92BC54C}" destId="{E26DDDEA-5A21-4E15-8628-E85FCF6FB32D}" srcOrd="0" destOrd="0" presId="urn:microsoft.com/office/officeart/2005/8/layout/list1"/>
    <dgm:cxn modelId="{BBDE4077-B7AE-4FAE-8DFC-15339E2A4F1F}" type="presOf" srcId="{23986262-437A-4624-A3F8-704CDA83A846}" destId="{16DDDA23-42F7-4D26-8944-396B755C30BA}" srcOrd="1" destOrd="0" presId="urn:microsoft.com/office/officeart/2005/8/layout/list1"/>
    <dgm:cxn modelId="{B2E16459-B4E1-4C64-9714-379D18EA3114}" type="presOf" srcId="{7AA70538-3695-4692-918A-61841405347C}" destId="{C2FE3967-0B36-41FE-804E-20E6BC473936}" srcOrd="0" destOrd="0" presId="urn:microsoft.com/office/officeart/2005/8/layout/list1"/>
    <dgm:cxn modelId="{DA37FC7B-AC16-4EB6-AED1-374DC923E416}" srcId="{AAEE57FD-908A-4871-BF95-F140F92BC54C}" destId="{03DD9BE6-13D2-4B78-8471-5899855E9329}" srcOrd="3" destOrd="0" parTransId="{5D449CD1-7053-45DF-8B12-FD08EBE672E2}" sibTransId="{707A4B55-9BF1-4E18-8ACE-438AAB864EA3}"/>
    <dgm:cxn modelId="{AD071682-5FC1-45AF-AA66-BBA50A6847FF}" type="presOf" srcId="{23986262-437A-4624-A3F8-704CDA83A846}" destId="{B547600B-2025-4F73-8079-9F0505141A4A}" srcOrd="0" destOrd="0" presId="urn:microsoft.com/office/officeart/2005/8/layout/list1"/>
    <dgm:cxn modelId="{E55A0C96-1813-42CD-A71B-4F644125B741}" type="presOf" srcId="{D27FEA53-23E1-4884-9274-1C6DE1B994F3}" destId="{7F5DBECD-7528-4196-8E5A-D9B159366968}" srcOrd="0" destOrd="0" presId="urn:microsoft.com/office/officeart/2005/8/layout/list1"/>
    <dgm:cxn modelId="{68061A98-5B63-4715-8113-042B7602F632}" srcId="{AAEE57FD-908A-4871-BF95-F140F92BC54C}" destId="{8C04CCAF-512E-480F-A2C9-7935FA58FD63}" srcOrd="2" destOrd="0" parTransId="{F1BDF082-FEB3-4F61-8922-DC92C01A4C30}" sibTransId="{28578BB4-CFFF-44FE-8AA3-BA3247468034}"/>
    <dgm:cxn modelId="{27AC2ABE-2310-4774-BEF7-CDA0A657E247}" type="presOf" srcId="{D27FEA53-23E1-4884-9274-1C6DE1B994F3}" destId="{E28F0406-5C3F-4C0A-A47B-A45AB4C32A6C}" srcOrd="1" destOrd="0" presId="urn:microsoft.com/office/officeart/2005/8/layout/list1"/>
    <dgm:cxn modelId="{2B140CC6-2954-4F94-9624-D2BAD9B99F39}" type="presOf" srcId="{03DD9BE6-13D2-4B78-8471-5899855E9329}" destId="{96D98441-3C64-4A88-9401-146BB68C9E86}" srcOrd="0" destOrd="0" presId="urn:microsoft.com/office/officeart/2005/8/layout/list1"/>
    <dgm:cxn modelId="{C507DCD1-BFBA-48AE-8B7C-14637B02BD27}" type="presOf" srcId="{8C04CCAF-512E-480F-A2C9-7935FA58FD63}" destId="{83E84B6A-067B-413A-981F-D39CA1819C60}" srcOrd="1" destOrd="0" presId="urn:microsoft.com/office/officeart/2005/8/layout/list1"/>
    <dgm:cxn modelId="{DEF4F0D7-E91F-4378-B2B9-FF31B40C7EAE}" srcId="{AAEE57FD-908A-4871-BF95-F140F92BC54C}" destId="{BE2BFBCF-B49B-4F40-8577-917A062150D2}" srcOrd="1" destOrd="0" parTransId="{1CA6495D-C103-4728-9D82-E89C658B0288}" sibTransId="{9DEFD2EB-6541-45DA-A5BE-F089B9B7DD1B}"/>
    <dgm:cxn modelId="{735F23EA-A72D-4F94-BFAA-F94162B42363}" type="presOf" srcId="{BE2BFBCF-B49B-4F40-8577-917A062150D2}" destId="{183555A1-0503-4D7F-BDFE-DB2F310F401E}" srcOrd="0" destOrd="0" presId="urn:microsoft.com/office/officeart/2005/8/layout/list1"/>
    <dgm:cxn modelId="{C77CA4F7-55B2-4898-B0C4-9F4E694548E0}" type="presOf" srcId="{BE2BFBCF-B49B-4F40-8577-917A062150D2}" destId="{6946B775-8D4E-4835-B778-B9D46FAEA6C2}" srcOrd="1" destOrd="0" presId="urn:microsoft.com/office/officeart/2005/8/layout/list1"/>
    <dgm:cxn modelId="{A99475F8-7E37-48E5-BC16-7EE172B39E9C}" srcId="{AAEE57FD-908A-4871-BF95-F140F92BC54C}" destId="{23986262-437A-4624-A3F8-704CDA83A846}" srcOrd="4" destOrd="0" parTransId="{6BCE23FF-821A-4AD2-87C4-FD27D0EC1AAA}" sibTransId="{4DD83348-F488-4E6C-A23A-6C23B3B7D4CE}"/>
    <dgm:cxn modelId="{2986A1E2-5913-4C1E-91CD-7A9A3727F82F}" type="presParOf" srcId="{E26DDDEA-5A21-4E15-8628-E85FCF6FB32D}" destId="{2CA13E82-DD6E-453B-AB99-59F23EA9706B}" srcOrd="0" destOrd="0" presId="urn:microsoft.com/office/officeart/2005/8/layout/list1"/>
    <dgm:cxn modelId="{9C6D20A2-3DE1-4479-A9B1-EE1222D86B1F}" type="presParOf" srcId="{2CA13E82-DD6E-453B-AB99-59F23EA9706B}" destId="{7F5DBECD-7528-4196-8E5A-D9B159366968}" srcOrd="0" destOrd="0" presId="urn:microsoft.com/office/officeart/2005/8/layout/list1"/>
    <dgm:cxn modelId="{BD0484CF-51D7-4FA4-B2F8-9C1127F4B535}" type="presParOf" srcId="{2CA13E82-DD6E-453B-AB99-59F23EA9706B}" destId="{E28F0406-5C3F-4C0A-A47B-A45AB4C32A6C}" srcOrd="1" destOrd="0" presId="urn:microsoft.com/office/officeart/2005/8/layout/list1"/>
    <dgm:cxn modelId="{84DCFB96-976E-483F-B6A9-04123A828990}" type="presParOf" srcId="{E26DDDEA-5A21-4E15-8628-E85FCF6FB32D}" destId="{3FC78AAA-DC03-4B08-B77E-1E4F10F2C758}" srcOrd="1" destOrd="0" presId="urn:microsoft.com/office/officeart/2005/8/layout/list1"/>
    <dgm:cxn modelId="{64CCDA0F-191B-4C69-86B9-71F3019237E4}" type="presParOf" srcId="{E26DDDEA-5A21-4E15-8628-E85FCF6FB32D}" destId="{E56ACCB8-F5B2-434A-936D-A6633DE3F4D7}" srcOrd="2" destOrd="0" presId="urn:microsoft.com/office/officeart/2005/8/layout/list1"/>
    <dgm:cxn modelId="{49BF89DC-DB39-4DD7-9521-49B76CF252B8}" type="presParOf" srcId="{E26DDDEA-5A21-4E15-8628-E85FCF6FB32D}" destId="{4AD52AE0-6075-456C-9AEB-FC3CC4679049}" srcOrd="3" destOrd="0" presId="urn:microsoft.com/office/officeart/2005/8/layout/list1"/>
    <dgm:cxn modelId="{9F55F62C-FAE2-4FFD-97B1-8AB19CFA9FB3}" type="presParOf" srcId="{E26DDDEA-5A21-4E15-8628-E85FCF6FB32D}" destId="{5BC17EB4-F07A-471F-8629-1866EADA6994}" srcOrd="4" destOrd="0" presId="urn:microsoft.com/office/officeart/2005/8/layout/list1"/>
    <dgm:cxn modelId="{54767622-5FE6-431C-834C-833383A18286}" type="presParOf" srcId="{5BC17EB4-F07A-471F-8629-1866EADA6994}" destId="{183555A1-0503-4D7F-BDFE-DB2F310F401E}" srcOrd="0" destOrd="0" presId="urn:microsoft.com/office/officeart/2005/8/layout/list1"/>
    <dgm:cxn modelId="{09161962-462A-4518-95F6-471A45B31C8E}" type="presParOf" srcId="{5BC17EB4-F07A-471F-8629-1866EADA6994}" destId="{6946B775-8D4E-4835-B778-B9D46FAEA6C2}" srcOrd="1" destOrd="0" presId="urn:microsoft.com/office/officeart/2005/8/layout/list1"/>
    <dgm:cxn modelId="{1A4F553C-E4F7-4F70-A5DB-B9C437BF50E3}" type="presParOf" srcId="{E26DDDEA-5A21-4E15-8628-E85FCF6FB32D}" destId="{4093D1F9-58D2-48A0-87AC-9B7D8FA007A9}" srcOrd="5" destOrd="0" presId="urn:microsoft.com/office/officeart/2005/8/layout/list1"/>
    <dgm:cxn modelId="{357E8CD5-9FEC-4A81-9862-246363F4CF81}" type="presParOf" srcId="{E26DDDEA-5A21-4E15-8628-E85FCF6FB32D}" destId="{73F52481-8561-4C75-B4DC-CBF6858C6A69}" srcOrd="6" destOrd="0" presId="urn:microsoft.com/office/officeart/2005/8/layout/list1"/>
    <dgm:cxn modelId="{3B441775-7F89-47B4-B20A-179AA130B0CE}" type="presParOf" srcId="{E26DDDEA-5A21-4E15-8628-E85FCF6FB32D}" destId="{A5324696-82B6-4FA1-81F2-276C5661B150}" srcOrd="7" destOrd="0" presId="urn:microsoft.com/office/officeart/2005/8/layout/list1"/>
    <dgm:cxn modelId="{00FDD261-F293-4419-AE4A-3258EABD8C1C}" type="presParOf" srcId="{E26DDDEA-5A21-4E15-8628-E85FCF6FB32D}" destId="{DF0DC60A-9084-49D3-B30B-6251D3C31399}" srcOrd="8" destOrd="0" presId="urn:microsoft.com/office/officeart/2005/8/layout/list1"/>
    <dgm:cxn modelId="{5D3E1184-C039-489E-BEEB-3FF0265655D1}" type="presParOf" srcId="{DF0DC60A-9084-49D3-B30B-6251D3C31399}" destId="{C0E70430-8236-4670-8C2C-6817A631254D}" srcOrd="0" destOrd="0" presId="urn:microsoft.com/office/officeart/2005/8/layout/list1"/>
    <dgm:cxn modelId="{A06F4F89-2EF6-4DA6-9BF6-823BEE1324DB}" type="presParOf" srcId="{DF0DC60A-9084-49D3-B30B-6251D3C31399}" destId="{83E84B6A-067B-413A-981F-D39CA1819C60}" srcOrd="1" destOrd="0" presId="urn:microsoft.com/office/officeart/2005/8/layout/list1"/>
    <dgm:cxn modelId="{8DC7AC81-08B8-4E42-BA33-E2CC7A20A088}" type="presParOf" srcId="{E26DDDEA-5A21-4E15-8628-E85FCF6FB32D}" destId="{24D86A81-E95F-499B-B45F-C195C1ABA6B9}" srcOrd="9" destOrd="0" presId="urn:microsoft.com/office/officeart/2005/8/layout/list1"/>
    <dgm:cxn modelId="{3A801DB7-3376-4D74-A4F8-5123D8A89E7A}" type="presParOf" srcId="{E26DDDEA-5A21-4E15-8628-E85FCF6FB32D}" destId="{323B8707-EAED-453E-BAED-3C51B3D3EBA7}" srcOrd="10" destOrd="0" presId="urn:microsoft.com/office/officeart/2005/8/layout/list1"/>
    <dgm:cxn modelId="{FE9845DD-984C-4F9D-87AF-ECE9F97F4340}" type="presParOf" srcId="{E26DDDEA-5A21-4E15-8628-E85FCF6FB32D}" destId="{BBB8E1C3-5B5A-4E03-8852-86547ECDBCFD}" srcOrd="11" destOrd="0" presId="urn:microsoft.com/office/officeart/2005/8/layout/list1"/>
    <dgm:cxn modelId="{CA78C03A-07C1-465C-A041-AE2A71088742}" type="presParOf" srcId="{E26DDDEA-5A21-4E15-8628-E85FCF6FB32D}" destId="{2CD5A7BF-B76C-490C-BE90-25CF1D4C5801}" srcOrd="12" destOrd="0" presId="urn:microsoft.com/office/officeart/2005/8/layout/list1"/>
    <dgm:cxn modelId="{CD74ECD9-70EB-4387-BCE4-9536F4C466BA}" type="presParOf" srcId="{2CD5A7BF-B76C-490C-BE90-25CF1D4C5801}" destId="{96D98441-3C64-4A88-9401-146BB68C9E86}" srcOrd="0" destOrd="0" presId="urn:microsoft.com/office/officeart/2005/8/layout/list1"/>
    <dgm:cxn modelId="{CB06D784-AB56-4345-ADFC-EE8D0482A22E}" type="presParOf" srcId="{2CD5A7BF-B76C-490C-BE90-25CF1D4C5801}" destId="{0F68929C-87B0-434C-9ED1-A96231BD9B8F}" srcOrd="1" destOrd="0" presId="urn:microsoft.com/office/officeart/2005/8/layout/list1"/>
    <dgm:cxn modelId="{35298DA5-81CB-4DAE-A373-F88561575CB4}" type="presParOf" srcId="{E26DDDEA-5A21-4E15-8628-E85FCF6FB32D}" destId="{BF49BF21-BA02-47D8-B810-BC93BFD4D029}" srcOrd="13" destOrd="0" presId="urn:microsoft.com/office/officeart/2005/8/layout/list1"/>
    <dgm:cxn modelId="{15BBE41A-936F-45F5-B1B6-057CBB5B1F88}" type="presParOf" srcId="{E26DDDEA-5A21-4E15-8628-E85FCF6FB32D}" destId="{2504B1E9-132E-4CBF-8733-748DCAC9CB06}" srcOrd="14" destOrd="0" presId="urn:microsoft.com/office/officeart/2005/8/layout/list1"/>
    <dgm:cxn modelId="{48C2ACED-4C9F-4F0E-8391-C5F2B8ED6C7B}" type="presParOf" srcId="{E26DDDEA-5A21-4E15-8628-E85FCF6FB32D}" destId="{FB45B1C0-BC55-4484-9347-F01703A704A7}" srcOrd="15" destOrd="0" presId="urn:microsoft.com/office/officeart/2005/8/layout/list1"/>
    <dgm:cxn modelId="{A1E438EE-5DD9-4129-8287-66FDA04C3652}" type="presParOf" srcId="{E26DDDEA-5A21-4E15-8628-E85FCF6FB32D}" destId="{E87D6199-C7BC-416E-A2B5-F55D31E7DC25}" srcOrd="16" destOrd="0" presId="urn:microsoft.com/office/officeart/2005/8/layout/list1"/>
    <dgm:cxn modelId="{E1775154-BEB3-4AA5-98D7-705AA71EA389}" type="presParOf" srcId="{E87D6199-C7BC-416E-A2B5-F55D31E7DC25}" destId="{B547600B-2025-4F73-8079-9F0505141A4A}" srcOrd="0" destOrd="0" presId="urn:microsoft.com/office/officeart/2005/8/layout/list1"/>
    <dgm:cxn modelId="{C851A153-D38E-4689-BF53-D3369127C326}" type="presParOf" srcId="{E87D6199-C7BC-416E-A2B5-F55D31E7DC25}" destId="{16DDDA23-42F7-4D26-8944-396B755C30BA}" srcOrd="1" destOrd="0" presId="urn:microsoft.com/office/officeart/2005/8/layout/list1"/>
    <dgm:cxn modelId="{092C0934-1FC5-4C54-AE17-B8C32A196EC6}" type="presParOf" srcId="{E26DDDEA-5A21-4E15-8628-E85FCF6FB32D}" destId="{AFF73550-6A38-42D6-A5E2-BEC1AE31CF3F}" srcOrd="17" destOrd="0" presId="urn:microsoft.com/office/officeart/2005/8/layout/list1"/>
    <dgm:cxn modelId="{B2251D83-C9DF-4659-90BE-34AF82EFFC5A}" type="presParOf" srcId="{E26DDDEA-5A21-4E15-8628-E85FCF6FB32D}" destId="{3760A903-93AC-41F5-B8DA-BD190DA20D94}" srcOrd="18" destOrd="0" presId="urn:microsoft.com/office/officeart/2005/8/layout/list1"/>
    <dgm:cxn modelId="{115928BE-DCDE-4D4B-AE68-CFB964A282B6}" type="presParOf" srcId="{E26DDDEA-5A21-4E15-8628-E85FCF6FB32D}" destId="{75D6C773-8E0F-4825-988F-F370A768AAEF}" srcOrd="19" destOrd="0" presId="urn:microsoft.com/office/officeart/2005/8/layout/list1"/>
    <dgm:cxn modelId="{0AAA8B53-4D87-4DF7-8684-AFAC9C32660F}" type="presParOf" srcId="{E26DDDEA-5A21-4E15-8628-E85FCF6FB32D}" destId="{0B6E5C50-E504-4E05-B6A2-7EDD86402478}" srcOrd="20" destOrd="0" presId="urn:microsoft.com/office/officeart/2005/8/layout/list1"/>
    <dgm:cxn modelId="{ED7BCD76-FBD8-4815-8633-3F61927860CE}" type="presParOf" srcId="{0B6E5C50-E504-4E05-B6A2-7EDD86402478}" destId="{C2FE3967-0B36-41FE-804E-20E6BC473936}" srcOrd="0" destOrd="0" presId="urn:microsoft.com/office/officeart/2005/8/layout/list1"/>
    <dgm:cxn modelId="{CA1D3B05-4ECE-4ECB-91F0-8D21703EFF0F}" type="presParOf" srcId="{0B6E5C50-E504-4E05-B6A2-7EDD86402478}" destId="{FAF3DEAD-1120-4CC4-853D-18780113E0AD}" srcOrd="1" destOrd="0" presId="urn:microsoft.com/office/officeart/2005/8/layout/list1"/>
    <dgm:cxn modelId="{3B1F4188-ED87-47E4-A2F4-49CE5697F456}" type="presParOf" srcId="{E26DDDEA-5A21-4E15-8628-E85FCF6FB32D}" destId="{1108ED54-C2D4-43AE-8786-C0090DE69D9A}" srcOrd="21" destOrd="0" presId="urn:microsoft.com/office/officeart/2005/8/layout/list1"/>
    <dgm:cxn modelId="{183E16A8-1C80-43BF-84CD-3264C59662BA}" type="presParOf" srcId="{E26DDDEA-5A21-4E15-8628-E85FCF6FB32D}" destId="{0FBEE5F6-7A1B-4A0A-97D1-E61B2582D5C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E57FD-908A-4871-BF95-F140F92BC5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0760A9-8B6D-43A4-9819-8F557DF79651}">
      <dgm:prSet custT="1"/>
      <dgm:spPr/>
      <dgm:t>
        <a:bodyPr/>
        <a:lstStyle/>
        <a:p>
          <a:pPr algn="just"/>
          <a:r>
            <a:rPr lang="es-ES" sz="1400" dirty="0">
              <a:solidFill>
                <a:schemeClr val="tx1"/>
              </a:solidFill>
              <a:latin typeface="Century Gothic" panose="020B0502020202020204" pitchFamily="34" charset="0"/>
            </a:rPr>
            <a:t>Diagnóstico de necesidades de infraestructura del local educativo y ejecución del mantenimiento o acondicionamiento.</a:t>
          </a:r>
        </a:p>
      </dgm:t>
    </dgm:pt>
    <dgm:pt modelId="{648E6DB2-441C-45E4-BEA5-1D159F214F75}" type="parTrans" cxnId="{AC55DA88-8116-4875-A497-842263A9161E}">
      <dgm:prSet/>
      <dgm:spPr/>
      <dgm:t>
        <a:bodyPr/>
        <a:lstStyle/>
        <a:p>
          <a:endParaRPr lang="es-ES"/>
        </a:p>
      </dgm:t>
    </dgm:pt>
    <dgm:pt modelId="{E1CF8C95-B450-40E0-B9E8-4F046E6FF068}" type="sibTrans" cxnId="{AC55DA88-8116-4875-A497-842263A9161E}">
      <dgm:prSet/>
      <dgm:spPr/>
      <dgm:t>
        <a:bodyPr/>
        <a:lstStyle/>
        <a:p>
          <a:endParaRPr lang="es-ES"/>
        </a:p>
      </dgm:t>
    </dgm:pt>
    <dgm:pt modelId="{E26DDDEA-5A21-4E15-8628-E85FCF6FB32D}" type="pres">
      <dgm:prSet presAssocID="{AAEE57FD-908A-4871-BF95-F140F92BC54C}" presName="linear" presStyleCnt="0">
        <dgm:presLayoutVars>
          <dgm:dir/>
          <dgm:animLvl val="lvl"/>
          <dgm:resizeHandles val="exact"/>
        </dgm:presLayoutVars>
      </dgm:prSet>
      <dgm:spPr/>
    </dgm:pt>
    <dgm:pt modelId="{3297A684-72EE-4DE3-B4CA-A53DCABBA6A8}" type="pres">
      <dgm:prSet presAssocID="{C80760A9-8B6D-43A4-9819-8F557DF79651}" presName="parentLin" presStyleCnt="0"/>
      <dgm:spPr/>
    </dgm:pt>
    <dgm:pt modelId="{0DEBA79C-561F-4320-BF1F-C0CBF1F1E2D3}" type="pres">
      <dgm:prSet presAssocID="{C80760A9-8B6D-43A4-9819-8F557DF79651}" presName="parentLeftMargin" presStyleLbl="node1" presStyleIdx="0" presStyleCnt="1"/>
      <dgm:spPr/>
    </dgm:pt>
    <dgm:pt modelId="{44193231-75FC-4466-A779-AF12198053B7}" type="pres">
      <dgm:prSet presAssocID="{C80760A9-8B6D-43A4-9819-8F557DF79651}" presName="parentText" presStyleLbl="node1" presStyleIdx="0" presStyleCnt="1" custScaleX="116989" custScaleY="41580" custLinFactNeighborX="35806" custLinFactNeighborY="-66104">
        <dgm:presLayoutVars>
          <dgm:chMax val="0"/>
          <dgm:bulletEnabled val="1"/>
        </dgm:presLayoutVars>
      </dgm:prSet>
      <dgm:spPr/>
    </dgm:pt>
    <dgm:pt modelId="{533F73E0-DA52-4C09-B90B-7AD5013FA6F2}" type="pres">
      <dgm:prSet presAssocID="{C80760A9-8B6D-43A4-9819-8F557DF79651}" presName="negativeSpace" presStyleCnt="0"/>
      <dgm:spPr/>
    </dgm:pt>
    <dgm:pt modelId="{5CAB3899-FF8B-462F-A38C-F6E96F29BDEA}" type="pres">
      <dgm:prSet presAssocID="{C80760A9-8B6D-43A4-9819-8F557DF796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EA59A2F-2564-4C97-951F-D9CBA136093C}" type="presOf" srcId="{C80760A9-8B6D-43A4-9819-8F557DF79651}" destId="{0DEBA79C-561F-4320-BF1F-C0CBF1F1E2D3}" srcOrd="0" destOrd="0" presId="urn:microsoft.com/office/officeart/2005/8/layout/list1"/>
    <dgm:cxn modelId="{4391404E-FF7A-45AE-8999-24445FD2E60E}" type="presOf" srcId="{AAEE57FD-908A-4871-BF95-F140F92BC54C}" destId="{E26DDDEA-5A21-4E15-8628-E85FCF6FB32D}" srcOrd="0" destOrd="0" presId="urn:microsoft.com/office/officeart/2005/8/layout/list1"/>
    <dgm:cxn modelId="{0816CD79-3E4F-4BCE-8413-B2133D8A4CE4}" type="presOf" srcId="{C80760A9-8B6D-43A4-9819-8F557DF79651}" destId="{44193231-75FC-4466-A779-AF12198053B7}" srcOrd="1" destOrd="0" presId="urn:microsoft.com/office/officeart/2005/8/layout/list1"/>
    <dgm:cxn modelId="{AC55DA88-8116-4875-A497-842263A9161E}" srcId="{AAEE57FD-908A-4871-BF95-F140F92BC54C}" destId="{C80760A9-8B6D-43A4-9819-8F557DF79651}" srcOrd="0" destOrd="0" parTransId="{648E6DB2-441C-45E4-BEA5-1D159F214F75}" sibTransId="{E1CF8C95-B450-40E0-B9E8-4F046E6FF068}"/>
    <dgm:cxn modelId="{577984D2-22C1-4EF8-82E1-AAF353964707}" type="presParOf" srcId="{E26DDDEA-5A21-4E15-8628-E85FCF6FB32D}" destId="{3297A684-72EE-4DE3-B4CA-A53DCABBA6A8}" srcOrd="0" destOrd="0" presId="urn:microsoft.com/office/officeart/2005/8/layout/list1"/>
    <dgm:cxn modelId="{AF99B10A-0442-4ABB-9AD9-72BB7C932CE1}" type="presParOf" srcId="{3297A684-72EE-4DE3-B4CA-A53DCABBA6A8}" destId="{0DEBA79C-561F-4320-BF1F-C0CBF1F1E2D3}" srcOrd="0" destOrd="0" presId="urn:microsoft.com/office/officeart/2005/8/layout/list1"/>
    <dgm:cxn modelId="{8CBB0C5A-75CA-4467-9067-5BC1B9E90A09}" type="presParOf" srcId="{3297A684-72EE-4DE3-B4CA-A53DCABBA6A8}" destId="{44193231-75FC-4466-A779-AF12198053B7}" srcOrd="1" destOrd="0" presId="urn:microsoft.com/office/officeart/2005/8/layout/list1"/>
    <dgm:cxn modelId="{3FF8FCEC-F2FA-4F4C-91EE-1CE7C03722C7}" type="presParOf" srcId="{E26DDDEA-5A21-4E15-8628-E85FCF6FB32D}" destId="{533F73E0-DA52-4C09-B90B-7AD5013FA6F2}" srcOrd="1" destOrd="0" presId="urn:microsoft.com/office/officeart/2005/8/layout/list1"/>
    <dgm:cxn modelId="{C92BF3A6-E355-495E-85CB-959058F1E73C}" type="presParOf" srcId="{E26DDDEA-5A21-4E15-8628-E85FCF6FB32D}" destId="{5CAB3899-FF8B-462F-A38C-F6E96F29BDE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5BE6C-02C8-4676-A8CE-54A29B276583}">
      <dsp:nvSpPr>
        <dsp:cNvPr id="0" name=""/>
        <dsp:cNvSpPr/>
      </dsp:nvSpPr>
      <dsp:spPr>
        <a:xfrm rot="5400000">
          <a:off x="-545330" y="2045311"/>
          <a:ext cx="4101404" cy="2870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+mj-lt"/>
            </a:rPr>
            <a:t>La organización del tiempo anual en la I.E</a:t>
          </a:r>
        </a:p>
      </dsp:txBody>
      <dsp:txXfrm rot="-5400000">
        <a:off x="69881" y="2865593"/>
        <a:ext cx="2870983" cy="1230421"/>
      </dsp:txXfrm>
    </dsp:sp>
    <dsp:sp modelId="{D9494A35-4146-4FBC-8B25-A807E2A3AA35}">
      <dsp:nvSpPr>
        <dsp:cNvPr id="0" name=""/>
        <dsp:cNvSpPr/>
      </dsp:nvSpPr>
      <dsp:spPr>
        <a:xfrm rot="5400000">
          <a:off x="4306434" y="-1430007"/>
          <a:ext cx="5504337" cy="837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+mn-lt"/>
              <a:cs typeface="Calibri" panose="020F0502020204030204" pitchFamily="34" charset="0"/>
            </a:rPr>
            <a:t>El año escolar se compone </a:t>
          </a:r>
          <a:r>
            <a:rPr lang="es-ES" sz="1500" b="1" i="0" u="sng" kern="1200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de treinta y seis (36) semanas lectivas y ocho (8) semanas de gestión</a:t>
          </a:r>
          <a:r>
            <a:rPr lang="es-ES" sz="1500" b="1" i="1" kern="1200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.</a:t>
          </a:r>
          <a:endParaRPr lang="es-ES" sz="1500" b="1" u="sng" kern="1200" dirty="0">
            <a:solidFill>
              <a:srgbClr val="FF0000"/>
            </a:solidFill>
            <a:latin typeface="+mn-lt"/>
            <a:cs typeface="Calibri" panose="020F0502020204030204" pitchFamily="34" charset="0"/>
          </a:endParaRP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u="sng" kern="1200" dirty="0">
              <a:solidFill>
                <a:srgbClr val="0066FF"/>
              </a:solidFill>
              <a:latin typeface="+mn-lt"/>
              <a:cs typeface="Calibri" panose="020F0502020204030204" pitchFamily="34" charset="0"/>
            </a:rPr>
            <a:t>Las semanas lectivas </a:t>
          </a:r>
          <a:r>
            <a:rPr lang="es-ES" sz="1500" kern="1200" dirty="0">
              <a:latin typeface="+mn-lt"/>
              <a:cs typeface="Calibri" panose="020F0502020204030204" pitchFamily="34" charset="0"/>
            </a:rPr>
            <a:t>tienen por objetivo desarrollar las competencias de las y los estudiantes y fortalecer su formación integral, en el marco de lo establecido en el CNEB y normativas conexas.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u="sng" kern="12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Las semanas de gestión </a:t>
          </a:r>
          <a:r>
            <a:rPr lang="es-ES" sz="1500" b="0" u="none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tienen por objetivo garantizar que el trabajo del personal se dedique en ese  tiempo de forma exclusiva a: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ES" sz="1500" kern="1200" dirty="0">
              <a:latin typeface="+mn-lt"/>
              <a:cs typeface="Calibri" panose="020F0502020204030204" pitchFamily="34" charset="0"/>
            </a:rPr>
            <a:t>- </a:t>
          </a:r>
          <a:r>
            <a:rPr lang="es-ES" sz="1500" b="1" u="sng" kern="1200" dirty="0">
              <a:solidFill>
                <a:schemeClr val="accent2"/>
              </a:solidFill>
              <a:latin typeface="+mn-lt"/>
              <a:cs typeface="Calibri" panose="020F0502020204030204" pitchFamily="34" charset="0"/>
            </a:rPr>
            <a:t>Identificar los avances y oportunidades </a:t>
          </a:r>
          <a:r>
            <a:rPr lang="es-ES" sz="1500" kern="1200" dirty="0">
              <a:latin typeface="+mn-lt"/>
              <a:cs typeface="Calibri" panose="020F0502020204030204" pitchFamily="34" charset="0"/>
            </a:rPr>
            <a:t>de mejora respecto de la dimensión estratégica, pedagógica, administrativa y comunitaria de la IE, red educativa o programa educativo con  base en evidencias producidas por las/los docentes. 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ES" sz="1500" kern="1200" dirty="0">
              <a:latin typeface="+mn-lt"/>
              <a:cs typeface="Calibri" panose="020F0502020204030204" pitchFamily="34" charset="0"/>
            </a:rPr>
            <a:t>- </a:t>
          </a:r>
          <a:r>
            <a:rPr lang="es-ES" sz="1500" b="1" u="sng" kern="1200" dirty="0">
              <a:solidFill>
                <a:schemeClr val="accent2"/>
              </a:solidFill>
              <a:latin typeface="+mn-lt"/>
              <a:cs typeface="Calibri" panose="020F0502020204030204" pitchFamily="34" charset="0"/>
            </a:rPr>
            <a:t>Contribuir en la calidad del servicio educativo </a:t>
          </a:r>
          <a:r>
            <a:rPr lang="es-ES" sz="1500" kern="1200" dirty="0">
              <a:latin typeface="+mn-lt"/>
              <a:cs typeface="Calibri" panose="020F0502020204030204" pitchFamily="34" charset="0"/>
            </a:rPr>
            <a:t>para el logro de aprendizajes de las y los estudiantes a través del trabajo conjunto de todo el personal de la IE.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ES" sz="1400" kern="1200" dirty="0">
            <a:latin typeface="+mn-lt"/>
            <a:cs typeface="Calibri" panose="020F050202020403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+mn-lt"/>
              <a:cs typeface="Calibri" panose="020F0502020204030204" pitchFamily="34" charset="0"/>
            </a:rPr>
            <a:t>La calendarización de las semanas lectivas y de gestión debe estar comprendida en el PAT, con la finalidad de orientar la jornada efectiva del personal</a:t>
          </a:r>
        </a:p>
      </dsp:txBody>
      <dsp:txXfrm rot="-5400000">
        <a:off x="2870983" y="274144"/>
        <a:ext cx="8106540" cy="496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5BE6C-02C8-4676-A8CE-54A29B276583}">
      <dsp:nvSpPr>
        <dsp:cNvPr id="0" name=""/>
        <dsp:cNvSpPr/>
      </dsp:nvSpPr>
      <dsp:spPr>
        <a:xfrm rot="5400000">
          <a:off x="-291389" y="941234"/>
          <a:ext cx="2191527" cy="1534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+mj-lt"/>
            </a:rPr>
            <a:t>Fechas del año escolar</a:t>
          </a:r>
        </a:p>
      </dsp:txBody>
      <dsp:txXfrm rot="-5400000">
        <a:off x="37341" y="1379540"/>
        <a:ext cx="1534069" cy="657458"/>
      </dsp:txXfrm>
    </dsp:sp>
    <dsp:sp modelId="{D9494A35-4146-4FBC-8B25-A807E2A3AA35}">
      <dsp:nvSpPr>
        <dsp:cNvPr id="0" name=""/>
        <dsp:cNvSpPr/>
      </dsp:nvSpPr>
      <dsp:spPr>
        <a:xfrm rot="5400000">
          <a:off x="4735048" y="-3197505"/>
          <a:ext cx="2579571" cy="8981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>
            <a:latin typeface="Century Gothic" panose="020B0502020202020204" pitchFamily="34" charset="0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u="sng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El Minedu comunica de forma anual las fechas de la calendarización del año escolar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, definiendo las fechas propuestas para cada bloque de semanas lectivas y de gestión. </a:t>
          </a: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Las DRE pueden determinar una fecha de inicio y fin del año escolar distinta a la dispuesta a nivel nacional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y adaptar la presente calendarización a sus contextos regionales y socioculturales. </a:t>
          </a:r>
          <a:endParaRPr lang="es-ES" sz="1400" kern="1200" dirty="0">
            <a:latin typeface="+mn-lt"/>
          </a:endParaRPr>
        </a:p>
      </dsp:txBody>
      <dsp:txXfrm rot="-5400000">
        <a:off x="1534069" y="129398"/>
        <a:ext cx="8855606" cy="2327723"/>
      </dsp:txXfrm>
    </dsp:sp>
    <dsp:sp modelId="{AE6EB0CB-746C-4A5F-9301-AC437E962BB2}">
      <dsp:nvSpPr>
        <dsp:cNvPr id="0" name=""/>
        <dsp:cNvSpPr/>
      </dsp:nvSpPr>
      <dsp:spPr>
        <a:xfrm rot="5400000">
          <a:off x="-328729" y="3337011"/>
          <a:ext cx="2191527" cy="1534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prstClr val="black"/>
              </a:solidFill>
              <a:latin typeface="+mj-lt"/>
              <a:ea typeface="+mn-ea"/>
              <a:cs typeface="+mn-cs"/>
            </a:rPr>
            <a:t>Reprogramación y recuperación del tiempo lectivo y de gestión</a:t>
          </a:r>
          <a:r>
            <a:rPr lang="es-ES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</a:t>
          </a:r>
        </a:p>
      </dsp:txBody>
      <dsp:txXfrm rot="-5400000">
        <a:off x="1" y="3775317"/>
        <a:ext cx="1534069" cy="657458"/>
      </dsp:txXfrm>
    </dsp:sp>
    <dsp:sp modelId="{2000E44C-146F-402B-8B5B-325F26E64D44}">
      <dsp:nvSpPr>
        <dsp:cNvPr id="0" name=""/>
        <dsp:cNvSpPr/>
      </dsp:nvSpPr>
      <dsp:spPr>
        <a:xfrm rot="5400000">
          <a:off x="4854176" y="-589280"/>
          <a:ext cx="2341316" cy="8981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latin typeface="Century Gothic" panose="020B0502020202020204" pitchFamily="34" charset="0"/>
          </a:endParaRPr>
        </a:p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Los </a:t>
          </a: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días lectivos o de gestión que hayan tenido que ser suspendidos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por fuerza mayor o situaciones imprevistas, </a:t>
          </a:r>
          <a:r>
            <a:rPr lang="es-ES" sz="1400" b="1" u="sng" kern="1200" dirty="0">
              <a:solidFill>
                <a:srgbClr val="0066FF"/>
              </a:solidFill>
              <a:latin typeface="+mn-lt"/>
              <a:ea typeface="+mn-ea"/>
              <a:cs typeface="+mn-cs"/>
            </a:rPr>
            <a:t>se deben reprogramar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para que se puedan recuperar.</a:t>
          </a:r>
        </a:p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u="sng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Para ello, deben: </a:t>
          </a:r>
        </a:p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Guardar un registro de esta reprogramación y recuperación.</a:t>
          </a:r>
        </a:p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Informar de la reprogramación y recuperación a las instancias competentes, UGEL, DRE o Minedu, según corresponda, y en caso sea requerido.</a:t>
          </a:r>
        </a:p>
      </dsp:txBody>
      <dsp:txXfrm rot="-5400000">
        <a:off x="1534069" y="2845121"/>
        <a:ext cx="8867236" cy="2112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08D34-5A2E-43BC-80E7-2D375C91051D}">
      <dsp:nvSpPr>
        <dsp:cNvPr id="0" name=""/>
        <dsp:cNvSpPr/>
      </dsp:nvSpPr>
      <dsp:spPr>
        <a:xfrm>
          <a:off x="2879" y="40192"/>
          <a:ext cx="3578730" cy="531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El proceso de matrícula escolar</a:t>
          </a:r>
        </a:p>
      </dsp:txBody>
      <dsp:txXfrm>
        <a:off x="18459" y="55772"/>
        <a:ext cx="3547570" cy="500779"/>
      </dsp:txXfrm>
    </dsp:sp>
    <dsp:sp modelId="{4CAFE558-F240-42BC-ACFC-4B8D2B3834C3}">
      <dsp:nvSpPr>
        <dsp:cNvPr id="0" name=""/>
        <dsp:cNvSpPr/>
      </dsp:nvSpPr>
      <dsp:spPr>
        <a:xfrm>
          <a:off x="360752" y="572131"/>
          <a:ext cx="357873" cy="604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97"/>
              </a:lnTo>
              <a:lnTo>
                <a:pt x="357873" y="604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EE5A0-6520-4BAA-8A9E-06C32747A2FA}">
      <dsp:nvSpPr>
        <dsp:cNvPr id="0" name=""/>
        <dsp:cNvSpPr/>
      </dsp:nvSpPr>
      <dsp:spPr>
        <a:xfrm>
          <a:off x="718625" y="705417"/>
          <a:ext cx="4373326" cy="943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Hay dos (02) tipos de procesos de matrícula: </a:t>
          </a:r>
          <a:r>
            <a:rPr lang="es-ES" sz="1400" b="1" u="sng" kern="1200" dirty="0">
              <a:solidFill>
                <a:schemeClr val="accent2"/>
              </a:solidFill>
              <a:effectLst/>
              <a:latin typeface="+mn-lt"/>
            </a:rPr>
            <a:t>Regular (En el trimestre previo al inicio de clases) </a:t>
          </a:r>
          <a:r>
            <a:rPr lang="es-ES" sz="1400" kern="1200" dirty="0">
              <a:latin typeface="+mn-lt"/>
            </a:rPr>
            <a:t>y </a:t>
          </a:r>
          <a:r>
            <a:rPr lang="es-ES" sz="1400" b="1" u="sng" kern="1200" dirty="0">
              <a:solidFill>
                <a:srgbClr val="FF0000"/>
              </a:solidFill>
              <a:latin typeface="+mn-lt"/>
            </a:rPr>
            <a:t>excepcional (Luego de iniciada las clases antes de concluir el año escolar)</a:t>
          </a:r>
        </a:p>
      </dsp:txBody>
      <dsp:txXfrm>
        <a:off x="746251" y="733043"/>
        <a:ext cx="4318074" cy="887970"/>
      </dsp:txXfrm>
    </dsp:sp>
    <dsp:sp modelId="{5887EB67-4366-45BD-98A1-D8AB02E2ECAD}">
      <dsp:nvSpPr>
        <dsp:cNvPr id="0" name=""/>
        <dsp:cNvSpPr/>
      </dsp:nvSpPr>
      <dsp:spPr>
        <a:xfrm>
          <a:off x="360752" y="572131"/>
          <a:ext cx="357873" cy="187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994"/>
              </a:lnTo>
              <a:lnTo>
                <a:pt x="357873" y="1878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4F08E-77DE-4FC4-949D-2275726FD5F5}">
      <dsp:nvSpPr>
        <dsp:cNvPr id="0" name=""/>
        <dsp:cNvSpPr/>
      </dsp:nvSpPr>
      <dsp:spPr>
        <a:xfrm>
          <a:off x="718625" y="1781926"/>
          <a:ext cx="4233736" cy="133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>
              <a:solidFill>
                <a:srgbClr val="FF0000"/>
              </a:solidFill>
              <a:latin typeface="+mn-lt"/>
            </a:rPr>
            <a:t>Esta prohibido todo acto de discriminación</a:t>
          </a:r>
          <a:r>
            <a:rPr lang="es-ES" sz="1400" kern="1200" dirty="0">
              <a:latin typeface="+mn-lt"/>
            </a:rPr>
            <a:t>, o trato diferenciado injustificado, contra un estudiante, o contra su presentante legal, que impida realizar el proceso de matricula, por cualquier índole</a:t>
          </a:r>
        </a:p>
      </dsp:txBody>
      <dsp:txXfrm>
        <a:off x="757825" y="1821126"/>
        <a:ext cx="4155336" cy="1259999"/>
      </dsp:txXfrm>
    </dsp:sp>
    <dsp:sp modelId="{2229A896-7C3B-4111-9CA2-998D4940CC33}">
      <dsp:nvSpPr>
        <dsp:cNvPr id="0" name=""/>
        <dsp:cNvSpPr/>
      </dsp:nvSpPr>
      <dsp:spPr>
        <a:xfrm>
          <a:off x="360752" y="572131"/>
          <a:ext cx="357873" cy="346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8636"/>
              </a:lnTo>
              <a:lnTo>
                <a:pt x="357873" y="3468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B28D4-742D-4813-9B6B-F1F7478C7984}">
      <dsp:nvSpPr>
        <dsp:cNvPr id="0" name=""/>
        <dsp:cNvSpPr/>
      </dsp:nvSpPr>
      <dsp:spPr>
        <a:xfrm>
          <a:off x="718625" y="3253612"/>
          <a:ext cx="4411022" cy="1574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El comité de Gestión de Condiciones Operativas debe actualizar la información en los sistemas informáticos 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referidos a la gestión de las condiciones operativas, como registrar la matricula, así como atender los reporte solicitados por las persona y/o entidad que lo requiera.</a:t>
          </a:r>
        </a:p>
      </dsp:txBody>
      <dsp:txXfrm>
        <a:off x="764735" y="3299722"/>
        <a:ext cx="4318802" cy="1482090"/>
      </dsp:txXfrm>
    </dsp:sp>
    <dsp:sp modelId="{FD8F482A-F03A-4A11-BC84-2DBC09AD041B}">
      <dsp:nvSpPr>
        <dsp:cNvPr id="0" name=""/>
        <dsp:cNvSpPr/>
      </dsp:nvSpPr>
      <dsp:spPr>
        <a:xfrm>
          <a:off x="5358524" y="40192"/>
          <a:ext cx="4230574" cy="690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La emisión de los documentos asociados a la trayectoria educativa</a:t>
          </a:r>
        </a:p>
      </dsp:txBody>
      <dsp:txXfrm>
        <a:off x="5378751" y="60419"/>
        <a:ext cx="4190120" cy="650138"/>
      </dsp:txXfrm>
    </dsp:sp>
    <dsp:sp modelId="{0CAD9F38-3A6E-4C57-BC8C-B5B7E906507E}">
      <dsp:nvSpPr>
        <dsp:cNvPr id="0" name=""/>
        <dsp:cNvSpPr/>
      </dsp:nvSpPr>
      <dsp:spPr>
        <a:xfrm>
          <a:off x="5781581" y="730784"/>
          <a:ext cx="423057" cy="926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628"/>
              </a:lnTo>
              <a:lnTo>
                <a:pt x="423057" y="926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10F0A-D32D-4D29-8BB1-45A187F25F37}">
      <dsp:nvSpPr>
        <dsp:cNvPr id="0" name=""/>
        <dsp:cNvSpPr/>
      </dsp:nvSpPr>
      <dsp:spPr>
        <a:xfrm>
          <a:off x="6204639" y="864070"/>
          <a:ext cx="4536682" cy="1586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Desde el 28 de octubre del 2020 la emisión de los </a:t>
          </a:r>
          <a:r>
            <a:rPr lang="es-ES" sz="1400" b="1" u="sng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rPr>
            <a:t>Certificados de Estudios se realiza utilizando el módulo de  emisión de los certificados de estudios ubicado en el SIAGIE</a:t>
          </a: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. Luego de ello la Directora o Director puede imprimirlo, firmarlo, sellarlo y enviarlo al solicitante.</a:t>
          </a:r>
        </a:p>
      </dsp:txBody>
      <dsp:txXfrm>
        <a:off x="6251111" y="910542"/>
        <a:ext cx="4443738" cy="1493741"/>
      </dsp:txXfrm>
    </dsp:sp>
    <dsp:sp modelId="{AD056988-E9D1-4062-AC66-DF5B8ED8B7A5}">
      <dsp:nvSpPr>
        <dsp:cNvPr id="0" name=""/>
        <dsp:cNvSpPr/>
      </dsp:nvSpPr>
      <dsp:spPr>
        <a:xfrm>
          <a:off x="5781581" y="730784"/>
          <a:ext cx="423057" cy="2340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639"/>
              </a:lnTo>
              <a:lnTo>
                <a:pt x="423057" y="2340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96539-4A2E-432B-B372-B90294501373}">
      <dsp:nvSpPr>
        <dsp:cNvPr id="0" name=""/>
        <dsp:cNvSpPr/>
      </dsp:nvSpPr>
      <dsp:spPr>
        <a:xfrm>
          <a:off x="6204639" y="2584042"/>
          <a:ext cx="3933205" cy="97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Mientras dure el Estado de Emergencia Sanitaria, se puede prescindir de su firma y sello y remitir el documento en PDF.</a:t>
          </a:r>
        </a:p>
      </dsp:txBody>
      <dsp:txXfrm>
        <a:off x="6233189" y="2612592"/>
        <a:ext cx="3876105" cy="917663"/>
      </dsp:txXfrm>
    </dsp:sp>
    <dsp:sp modelId="{E8FFE1A1-08CB-4C30-A780-7151EA77411D}">
      <dsp:nvSpPr>
        <dsp:cNvPr id="0" name=""/>
        <dsp:cNvSpPr/>
      </dsp:nvSpPr>
      <dsp:spPr>
        <a:xfrm>
          <a:off x="5781581" y="730784"/>
          <a:ext cx="399317" cy="339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791"/>
              </a:lnTo>
              <a:lnTo>
                <a:pt x="399317" y="3399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CFCDF-418A-43B2-9B64-45FE4AD0B699}">
      <dsp:nvSpPr>
        <dsp:cNvPr id="0" name=""/>
        <dsp:cNvSpPr/>
      </dsp:nvSpPr>
      <dsp:spPr>
        <a:xfrm>
          <a:off x="6180899" y="3707920"/>
          <a:ext cx="3655117" cy="84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Asimismo el nuevo formato de Certificado de Estudios no requiere ser Visado por parte de la UGEL.</a:t>
          </a:r>
        </a:p>
      </dsp:txBody>
      <dsp:txXfrm>
        <a:off x="6205657" y="3732678"/>
        <a:ext cx="3605601" cy="795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CCB8-F5B2-434A-936D-A6633DE3F4D7}">
      <dsp:nvSpPr>
        <dsp:cNvPr id="0" name=""/>
        <dsp:cNvSpPr/>
      </dsp:nvSpPr>
      <dsp:spPr>
        <a:xfrm>
          <a:off x="0" y="2205733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F0406-5C3F-4C0A-A47B-A45AB4C32A6C}">
      <dsp:nvSpPr>
        <dsp:cNvPr id="0" name=""/>
        <dsp:cNvSpPr/>
      </dsp:nvSpPr>
      <dsp:spPr>
        <a:xfrm>
          <a:off x="525266" y="24022"/>
          <a:ext cx="9756931" cy="22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La elaboración, implementación y evaluación del Plan de Gestión del Riesgo de desastres y simulacros sectoriales: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El CGCO debe velar por el fortalecimiento de las capacidades de la comunidad educativa en cuanto a: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a. Acciones para evitar la generación de nuevos riesgos, reducir las vulnerabilidades y riesgos existentes en los locales educativos.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b. Buenas prácticas de higiene y bioseguridad.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c. Lineamientos de vigilancia y prevención para la fase semipresencial, presencial y/o reinicio de actividades acorde a lo establecido en la RM </a:t>
          </a:r>
          <a:r>
            <a:rPr lang="es-ES" sz="12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N°</a:t>
          </a: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 448-2020 MINSA.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d. Medidas preventivas y distanciamiento social que colaboren a la disminución de contagios del COVID-19 u otras enfermedades emergentes.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e. Actividades de soporte socioemocional, entre ellas, el autocuidado, la autoprotección, basados en el bien común y la resiliencia</a:t>
          </a:r>
        </a:p>
      </dsp:txBody>
      <dsp:txXfrm>
        <a:off x="636091" y="134847"/>
        <a:ext cx="9535281" cy="2048621"/>
      </dsp:txXfrm>
    </dsp:sp>
    <dsp:sp modelId="{73F52481-8561-4C75-B4DC-CBF6858C6A69}">
      <dsp:nvSpPr>
        <dsp:cNvPr id="0" name=""/>
        <dsp:cNvSpPr/>
      </dsp:nvSpPr>
      <dsp:spPr>
        <a:xfrm>
          <a:off x="0" y="3087475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B775-8D4E-4835-B778-B9D46FAEA6C2}">
      <dsp:nvSpPr>
        <dsp:cNvPr id="0" name=""/>
        <dsp:cNvSpPr/>
      </dsp:nvSpPr>
      <dsp:spPr>
        <a:xfrm>
          <a:off x="503664" y="2405717"/>
          <a:ext cx="10011935" cy="78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El reporte de incidentes sobre afectación y/o exposición de la IE por peligro inminente, emergencia y/o desastre, así como las necesidades y las acciones ejecutadas a las instancias correspondiente según la normativa vigente; sectoriales</a:t>
          </a:r>
        </a:p>
      </dsp:txBody>
      <dsp:txXfrm>
        <a:off x="542068" y="2444121"/>
        <a:ext cx="9935127" cy="709893"/>
      </dsp:txXfrm>
    </dsp:sp>
    <dsp:sp modelId="{323B8707-EAED-453E-BAED-3C51B3D3EBA7}">
      <dsp:nvSpPr>
        <dsp:cNvPr id="0" name=""/>
        <dsp:cNvSpPr/>
      </dsp:nvSpPr>
      <dsp:spPr>
        <a:xfrm>
          <a:off x="0" y="3359635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84B6A-067B-413A-981F-D39CA1819C60}">
      <dsp:nvSpPr>
        <dsp:cNvPr id="0" name=""/>
        <dsp:cNvSpPr/>
      </dsp:nvSpPr>
      <dsp:spPr>
        <a:xfrm>
          <a:off x="570602" y="3284522"/>
          <a:ext cx="7360920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Proceso de adjudicación de quioscos, cafeterías y comedores escolares</a:t>
          </a:r>
        </a:p>
      </dsp:txBody>
      <dsp:txXfrm>
        <a:off x="579248" y="3293168"/>
        <a:ext cx="7343628" cy="159828"/>
      </dsp:txXfrm>
    </dsp:sp>
    <dsp:sp modelId="{2504B1E9-132E-4CBF-8733-748DCAC9CB06}">
      <dsp:nvSpPr>
        <dsp:cNvPr id="0" name=""/>
        <dsp:cNvSpPr/>
      </dsp:nvSpPr>
      <dsp:spPr>
        <a:xfrm>
          <a:off x="0" y="3631795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8929C-87B0-434C-9ED1-A96231BD9B8F}">
      <dsp:nvSpPr>
        <dsp:cNvPr id="0" name=""/>
        <dsp:cNvSpPr/>
      </dsp:nvSpPr>
      <dsp:spPr>
        <a:xfrm>
          <a:off x="588531" y="3511858"/>
          <a:ext cx="7360920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La supervisión de los quioscos, cafeterías y comedores escolares</a:t>
          </a:r>
        </a:p>
      </dsp:txBody>
      <dsp:txXfrm>
        <a:off x="597177" y="3520504"/>
        <a:ext cx="7343628" cy="159828"/>
      </dsp:txXfrm>
    </dsp:sp>
    <dsp:sp modelId="{3760A903-93AC-41F5-B8DA-BD190DA20D94}">
      <dsp:nvSpPr>
        <dsp:cNvPr id="0" name=""/>
        <dsp:cNvSpPr/>
      </dsp:nvSpPr>
      <dsp:spPr>
        <a:xfrm>
          <a:off x="0" y="3903955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DDA23-42F7-4D26-8944-396B755C30BA}">
      <dsp:nvSpPr>
        <dsp:cNvPr id="0" name=""/>
        <dsp:cNvSpPr/>
      </dsp:nvSpPr>
      <dsp:spPr>
        <a:xfrm>
          <a:off x="552673" y="3806429"/>
          <a:ext cx="7360920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Funciones del Comité de Alimentación Escolar (CAE):</a:t>
          </a:r>
        </a:p>
      </dsp:txBody>
      <dsp:txXfrm>
        <a:off x="561319" y="3815075"/>
        <a:ext cx="7343628" cy="159828"/>
      </dsp:txXfrm>
    </dsp:sp>
    <dsp:sp modelId="{0FBEE5F6-7A1B-4A0A-97D1-E61B2582D5C6}">
      <dsp:nvSpPr>
        <dsp:cNvPr id="0" name=""/>
        <dsp:cNvSpPr/>
      </dsp:nvSpPr>
      <dsp:spPr>
        <a:xfrm>
          <a:off x="0" y="4176115"/>
          <a:ext cx="10515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3DEAD-1120-4CC4-853D-18780113E0AD}">
      <dsp:nvSpPr>
        <dsp:cNvPr id="0" name=""/>
        <dsp:cNvSpPr/>
      </dsp:nvSpPr>
      <dsp:spPr>
        <a:xfrm>
          <a:off x="624390" y="4092038"/>
          <a:ext cx="7360920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Sobre la Salud Escolar:</a:t>
          </a:r>
        </a:p>
      </dsp:txBody>
      <dsp:txXfrm>
        <a:off x="633036" y="4100684"/>
        <a:ext cx="7343628" cy="159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B3899-FF8B-462F-A38C-F6E96F29BDEA}">
      <dsp:nvSpPr>
        <dsp:cNvPr id="0" name=""/>
        <dsp:cNvSpPr/>
      </dsp:nvSpPr>
      <dsp:spPr>
        <a:xfrm>
          <a:off x="0" y="1356668"/>
          <a:ext cx="105156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93231-75FC-4466-A779-AF12198053B7}">
      <dsp:nvSpPr>
        <dsp:cNvPr id="0" name=""/>
        <dsp:cNvSpPr/>
      </dsp:nvSpPr>
      <dsp:spPr>
        <a:xfrm>
          <a:off x="714040" y="249828"/>
          <a:ext cx="8611466" cy="797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Diagnóstico de necesidades de infraestructura del local educativo y ejecución del mantenimiento o acondicionamiento.</a:t>
          </a:r>
        </a:p>
      </dsp:txBody>
      <dsp:txXfrm>
        <a:off x="752987" y="288775"/>
        <a:ext cx="8533572" cy="71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9586-40C7-4A67-8215-39D493D1020A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26F11-FA64-4E4C-BCA6-A3E5906E65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8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16a1c60c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eb16a1c60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8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9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7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7339-98D8-4F20-924D-941882C989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8C0E-0F05-4735-94A8-17EA5E85A7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40F0C2A-10EE-4A2E-AA15-3B7EAAFCB22C}"/>
              </a:ext>
            </a:extLst>
          </p:cNvPr>
          <p:cNvSpPr txBox="1"/>
          <p:nvPr/>
        </p:nvSpPr>
        <p:spPr>
          <a:xfrm>
            <a:off x="829056" y="1902909"/>
            <a:ext cx="11009376" cy="425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588" algn="ctr">
              <a:lnSpc>
                <a:spcPct val="107000"/>
              </a:lnSpc>
              <a:spcAft>
                <a:spcPts val="800"/>
              </a:spcAft>
            </a:pPr>
            <a:r>
              <a:rPr lang="es-ES" sz="4000" b="1" i="0" u="sng" strike="noStrike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DIMENSIÓN ADMINISTRATIVA</a:t>
            </a:r>
          </a:p>
          <a:p>
            <a:pPr marL="179388" indent="-1588" algn="just"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CGE </a:t>
            </a:r>
            <a:r>
              <a:rPr lang="es-ES" sz="4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Nº</a:t>
            </a:r>
            <a:r>
              <a:rPr lang="es-E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3 “Gestión de las condiciones operativas orientada al sostenimiento del servicio educativo ofrecido por la IE”</a:t>
            </a:r>
          </a:p>
          <a:p>
            <a:pPr marL="179388" indent="-1588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(RVM </a:t>
            </a:r>
            <a:r>
              <a:rPr lang="es-E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Nº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155-2021, RM 531-2021, RM 048-2022- MINEDU </a:t>
            </a:r>
            <a:r>
              <a:rPr lang="es-ES" b="1" dirty="0">
                <a:solidFill>
                  <a:srgbClr val="FF0000"/>
                </a:solidFill>
              </a:rPr>
              <a:t>GUÍA PARA LA GESTIÓN ESCOLAR EN II.EE. Y PROGRAMAS EDUCATIVOS DE EDUCACIÓN BÁSICA - 2021)</a:t>
            </a:r>
            <a:endParaRPr lang="es-PE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0215" indent="-269875" algn="just">
              <a:lnSpc>
                <a:spcPct val="107000"/>
              </a:lnSpc>
              <a:spcAft>
                <a:spcPts val="800"/>
              </a:spcAft>
            </a:pPr>
            <a:endParaRPr lang="es-E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2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0FD5B46-52E4-48EC-BD74-DCE628840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30703"/>
              </p:ext>
            </p:extLst>
          </p:nvPr>
        </p:nvGraphicFramePr>
        <p:xfrm>
          <a:off x="818029" y="1323601"/>
          <a:ext cx="10555941" cy="470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90">
                  <a:extLst>
                    <a:ext uri="{9D8B030D-6E8A-4147-A177-3AD203B41FA5}">
                      <a16:colId xmlns:a16="http://schemas.microsoft.com/office/drawing/2014/main" val="3973943707"/>
                    </a:ext>
                  </a:extLst>
                </a:gridCol>
                <a:gridCol w="8463651">
                  <a:extLst>
                    <a:ext uri="{9D8B030D-6E8A-4147-A177-3AD203B41FA5}">
                      <a16:colId xmlns:a16="http://schemas.microsoft.com/office/drawing/2014/main" val="422161987"/>
                    </a:ext>
                  </a:extLst>
                </a:gridCol>
              </a:tblGrid>
              <a:tr h="51085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PROCESO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ORIENTACIÓN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51128"/>
                  </a:ext>
                </a:extLst>
              </a:tr>
              <a:tr h="1595541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Redistribución de recursos y materiales educativos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/>
                        <a:t>En caso la IE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</a:rPr>
                        <a:t>tenga déficit de material educativo para entregar a las y los estudiantes</a:t>
                      </a:r>
                      <a:r>
                        <a:rPr lang="es-ES" sz="1400" dirty="0"/>
                        <a:t>, la o el director/a o quien haga sus veces,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</a:rPr>
                        <a:t>debe reportar y coordinar con la UGEL para su atención oportuna.</a:t>
                      </a:r>
                      <a:r>
                        <a:rPr lang="es-ES" sz="1400" dirty="0"/>
                        <a:t>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</a:rPr>
                        <a:t>En caso la IE tenga material educativo excedente, la o el director/a o quien haga sus veces, debe reportar y coordinar con la UGEL para su recojo</a:t>
                      </a:r>
                      <a:r>
                        <a:rPr lang="es-ES" sz="1400" dirty="0"/>
                        <a:t>, de manera que estos materiales sean redistribuidos a otra IE que lo requiera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5490"/>
                  </a:ext>
                </a:extLst>
              </a:tr>
              <a:tr h="1301626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Inventario de recursos y materiales educativos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/>
                        <a:t>El Comité mantiene un registro ordenado de las fechas y cantidades de recepción de materiales.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</a:rPr>
                        <a:t>Al finalizar el año escolar, el Comité debe realizar el inventario de los recursos educativos </a:t>
                      </a:r>
                      <a:r>
                        <a:rPr lang="es-ES" sz="1400" dirty="0"/>
                        <a:t>con los que cuenta la IE, asegurar la conservación de los mismos y reportarlo, en caso se requiera, a las instancias correspondientes.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302991"/>
                  </a:ext>
                </a:extLst>
              </a:tr>
              <a:tr h="1301626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Registro de recursos y material educativo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b="1" u="sng" dirty="0">
                          <a:solidFill>
                            <a:srgbClr val="0066FF"/>
                          </a:solidFill>
                        </a:rPr>
                        <a:t>La o el director/a, tutor/a y docente de la IE y responsable del programa educativo son los responsables de registrar la información de la recepción y asignación de los recursos y materiales educativos a las o los docentes y estudiantes en el Módulo de Materiales del SIAGIE ME</a:t>
                      </a:r>
                      <a:endParaRPr lang="es-ES" sz="1400" b="1" u="sng" dirty="0">
                        <a:solidFill>
                          <a:srgbClr val="0066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2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13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010CE81-23EB-43A9-96EE-D0D40E61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623" y="473634"/>
            <a:ext cx="8839201" cy="3079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/>
              <a:t>Promoción del uso pedagógico de los recursos y materiales educativos:</a:t>
            </a:r>
            <a:endParaRPr lang="es-E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E22A038E-378C-4EF7-A7A6-160CF951F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48053"/>
              </p:ext>
            </p:extLst>
          </p:nvPr>
        </p:nvGraphicFramePr>
        <p:xfrm>
          <a:off x="289111" y="1488142"/>
          <a:ext cx="11105029" cy="447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077">
                  <a:extLst>
                    <a:ext uri="{9D8B030D-6E8A-4147-A177-3AD203B41FA5}">
                      <a16:colId xmlns:a16="http://schemas.microsoft.com/office/drawing/2014/main" val="3973943707"/>
                    </a:ext>
                  </a:extLst>
                </a:gridCol>
                <a:gridCol w="9663952">
                  <a:extLst>
                    <a:ext uri="{9D8B030D-6E8A-4147-A177-3AD203B41FA5}">
                      <a16:colId xmlns:a16="http://schemas.microsoft.com/office/drawing/2014/main" val="422161987"/>
                    </a:ext>
                  </a:extLst>
                </a:gridCol>
              </a:tblGrid>
              <a:tr h="32698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Actividad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Tareas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51128"/>
                  </a:ext>
                </a:extLst>
              </a:tr>
              <a:tr h="409261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Promoción del uso </a:t>
                      </a: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pedagógico de </a:t>
                      </a: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recursos y materiales </a:t>
                      </a: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educativos de manera </a:t>
                      </a: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adecuada, apropiada </a:t>
                      </a: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y pertinente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● Informa a la comunidad educativa sobre el compromiso de uso pedagógico de los materiales.</a:t>
                      </a:r>
                    </a:p>
                    <a:p>
                      <a:pPr algn="just"/>
                      <a:endParaRPr lang="es-ES" sz="1400" dirty="0">
                        <a:latin typeface="+mn-lt"/>
                      </a:endParaRP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● Coordina y capacita a las/los docentes sobre la distribución y uso pedagógico de los materiales y recursos educativos. </a:t>
                      </a:r>
                    </a:p>
                    <a:p>
                      <a:pPr algn="just"/>
                      <a:endParaRPr lang="es-ES" sz="1400" dirty="0">
                        <a:latin typeface="+mn-lt"/>
                      </a:endParaRP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● </a:t>
                      </a:r>
                      <a:r>
                        <a:rPr lang="es-ES" sz="1400" b="1" u="sng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Coordina y capacita a las/los integrantes de la comunidad educativa sobre el uso de los materiales, </a:t>
                      </a:r>
                      <a:r>
                        <a:rPr lang="es-ES" sz="1400" dirty="0">
                          <a:latin typeface="+mn-lt"/>
                        </a:rPr>
                        <a:t>recursos y entornos educativos orientado a la promoción de relaciones de convivencia saludables y respetuosas en correspondencia con las líneas de acción contra la violencia.</a:t>
                      </a:r>
                    </a:p>
                    <a:p>
                      <a:pPr algn="just"/>
                      <a:endParaRPr lang="es-ES" sz="1400" dirty="0">
                        <a:latin typeface="+mn-lt"/>
                      </a:endParaRP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 ● </a:t>
                      </a:r>
                      <a:r>
                        <a:rPr lang="es-ES" sz="1400" b="1" u="sng" dirty="0">
                          <a:solidFill>
                            <a:srgbClr val="0066FF"/>
                          </a:solidFill>
                          <a:latin typeface="+mn-lt"/>
                        </a:rPr>
                        <a:t>Orienta el análisis y reflexión sobre los materiales, recursos y entornos educativos para su identificación y selección,</a:t>
                      </a:r>
                      <a:r>
                        <a:rPr lang="es-ES" sz="1400" dirty="0">
                          <a:latin typeface="+mn-lt"/>
                        </a:rPr>
                        <a:t> de acuerdo con las necesidades, características, intereses y fortalezas de cada estudiante, tomando en cuenta las barreras educativas que puedan limitar su aprovechamiento.</a:t>
                      </a:r>
                    </a:p>
                    <a:p>
                      <a:pPr algn="just"/>
                      <a:endParaRPr lang="es-ES" sz="1400" dirty="0">
                        <a:latin typeface="+mn-lt"/>
                      </a:endParaRP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 ●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  <a:latin typeface="+mn-lt"/>
                        </a:rPr>
                        <a:t>Adapta los materiales y hace el seguimiento a los recursos y entornos educativos seleccionados para su aprovechamiento en el proceso de enseñanza y aprendizaje</a:t>
                      </a:r>
                      <a:r>
                        <a:rPr lang="es-ES" sz="1400" dirty="0">
                          <a:latin typeface="+mn-lt"/>
                        </a:rPr>
                        <a:t>, así como para facilitar la participación de las y los estudiantes en dicho proceso, teniendo en cuenta sus características y necesidades de aprendizaje.</a:t>
                      </a:r>
                    </a:p>
                    <a:p>
                      <a:pPr algn="just"/>
                      <a:endParaRPr lang="es-ES" sz="1400" dirty="0">
                        <a:latin typeface="+mn-lt"/>
                      </a:endParaRPr>
                    </a:p>
                    <a:p>
                      <a:pPr algn="just"/>
                      <a:r>
                        <a:rPr lang="es-ES" sz="1400" dirty="0">
                          <a:latin typeface="+mn-lt"/>
                        </a:rPr>
                        <a:t> ●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  <a:latin typeface="+mn-lt"/>
                        </a:rPr>
                        <a:t>Retroalimenta a las/los integrantes de la comunidad educativa sobre el uso de los materiales, recursos </a:t>
                      </a:r>
                      <a:r>
                        <a:rPr lang="es-ES" sz="1400" dirty="0">
                          <a:latin typeface="+mn-lt"/>
                        </a:rPr>
                        <a:t>y entornos educativos para la promoción de relaciones de convivencia saludable y respetuosa, en correspondencia con las líneas de acción contra la violencia.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5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9427B8C-BEE1-4B06-89DB-4E3922555476}"/>
              </a:ext>
            </a:extLst>
          </p:cNvPr>
          <p:cNvSpPr txBox="1">
            <a:spLocks/>
          </p:cNvSpPr>
          <p:nvPr/>
        </p:nvSpPr>
        <p:spPr>
          <a:xfrm>
            <a:off x="722033" y="977152"/>
            <a:ext cx="10743826" cy="859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6: Gestión y mantenimiento de la infraestructura, equipamiento y mobiliario</a:t>
            </a: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537BBF49-89E0-4737-8250-71408F9FF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268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AA49333-1AAD-42AE-A30B-654F040FF3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06" t="40260" r="34118" b="21177"/>
          <a:stretch/>
        </p:blipFill>
        <p:spPr>
          <a:xfrm>
            <a:off x="2850776" y="2895600"/>
            <a:ext cx="5172635" cy="26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31A226-8794-4E56-A72E-29E296DBEDFB}"/>
              </a:ext>
            </a:extLst>
          </p:cNvPr>
          <p:cNvSpPr txBox="1"/>
          <p:nvPr/>
        </p:nvSpPr>
        <p:spPr>
          <a:xfrm>
            <a:off x="1725930" y="2690464"/>
            <a:ext cx="7338059" cy="147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s-ES" sz="8800" dirty="0">
                <a:solidFill>
                  <a:srgbClr val="0070C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7467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75C61-DA3A-4117-B578-AE51C658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938A3C-FCA6-4A0C-9C95-AC55E46E7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5575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63A3A44-EC1D-4C19-8187-B5960E02F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464472"/>
              </p:ext>
            </p:extLst>
          </p:nvPr>
        </p:nvGraphicFramePr>
        <p:xfrm>
          <a:off x="614082" y="1003300"/>
          <a:ext cx="1051559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129">
                  <a:extLst>
                    <a:ext uri="{9D8B030D-6E8A-4147-A177-3AD203B41FA5}">
                      <a16:colId xmlns:a16="http://schemas.microsoft.com/office/drawing/2014/main" val="3540810803"/>
                    </a:ext>
                  </a:extLst>
                </a:gridCol>
                <a:gridCol w="2510118">
                  <a:extLst>
                    <a:ext uri="{9D8B030D-6E8A-4147-A177-3AD203B41FA5}">
                      <a16:colId xmlns:a16="http://schemas.microsoft.com/office/drawing/2014/main" val="385214168"/>
                    </a:ext>
                  </a:extLst>
                </a:gridCol>
                <a:gridCol w="7149350">
                  <a:extLst>
                    <a:ext uri="{9D8B030D-6E8A-4147-A177-3AD203B41FA5}">
                      <a16:colId xmlns:a16="http://schemas.microsoft.com/office/drawing/2014/main" val="424910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Nº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Prácticas de Gestión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3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Gestión de las condiciones operativas orientada al sostenimiento del servicio educativo ofrecido por la 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313BFF"/>
                          </a:solidFill>
                        </a:rPr>
                        <a:t>Elaboración, difusión y seguimiento de la calendarización y prevención de eventos que afecten su cumplimiento.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313BFF"/>
                          </a:solidFill>
                        </a:rPr>
                        <a:t>Gestión oportuna y sin condicionamientos de la matrícula (acceso y continuidad de estudios).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313BFF"/>
                          </a:solidFill>
                        </a:rPr>
                        <a:t>Seguimiento a la asistencia y puntualidad de las y los estudiantes y del personal de la IE asegurando el cumplimiento del tiempo lectivo y de gestión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Mantenimiento de espacios salubres, seguros y accesibles que garanticen la salud e integridad física de la comunidad educativa, incluyendo la gestión del riesgo, emergencias y desastres, teniendo en cuenta las diferentes modalidades y turnos de la IE.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313BFF"/>
                          </a:solidFill>
                        </a:rPr>
                        <a:t>Entrega oportuna y promoción del uso de materiales y recursos educativos.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Gestión y mantenimiento de la infraestructura, equipamiento y mobiliario.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2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7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2E9C1-D418-4381-8390-7B7DEF49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221175"/>
            <a:ext cx="9067801" cy="919723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1: Elaboración, difusión y seguimiento de la calendarización y prevención de eventos que afecten su cumplimiento.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45F5373-6318-47F1-BED7-7F5B1FD23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721741"/>
              </p:ext>
            </p:extLst>
          </p:nvPr>
        </p:nvGraphicFramePr>
        <p:xfrm>
          <a:off x="407894" y="1021976"/>
          <a:ext cx="11246224" cy="553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45B5EAB5-0DF1-462B-8257-50E13D123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72850"/>
              </p:ext>
            </p:extLst>
          </p:nvPr>
        </p:nvGraphicFramePr>
        <p:xfrm>
          <a:off x="838200" y="977153"/>
          <a:ext cx="10515600" cy="519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51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77F97-3F6B-44B6-9215-BD53302E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945" y="403131"/>
            <a:ext cx="9287766" cy="805329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2: Gestión oportuna y sin condicionamientos de la matrícula (acceso y continuidad de estudios).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47A89F2-ABD4-456F-B52F-9987C573B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124788"/>
              </p:ext>
            </p:extLst>
          </p:nvPr>
        </p:nvGraphicFramePr>
        <p:xfrm>
          <a:off x="838199" y="1308847"/>
          <a:ext cx="10744201" cy="486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63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504F69-2CB8-44EB-A10B-6CD18996188C}"/>
              </a:ext>
            </a:extLst>
          </p:cNvPr>
          <p:cNvSpPr txBox="1">
            <a:spLocks/>
          </p:cNvSpPr>
          <p:nvPr/>
        </p:nvSpPr>
        <p:spPr>
          <a:xfrm>
            <a:off x="2545977" y="275945"/>
            <a:ext cx="9215718" cy="89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3: Seguimiento a la asistencia y puntualidad de las y los estudiantes y del personal de la IE asegurando el cumplimiento del tiempo lectivo y de gestión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F9E74D-5A83-45AF-88D1-A1E5D9769B26}"/>
              </a:ext>
            </a:extLst>
          </p:cNvPr>
          <p:cNvSpPr txBox="1"/>
          <p:nvPr/>
        </p:nvSpPr>
        <p:spPr>
          <a:xfrm>
            <a:off x="1526988" y="1174376"/>
            <a:ext cx="822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0" algn="ctr" defTabSz="914400" rtl="0" eaLnBrk="1" latinLnBrk="0" hangingPunct="1"/>
            <a:r>
              <a:rPr lang="es-ES" sz="24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La Jornada Laboral del Personal de la I.E.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92195C-EB9F-4E82-93C9-8A9F96AA94C5}"/>
              </a:ext>
            </a:extLst>
          </p:cNvPr>
          <p:cNvSpPr txBox="1"/>
          <p:nvPr/>
        </p:nvSpPr>
        <p:spPr>
          <a:xfrm>
            <a:off x="963707" y="1726019"/>
            <a:ext cx="10313894" cy="4486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El tipo de prestación de servicio define el lugar y los medios a través de los cuales la o el profesor/a o auxiliar de educación realiza de manera efectiva su trabajo. De acuerdo con la RVM </a:t>
            </a:r>
            <a:r>
              <a:rPr lang="es-ES" sz="1400" kern="1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Nº</a:t>
            </a:r>
            <a:r>
              <a:rPr lang="es-E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 531-2021-MINEDU estas pueden ser:</a:t>
            </a:r>
          </a:p>
          <a:p>
            <a:pPr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u="sng" kern="1200" dirty="0">
                <a:solidFill>
                  <a:srgbClr val="313BFF"/>
                </a:solidFill>
                <a:ea typeface="+mn-ea"/>
                <a:cs typeface="+mn-cs"/>
              </a:rPr>
              <a:t>1. Trabajo presencial</a:t>
            </a:r>
            <a:r>
              <a:rPr lang="es-E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: </a:t>
            </a:r>
            <a:r>
              <a:rPr lang="es-ES" sz="1400" b="1" u="sng" dirty="0">
                <a:solidFill>
                  <a:srgbClr val="FF0000"/>
                </a:solidFill>
              </a:rPr>
              <a:t>Servicio educativo en horario regular de lunes a viernes con la presencia física del o de la docente y de las y los estudiantes</a:t>
            </a:r>
            <a:r>
              <a:rPr lang="es-ES" sz="1400" dirty="0"/>
              <a:t>. Este tipo de prestación se dará en las instituciones o programas educativos en los que los estudiantes no excedan el aforo máximo permitido y pueden asistir diariamente cuidando el distanciamiento físico (1 m) y los protocolos establecidos en el presente documento normativo. </a:t>
            </a:r>
          </a:p>
          <a:p>
            <a:pPr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u="sng" dirty="0">
                <a:solidFill>
                  <a:srgbClr val="313BFF"/>
                </a:solidFill>
              </a:rPr>
              <a:t>2. Trabajo semipresencial</a:t>
            </a:r>
            <a:r>
              <a:rPr lang="es-E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: </a:t>
            </a:r>
            <a:r>
              <a:rPr lang="es-ES" sz="1400" dirty="0"/>
              <a:t>. </a:t>
            </a:r>
            <a:r>
              <a:rPr lang="es-ES" sz="1400" b="1" u="sng" dirty="0">
                <a:solidFill>
                  <a:srgbClr val="C00000"/>
                </a:solidFill>
              </a:rPr>
              <a:t>Servicio educativo que combina momentos de trabajo a distancia y presencial cubriendo cinco (5) días a la semana</a:t>
            </a:r>
            <a:r>
              <a:rPr lang="es-ES" sz="1400" dirty="0"/>
              <a:t>. En ambos momentos, los estudiantes desarrollan procesos de aprendizaje que se complementan. Si el servicio educativo se brinda de forma semipresencial, el docente debe acordar los horarios, medios de comunicación y herramientas para el trabajo a distancia con los estudiantes y sus familias.</a:t>
            </a:r>
          </a:p>
          <a:p>
            <a:pPr marL="0" lvl="0" indent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u="sng" dirty="0">
                <a:solidFill>
                  <a:srgbClr val="313BFF"/>
                </a:solidFill>
              </a:rPr>
              <a:t>3. Trabajo remoto o a distancia</a:t>
            </a:r>
            <a:r>
              <a:rPr lang="es-E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>: </a:t>
            </a:r>
            <a:r>
              <a:rPr lang="es-ES" sz="1400" b="1" u="sng" dirty="0">
                <a:solidFill>
                  <a:schemeClr val="accent6">
                    <a:lumMod val="50000"/>
                  </a:schemeClr>
                </a:solidFill>
              </a:rPr>
              <a:t>Servicio educativo donde el estudiante no comparte el mismo espacio físico con sus pares y docentes para el desarrollo de sus competencias.</a:t>
            </a:r>
            <a:r>
              <a:rPr lang="es-ES" sz="1400" dirty="0"/>
              <a:t> </a:t>
            </a:r>
            <a:r>
              <a:rPr lang="es-ES" sz="1400" b="1" u="sng" dirty="0">
                <a:solidFill>
                  <a:srgbClr val="FF0000"/>
                </a:solidFill>
              </a:rPr>
              <a:t>Este servicio se brindará de manera excepcional, únicamente por casos de cambio en la condición epidemiológica establecidas por el MINSA, por cuarentenas y/o condición de comorbilidades de los estudiantes</a:t>
            </a:r>
            <a:r>
              <a:rPr lang="es-ES" sz="1400" dirty="0"/>
              <a:t>. </a:t>
            </a:r>
            <a:endPara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2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C1D583-EB8F-4E03-BC9B-8CF285CF3B8F}"/>
              </a:ext>
            </a:extLst>
          </p:cNvPr>
          <p:cNvSpPr txBox="1"/>
          <p:nvPr/>
        </p:nvSpPr>
        <p:spPr>
          <a:xfrm>
            <a:off x="1685365" y="925178"/>
            <a:ext cx="91708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EL CONTROL DE ASISTENCIA DEL PERSONAL DE LA I.E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A65B8F-8063-4A3B-BF94-206CF4DE0394}"/>
              </a:ext>
            </a:extLst>
          </p:cNvPr>
          <p:cNvSpPr txBox="1"/>
          <p:nvPr/>
        </p:nvSpPr>
        <p:spPr>
          <a:xfrm>
            <a:off x="1685365" y="1783977"/>
            <a:ext cx="9108141" cy="32905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400" dirty="0"/>
              <a:t>El control de asistencia se da de acuerdo al tipo de prestación de servicio educativo brindado en cada Institución Educativa de acuerdo ala RVM </a:t>
            </a:r>
            <a:r>
              <a:rPr lang="es-ES" sz="1400" dirty="0" err="1"/>
              <a:t>Nº</a:t>
            </a:r>
            <a:r>
              <a:rPr lang="es-ES" sz="1400" dirty="0"/>
              <a:t> 155-2021-MINEDU puede darse de la siguiente manera:</a:t>
            </a: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C00000"/>
                </a:solidFill>
              </a:rPr>
              <a:t>c) </a:t>
            </a:r>
            <a:r>
              <a:rPr lang="es-ES" sz="1400" b="1" u="sng" dirty="0">
                <a:solidFill>
                  <a:srgbClr val="C00000"/>
                </a:solidFill>
              </a:rPr>
              <a:t>Para el trabajo presencial</a:t>
            </a:r>
            <a:r>
              <a:rPr lang="es-ES" sz="1400" b="1" dirty="0">
                <a:solidFill>
                  <a:srgbClr val="C00000"/>
                </a:solidFill>
              </a:rPr>
              <a:t>: </a:t>
            </a:r>
            <a:r>
              <a:rPr lang="es-ES" sz="1400" dirty="0"/>
              <a:t>Las y los profesora/es y auxiliares de educación realizan su trabajo de manera presencial de acuerdo a su jornada laboral, y el registro de asistencia es diario bajo el control de la o el director/a de la IE o programa educativo.</a:t>
            </a:r>
          </a:p>
          <a:p>
            <a:pPr algn="just">
              <a:lnSpc>
                <a:spcPct val="150000"/>
              </a:lnSpc>
            </a:pPr>
            <a:r>
              <a:rPr lang="es-ES" sz="1400" b="1" dirty="0">
                <a:solidFill>
                  <a:srgbClr val="313BFF"/>
                </a:solidFill>
              </a:rPr>
              <a:t>b) </a:t>
            </a:r>
            <a:r>
              <a:rPr lang="es-ES" sz="1400" b="1" u="sng" dirty="0">
                <a:solidFill>
                  <a:srgbClr val="313BFF"/>
                </a:solidFill>
              </a:rPr>
              <a:t>Para el trabajo semipresencial: </a:t>
            </a:r>
            <a:r>
              <a:rPr lang="es-ES" sz="1400" dirty="0">
                <a:solidFill>
                  <a:schemeClr val="tx1"/>
                </a:solidFill>
              </a:rPr>
              <a:t>Se considera el informe o producto del trabajo remoto realizado y el registro de asistencia por los días y horas laborados de manera presencial en la IE.</a:t>
            </a:r>
            <a:endParaRPr lang="es-ES" sz="1400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s-ES" sz="1400" b="1" dirty="0">
                <a:solidFill>
                  <a:srgbClr val="FF0000"/>
                </a:solidFill>
              </a:rPr>
              <a:t>a) </a:t>
            </a:r>
            <a:r>
              <a:rPr lang="es-ES" sz="1400" b="1" u="sng" dirty="0">
                <a:solidFill>
                  <a:srgbClr val="FF0000"/>
                </a:solidFill>
              </a:rPr>
              <a:t>Para el trabajo remoto o a distancia</a:t>
            </a:r>
            <a:r>
              <a:rPr lang="es-ES" sz="1400" b="1" dirty="0">
                <a:solidFill>
                  <a:srgbClr val="FF0000"/>
                </a:solidFill>
              </a:rPr>
              <a:t>: </a:t>
            </a:r>
            <a:r>
              <a:rPr lang="es-ES" sz="1400" dirty="0"/>
              <a:t>Se considera el informe o producto que hayan acordado y entregado las y los profesores/as y auxiliares de educación en la fecha pactada y que obra en el archivo físico o digital de la IE o programa educativo.</a:t>
            </a:r>
          </a:p>
        </p:txBody>
      </p:sp>
    </p:spTree>
    <p:extLst>
      <p:ext uri="{BB962C8B-B14F-4D97-AF65-F5344CB8AC3E}">
        <p14:creationId xmlns:p14="http://schemas.microsoft.com/office/powerpoint/2010/main" val="69487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CC731-02DA-499F-95C9-FF2F3D9F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8763000" cy="1325563"/>
          </a:xfrm>
        </p:spPr>
        <p:txBody>
          <a:bodyPr>
            <a:noAutofit/>
          </a:bodyPr>
          <a:lstStyle/>
          <a:p>
            <a:pPr algn="just"/>
            <a:r>
              <a:rPr lang="es-ES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4: Mantenimiento de espacios salubres, seguros y accesibles que garanticen la salud e integridad física de la comunidad educativa, incluyendo la gestión del riesgo, emergencias y desastres, teniendo en cuenta las diferentes modalidades y turnos de la IE.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A0E510-11E7-4531-8A28-DED6446FA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509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14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76F1F-CEAC-4F39-90AF-0E06A09A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86" y="190201"/>
            <a:ext cx="9014013" cy="975659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Práctica 5: Entrega oportuna y promoción del uso de materiales y recursos educativos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3E8C1-A083-440E-8AB1-855850BE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98" y="1010565"/>
            <a:ext cx="10786037" cy="307975"/>
          </a:xfrm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800" b="1" dirty="0">
                <a:latin typeface="Century Gothic" panose="020B0502020202020204" pitchFamily="34" charset="0"/>
              </a:rPr>
              <a:t>La gestión de los recursos y materiales educativos de la IE: (Comité de gestión de las condiciones operativas)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CD7C475-8D0F-4246-B7B1-1A387D6FF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43917"/>
              </p:ext>
            </p:extLst>
          </p:nvPr>
        </p:nvGraphicFramePr>
        <p:xfrm>
          <a:off x="939799" y="1305559"/>
          <a:ext cx="10633636" cy="50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12">
                  <a:extLst>
                    <a:ext uri="{9D8B030D-6E8A-4147-A177-3AD203B41FA5}">
                      <a16:colId xmlns:a16="http://schemas.microsoft.com/office/drawing/2014/main" val="2130071504"/>
                    </a:ext>
                  </a:extLst>
                </a:gridCol>
                <a:gridCol w="9208524">
                  <a:extLst>
                    <a:ext uri="{9D8B030D-6E8A-4147-A177-3AD203B41FA5}">
                      <a16:colId xmlns:a16="http://schemas.microsoft.com/office/drawing/2014/main" val="4206652289"/>
                    </a:ext>
                  </a:extLst>
                </a:gridCol>
              </a:tblGrid>
              <a:tr h="44149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PROCESO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ORIENTACIÓN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83749"/>
                  </a:ext>
                </a:extLst>
              </a:tr>
              <a:tr h="137891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Recepción de recursos y materiales educativos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/>
                        <a:t>El Comité debe estar en permanente comunicación con la UGEL para la recepción y/o comunicación de los materiales educativos y organizarse para la misma. Para ello, debe </a:t>
                      </a:r>
                      <a:r>
                        <a:rPr lang="es-ES" sz="1400" b="1" u="sng" dirty="0">
                          <a:solidFill>
                            <a:srgbClr val="FF0000"/>
                          </a:solidFill>
                        </a:rPr>
                        <a:t>habilitar un espacio adecuado que permita que los materiales </a:t>
                      </a:r>
                      <a:r>
                        <a:rPr lang="es-ES" sz="1400" dirty="0"/>
                        <a:t>estén seguros y protegidos de cualquier tipo de riesgo.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</a:rPr>
                        <a:t>En el período de vacaciones escolares, en los meses de diciembre, enero o febrero, el Comité debe organizarse para la recepción de materiales y en caso se requiera.</a:t>
                      </a:r>
                      <a:endParaRPr lang="es-ES" sz="1400" b="1" u="sng" dirty="0">
                        <a:solidFill>
                          <a:srgbClr val="313B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61752"/>
                  </a:ext>
                </a:extLst>
              </a:tr>
              <a:tr h="137891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Almacenamiento de recursos y materiales educativos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/>
                        <a:t>El Comité debe verificar que los e</a:t>
                      </a:r>
                      <a:r>
                        <a:rPr lang="es-ES" sz="1400" b="1" u="sng" dirty="0">
                          <a:solidFill>
                            <a:srgbClr val="0066FF"/>
                          </a:solidFill>
                        </a:rPr>
                        <a:t>spacios habilitados para el almacenamiento de los materiales y recursos educativos</a:t>
                      </a:r>
                      <a:r>
                        <a:rPr lang="es-ES" sz="1400" dirty="0"/>
                        <a:t> reúnan las condiciones básicas, evitando cualquier tipo de riesgo, y bajo ningún motivo deben ser colocados directamente sobre el piso. </a:t>
                      </a:r>
                      <a:r>
                        <a:rPr lang="es-ES" sz="14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Además debe organizar los materiales y recursos de acuerdo a la necesidad de los usuarios finales: estudiantes, docentes, aula.</a:t>
                      </a:r>
                      <a:endParaRPr lang="es-ES" sz="14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55772"/>
                  </a:ext>
                </a:extLst>
              </a:tr>
              <a:tr h="1886942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Entrega de recursos y materiales educativos a las y los estudiantes y docentes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/>
                        <a:t>El Comité debe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</a:rPr>
                        <a:t>planificar, organizar y ejecutar oportunamente la distribución interna </a:t>
                      </a:r>
                      <a:r>
                        <a:rPr lang="es-ES" sz="1400" dirty="0"/>
                        <a:t>y ubicación de los recursos educativos </a:t>
                      </a:r>
                      <a:r>
                        <a:rPr lang="es-ES" sz="1400" b="1" u="sng" dirty="0">
                          <a:solidFill>
                            <a:srgbClr val="313BFF"/>
                          </a:solidFill>
                        </a:rPr>
                        <a:t>a los docentes y estudiantes</a:t>
                      </a:r>
                      <a:r>
                        <a:rPr lang="es-ES" sz="1400" dirty="0"/>
                        <a:t>. Así también, debe informar a la comunidad educativa de los materiales recibidos y distribuidos a los docentes y estudiantes. </a:t>
                      </a:r>
                      <a:r>
                        <a:rPr lang="es-ES" sz="14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 caso, la atención educativa sea no presencial, el Comité debe organizar la entrega de los materiales a las y los estudiantes y docentes considerando las medidas que correspondan</a:t>
                      </a:r>
                      <a:r>
                        <a:rPr lang="es-ES" sz="1400" dirty="0"/>
                        <a:t> </a:t>
                      </a:r>
                      <a:r>
                        <a:rPr lang="es-ES" sz="1400" b="1" u="sng" dirty="0">
                          <a:solidFill>
                            <a:schemeClr val="tx1"/>
                          </a:solidFill>
                        </a:rPr>
                        <a:t>(utilizar un formato de entrega del material educativo a estudiantes)</a:t>
                      </a:r>
                      <a:endParaRPr lang="es-ES" sz="1400" b="1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9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97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2333</Words>
  <Application>Microsoft Office PowerPoint</Application>
  <PresentationFormat>Panorámica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Práctica 1: Elaboración, difusión y seguimiento de la calendarización y prevención de eventos que afecten su cumplimiento.</vt:lpstr>
      <vt:lpstr>Presentación de PowerPoint</vt:lpstr>
      <vt:lpstr>Práctica 2: Gestión oportuna y sin condicionamientos de la matrícula (acceso y continuidad de estudios).</vt:lpstr>
      <vt:lpstr>Presentación de PowerPoint</vt:lpstr>
      <vt:lpstr>Presentación de PowerPoint</vt:lpstr>
      <vt:lpstr>Práctica 4: Mantenimiento de espacios salubres, seguros y accesibles que garanticen la salud e integridad física de la comunidad educativa, incluyendo la gestión del riesgo, emergencias y desastres, teniendo en cuenta las diferentes modalidades y turnos de la IE. </vt:lpstr>
      <vt:lpstr>Práctica 5: Entrega oportuna y promoción del uso de materiales y recursos educativos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</dc:creator>
  <cp:lastModifiedBy>rosariomolinavaldez@outlook.es</cp:lastModifiedBy>
  <cp:revision>168</cp:revision>
  <cp:lastPrinted>2021-11-17T03:31:01Z</cp:lastPrinted>
  <dcterms:created xsi:type="dcterms:W3CDTF">2021-03-11T16:04:38Z</dcterms:created>
  <dcterms:modified xsi:type="dcterms:W3CDTF">2022-03-07T18:26:34Z</dcterms:modified>
</cp:coreProperties>
</file>