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52"/>
  </p:notesMasterIdLst>
  <p:sldIdLst>
    <p:sldId id="411" r:id="rId2"/>
    <p:sldId id="466" r:id="rId3"/>
    <p:sldId id="467" r:id="rId4"/>
    <p:sldId id="437" r:id="rId5"/>
    <p:sldId id="475" r:id="rId6"/>
    <p:sldId id="476" r:id="rId7"/>
    <p:sldId id="441" r:id="rId8"/>
    <p:sldId id="451" r:id="rId9"/>
    <p:sldId id="452" r:id="rId10"/>
    <p:sldId id="436" r:id="rId11"/>
    <p:sldId id="417" r:id="rId12"/>
    <p:sldId id="435" r:id="rId13"/>
    <p:sldId id="260" r:id="rId14"/>
    <p:sldId id="264" r:id="rId15"/>
    <p:sldId id="270" r:id="rId16"/>
    <p:sldId id="258" r:id="rId17"/>
    <p:sldId id="257" r:id="rId18"/>
    <p:sldId id="259" r:id="rId19"/>
    <p:sldId id="272" r:id="rId20"/>
    <p:sldId id="261" r:id="rId21"/>
    <p:sldId id="265" r:id="rId22"/>
    <p:sldId id="474" r:id="rId23"/>
    <p:sldId id="271" r:id="rId24"/>
    <p:sldId id="268" r:id="rId25"/>
    <p:sldId id="266" r:id="rId26"/>
    <p:sldId id="269" r:id="rId27"/>
    <p:sldId id="267" r:id="rId28"/>
    <p:sldId id="465" r:id="rId29"/>
    <p:sldId id="431" r:id="rId30"/>
    <p:sldId id="434" r:id="rId31"/>
    <p:sldId id="468" r:id="rId32"/>
    <p:sldId id="462" r:id="rId33"/>
    <p:sldId id="440" r:id="rId34"/>
    <p:sldId id="442" r:id="rId35"/>
    <p:sldId id="443" r:id="rId36"/>
    <p:sldId id="439" r:id="rId37"/>
    <p:sldId id="460" r:id="rId38"/>
    <p:sldId id="412" r:id="rId39"/>
    <p:sldId id="463" r:id="rId40"/>
    <p:sldId id="470" r:id="rId41"/>
    <p:sldId id="471" r:id="rId42"/>
    <p:sldId id="469" r:id="rId43"/>
    <p:sldId id="461" r:id="rId44"/>
    <p:sldId id="472" r:id="rId45"/>
    <p:sldId id="444" r:id="rId46"/>
    <p:sldId id="447" r:id="rId47"/>
    <p:sldId id="446" r:id="rId48"/>
    <p:sldId id="448" r:id="rId49"/>
    <p:sldId id="449" r:id="rId50"/>
    <p:sldId id="473" r:id="rId51"/>
  </p:sldIdLst>
  <p:sldSz cx="9144000" cy="5143500" type="screen16x9"/>
  <p:notesSz cx="6858000" cy="9144000"/>
  <p:embeddedFontLst>
    <p:embeddedFont>
      <p:font typeface="Aharoni" panose="02010803020104030203" pitchFamily="2" charset="-79"/>
      <p:bold r:id="rId53"/>
    </p:embeddedFont>
    <p:embeddedFont>
      <p:font typeface="Arial Black" panose="020B0A04020102020204" pitchFamily="34" charset="0"/>
      <p:bold r:id="rId54"/>
    </p:embeddedFont>
    <p:embeddedFont>
      <p:font typeface="Arial Narrow" panose="020B0606020202030204" pitchFamily="3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Gill Sans MT" panose="020B0502020104020203" pitchFamily="34" charset="0"/>
      <p:regular r:id="rId63"/>
      <p:bold r:id="rId64"/>
      <p:italic r:id="rId65"/>
      <p:boldItalic r:id="rId66"/>
    </p:embeddedFont>
    <p:embeddedFont>
      <p:font typeface="Segoe UI Historic" panose="020B0502040204020203" pitchFamily="34" charset="0"/>
      <p:regular r:id="rId6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Urrutia Varese" initials="MUV" lastIdx="1" clrIdx="0">
    <p:extLst>
      <p:ext uri="{19B8F6BF-5375-455C-9EA6-DF929625EA0E}">
        <p15:presenceInfo xmlns:p15="http://schemas.microsoft.com/office/powerpoint/2012/main" userId="a84f2c1121569c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05B"/>
    <a:srgbClr val="F6B9BD"/>
    <a:srgbClr val="BB75AC"/>
    <a:srgbClr val="FF7C80"/>
    <a:srgbClr val="FF99CC"/>
    <a:srgbClr val="0000CC"/>
    <a:srgbClr val="EBEBEB"/>
    <a:srgbClr val="455A64"/>
    <a:srgbClr val="263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665B39-9FEB-4667-8C8F-393173E14868}">
  <a:tblStyle styleId="{FC665B39-9FEB-4667-8C8F-393173E148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95901" autoAdjust="0"/>
  </p:normalViewPr>
  <p:slideViewPr>
    <p:cSldViewPr snapToGrid="0">
      <p:cViewPr varScale="1">
        <p:scale>
          <a:sx n="113" d="100"/>
          <a:sy n="113" d="100"/>
        </p:scale>
        <p:origin x="859" y="8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F94A7-0773-4139-8528-D92E3E262F41}" type="doc">
      <dgm:prSet loTypeId="urn:microsoft.com/office/officeart/2005/8/layout/vList3" loCatId="list" qsTypeId="urn:microsoft.com/office/officeart/2005/8/quickstyle/simple1" qsCatId="simple" csTypeId="urn:microsoft.com/office/officeart/2005/8/colors/accent1_2" csCatId="accent1" phldr="1"/>
      <dgm:spPr/>
    </dgm:pt>
    <dgm:pt modelId="{FDA64B1A-19C9-4AFB-8707-0852D2BCB147}">
      <dgm:prSet phldrT="[Texto]" custT="1"/>
      <dgm:spPr>
        <a:solidFill>
          <a:srgbClr val="FF7C80"/>
        </a:solidFill>
      </dgm:spPr>
      <dgm:t>
        <a:bodyPr/>
        <a:lstStyle/>
        <a:p>
          <a:pPr algn="just"/>
          <a:r>
            <a:rPr lang="es-PE" sz="1600" dirty="0">
              <a:solidFill>
                <a:schemeClr val="tx1"/>
              </a:solidFill>
            </a:rPr>
            <a:t>Poner en práctica la competencia se comunica oralmente…, poniendo énfasis en la escucha activa y la participación asertiva (oyente-hablante)  </a:t>
          </a:r>
          <a:endParaRPr lang="en-US" sz="1600" dirty="0">
            <a:solidFill>
              <a:schemeClr val="tx1"/>
            </a:solidFill>
          </a:endParaRPr>
        </a:p>
      </dgm:t>
    </dgm:pt>
    <dgm:pt modelId="{654BB26F-C67F-4DBC-9113-48832B0EFCCA}" type="parTrans" cxnId="{A4AF49B5-2046-4864-9550-F06D1E341E80}">
      <dgm:prSet/>
      <dgm:spPr/>
      <dgm:t>
        <a:bodyPr/>
        <a:lstStyle/>
        <a:p>
          <a:endParaRPr lang="en-US"/>
        </a:p>
      </dgm:t>
    </dgm:pt>
    <dgm:pt modelId="{C205B614-7504-474F-ABDF-F73130823722}" type="sibTrans" cxnId="{A4AF49B5-2046-4864-9550-F06D1E341E80}">
      <dgm:prSet/>
      <dgm:spPr/>
      <dgm:t>
        <a:bodyPr/>
        <a:lstStyle/>
        <a:p>
          <a:endParaRPr lang="en-US"/>
        </a:p>
      </dgm:t>
    </dgm:pt>
    <dgm:pt modelId="{717B09FD-235D-4684-8137-7841853D61BE}">
      <dgm:prSet phldrT="[Texto]" custT="1"/>
      <dgm:spPr>
        <a:solidFill>
          <a:srgbClr val="FF7C80"/>
        </a:solidFill>
      </dgm:spPr>
      <dgm:t>
        <a:bodyPr/>
        <a:lstStyle/>
        <a:p>
          <a:pPr algn="just"/>
          <a:r>
            <a:rPr lang="es-PE" sz="2000" dirty="0">
              <a:solidFill>
                <a:schemeClr val="tx1"/>
              </a:solidFill>
            </a:rPr>
            <a:t>Registrar su asistencia con antelación.</a:t>
          </a:r>
          <a:endParaRPr lang="en-US" sz="2000" dirty="0">
            <a:solidFill>
              <a:schemeClr val="tx1"/>
            </a:solidFill>
          </a:endParaRPr>
        </a:p>
      </dgm:t>
    </dgm:pt>
    <dgm:pt modelId="{D73D7D81-E1AF-49B2-9690-7A2ED6925FA6}" type="parTrans" cxnId="{41BCA951-D6E4-4955-B9B0-458E70371FB2}">
      <dgm:prSet/>
      <dgm:spPr/>
      <dgm:t>
        <a:bodyPr/>
        <a:lstStyle/>
        <a:p>
          <a:endParaRPr lang="en-US"/>
        </a:p>
      </dgm:t>
    </dgm:pt>
    <dgm:pt modelId="{C2C2669D-D3C4-4023-936E-64CE3A1C8979}" type="sibTrans" cxnId="{41BCA951-D6E4-4955-B9B0-458E70371FB2}">
      <dgm:prSet/>
      <dgm:spPr/>
      <dgm:t>
        <a:bodyPr/>
        <a:lstStyle/>
        <a:p>
          <a:endParaRPr lang="en-US"/>
        </a:p>
      </dgm:t>
    </dgm:pt>
    <dgm:pt modelId="{8C871909-A0B2-46E1-9E05-20D0891FF92C}">
      <dgm:prSet phldrT="[Texto]" custT="1"/>
      <dgm:spPr>
        <a:solidFill>
          <a:srgbClr val="FF7C80"/>
        </a:solidFill>
      </dgm:spPr>
      <dgm:t>
        <a:bodyPr/>
        <a:lstStyle/>
        <a:p>
          <a:pPr algn="just"/>
          <a:r>
            <a:rPr lang="es-PE" sz="2000" dirty="0">
              <a:solidFill>
                <a:schemeClr val="tx1"/>
              </a:solidFill>
            </a:rPr>
            <a:t>Respetar las opiniones y aportar con propuestas sobre situaciones o dificultades.</a:t>
          </a:r>
          <a:endParaRPr lang="en-US" sz="2000" dirty="0">
            <a:solidFill>
              <a:schemeClr val="tx1"/>
            </a:solidFill>
          </a:endParaRPr>
        </a:p>
      </dgm:t>
    </dgm:pt>
    <dgm:pt modelId="{CD18AB00-C9D9-40F8-83A9-BB7DCE841B2A}" type="parTrans" cxnId="{9FA8EA3F-D416-4681-9677-13AFB8D0004E}">
      <dgm:prSet/>
      <dgm:spPr/>
      <dgm:t>
        <a:bodyPr/>
        <a:lstStyle/>
        <a:p>
          <a:endParaRPr lang="en-US"/>
        </a:p>
      </dgm:t>
    </dgm:pt>
    <dgm:pt modelId="{B0601C01-718C-4187-AAFF-9136EE206BD4}" type="sibTrans" cxnId="{9FA8EA3F-D416-4681-9677-13AFB8D0004E}">
      <dgm:prSet/>
      <dgm:spPr/>
      <dgm:t>
        <a:bodyPr/>
        <a:lstStyle/>
        <a:p>
          <a:endParaRPr lang="en-US"/>
        </a:p>
      </dgm:t>
    </dgm:pt>
    <dgm:pt modelId="{01C55DBF-2A0D-47E3-8175-E34462C0F38E}" type="pres">
      <dgm:prSet presAssocID="{18BF94A7-0773-4139-8528-D92E3E262F41}" presName="linearFlow" presStyleCnt="0">
        <dgm:presLayoutVars>
          <dgm:dir/>
          <dgm:resizeHandles val="exact"/>
        </dgm:presLayoutVars>
      </dgm:prSet>
      <dgm:spPr/>
    </dgm:pt>
    <dgm:pt modelId="{638FFB3B-0E51-4734-8A56-4DBCD606EBA3}" type="pres">
      <dgm:prSet presAssocID="{FDA64B1A-19C9-4AFB-8707-0852D2BCB147}" presName="composite" presStyleCnt="0"/>
      <dgm:spPr/>
    </dgm:pt>
    <dgm:pt modelId="{0BB52BB4-E0CE-465B-811A-AB623D054D4E}" type="pres">
      <dgm:prSet presAssocID="{FDA64B1A-19C9-4AFB-8707-0852D2BCB147}" presName="imgShp" presStyleLbl="fgImgPlace1" presStyleIdx="0" presStyleCnt="3" custScaleX="129395" custScaleY="105059" custLinFactNeighborX="-68173" custLinFactNeighborY="328"/>
      <dgm:spPr>
        <a:blipFill rotWithShape="1">
          <a:blip xmlns:r="http://schemas.openxmlformats.org/officeDocument/2006/relationships" r:embed="rId1"/>
          <a:srcRect/>
          <a:stretch>
            <a:fillRect/>
          </a:stretch>
        </a:blipFill>
      </dgm:spPr>
    </dgm:pt>
    <dgm:pt modelId="{2BD720F7-FF03-4685-8C10-0F7956FBD0DF}" type="pres">
      <dgm:prSet presAssocID="{FDA64B1A-19C9-4AFB-8707-0852D2BCB147}" presName="txShp" presStyleLbl="node1" presStyleIdx="0" presStyleCnt="3">
        <dgm:presLayoutVars>
          <dgm:bulletEnabled val="1"/>
        </dgm:presLayoutVars>
      </dgm:prSet>
      <dgm:spPr/>
    </dgm:pt>
    <dgm:pt modelId="{DE0F3268-CF4C-4870-826A-392A12CC47C2}" type="pres">
      <dgm:prSet presAssocID="{C205B614-7504-474F-ABDF-F73130823722}" presName="spacing" presStyleCnt="0"/>
      <dgm:spPr/>
    </dgm:pt>
    <dgm:pt modelId="{D5C1A80E-834D-453C-AF2E-ACB5375B57E5}" type="pres">
      <dgm:prSet presAssocID="{717B09FD-235D-4684-8137-7841853D61BE}" presName="composite" presStyleCnt="0"/>
      <dgm:spPr/>
    </dgm:pt>
    <dgm:pt modelId="{6D264DA4-A1EF-4E8A-B807-A866F14FDE29}" type="pres">
      <dgm:prSet presAssocID="{717B09FD-235D-4684-8137-7841853D61BE}" presName="imgShp" presStyleLbl="fgImgPlace1" presStyleIdx="1" presStyleCnt="3" custLinFactNeighborX="-54232" custLinFactNeighborY="-6574"/>
      <dgm:spPr>
        <a:blipFill rotWithShape="1">
          <a:blip xmlns:r="http://schemas.openxmlformats.org/officeDocument/2006/relationships" r:embed="rId2"/>
          <a:srcRect/>
          <a:stretch>
            <a:fillRect/>
          </a:stretch>
        </a:blipFill>
      </dgm:spPr>
    </dgm:pt>
    <dgm:pt modelId="{5826962C-22CF-44A8-AA64-97ABEF30C3CB}" type="pres">
      <dgm:prSet presAssocID="{717B09FD-235D-4684-8137-7841853D61BE}" presName="txShp" presStyleLbl="node1" presStyleIdx="1" presStyleCnt="3">
        <dgm:presLayoutVars>
          <dgm:bulletEnabled val="1"/>
        </dgm:presLayoutVars>
      </dgm:prSet>
      <dgm:spPr/>
    </dgm:pt>
    <dgm:pt modelId="{D82BFDD7-4758-4576-9D3F-B45DB1CDBDCB}" type="pres">
      <dgm:prSet presAssocID="{C2C2669D-D3C4-4023-936E-64CE3A1C8979}" presName="spacing" presStyleCnt="0"/>
      <dgm:spPr/>
    </dgm:pt>
    <dgm:pt modelId="{49BBDB91-0B3F-4728-910A-84E5B3203675}" type="pres">
      <dgm:prSet presAssocID="{8C871909-A0B2-46E1-9E05-20D0891FF92C}" presName="composite" presStyleCnt="0"/>
      <dgm:spPr/>
    </dgm:pt>
    <dgm:pt modelId="{2E0D414C-6DDB-4FB1-9AE7-32A34C3E28B7}" type="pres">
      <dgm:prSet presAssocID="{8C871909-A0B2-46E1-9E05-20D0891FF92C}" presName="imgShp" presStyleLbl="fgImgPlace1" presStyleIdx="2" presStyleCnt="3" custLinFactNeighborX="-51493" custLinFactNeighborY="1096"/>
      <dgm:spPr>
        <a:blipFill rotWithShape="1">
          <a:blip xmlns:r="http://schemas.openxmlformats.org/officeDocument/2006/relationships" r:embed="rId3"/>
          <a:srcRect/>
          <a:stretch>
            <a:fillRect l="-25000" r="-25000"/>
          </a:stretch>
        </a:blipFill>
      </dgm:spPr>
    </dgm:pt>
    <dgm:pt modelId="{1F0FF864-2129-4BA6-8624-8BFD34174EAF}" type="pres">
      <dgm:prSet presAssocID="{8C871909-A0B2-46E1-9E05-20D0891FF92C}" presName="txShp" presStyleLbl="node1" presStyleIdx="2" presStyleCnt="3">
        <dgm:presLayoutVars>
          <dgm:bulletEnabled val="1"/>
        </dgm:presLayoutVars>
      </dgm:prSet>
      <dgm:spPr/>
    </dgm:pt>
  </dgm:ptLst>
  <dgm:cxnLst>
    <dgm:cxn modelId="{9FA8EA3F-D416-4681-9677-13AFB8D0004E}" srcId="{18BF94A7-0773-4139-8528-D92E3E262F41}" destId="{8C871909-A0B2-46E1-9E05-20D0891FF92C}" srcOrd="2" destOrd="0" parTransId="{CD18AB00-C9D9-40F8-83A9-BB7DCE841B2A}" sibTransId="{B0601C01-718C-4187-AAFF-9136EE206BD4}"/>
    <dgm:cxn modelId="{41BCA951-D6E4-4955-B9B0-458E70371FB2}" srcId="{18BF94A7-0773-4139-8528-D92E3E262F41}" destId="{717B09FD-235D-4684-8137-7841853D61BE}" srcOrd="1" destOrd="0" parTransId="{D73D7D81-E1AF-49B2-9690-7A2ED6925FA6}" sibTransId="{C2C2669D-D3C4-4023-936E-64CE3A1C8979}"/>
    <dgm:cxn modelId="{EB083F59-99AF-4ED8-81D4-2982E8080AE3}" type="presOf" srcId="{FDA64B1A-19C9-4AFB-8707-0852D2BCB147}" destId="{2BD720F7-FF03-4685-8C10-0F7956FBD0DF}" srcOrd="0" destOrd="0" presId="urn:microsoft.com/office/officeart/2005/8/layout/vList3"/>
    <dgm:cxn modelId="{3E9491A1-948B-403D-86B1-7E1A749A0CE9}" type="presOf" srcId="{8C871909-A0B2-46E1-9E05-20D0891FF92C}" destId="{1F0FF864-2129-4BA6-8624-8BFD34174EAF}" srcOrd="0" destOrd="0" presId="urn:microsoft.com/office/officeart/2005/8/layout/vList3"/>
    <dgm:cxn modelId="{A4AF49B5-2046-4864-9550-F06D1E341E80}" srcId="{18BF94A7-0773-4139-8528-D92E3E262F41}" destId="{FDA64B1A-19C9-4AFB-8707-0852D2BCB147}" srcOrd="0" destOrd="0" parTransId="{654BB26F-C67F-4DBC-9113-48832B0EFCCA}" sibTransId="{C205B614-7504-474F-ABDF-F73130823722}"/>
    <dgm:cxn modelId="{E374D8BB-E79F-40E5-8695-C211860A1E65}" type="presOf" srcId="{717B09FD-235D-4684-8137-7841853D61BE}" destId="{5826962C-22CF-44A8-AA64-97ABEF30C3CB}" srcOrd="0" destOrd="0" presId="urn:microsoft.com/office/officeart/2005/8/layout/vList3"/>
    <dgm:cxn modelId="{EB4628FB-BE1D-4571-8ED9-E1DCF9036E53}" type="presOf" srcId="{18BF94A7-0773-4139-8528-D92E3E262F41}" destId="{01C55DBF-2A0D-47E3-8175-E34462C0F38E}" srcOrd="0" destOrd="0" presId="urn:microsoft.com/office/officeart/2005/8/layout/vList3"/>
    <dgm:cxn modelId="{DCF58B96-1799-496C-933E-09BEB79C7462}" type="presParOf" srcId="{01C55DBF-2A0D-47E3-8175-E34462C0F38E}" destId="{638FFB3B-0E51-4734-8A56-4DBCD606EBA3}" srcOrd="0" destOrd="0" presId="urn:microsoft.com/office/officeart/2005/8/layout/vList3"/>
    <dgm:cxn modelId="{B6096E93-C868-4F24-98B7-D86437656B80}" type="presParOf" srcId="{638FFB3B-0E51-4734-8A56-4DBCD606EBA3}" destId="{0BB52BB4-E0CE-465B-811A-AB623D054D4E}" srcOrd="0" destOrd="0" presId="urn:microsoft.com/office/officeart/2005/8/layout/vList3"/>
    <dgm:cxn modelId="{86A60D13-8210-4FB2-A5DC-51AEC07FC252}" type="presParOf" srcId="{638FFB3B-0E51-4734-8A56-4DBCD606EBA3}" destId="{2BD720F7-FF03-4685-8C10-0F7956FBD0DF}" srcOrd="1" destOrd="0" presId="urn:microsoft.com/office/officeart/2005/8/layout/vList3"/>
    <dgm:cxn modelId="{6849BC45-2EFE-44EA-9889-9FD180D6984C}" type="presParOf" srcId="{01C55DBF-2A0D-47E3-8175-E34462C0F38E}" destId="{DE0F3268-CF4C-4870-826A-392A12CC47C2}" srcOrd="1" destOrd="0" presId="urn:microsoft.com/office/officeart/2005/8/layout/vList3"/>
    <dgm:cxn modelId="{32E8CDA1-A8E3-4DB9-8C7B-4BEE33D3C86A}" type="presParOf" srcId="{01C55DBF-2A0D-47E3-8175-E34462C0F38E}" destId="{D5C1A80E-834D-453C-AF2E-ACB5375B57E5}" srcOrd="2" destOrd="0" presId="urn:microsoft.com/office/officeart/2005/8/layout/vList3"/>
    <dgm:cxn modelId="{19D997D2-36B6-4A34-B546-246FCD272AD8}" type="presParOf" srcId="{D5C1A80E-834D-453C-AF2E-ACB5375B57E5}" destId="{6D264DA4-A1EF-4E8A-B807-A866F14FDE29}" srcOrd="0" destOrd="0" presId="urn:microsoft.com/office/officeart/2005/8/layout/vList3"/>
    <dgm:cxn modelId="{D8F7B7DC-1039-4A05-AE97-5A2755FC4D0A}" type="presParOf" srcId="{D5C1A80E-834D-453C-AF2E-ACB5375B57E5}" destId="{5826962C-22CF-44A8-AA64-97ABEF30C3CB}" srcOrd="1" destOrd="0" presId="urn:microsoft.com/office/officeart/2005/8/layout/vList3"/>
    <dgm:cxn modelId="{D862B3B4-293E-43DB-BA09-FE0A9A200FE6}" type="presParOf" srcId="{01C55DBF-2A0D-47E3-8175-E34462C0F38E}" destId="{D82BFDD7-4758-4576-9D3F-B45DB1CDBDCB}" srcOrd="3" destOrd="0" presId="urn:microsoft.com/office/officeart/2005/8/layout/vList3"/>
    <dgm:cxn modelId="{849855BF-ADAF-4191-A522-460827B40AAA}" type="presParOf" srcId="{01C55DBF-2A0D-47E3-8175-E34462C0F38E}" destId="{49BBDB91-0B3F-4728-910A-84E5B3203675}" srcOrd="4" destOrd="0" presId="urn:microsoft.com/office/officeart/2005/8/layout/vList3"/>
    <dgm:cxn modelId="{196569E6-F9DE-4035-8BA0-E273980266FF}" type="presParOf" srcId="{49BBDB91-0B3F-4728-910A-84E5B3203675}" destId="{2E0D414C-6DDB-4FB1-9AE7-32A34C3E28B7}" srcOrd="0" destOrd="0" presId="urn:microsoft.com/office/officeart/2005/8/layout/vList3"/>
    <dgm:cxn modelId="{C3B865C7-D9A3-4951-A0FF-F727999D1DB4}" type="presParOf" srcId="{49BBDB91-0B3F-4728-910A-84E5B3203675}" destId="{1F0FF864-2129-4BA6-8624-8BFD34174EAF}" srcOrd="1" destOrd="0" presId="urn:microsoft.com/office/officeart/2005/8/layout/vList3"/>
  </dgm:cxnLst>
  <dgm:bg>
    <a:solidFill>
      <a:srgbClr val="F6B9BD"/>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7A62D4-7E74-46C6-A21C-DA9407D9BA6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61BBE1F-397B-46EE-B2A2-0E318F50453C}">
      <dgm:prSet phldrT="[Texto]" custT="1"/>
      <dgm:spPr>
        <a:solidFill>
          <a:srgbClr val="FF7C80"/>
        </a:solidFill>
      </dgm:spPr>
      <dgm:t>
        <a:bodyPr/>
        <a:lstStyle/>
        <a:p>
          <a:r>
            <a:rPr lang="es-PE" sz="900" dirty="0">
              <a:solidFill>
                <a:schemeClr val="tx1"/>
              </a:solidFill>
            </a:rPr>
            <a:t>PROGRAMACIONES</a:t>
          </a:r>
          <a:endParaRPr lang="en-US" sz="900" dirty="0">
            <a:solidFill>
              <a:schemeClr val="tx1"/>
            </a:solidFill>
          </a:endParaRPr>
        </a:p>
      </dgm:t>
    </dgm:pt>
    <dgm:pt modelId="{F22482E2-F06D-42F2-864F-427A4A44277C}" type="parTrans" cxnId="{55D671E8-99E2-4CB8-BFF6-18F1755F404F}">
      <dgm:prSet/>
      <dgm:spPr/>
      <dgm:t>
        <a:bodyPr/>
        <a:lstStyle/>
        <a:p>
          <a:endParaRPr lang="en-US"/>
        </a:p>
      </dgm:t>
    </dgm:pt>
    <dgm:pt modelId="{DA4227E0-507C-4467-B9B2-5D387C7E2578}" type="sibTrans" cxnId="{55D671E8-99E2-4CB8-BFF6-18F1755F404F}">
      <dgm:prSet/>
      <dgm:spPr/>
      <dgm:t>
        <a:bodyPr/>
        <a:lstStyle/>
        <a:p>
          <a:endParaRPr lang="en-US"/>
        </a:p>
      </dgm:t>
    </dgm:pt>
    <dgm:pt modelId="{DFCBA992-B2BC-44C6-9F2A-A3D564AEB2B7}">
      <dgm:prSet phldrT="[Texto]"/>
      <dgm:spPr>
        <a:solidFill>
          <a:srgbClr val="FF99CC"/>
        </a:solidFill>
      </dgm:spPr>
      <dgm:t>
        <a:bodyPr/>
        <a:lstStyle/>
        <a:p>
          <a:r>
            <a:rPr lang="es-PE" dirty="0">
              <a:solidFill>
                <a:schemeClr val="tx1"/>
              </a:solidFill>
            </a:rPr>
            <a:t>PROYECTOS DE APRENDIZAJE</a:t>
          </a:r>
          <a:endParaRPr lang="en-US" dirty="0">
            <a:solidFill>
              <a:schemeClr val="tx1"/>
            </a:solidFill>
          </a:endParaRPr>
        </a:p>
      </dgm:t>
    </dgm:pt>
    <dgm:pt modelId="{84B34859-E976-4456-8120-66CB9791DEAD}" type="parTrans" cxnId="{290CBE15-15BF-43C9-8B1B-3CFCA101C0C4}">
      <dgm:prSet/>
      <dgm:spPr>
        <a:ln>
          <a:solidFill>
            <a:srgbClr val="7030A0"/>
          </a:solidFill>
        </a:ln>
      </dgm:spPr>
      <dgm:t>
        <a:bodyPr/>
        <a:lstStyle/>
        <a:p>
          <a:endParaRPr lang="en-US"/>
        </a:p>
      </dgm:t>
    </dgm:pt>
    <dgm:pt modelId="{76AB53C6-9884-40CC-8CD7-4C6FB19777DC}" type="sibTrans" cxnId="{290CBE15-15BF-43C9-8B1B-3CFCA101C0C4}">
      <dgm:prSet/>
      <dgm:spPr/>
      <dgm:t>
        <a:bodyPr/>
        <a:lstStyle/>
        <a:p>
          <a:endParaRPr lang="en-US"/>
        </a:p>
      </dgm:t>
    </dgm:pt>
    <dgm:pt modelId="{B882E359-BE91-40BA-BD01-7E9059A84EF7}">
      <dgm:prSet phldrT="[Texto]"/>
      <dgm:spPr>
        <a:solidFill>
          <a:srgbClr val="FF99CC"/>
        </a:solidFill>
      </dgm:spPr>
      <dgm:t>
        <a:bodyPr/>
        <a:lstStyle/>
        <a:p>
          <a:r>
            <a:rPr lang="es-PE" dirty="0">
              <a:solidFill>
                <a:schemeClr val="tx1"/>
              </a:solidFill>
            </a:rPr>
            <a:t>ESTUDIO DE CASOS</a:t>
          </a:r>
          <a:endParaRPr lang="en-US" dirty="0">
            <a:solidFill>
              <a:schemeClr val="tx1"/>
            </a:solidFill>
          </a:endParaRPr>
        </a:p>
      </dgm:t>
    </dgm:pt>
    <dgm:pt modelId="{5F4BC3D8-B22E-445A-BAE4-205906CCB4C9}" type="parTrans" cxnId="{70B0B775-3FF0-4B0D-9A5B-CC47B19E9EBF}">
      <dgm:prSet>
        <dgm:style>
          <a:lnRef idx="3">
            <a:schemeClr val="accent5"/>
          </a:lnRef>
          <a:fillRef idx="0">
            <a:schemeClr val="accent5"/>
          </a:fillRef>
          <a:effectRef idx="2">
            <a:schemeClr val="accent5"/>
          </a:effectRef>
          <a:fontRef idx="minor">
            <a:schemeClr val="tx1"/>
          </a:fontRef>
        </dgm:style>
      </dgm:prSet>
      <dgm:spPr>
        <a:ln>
          <a:solidFill>
            <a:srgbClr val="7030A0"/>
          </a:solidFill>
        </a:ln>
      </dgm:spPr>
      <dgm:t>
        <a:bodyPr/>
        <a:lstStyle/>
        <a:p>
          <a:endParaRPr lang="en-US"/>
        </a:p>
      </dgm:t>
    </dgm:pt>
    <dgm:pt modelId="{3DA24156-17DE-431B-BA6E-FAB052BE1541}" type="sibTrans" cxnId="{70B0B775-3FF0-4B0D-9A5B-CC47B19E9EBF}">
      <dgm:prSet/>
      <dgm:spPr/>
      <dgm:t>
        <a:bodyPr/>
        <a:lstStyle/>
        <a:p>
          <a:endParaRPr lang="en-US"/>
        </a:p>
      </dgm:t>
    </dgm:pt>
    <dgm:pt modelId="{617A4BA3-5630-4301-BBA4-FDBC6AB66690}">
      <dgm:prSet phldrT="[Texto]"/>
      <dgm:spPr>
        <a:solidFill>
          <a:srgbClr val="FF99CC"/>
        </a:solidFill>
      </dgm:spPr>
      <dgm:t>
        <a:bodyPr/>
        <a:lstStyle/>
        <a:p>
          <a:r>
            <a:rPr lang="es-PE" dirty="0">
              <a:solidFill>
                <a:schemeClr val="tx1"/>
              </a:solidFill>
            </a:rPr>
            <a:t>APRENDIZAJE INVESTIGATIVO</a:t>
          </a:r>
          <a:endParaRPr lang="en-US" dirty="0">
            <a:solidFill>
              <a:schemeClr val="tx1"/>
            </a:solidFill>
          </a:endParaRPr>
        </a:p>
      </dgm:t>
    </dgm:pt>
    <dgm:pt modelId="{526BAEA8-9509-417E-BE59-BDB74867B6AC}" type="parTrans" cxnId="{4CBCACF1-2901-4CFA-A2B5-C4B89F24B476}">
      <dgm:prSet>
        <dgm:style>
          <a:lnRef idx="3">
            <a:schemeClr val="accent5"/>
          </a:lnRef>
          <a:fillRef idx="0">
            <a:schemeClr val="accent5"/>
          </a:fillRef>
          <a:effectRef idx="2">
            <a:schemeClr val="accent5"/>
          </a:effectRef>
          <a:fontRef idx="minor">
            <a:schemeClr val="tx1"/>
          </a:fontRef>
        </dgm:style>
      </dgm:prSet>
      <dgm:spPr>
        <a:ln>
          <a:solidFill>
            <a:srgbClr val="7030A0"/>
          </a:solidFill>
        </a:ln>
      </dgm:spPr>
      <dgm:t>
        <a:bodyPr/>
        <a:lstStyle/>
        <a:p>
          <a:endParaRPr lang="en-US"/>
        </a:p>
      </dgm:t>
    </dgm:pt>
    <dgm:pt modelId="{53A43606-596B-45C9-9563-F5BDA892B946}" type="sibTrans" cxnId="{4CBCACF1-2901-4CFA-A2B5-C4B89F24B476}">
      <dgm:prSet/>
      <dgm:spPr/>
      <dgm:t>
        <a:bodyPr/>
        <a:lstStyle/>
        <a:p>
          <a:endParaRPr lang="en-US"/>
        </a:p>
      </dgm:t>
    </dgm:pt>
    <dgm:pt modelId="{386F439A-7B6B-450B-A701-5CF50BE6E4B4}">
      <dgm:prSet phldrT="[Texto]"/>
      <dgm:spPr>
        <a:solidFill>
          <a:srgbClr val="FF99CC"/>
        </a:solidFill>
      </dgm:spPr>
      <dgm:t>
        <a:bodyPr/>
        <a:lstStyle/>
        <a:p>
          <a:r>
            <a:rPr lang="es-PE" dirty="0">
              <a:solidFill>
                <a:schemeClr val="tx1"/>
              </a:solidFill>
            </a:rPr>
            <a:t>EXPERIENCIAS DE APRENDIZAJES</a:t>
          </a:r>
          <a:endParaRPr lang="en-US" dirty="0">
            <a:solidFill>
              <a:schemeClr val="tx1"/>
            </a:solidFill>
          </a:endParaRPr>
        </a:p>
      </dgm:t>
    </dgm:pt>
    <dgm:pt modelId="{758EF620-64B5-4CE0-AC79-D757EE8BA7B9}" type="parTrans" cxnId="{DD2D952A-9869-4D18-BED7-895622E1F87A}">
      <dgm:prSet/>
      <dgm:spPr>
        <a:ln>
          <a:solidFill>
            <a:srgbClr val="7030A0"/>
          </a:solidFill>
        </a:ln>
      </dgm:spPr>
      <dgm:t>
        <a:bodyPr/>
        <a:lstStyle/>
        <a:p>
          <a:endParaRPr lang="en-US"/>
        </a:p>
      </dgm:t>
    </dgm:pt>
    <dgm:pt modelId="{9F35379E-58D6-4E49-AC18-0158A66ACE4E}" type="sibTrans" cxnId="{DD2D952A-9869-4D18-BED7-895622E1F87A}">
      <dgm:prSet/>
      <dgm:spPr/>
      <dgm:t>
        <a:bodyPr/>
        <a:lstStyle/>
        <a:p>
          <a:endParaRPr lang="en-US"/>
        </a:p>
      </dgm:t>
    </dgm:pt>
    <dgm:pt modelId="{80F91F0D-70B0-4D12-93DB-07513E510BDE}" type="pres">
      <dgm:prSet presAssocID="{B17A62D4-7E74-46C6-A21C-DA9407D9BA67}" presName="cycle" presStyleCnt="0">
        <dgm:presLayoutVars>
          <dgm:chMax val="1"/>
          <dgm:dir/>
          <dgm:animLvl val="ctr"/>
          <dgm:resizeHandles val="exact"/>
        </dgm:presLayoutVars>
      </dgm:prSet>
      <dgm:spPr/>
    </dgm:pt>
    <dgm:pt modelId="{085326A3-3A66-4E69-B4DA-C134B05506C8}" type="pres">
      <dgm:prSet presAssocID="{461BBE1F-397B-46EE-B2A2-0E318F50453C}" presName="centerShape" presStyleLbl="node0" presStyleIdx="0" presStyleCnt="1"/>
      <dgm:spPr/>
    </dgm:pt>
    <dgm:pt modelId="{3E4582D9-E2E4-4F78-BB64-556C9EC2330F}" type="pres">
      <dgm:prSet presAssocID="{84B34859-E976-4456-8120-66CB9791DEAD}" presName="Name9" presStyleLbl="parChTrans1D2" presStyleIdx="0" presStyleCnt="4"/>
      <dgm:spPr/>
    </dgm:pt>
    <dgm:pt modelId="{85D4E31B-9FD2-4109-8DA5-553399BCC6AC}" type="pres">
      <dgm:prSet presAssocID="{84B34859-E976-4456-8120-66CB9791DEAD}" presName="connTx" presStyleLbl="parChTrans1D2" presStyleIdx="0" presStyleCnt="4"/>
      <dgm:spPr/>
    </dgm:pt>
    <dgm:pt modelId="{49E0DE11-15B5-432C-842F-554AEA089D45}" type="pres">
      <dgm:prSet presAssocID="{DFCBA992-B2BC-44C6-9F2A-A3D564AEB2B7}" presName="node" presStyleLbl="node1" presStyleIdx="0" presStyleCnt="4" custScaleX="215356" custScaleY="77259" custRadScaleRad="100017" custRadScaleInc="2381">
        <dgm:presLayoutVars>
          <dgm:bulletEnabled val="1"/>
        </dgm:presLayoutVars>
      </dgm:prSet>
      <dgm:spPr/>
    </dgm:pt>
    <dgm:pt modelId="{968B79A6-DBEE-4508-A846-618F5E7999A4}" type="pres">
      <dgm:prSet presAssocID="{5F4BC3D8-B22E-445A-BAE4-205906CCB4C9}" presName="Name9" presStyleLbl="parChTrans1D2" presStyleIdx="1" presStyleCnt="4"/>
      <dgm:spPr/>
    </dgm:pt>
    <dgm:pt modelId="{6A45131D-D781-445E-9EB1-F8060132A88E}" type="pres">
      <dgm:prSet presAssocID="{5F4BC3D8-B22E-445A-BAE4-205906CCB4C9}" presName="connTx" presStyleLbl="parChTrans1D2" presStyleIdx="1" presStyleCnt="4"/>
      <dgm:spPr/>
    </dgm:pt>
    <dgm:pt modelId="{16491E6A-60CC-49FC-B606-7FEB2240E2B9}" type="pres">
      <dgm:prSet presAssocID="{B882E359-BE91-40BA-BD01-7E9059A84EF7}" presName="node" presStyleLbl="node1" presStyleIdx="1" presStyleCnt="4" custScaleX="235634" custRadScaleRad="161832" custRadScaleInc="3007">
        <dgm:presLayoutVars>
          <dgm:bulletEnabled val="1"/>
        </dgm:presLayoutVars>
      </dgm:prSet>
      <dgm:spPr/>
    </dgm:pt>
    <dgm:pt modelId="{930434E2-1204-4153-AFE2-75B8792B938C}" type="pres">
      <dgm:prSet presAssocID="{526BAEA8-9509-417E-BE59-BDB74867B6AC}" presName="Name9" presStyleLbl="parChTrans1D2" presStyleIdx="2" presStyleCnt="4"/>
      <dgm:spPr/>
    </dgm:pt>
    <dgm:pt modelId="{5E5004C2-62F4-40E6-B596-E84B299C9256}" type="pres">
      <dgm:prSet presAssocID="{526BAEA8-9509-417E-BE59-BDB74867B6AC}" presName="connTx" presStyleLbl="parChTrans1D2" presStyleIdx="2" presStyleCnt="4"/>
      <dgm:spPr/>
    </dgm:pt>
    <dgm:pt modelId="{E3194A6B-8821-48C5-9615-123D2CA43F19}" type="pres">
      <dgm:prSet presAssocID="{617A4BA3-5630-4301-BBA4-FDBC6AB66690}" presName="node" presStyleLbl="node1" presStyleIdx="2" presStyleCnt="4" custScaleX="233962" custScaleY="76560">
        <dgm:presLayoutVars>
          <dgm:bulletEnabled val="1"/>
        </dgm:presLayoutVars>
      </dgm:prSet>
      <dgm:spPr/>
    </dgm:pt>
    <dgm:pt modelId="{01473CDA-9349-4ED5-82C4-4D347AA66B0B}" type="pres">
      <dgm:prSet presAssocID="{758EF620-64B5-4CE0-AC79-D757EE8BA7B9}" presName="Name9" presStyleLbl="parChTrans1D2" presStyleIdx="3" presStyleCnt="4"/>
      <dgm:spPr/>
    </dgm:pt>
    <dgm:pt modelId="{844EF037-5A4A-4B5E-837F-92455BF6E903}" type="pres">
      <dgm:prSet presAssocID="{758EF620-64B5-4CE0-AC79-D757EE8BA7B9}" presName="connTx" presStyleLbl="parChTrans1D2" presStyleIdx="3" presStyleCnt="4"/>
      <dgm:spPr/>
    </dgm:pt>
    <dgm:pt modelId="{49308E97-9D47-4997-A524-0FC6EB95C112}" type="pres">
      <dgm:prSet presAssocID="{386F439A-7B6B-450B-A701-5CF50BE6E4B4}" presName="node" presStyleLbl="node1" presStyleIdx="3" presStyleCnt="4" custScaleX="225893" custRadScaleRad="158602" custRadScaleInc="512">
        <dgm:presLayoutVars>
          <dgm:bulletEnabled val="1"/>
        </dgm:presLayoutVars>
      </dgm:prSet>
      <dgm:spPr/>
    </dgm:pt>
  </dgm:ptLst>
  <dgm:cxnLst>
    <dgm:cxn modelId="{DA7DFC09-EA04-4DF5-8D0D-461A9C6B4F47}" type="presOf" srcId="{DFCBA992-B2BC-44C6-9F2A-A3D564AEB2B7}" destId="{49E0DE11-15B5-432C-842F-554AEA089D45}" srcOrd="0" destOrd="0" presId="urn:microsoft.com/office/officeart/2005/8/layout/radial1"/>
    <dgm:cxn modelId="{290CBE15-15BF-43C9-8B1B-3CFCA101C0C4}" srcId="{461BBE1F-397B-46EE-B2A2-0E318F50453C}" destId="{DFCBA992-B2BC-44C6-9F2A-A3D564AEB2B7}" srcOrd="0" destOrd="0" parTransId="{84B34859-E976-4456-8120-66CB9791DEAD}" sibTransId="{76AB53C6-9884-40CC-8CD7-4C6FB19777DC}"/>
    <dgm:cxn modelId="{8A5BAD20-B883-4DD8-9FD7-F0A5C5D66DA2}" type="presOf" srcId="{758EF620-64B5-4CE0-AC79-D757EE8BA7B9}" destId="{844EF037-5A4A-4B5E-837F-92455BF6E903}" srcOrd="1" destOrd="0" presId="urn:microsoft.com/office/officeart/2005/8/layout/radial1"/>
    <dgm:cxn modelId="{DD2D952A-9869-4D18-BED7-895622E1F87A}" srcId="{461BBE1F-397B-46EE-B2A2-0E318F50453C}" destId="{386F439A-7B6B-450B-A701-5CF50BE6E4B4}" srcOrd="3" destOrd="0" parTransId="{758EF620-64B5-4CE0-AC79-D757EE8BA7B9}" sibTransId="{9F35379E-58D6-4E49-AC18-0158A66ACE4E}"/>
    <dgm:cxn modelId="{E1DDF32D-DAE6-4CF9-9EE3-2E7CE67EE5C4}" type="presOf" srcId="{461BBE1F-397B-46EE-B2A2-0E318F50453C}" destId="{085326A3-3A66-4E69-B4DA-C134B05506C8}" srcOrd="0" destOrd="0" presId="urn:microsoft.com/office/officeart/2005/8/layout/radial1"/>
    <dgm:cxn modelId="{79833933-0424-49DA-8959-2D063D885408}" type="presOf" srcId="{386F439A-7B6B-450B-A701-5CF50BE6E4B4}" destId="{49308E97-9D47-4997-A524-0FC6EB95C112}" srcOrd="0" destOrd="0" presId="urn:microsoft.com/office/officeart/2005/8/layout/radial1"/>
    <dgm:cxn modelId="{3E5F0F40-64AD-4AA4-BAE3-900193B04997}" type="presOf" srcId="{B882E359-BE91-40BA-BD01-7E9059A84EF7}" destId="{16491E6A-60CC-49FC-B606-7FEB2240E2B9}" srcOrd="0" destOrd="0" presId="urn:microsoft.com/office/officeart/2005/8/layout/radial1"/>
    <dgm:cxn modelId="{EB35AB65-1B4E-4400-9E0A-774CCEAB0606}" type="presOf" srcId="{84B34859-E976-4456-8120-66CB9791DEAD}" destId="{3E4582D9-E2E4-4F78-BB64-556C9EC2330F}" srcOrd="0" destOrd="0" presId="urn:microsoft.com/office/officeart/2005/8/layout/radial1"/>
    <dgm:cxn modelId="{8DA3A14A-72B9-4149-AFC6-A5E0C7D4181B}" type="presOf" srcId="{5F4BC3D8-B22E-445A-BAE4-205906CCB4C9}" destId="{968B79A6-DBEE-4508-A846-618F5E7999A4}" srcOrd="0" destOrd="0" presId="urn:microsoft.com/office/officeart/2005/8/layout/radial1"/>
    <dgm:cxn modelId="{2233736B-BE09-4B0C-834E-DE5690AD7A4A}" type="presOf" srcId="{758EF620-64B5-4CE0-AC79-D757EE8BA7B9}" destId="{01473CDA-9349-4ED5-82C4-4D347AA66B0B}" srcOrd="0" destOrd="0" presId="urn:microsoft.com/office/officeart/2005/8/layout/radial1"/>
    <dgm:cxn modelId="{9A38F76C-2C6F-4F62-9466-9E55106E98FA}" type="presOf" srcId="{5F4BC3D8-B22E-445A-BAE4-205906CCB4C9}" destId="{6A45131D-D781-445E-9EB1-F8060132A88E}" srcOrd="1" destOrd="0" presId="urn:microsoft.com/office/officeart/2005/8/layout/radial1"/>
    <dgm:cxn modelId="{70B0B775-3FF0-4B0D-9A5B-CC47B19E9EBF}" srcId="{461BBE1F-397B-46EE-B2A2-0E318F50453C}" destId="{B882E359-BE91-40BA-BD01-7E9059A84EF7}" srcOrd="1" destOrd="0" parTransId="{5F4BC3D8-B22E-445A-BAE4-205906CCB4C9}" sibTransId="{3DA24156-17DE-431B-BA6E-FAB052BE1541}"/>
    <dgm:cxn modelId="{62A29558-9CB1-44AF-802B-2A4A042A3BEF}" type="presOf" srcId="{617A4BA3-5630-4301-BBA4-FDBC6AB66690}" destId="{E3194A6B-8821-48C5-9615-123D2CA43F19}" srcOrd="0" destOrd="0" presId="urn:microsoft.com/office/officeart/2005/8/layout/radial1"/>
    <dgm:cxn modelId="{60A00B5A-A2A4-455F-9604-D32CB3AA7A31}" type="presOf" srcId="{84B34859-E976-4456-8120-66CB9791DEAD}" destId="{85D4E31B-9FD2-4109-8DA5-553399BCC6AC}" srcOrd="1" destOrd="0" presId="urn:microsoft.com/office/officeart/2005/8/layout/radial1"/>
    <dgm:cxn modelId="{67E38888-A67E-4FFC-A1FD-2D78B2C16C62}" type="presOf" srcId="{526BAEA8-9509-417E-BE59-BDB74867B6AC}" destId="{930434E2-1204-4153-AFE2-75B8792B938C}" srcOrd="0" destOrd="0" presId="urn:microsoft.com/office/officeart/2005/8/layout/radial1"/>
    <dgm:cxn modelId="{EB35CAC5-6D3D-40DA-B7A0-406C3E460CE3}" type="presOf" srcId="{526BAEA8-9509-417E-BE59-BDB74867B6AC}" destId="{5E5004C2-62F4-40E6-B596-E84B299C9256}" srcOrd="1" destOrd="0" presId="urn:microsoft.com/office/officeart/2005/8/layout/radial1"/>
    <dgm:cxn modelId="{BFF6EED5-7C45-47A3-952E-098BF20C5B41}" type="presOf" srcId="{B17A62D4-7E74-46C6-A21C-DA9407D9BA67}" destId="{80F91F0D-70B0-4D12-93DB-07513E510BDE}" srcOrd="0" destOrd="0" presId="urn:microsoft.com/office/officeart/2005/8/layout/radial1"/>
    <dgm:cxn modelId="{55D671E8-99E2-4CB8-BFF6-18F1755F404F}" srcId="{B17A62D4-7E74-46C6-A21C-DA9407D9BA67}" destId="{461BBE1F-397B-46EE-B2A2-0E318F50453C}" srcOrd="0" destOrd="0" parTransId="{F22482E2-F06D-42F2-864F-427A4A44277C}" sibTransId="{DA4227E0-507C-4467-B9B2-5D387C7E2578}"/>
    <dgm:cxn modelId="{4CBCACF1-2901-4CFA-A2B5-C4B89F24B476}" srcId="{461BBE1F-397B-46EE-B2A2-0E318F50453C}" destId="{617A4BA3-5630-4301-BBA4-FDBC6AB66690}" srcOrd="2" destOrd="0" parTransId="{526BAEA8-9509-417E-BE59-BDB74867B6AC}" sibTransId="{53A43606-596B-45C9-9563-F5BDA892B946}"/>
    <dgm:cxn modelId="{2CDC86C3-2543-46C7-911C-37C326DEC690}" type="presParOf" srcId="{80F91F0D-70B0-4D12-93DB-07513E510BDE}" destId="{085326A3-3A66-4E69-B4DA-C134B05506C8}" srcOrd="0" destOrd="0" presId="urn:microsoft.com/office/officeart/2005/8/layout/radial1"/>
    <dgm:cxn modelId="{73E2FED7-BD30-4607-B079-592191C174A1}" type="presParOf" srcId="{80F91F0D-70B0-4D12-93DB-07513E510BDE}" destId="{3E4582D9-E2E4-4F78-BB64-556C9EC2330F}" srcOrd="1" destOrd="0" presId="urn:microsoft.com/office/officeart/2005/8/layout/radial1"/>
    <dgm:cxn modelId="{73E57749-0E33-4CC3-AA9F-BC19FE467E9D}" type="presParOf" srcId="{3E4582D9-E2E4-4F78-BB64-556C9EC2330F}" destId="{85D4E31B-9FD2-4109-8DA5-553399BCC6AC}" srcOrd="0" destOrd="0" presId="urn:microsoft.com/office/officeart/2005/8/layout/radial1"/>
    <dgm:cxn modelId="{F644587D-4E34-4E08-AE60-55E23166A5A6}" type="presParOf" srcId="{80F91F0D-70B0-4D12-93DB-07513E510BDE}" destId="{49E0DE11-15B5-432C-842F-554AEA089D45}" srcOrd="2" destOrd="0" presId="urn:microsoft.com/office/officeart/2005/8/layout/radial1"/>
    <dgm:cxn modelId="{9A59FD1D-33E0-4D42-9E91-6FF2655EB80C}" type="presParOf" srcId="{80F91F0D-70B0-4D12-93DB-07513E510BDE}" destId="{968B79A6-DBEE-4508-A846-618F5E7999A4}" srcOrd="3" destOrd="0" presId="urn:microsoft.com/office/officeart/2005/8/layout/radial1"/>
    <dgm:cxn modelId="{F437DFD9-ED67-4C51-8C5F-5AA3D8531F19}" type="presParOf" srcId="{968B79A6-DBEE-4508-A846-618F5E7999A4}" destId="{6A45131D-D781-445E-9EB1-F8060132A88E}" srcOrd="0" destOrd="0" presId="urn:microsoft.com/office/officeart/2005/8/layout/radial1"/>
    <dgm:cxn modelId="{48EB831B-C6F6-49C7-AA05-E75001B855B7}" type="presParOf" srcId="{80F91F0D-70B0-4D12-93DB-07513E510BDE}" destId="{16491E6A-60CC-49FC-B606-7FEB2240E2B9}" srcOrd="4" destOrd="0" presId="urn:microsoft.com/office/officeart/2005/8/layout/radial1"/>
    <dgm:cxn modelId="{A1C27E43-FACB-45C9-8EE3-5189B03A4521}" type="presParOf" srcId="{80F91F0D-70B0-4D12-93DB-07513E510BDE}" destId="{930434E2-1204-4153-AFE2-75B8792B938C}" srcOrd="5" destOrd="0" presId="urn:microsoft.com/office/officeart/2005/8/layout/radial1"/>
    <dgm:cxn modelId="{B2B3AE0D-8831-445D-8FFD-77CAC20A9BF2}" type="presParOf" srcId="{930434E2-1204-4153-AFE2-75B8792B938C}" destId="{5E5004C2-62F4-40E6-B596-E84B299C9256}" srcOrd="0" destOrd="0" presId="urn:microsoft.com/office/officeart/2005/8/layout/radial1"/>
    <dgm:cxn modelId="{66A702B5-8919-4D3F-98BD-E0D3D31668DE}" type="presParOf" srcId="{80F91F0D-70B0-4D12-93DB-07513E510BDE}" destId="{E3194A6B-8821-48C5-9615-123D2CA43F19}" srcOrd="6" destOrd="0" presId="urn:microsoft.com/office/officeart/2005/8/layout/radial1"/>
    <dgm:cxn modelId="{5D04CB4A-B6BD-413E-BEF0-1C2E9887458D}" type="presParOf" srcId="{80F91F0D-70B0-4D12-93DB-07513E510BDE}" destId="{01473CDA-9349-4ED5-82C4-4D347AA66B0B}" srcOrd="7" destOrd="0" presId="urn:microsoft.com/office/officeart/2005/8/layout/radial1"/>
    <dgm:cxn modelId="{2756B50A-0188-4AA6-8CCC-C0A7125E014F}" type="presParOf" srcId="{01473CDA-9349-4ED5-82C4-4D347AA66B0B}" destId="{844EF037-5A4A-4B5E-837F-92455BF6E903}" srcOrd="0" destOrd="0" presId="urn:microsoft.com/office/officeart/2005/8/layout/radial1"/>
    <dgm:cxn modelId="{3A74637D-CDD1-4758-A5FC-99D066B65FD4}" type="presParOf" srcId="{80F91F0D-70B0-4D12-93DB-07513E510BDE}" destId="{49308E97-9D47-4997-A524-0FC6EB95C11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B27BC4-29E8-476C-B1EA-A7465A0D410B}" type="doc">
      <dgm:prSet loTypeId="urn:microsoft.com/office/officeart/2005/8/layout/radial5" loCatId="relationship" qsTypeId="urn:microsoft.com/office/officeart/2005/8/quickstyle/simple4" qsCatId="simple" csTypeId="urn:microsoft.com/office/officeart/2005/8/colors/colorful3" csCatId="colorful" phldr="1"/>
      <dgm:spPr/>
      <dgm:t>
        <a:bodyPr/>
        <a:lstStyle/>
        <a:p>
          <a:endParaRPr lang="es-ES"/>
        </a:p>
      </dgm:t>
    </dgm:pt>
    <dgm:pt modelId="{D219FF03-E659-424D-868A-11056515229C}">
      <dgm:prSet phldrT="[Texto]"/>
      <dgm:spPr>
        <a:solidFill>
          <a:srgbClr val="E8505B"/>
        </a:solidFill>
      </dgm:spPr>
      <dgm:t>
        <a:bodyPr/>
        <a:lstStyle/>
        <a:p>
          <a:r>
            <a:rPr lang="es-ES" dirty="0">
              <a:latin typeface="Arial Narrow" panose="020B0606020202030204" pitchFamily="34" charset="0"/>
            </a:rPr>
            <a:t>Experiencias de aprendizaje </a:t>
          </a:r>
        </a:p>
      </dgm:t>
    </dgm:pt>
    <dgm:pt modelId="{05847379-F48B-45D8-8B77-943972BAB025}" type="parTrans" cxnId="{A266819F-9A4B-4BF3-907A-3DF128AAA041}">
      <dgm:prSet/>
      <dgm:spPr/>
      <dgm:t>
        <a:bodyPr/>
        <a:lstStyle/>
        <a:p>
          <a:endParaRPr lang="es-ES">
            <a:latin typeface="Arial Narrow" panose="020B0606020202030204" pitchFamily="34" charset="0"/>
          </a:endParaRPr>
        </a:p>
      </dgm:t>
    </dgm:pt>
    <dgm:pt modelId="{EF055D5E-06A9-4F78-B975-9C1784537C0F}" type="sibTrans" cxnId="{A266819F-9A4B-4BF3-907A-3DF128AAA041}">
      <dgm:prSet/>
      <dgm:spPr/>
      <dgm:t>
        <a:bodyPr/>
        <a:lstStyle/>
        <a:p>
          <a:endParaRPr lang="es-ES">
            <a:latin typeface="Arial Narrow" panose="020B0606020202030204" pitchFamily="34" charset="0"/>
          </a:endParaRPr>
        </a:p>
      </dgm:t>
    </dgm:pt>
    <dgm:pt modelId="{72132353-5EA8-40F1-8CC4-F4D55908A4B5}">
      <dgm:prSet phldrT="[Texto]" custT="1"/>
      <dgm:spPr>
        <a:solidFill>
          <a:srgbClr val="F6B9BD"/>
        </a:solidFill>
      </dgm:spPr>
      <dgm:t>
        <a:bodyPr/>
        <a:lstStyle/>
        <a:p>
          <a:r>
            <a:rPr lang="es-ES" sz="800" dirty="0">
              <a:solidFill>
                <a:schemeClr val="tx1"/>
              </a:solidFill>
              <a:latin typeface="Arial Narrow" panose="020B0606020202030204" pitchFamily="34" charset="0"/>
            </a:rPr>
            <a:t>Permite combinar varias formas de aprendizaje, De acuerdo a las condiciones y características del contexto </a:t>
          </a:r>
        </a:p>
      </dgm:t>
    </dgm:pt>
    <dgm:pt modelId="{DEA7B279-238C-49FB-B004-AE2F5ACA3795}" type="parTrans" cxnId="{9E3EDF2A-7F1B-4204-894A-68285836B0C0}">
      <dgm:prSet/>
      <dgm:spPr/>
      <dgm:t>
        <a:bodyPr/>
        <a:lstStyle/>
        <a:p>
          <a:endParaRPr lang="es-ES">
            <a:latin typeface="Arial Narrow" panose="020B0606020202030204" pitchFamily="34" charset="0"/>
          </a:endParaRPr>
        </a:p>
      </dgm:t>
    </dgm:pt>
    <dgm:pt modelId="{F9F996C7-2F8F-4241-9731-351541EE4B2A}" type="sibTrans" cxnId="{9E3EDF2A-7F1B-4204-894A-68285836B0C0}">
      <dgm:prSet/>
      <dgm:spPr/>
      <dgm:t>
        <a:bodyPr/>
        <a:lstStyle/>
        <a:p>
          <a:endParaRPr lang="es-ES">
            <a:latin typeface="Arial Narrow" panose="020B0606020202030204" pitchFamily="34" charset="0"/>
          </a:endParaRPr>
        </a:p>
      </dgm:t>
    </dgm:pt>
    <dgm:pt modelId="{0D9408E9-1C8E-448D-9856-06B31778D79C}">
      <dgm:prSet phldrT="[Texto]"/>
      <dgm:spPr>
        <a:solidFill>
          <a:srgbClr val="F6B9BD"/>
        </a:solidFill>
      </dgm:spPr>
      <dgm:t>
        <a:bodyPr/>
        <a:lstStyle/>
        <a:p>
          <a:r>
            <a:rPr lang="es-ES" u="sng" dirty="0">
              <a:solidFill>
                <a:schemeClr val="tx1"/>
              </a:solidFill>
              <a:latin typeface="Arial Narrow" panose="020B0606020202030204" pitchFamily="34" charset="0"/>
            </a:rPr>
            <a:t>La secuencia de actividades de la </a:t>
          </a:r>
          <a:r>
            <a:rPr lang="es-ES" u="sng" dirty="0" err="1">
              <a:solidFill>
                <a:schemeClr val="tx1"/>
              </a:solidFill>
              <a:latin typeface="Arial Narrow" panose="020B0606020202030204" pitchFamily="34" charset="0"/>
            </a:rPr>
            <a:t>EdA</a:t>
          </a:r>
          <a:r>
            <a:rPr lang="es-ES" u="sng" dirty="0">
              <a:solidFill>
                <a:schemeClr val="tx1"/>
              </a:solidFill>
              <a:latin typeface="Arial Narrow" panose="020B0606020202030204" pitchFamily="34" charset="0"/>
            </a:rPr>
            <a:t> híbrido, deben estar articuladas entre sí, y respondan a ambos espacios de aprendizaje.</a:t>
          </a:r>
        </a:p>
      </dgm:t>
    </dgm:pt>
    <dgm:pt modelId="{4980DE9A-7A13-4B7A-A067-B517039D7419}" type="parTrans" cxnId="{2A23F7D8-5249-4B24-8A57-3757DF9E3E80}">
      <dgm:prSet/>
      <dgm:spPr/>
      <dgm:t>
        <a:bodyPr/>
        <a:lstStyle/>
        <a:p>
          <a:endParaRPr lang="es-ES">
            <a:latin typeface="Arial Narrow" panose="020B0606020202030204" pitchFamily="34" charset="0"/>
          </a:endParaRPr>
        </a:p>
      </dgm:t>
    </dgm:pt>
    <dgm:pt modelId="{345FD9E2-0ECA-4229-A304-CCD2943515C0}" type="sibTrans" cxnId="{2A23F7D8-5249-4B24-8A57-3757DF9E3E80}">
      <dgm:prSet/>
      <dgm:spPr/>
      <dgm:t>
        <a:bodyPr/>
        <a:lstStyle/>
        <a:p>
          <a:endParaRPr lang="es-ES">
            <a:latin typeface="Arial Narrow" panose="020B0606020202030204" pitchFamily="34" charset="0"/>
          </a:endParaRPr>
        </a:p>
      </dgm:t>
    </dgm:pt>
    <dgm:pt modelId="{BD614C45-9F91-42A4-B570-F7DFA3A84BE3}">
      <dgm:prSet phldrT="[Texto]" custT="1"/>
      <dgm:spPr>
        <a:solidFill>
          <a:srgbClr val="F6B9BD"/>
        </a:solidFill>
      </dgm:spPr>
      <dgm:t>
        <a:bodyPr/>
        <a:lstStyle/>
        <a:p>
          <a:r>
            <a:rPr lang="es-MX" sz="700" dirty="0">
              <a:solidFill>
                <a:schemeClr val="tx1"/>
              </a:solidFill>
              <a:latin typeface="Arial Narrow" panose="020B0606020202030204" pitchFamily="34" charset="0"/>
            </a:rPr>
            <a:t>Los momentos a distancia y asincrónicos debe ser aprovechado, para el desarrollo de trabajo individual. así como orientar el uso de materiales educativos o recursos para que los realicen de forma autónoma en compañía de la familia.</a:t>
          </a:r>
          <a:endParaRPr lang="es-ES" sz="700" dirty="0">
            <a:solidFill>
              <a:schemeClr val="tx1"/>
            </a:solidFill>
            <a:latin typeface="Arial Narrow" panose="020B0606020202030204" pitchFamily="34" charset="0"/>
          </a:endParaRPr>
        </a:p>
      </dgm:t>
    </dgm:pt>
    <dgm:pt modelId="{DCA62439-1321-40C0-B893-818D5280021D}" type="parTrans" cxnId="{68B0D8BE-2395-4A60-A8E4-BF1000971E51}">
      <dgm:prSet/>
      <dgm:spPr/>
      <dgm:t>
        <a:bodyPr/>
        <a:lstStyle/>
        <a:p>
          <a:endParaRPr lang="es-PE"/>
        </a:p>
      </dgm:t>
    </dgm:pt>
    <dgm:pt modelId="{CE8C1493-C47F-4DEE-85E3-FBD622CDDBDC}" type="sibTrans" cxnId="{68B0D8BE-2395-4A60-A8E4-BF1000971E51}">
      <dgm:prSet/>
      <dgm:spPr/>
      <dgm:t>
        <a:bodyPr/>
        <a:lstStyle/>
        <a:p>
          <a:endParaRPr lang="es-PE"/>
        </a:p>
      </dgm:t>
    </dgm:pt>
    <dgm:pt modelId="{14614A03-91B4-45B4-BB59-6C1702823073}">
      <dgm:prSet phldrT="[Texto]" custT="1"/>
      <dgm:spPr>
        <a:solidFill>
          <a:srgbClr val="F6B9BD"/>
        </a:solidFill>
      </dgm:spPr>
      <dgm:t>
        <a:bodyPr/>
        <a:lstStyle/>
        <a:p>
          <a:pPr algn="ctr"/>
          <a:r>
            <a:rPr lang="es-MX" sz="800" dirty="0">
              <a:solidFill>
                <a:schemeClr val="tx1"/>
              </a:solidFill>
              <a:latin typeface="Arial Narrow" panose="020B0606020202030204" pitchFamily="34" charset="0"/>
            </a:rPr>
            <a:t>Deben ser potentes, consistentes y coherentes. Deben propiciar el desarrollo del pensamiento complejo y sistémico.</a:t>
          </a:r>
          <a:endParaRPr lang="es-ES" sz="800" dirty="0">
            <a:solidFill>
              <a:schemeClr val="tx1"/>
            </a:solidFill>
            <a:latin typeface="Arial Narrow" panose="020B0606020202030204" pitchFamily="34" charset="0"/>
          </a:endParaRPr>
        </a:p>
      </dgm:t>
    </dgm:pt>
    <dgm:pt modelId="{E6B23BC8-9261-488E-904A-CD2A98820756}" type="parTrans" cxnId="{44873404-ED19-49BE-9F28-68F2628EB076}">
      <dgm:prSet/>
      <dgm:spPr/>
      <dgm:t>
        <a:bodyPr/>
        <a:lstStyle/>
        <a:p>
          <a:endParaRPr lang="es-PE"/>
        </a:p>
      </dgm:t>
    </dgm:pt>
    <dgm:pt modelId="{E966294D-B30C-4DFD-BD38-6A373BEC7EE5}" type="sibTrans" cxnId="{44873404-ED19-49BE-9F28-68F2628EB076}">
      <dgm:prSet/>
      <dgm:spPr/>
      <dgm:t>
        <a:bodyPr/>
        <a:lstStyle/>
        <a:p>
          <a:endParaRPr lang="es-PE"/>
        </a:p>
      </dgm:t>
    </dgm:pt>
    <dgm:pt modelId="{11ECF1CC-33C4-443B-9DB0-735BBFFC8538}">
      <dgm:prSet phldrT="[Texto]" custT="1"/>
      <dgm:spPr>
        <a:solidFill>
          <a:srgbClr val="F6B9BD"/>
        </a:solidFill>
      </dgm:spPr>
      <dgm:t>
        <a:bodyPr/>
        <a:lstStyle/>
        <a:p>
          <a:r>
            <a:rPr lang="es-MX" sz="800" dirty="0">
              <a:solidFill>
                <a:schemeClr val="tx1"/>
              </a:solidFill>
              <a:latin typeface="Arial Narrow" panose="020B0606020202030204" pitchFamily="34" charset="0"/>
            </a:rPr>
            <a:t>Tanto la situación como las actividades deben  demandar retos, desafíos y problemáticas de distinta naturaleza que los estudiantes enfrenten</a:t>
          </a:r>
          <a:r>
            <a:rPr lang="es-MX" sz="700" dirty="0">
              <a:solidFill>
                <a:schemeClr val="tx1"/>
              </a:solidFill>
              <a:latin typeface="Arial Narrow" panose="020B0606020202030204" pitchFamily="34" charset="0"/>
            </a:rPr>
            <a:t>.</a:t>
          </a:r>
          <a:endParaRPr lang="es-ES" sz="700" dirty="0">
            <a:solidFill>
              <a:schemeClr val="tx1"/>
            </a:solidFill>
            <a:latin typeface="Arial Narrow" panose="020B0606020202030204" pitchFamily="34" charset="0"/>
          </a:endParaRPr>
        </a:p>
      </dgm:t>
    </dgm:pt>
    <dgm:pt modelId="{490732F3-186B-4B6F-8E9B-F550FD36F8E8}" type="parTrans" cxnId="{9BB02730-1EED-4E80-9C47-FCED5936E678}">
      <dgm:prSet/>
      <dgm:spPr/>
      <dgm:t>
        <a:bodyPr/>
        <a:lstStyle/>
        <a:p>
          <a:endParaRPr lang="es-PE"/>
        </a:p>
      </dgm:t>
    </dgm:pt>
    <dgm:pt modelId="{5D79D7D2-754A-4679-95A5-34822507A9E2}" type="sibTrans" cxnId="{9BB02730-1EED-4E80-9C47-FCED5936E678}">
      <dgm:prSet/>
      <dgm:spPr/>
      <dgm:t>
        <a:bodyPr/>
        <a:lstStyle/>
        <a:p>
          <a:endParaRPr lang="es-PE"/>
        </a:p>
      </dgm:t>
    </dgm:pt>
    <dgm:pt modelId="{EFBC6A76-A10A-4409-BE4D-D0DF0626942A}">
      <dgm:prSet phldrT="[Texto]"/>
      <dgm:spPr>
        <a:solidFill>
          <a:srgbClr val="F6B9BD"/>
        </a:solidFill>
      </dgm:spPr>
      <dgm:t>
        <a:bodyPr/>
        <a:lstStyle/>
        <a:p>
          <a:r>
            <a:rPr lang="es-MX" dirty="0">
              <a:solidFill>
                <a:schemeClr val="tx1"/>
              </a:solidFill>
              <a:latin typeface="Arial Narrow" panose="020B0606020202030204" pitchFamily="34" charset="0"/>
            </a:rPr>
            <a:t>Los momentos presenciales y sincrónicos deben ser aprovechados para realizar procesos de mediación y retroalimentación.</a:t>
          </a:r>
          <a:endParaRPr lang="es-ES" dirty="0">
            <a:solidFill>
              <a:schemeClr val="tx1"/>
            </a:solidFill>
            <a:latin typeface="Arial Narrow" panose="020B0606020202030204" pitchFamily="34" charset="0"/>
          </a:endParaRPr>
        </a:p>
      </dgm:t>
    </dgm:pt>
    <dgm:pt modelId="{0CBC246A-DC3B-4DF9-929B-57623B7DD707}" type="sibTrans" cxnId="{EB4CA366-340A-474B-97CD-916DB89BC750}">
      <dgm:prSet/>
      <dgm:spPr/>
      <dgm:t>
        <a:bodyPr/>
        <a:lstStyle/>
        <a:p>
          <a:endParaRPr lang="es-ES">
            <a:latin typeface="Arial Narrow" panose="020B0606020202030204" pitchFamily="34" charset="0"/>
          </a:endParaRPr>
        </a:p>
      </dgm:t>
    </dgm:pt>
    <dgm:pt modelId="{B1F35E42-52A8-40BB-B51C-8813CB8C329E}" type="parTrans" cxnId="{EB4CA366-340A-474B-97CD-916DB89BC750}">
      <dgm:prSet/>
      <dgm:spPr/>
      <dgm:t>
        <a:bodyPr/>
        <a:lstStyle/>
        <a:p>
          <a:endParaRPr lang="es-ES">
            <a:latin typeface="Arial Narrow" panose="020B0606020202030204" pitchFamily="34" charset="0"/>
          </a:endParaRPr>
        </a:p>
      </dgm:t>
    </dgm:pt>
    <dgm:pt modelId="{81C5E79A-D89D-4F68-AA67-506FE1D67118}" type="pres">
      <dgm:prSet presAssocID="{35B27BC4-29E8-476C-B1EA-A7465A0D410B}" presName="Name0" presStyleCnt="0">
        <dgm:presLayoutVars>
          <dgm:chMax val="1"/>
          <dgm:dir/>
          <dgm:animLvl val="ctr"/>
          <dgm:resizeHandles val="exact"/>
        </dgm:presLayoutVars>
      </dgm:prSet>
      <dgm:spPr/>
    </dgm:pt>
    <dgm:pt modelId="{5FAD6E0E-F73A-42FC-800E-DCAC40D29D85}" type="pres">
      <dgm:prSet presAssocID="{D219FF03-E659-424D-868A-11056515229C}" presName="centerShape" presStyleLbl="node0" presStyleIdx="0" presStyleCnt="1"/>
      <dgm:spPr/>
    </dgm:pt>
    <dgm:pt modelId="{14DDCE38-D813-4231-B379-5601D1ED522A}" type="pres">
      <dgm:prSet presAssocID="{DEA7B279-238C-49FB-B004-AE2F5ACA3795}" presName="parTrans" presStyleLbl="sibTrans2D1" presStyleIdx="0" presStyleCnt="6"/>
      <dgm:spPr/>
    </dgm:pt>
    <dgm:pt modelId="{D6A1B482-51D5-4A37-9D42-20C995A3E03B}" type="pres">
      <dgm:prSet presAssocID="{DEA7B279-238C-49FB-B004-AE2F5ACA3795}" presName="connectorText" presStyleLbl="sibTrans2D1" presStyleIdx="0" presStyleCnt="6"/>
      <dgm:spPr/>
    </dgm:pt>
    <dgm:pt modelId="{716B1578-7C36-4A08-B4F9-A5975693CB55}" type="pres">
      <dgm:prSet presAssocID="{72132353-5EA8-40F1-8CC4-F4D55908A4B5}" presName="node" presStyleLbl="node1" presStyleIdx="0" presStyleCnt="6" custScaleX="122821">
        <dgm:presLayoutVars>
          <dgm:bulletEnabled val="1"/>
        </dgm:presLayoutVars>
      </dgm:prSet>
      <dgm:spPr/>
    </dgm:pt>
    <dgm:pt modelId="{B3ACA2A3-B294-4297-A9B7-A19C8D16C257}" type="pres">
      <dgm:prSet presAssocID="{4980DE9A-7A13-4B7A-A067-B517039D7419}" presName="parTrans" presStyleLbl="sibTrans2D1" presStyleIdx="1" presStyleCnt="6"/>
      <dgm:spPr/>
    </dgm:pt>
    <dgm:pt modelId="{09333C41-CCF9-4675-A421-898FAABEAC36}" type="pres">
      <dgm:prSet presAssocID="{4980DE9A-7A13-4B7A-A067-B517039D7419}" presName="connectorText" presStyleLbl="sibTrans2D1" presStyleIdx="1" presStyleCnt="6"/>
      <dgm:spPr/>
    </dgm:pt>
    <dgm:pt modelId="{94E13410-6229-4848-993E-12511E19A473}" type="pres">
      <dgm:prSet presAssocID="{0D9408E9-1C8E-448D-9856-06B31778D79C}" presName="node" presStyleLbl="node1" presStyleIdx="1" presStyleCnt="6">
        <dgm:presLayoutVars>
          <dgm:bulletEnabled val="1"/>
        </dgm:presLayoutVars>
      </dgm:prSet>
      <dgm:spPr/>
    </dgm:pt>
    <dgm:pt modelId="{4B73B4D6-98B5-4397-83BA-73CE52476ABC}" type="pres">
      <dgm:prSet presAssocID="{B1F35E42-52A8-40BB-B51C-8813CB8C329E}" presName="parTrans" presStyleLbl="sibTrans2D1" presStyleIdx="2" presStyleCnt="6"/>
      <dgm:spPr/>
    </dgm:pt>
    <dgm:pt modelId="{D63EE32F-C064-4B0A-AE8D-81303AF6B4C4}" type="pres">
      <dgm:prSet presAssocID="{B1F35E42-52A8-40BB-B51C-8813CB8C329E}" presName="connectorText" presStyleLbl="sibTrans2D1" presStyleIdx="2" presStyleCnt="6"/>
      <dgm:spPr/>
    </dgm:pt>
    <dgm:pt modelId="{F5B7600D-52E7-4771-90C6-093FC149CC91}" type="pres">
      <dgm:prSet presAssocID="{EFBC6A76-A10A-4409-BE4D-D0DF0626942A}" presName="node" presStyleLbl="node1" presStyleIdx="2" presStyleCnt="6">
        <dgm:presLayoutVars>
          <dgm:bulletEnabled val="1"/>
        </dgm:presLayoutVars>
      </dgm:prSet>
      <dgm:spPr/>
    </dgm:pt>
    <dgm:pt modelId="{ACA3EFFC-F5AC-49D3-A281-75FAD273B2C2}" type="pres">
      <dgm:prSet presAssocID="{E6B23BC8-9261-488E-904A-CD2A98820756}" presName="parTrans" presStyleLbl="sibTrans2D1" presStyleIdx="3" presStyleCnt="6"/>
      <dgm:spPr/>
    </dgm:pt>
    <dgm:pt modelId="{47979941-1FD8-427E-AF22-F2EDD3CA7CE8}" type="pres">
      <dgm:prSet presAssocID="{E6B23BC8-9261-488E-904A-CD2A98820756}" presName="connectorText" presStyleLbl="sibTrans2D1" presStyleIdx="3" presStyleCnt="6"/>
      <dgm:spPr/>
    </dgm:pt>
    <dgm:pt modelId="{8A1947A4-B716-4BC3-B487-9DD824794D5D}" type="pres">
      <dgm:prSet presAssocID="{14614A03-91B4-45B4-BB59-6C1702823073}" presName="node" presStyleLbl="node1" presStyleIdx="3" presStyleCnt="6" custScaleX="119127" custScaleY="93117">
        <dgm:presLayoutVars>
          <dgm:bulletEnabled val="1"/>
        </dgm:presLayoutVars>
      </dgm:prSet>
      <dgm:spPr/>
    </dgm:pt>
    <dgm:pt modelId="{E93DACAF-35D2-4B2E-A491-600702035014}" type="pres">
      <dgm:prSet presAssocID="{490732F3-186B-4B6F-8E9B-F550FD36F8E8}" presName="parTrans" presStyleLbl="sibTrans2D1" presStyleIdx="4" presStyleCnt="6"/>
      <dgm:spPr/>
    </dgm:pt>
    <dgm:pt modelId="{0BAE22F0-DD9C-474D-99BC-6D34062EA3BF}" type="pres">
      <dgm:prSet presAssocID="{490732F3-186B-4B6F-8E9B-F550FD36F8E8}" presName="connectorText" presStyleLbl="sibTrans2D1" presStyleIdx="4" presStyleCnt="6"/>
      <dgm:spPr/>
    </dgm:pt>
    <dgm:pt modelId="{113DF619-6AA4-4C42-B0B1-8FE8BC8885C8}" type="pres">
      <dgm:prSet presAssocID="{11ECF1CC-33C4-443B-9DB0-735BBFFC8538}" presName="node" presStyleLbl="node1" presStyleIdx="4" presStyleCnt="6" custScaleX="117570" custScaleY="104419">
        <dgm:presLayoutVars>
          <dgm:bulletEnabled val="1"/>
        </dgm:presLayoutVars>
      </dgm:prSet>
      <dgm:spPr/>
    </dgm:pt>
    <dgm:pt modelId="{C8C5E14F-4CBF-467E-B4D0-482F56ED6D40}" type="pres">
      <dgm:prSet presAssocID="{DCA62439-1321-40C0-B893-818D5280021D}" presName="parTrans" presStyleLbl="sibTrans2D1" presStyleIdx="5" presStyleCnt="6"/>
      <dgm:spPr/>
    </dgm:pt>
    <dgm:pt modelId="{634200F2-83B0-4D56-B875-87A47830B309}" type="pres">
      <dgm:prSet presAssocID="{DCA62439-1321-40C0-B893-818D5280021D}" presName="connectorText" presStyleLbl="sibTrans2D1" presStyleIdx="5" presStyleCnt="6"/>
      <dgm:spPr/>
    </dgm:pt>
    <dgm:pt modelId="{AC982CB5-77F3-4373-B6B4-C5F1389E9CA5}" type="pres">
      <dgm:prSet presAssocID="{BD614C45-9F91-42A4-B570-F7DFA3A84BE3}" presName="node" presStyleLbl="node1" presStyleIdx="5" presStyleCnt="6" custScaleX="130595" custScaleY="112575">
        <dgm:presLayoutVars>
          <dgm:bulletEnabled val="1"/>
        </dgm:presLayoutVars>
      </dgm:prSet>
      <dgm:spPr/>
    </dgm:pt>
  </dgm:ptLst>
  <dgm:cxnLst>
    <dgm:cxn modelId="{44873404-ED19-49BE-9F28-68F2628EB076}" srcId="{D219FF03-E659-424D-868A-11056515229C}" destId="{14614A03-91B4-45B4-BB59-6C1702823073}" srcOrd="3" destOrd="0" parTransId="{E6B23BC8-9261-488E-904A-CD2A98820756}" sibTransId="{E966294D-B30C-4DFD-BD38-6A373BEC7EE5}"/>
    <dgm:cxn modelId="{DE48C61E-9806-4CC9-B575-8B9212107159}" type="presOf" srcId="{DEA7B279-238C-49FB-B004-AE2F5ACA3795}" destId="{14DDCE38-D813-4231-B379-5601D1ED522A}" srcOrd="0" destOrd="0" presId="urn:microsoft.com/office/officeart/2005/8/layout/radial5"/>
    <dgm:cxn modelId="{7AE16323-A38D-4602-BDC8-D02C0FB4A3EB}" type="presOf" srcId="{72132353-5EA8-40F1-8CC4-F4D55908A4B5}" destId="{716B1578-7C36-4A08-B4F9-A5975693CB55}" srcOrd="0" destOrd="0" presId="urn:microsoft.com/office/officeart/2005/8/layout/radial5"/>
    <dgm:cxn modelId="{9E3EDF2A-7F1B-4204-894A-68285836B0C0}" srcId="{D219FF03-E659-424D-868A-11056515229C}" destId="{72132353-5EA8-40F1-8CC4-F4D55908A4B5}" srcOrd="0" destOrd="0" parTransId="{DEA7B279-238C-49FB-B004-AE2F5ACA3795}" sibTransId="{F9F996C7-2F8F-4241-9731-351541EE4B2A}"/>
    <dgm:cxn modelId="{9BB02730-1EED-4E80-9C47-FCED5936E678}" srcId="{D219FF03-E659-424D-868A-11056515229C}" destId="{11ECF1CC-33C4-443B-9DB0-735BBFFC8538}" srcOrd="4" destOrd="0" parTransId="{490732F3-186B-4B6F-8E9B-F550FD36F8E8}" sibTransId="{5D79D7D2-754A-4679-95A5-34822507A9E2}"/>
    <dgm:cxn modelId="{17F27F30-A846-4CD3-9158-80E126F71CB6}" type="presOf" srcId="{11ECF1CC-33C4-443B-9DB0-735BBFFC8538}" destId="{113DF619-6AA4-4C42-B0B1-8FE8BC8885C8}" srcOrd="0" destOrd="0" presId="urn:microsoft.com/office/officeart/2005/8/layout/radial5"/>
    <dgm:cxn modelId="{7D894D31-2F4E-4DC4-98EF-0230F358A86B}" type="presOf" srcId="{DCA62439-1321-40C0-B893-818D5280021D}" destId="{634200F2-83B0-4D56-B875-87A47830B309}" srcOrd="1" destOrd="0" presId="urn:microsoft.com/office/officeart/2005/8/layout/radial5"/>
    <dgm:cxn modelId="{B0233635-5429-47D6-AC6C-E7EB54BEC13D}" type="presOf" srcId="{4980DE9A-7A13-4B7A-A067-B517039D7419}" destId="{09333C41-CCF9-4675-A421-898FAABEAC36}" srcOrd="1" destOrd="0" presId="urn:microsoft.com/office/officeart/2005/8/layout/radial5"/>
    <dgm:cxn modelId="{80631137-81DB-4593-BEC7-04F43032B0E3}" type="presOf" srcId="{490732F3-186B-4B6F-8E9B-F550FD36F8E8}" destId="{0BAE22F0-DD9C-474D-99BC-6D34062EA3BF}" srcOrd="1" destOrd="0" presId="urn:microsoft.com/office/officeart/2005/8/layout/radial5"/>
    <dgm:cxn modelId="{337F6037-21C9-4069-8611-0099C254389B}" type="presOf" srcId="{490732F3-186B-4B6F-8E9B-F550FD36F8E8}" destId="{E93DACAF-35D2-4B2E-A491-600702035014}" srcOrd="0" destOrd="0" presId="urn:microsoft.com/office/officeart/2005/8/layout/radial5"/>
    <dgm:cxn modelId="{EB4CA366-340A-474B-97CD-916DB89BC750}" srcId="{D219FF03-E659-424D-868A-11056515229C}" destId="{EFBC6A76-A10A-4409-BE4D-D0DF0626942A}" srcOrd="2" destOrd="0" parTransId="{B1F35E42-52A8-40BB-B51C-8813CB8C329E}" sibTransId="{0CBC246A-DC3B-4DF9-929B-57623B7DD707}"/>
    <dgm:cxn modelId="{2CE3FB6D-2C61-4E07-9DE1-B0C71FCDB760}" type="presOf" srcId="{E6B23BC8-9261-488E-904A-CD2A98820756}" destId="{ACA3EFFC-F5AC-49D3-A281-75FAD273B2C2}" srcOrd="0" destOrd="0" presId="urn:microsoft.com/office/officeart/2005/8/layout/radial5"/>
    <dgm:cxn modelId="{81092F6E-315D-478E-96AA-E4D17D443A81}" type="presOf" srcId="{BD614C45-9F91-42A4-B570-F7DFA3A84BE3}" destId="{AC982CB5-77F3-4373-B6B4-C5F1389E9CA5}" srcOrd="0" destOrd="0" presId="urn:microsoft.com/office/officeart/2005/8/layout/radial5"/>
    <dgm:cxn modelId="{AA1EFA79-71D0-4FBE-B732-77C4E3F44252}" type="presOf" srcId="{14614A03-91B4-45B4-BB59-6C1702823073}" destId="{8A1947A4-B716-4BC3-B487-9DD824794D5D}" srcOrd="0" destOrd="0" presId="urn:microsoft.com/office/officeart/2005/8/layout/radial5"/>
    <dgm:cxn modelId="{C616F286-7F27-4E7F-8B4C-E3D57A075B7B}" type="presOf" srcId="{B1F35E42-52A8-40BB-B51C-8813CB8C329E}" destId="{D63EE32F-C064-4B0A-AE8D-81303AF6B4C4}" srcOrd="1" destOrd="0" presId="urn:microsoft.com/office/officeart/2005/8/layout/radial5"/>
    <dgm:cxn modelId="{E2969A8B-D8D3-4702-8CCD-0D35E9E62D3F}" type="presOf" srcId="{0D9408E9-1C8E-448D-9856-06B31778D79C}" destId="{94E13410-6229-4848-993E-12511E19A473}" srcOrd="0" destOrd="0" presId="urn:microsoft.com/office/officeart/2005/8/layout/radial5"/>
    <dgm:cxn modelId="{A266819F-9A4B-4BF3-907A-3DF128AAA041}" srcId="{35B27BC4-29E8-476C-B1EA-A7465A0D410B}" destId="{D219FF03-E659-424D-868A-11056515229C}" srcOrd="0" destOrd="0" parTransId="{05847379-F48B-45D8-8B77-943972BAB025}" sibTransId="{EF055D5E-06A9-4F78-B975-9C1784537C0F}"/>
    <dgm:cxn modelId="{39342FAF-D396-4646-B4C5-15DF3E8EF9FD}" type="presOf" srcId="{E6B23BC8-9261-488E-904A-CD2A98820756}" destId="{47979941-1FD8-427E-AF22-F2EDD3CA7CE8}" srcOrd="1" destOrd="0" presId="urn:microsoft.com/office/officeart/2005/8/layout/radial5"/>
    <dgm:cxn modelId="{023F92B6-D606-46B7-8F56-A8B8FC37E0B3}" type="presOf" srcId="{D219FF03-E659-424D-868A-11056515229C}" destId="{5FAD6E0E-F73A-42FC-800E-DCAC40D29D85}" srcOrd="0" destOrd="0" presId="urn:microsoft.com/office/officeart/2005/8/layout/radial5"/>
    <dgm:cxn modelId="{82E33DB7-6EE1-4B31-BD9A-01E681C02680}" type="presOf" srcId="{EFBC6A76-A10A-4409-BE4D-D0DF0626942A}" destId="{F5B7600D-52E7-4771-90C6-093FC149CC91}" srcOrd="0" destOrd="0" presId="urn:microsoft.com/office/officeart/2005/8/layout/radial5"/>
    <dgm:cxn modelId="{1D398BB8-B235-4B26-9090-329750AA87D1}" type="presOf" srcId="{35B27BC4-29E8-476C-B1EA-A7465A0D410B}" destId="{81C5E79A-D89D-4F68-AA67-506FE1D67118}" srcOrd="0" destOrd="0" presId="urn:microsoft.com/office/officeart/2005/8/layout/radial5"/>
    <dgm:cxn modelId="{68B0D8BE-2395-4A60-A8E4-BF1000971E51}" srcId="{D219FF03-E659-424D-868A-11056515229C}" destId="{BD614C45-9F91-42A4-B570-F7DFA3A84BE3}" srcOrd="5" destOrd="0" parTransId="{DCA62439-1321-40C0-B893-818D5280021D}" sibTransId="{CE8C1493-C47F-4DEE-85E3-FBD622CDDBDC}"/>
    <dgm:cxn modelId="{B430C7C2-3B19-4F20-85C3-B8927E7B2C72}" type="presOf" srcId="{B1F35E42-52A8-40BB-B51C-8813CB8C329E}" destId="{4B73B4D6-98B5-4397-83BA-73CE52476ABC}" srcOrd="0" destOrd="0" presId="urn:microsoft.com/office/officeart/2005/8/layout/radial5"/>
    <dgm:cxn modelId="{21397ACD-9537-42BA-80AA-A7F09DFBE630}" type="presOf" srcId="{DCA62439-1321-40C0-B893-818D5280021D}" destId="{C8C5E14F-4CBF-467E-B4D0-482F56ED6D40}" srcOrd="0" destOrd="0" presId="urn:microsoft.com/office/officeart/2005/8/layout/radial5"/>
    <dgm:cxn modelId="{2A23F7D8-5249-4B24-8A57-3757DF9E3E80}" srcId="{D219FF03-E659-424D-868A-11056515229C}" destId="{0D9408E9-1C8E-448D-9856-06B31778D79C}" srcOrd="1" destOrd="0" parTransId="{4980DE9A-7A13-4B7A-A067-B517039D7419}" sibTransId="{345FD9E2-0ECA-4229-A304-CCD2943515C0}"/>
    <dgm:cxn modelId="{663EF2DC-69AB-4676-B468-DFDACAC0159D}" type="presOf" srcId="{4980DE9A-7A13-4B7A-A067-B517039D7419}" destId="{B3ACA2A3-B294-4297-A9B7-A19C8D16C257}" srcOrd="0" destOrd="0" presId="urn:microsoft.com/office/officeart/2005/8/layout/radial5"/>
    <dgm:cxn modelId="{3611D5ED-4ACC-4FC3-A165-BE856BF14B87}" type="presOf" srcId="{DEA7B279-238C-49FB-B004-AE2F5ACA3795}" destId="{D6A1B482-51D5-4A37-9D42-20C995A3E03B}" srcOrd="1" destOrd="0" presId="urn:microsoft.com/office/officeart/2005/8/layout/radial5"/>
    <dgm:cxn modelId="{8659DF22-62FA-48B3-9EE2-3BEEB9E2287B}" type="presParOf" srcId="{81C5E79A-D89D-4F68-AA67-506FE1D67118}" destId="{5FAD6E0E-F73A-42FC-800E-DCAC40D29D85}" srcOrd="0" destOrd="0" presId="urn:microsoft.com/office/officeart/2005/8/layout/radial5"/>
    <dgm:cxn modelId="{3213BB78-81B8-4D60-B9FE-9C0BD9DAA0A1}" type="presParOf" srcId="{81C5E79A-D89D-4F68-AA67-506FE1D67118}" destId="{14DDCE38-D813-4231-B379-5601D1ED522A}" srcOrd="1" destOrd="0" presId="urn:microsoft.com/office/officeart/2005/8/layout/radial5"/>
    <dgm:cxn modelId="{42310934-2D53-4FEE-AFE3-ADE8DF046D4A}" type="presParOf" srcId="{14DDCE38-D813-4231-B379-5601D1ED522A}" destId="{D6A1B482-51D5-4A37-9D42-20C995A3E03B}" srcOrd="0" destOrd="0" presId="urn:microsoft.com/office/officeart/2005/8/layout/radial5"/>
    <dgm:cxn modelId="{AB195442-FABB-4766-AEC4-02AF4C7265F9}" type="presParOf" srcId="{81C5E79A-D89D-4F68-AA67-506FE1D67118}" destId="{716B1578-7C36-4A08-B4F9-A5975693CB55}" srcOrd="2" destOrd="0" presId="urn:microsoft.com/office/officeart/2005/8/layout/radial5"/>
    <dgm:cxn modelId="{DCCDB192-0D5A-490E-A38F-4BBDF4DF00F7}" type="presParOf" srcId="{81C5E79A-D89D-4F68-AA67-506FE1D67118}" destId="{B3ACA2A3-B294-4297-A9B7-A19C8D16C257}" srcOrd="3" destOrd="0" presId="urn:microsoft.com/office/officeart/2005/8/layout/radial5"/>
    <dgm:cxn modelId="{A60A4233-138F-46F5-97A3-011B5F7861EF}" type="presParOf" srcId="{B3ACA2A3-B294-4297-A9B7-A19C8D16C257}" destId="{09333C41-CCF9-4675-A421-898FAABEAC36}" srcOrd="0" destOrd="0" presId="urn:microsoft.com/office/officeart/2005/8/layout/radial5"/>
    <dgm:cxn modelId="{D2BC7F37-1F3B-41CB-A570-348B6C84300D}" type="presParOf" srcId="{81C5E79A-D89D-4F68-AA67-506FE1D67118}" destId="{94E13410-6229-4848-993E-12511E19A473}" srcOrd="4" destOrd="0" presId="urn:microsoft.com/office/officeart/2005/8/layout/radial5"/>
    <dgm:cxn modelId="{DE2D7EA7-3B98-4F49-9665-186CB444F747}" type="presParOf" srcId="{81C5E79A-D89D-4F68-AA67-506FE1D67118}" destId="{4B73B4D6-98B5-4397-83BA-73CE52476ABC}" srcOrd="5" destOrd="0" presId="urn:microsoft.com/office/officeart/2005/8/layout/radial5"/>
    <dgm:cxn modelId="{217908A8-657D-424D-BD20-679836CD7F88}" type="presParOf" srcId="{4B73B4D6-98B5-4397-83BA-73CE52476ABC}" destId="{D63EE32F-C064-4B0A-AE8D-81303AF6B4C4}" srcOrd="0" destOrd="0" presId="urn:microsoft.com/office/officeart/2005/8/layout/radial5"/>
    <dgm:cxn modelId="{6D31E37F-33BE-44FC-93E4-FB0AFDFC5C76}" type="presParOf" srcId="{81C5E79A-D89D-4F68-AA67-506FE1D67118}" destId="{F5B7600D-52E7-4771-90C6-093FC149CC91}" srcOrd="6" destOrd="0" presId="urn:microsoft.com/office/officeart/2005/8/layout/radial5"/>
    <dgm:cxn modelId="{D4808B4E-D1C2-46FE-98EB-65CBBAC11AEC}" type="presParOf" srcId="{81C5E79A-D89D-4F68-AA67-506FE1D67118}" destId="{ACA3EFFC-F5AC-49D3-A281-75FAD273B2C2}" srcOrd="7" destOrd="0" presId="urn:microsoft.com/office/officeart/2005/8/layout/radial5"/>
    <dgm:cxn modelId="{6D7DC42D-BC07-4484-A12C-8D15F421DDED}" type="presParOf" srcId="{ACA3EFFC-F5AC-49D3-A281-75FAD273B2C2}" destId="{47979941-1FD8-427E-AF22-F2EDD3CA7CE8}" srcOrd="0" destOrd="0" presId="urn:microsoft.com/office/officeart/2005/8/layout/radial5"/>
    <dgm:cxn modelId="{C27BE4F5-F5EA-42FB-9D68-231C1955BB54}" type="presParOf" srcId="{81C5E79A-D89D-4F68-AA67-506FE1D67118}" destId="{8A1947A4-B716-4BC3-B487-9DD824794D5D}" srcOrd="8" destOrd="0" presId="urn:microsoft.com/office/officeart/2005/8/layout/radial5"/>
    <dgm:cxn modelId="{0FF1F21C-E5A1-410F-89B1-D7D0CA83B195}" type="presParOf" srcId="{81C5E79A-D89D-4F68-AA67-506FE1D67118}" destId="{E93DACAF-35D2-4B2E-A491-600702035014}" srcOrd="9" destOrd="0" presId="urn:microsoft.com/office/officeart/2005/8/layout/radial5"/>
    <dgm:cxn modelId="{FDAF5BD4-C735-48B9-8DBC-665D83880477}" type="presParOf" srcId="{E93DACAF-35D2-4B2E-A491-600702035014}" destId="{0BAE22F0-DD9C-474D-99BC-6D34062EA3BF}" srcOrd="0" destOrd="0" presId="urn:microsoft.com/office/officeart/2005/8/layout/radial5"/>
    <dgm:cxn modelId="{2944AC48-59C6-4E91-80CE-4537B9164FE1}" type="presParOf" srcId="{81C5E79A-D89D-4F68-AA67-506FE1D67118}" destId="{113DF619-6AA4-4C42-B0B1-8FE8BC8885C8}" srcOrd="10" destOrd="0" presId="urn:microsoft.com/office/officeart/2005/8/layout/radial5"/>
    <dgm:cxn modelId="{AC1BA2EA-6253-4EA6-A960-15C193328E5F}" type="presParOf" srcId="{81C5E79A-D89D-4F68-AA67-506FE1D67118}" destId="{C8C5E14F-4CBF-467E-B4D0-482F56ED6D40}" srcOrd="11" destOrd="0" presId="urn:microsoft.com/office/officeart/2005/8/layout/radial5"/>
    <dgm:cxn modelId="{DC958154-5C63-4555-BFEA-AEFC037CD73E}" type="presParOf" srcId="{C8C5E14F-4CBF-467E-B4D0-482F56ED6D40}" destId="{634200F2-83B0-4D56-B875-87A47830B309}" srcOrd="0" destOrd="0" presId="urn:microsoft.com/office/officeart/2005/8/layout/radial5"/>
    <dgm:cxn modelId="{571D3237-4124-497C-BF9A-F6C5C537FADC}" type="presParOf" srcId="{81C5E79A-D89D-4F68-AA67-506FE1D67118}" destId="{AC982CB5-77F3-4373-B6B4-C5F1389E9CA5}"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F35AC3-29BD-4820-927B-53392F353F44}" type="doc">
      <dgm:prSet loTypeId="urn:microsoft.com/office/officeart/2005/8/layout/radial1" loCatId="cycle" qsTypeId="urn:microsoft.com/office/officeart/2005/8/quickstyle/simple1" qsCatId="simple" csTypeId="urn:microsoft.com/office/officeart/2005/8/colors/accent2_1" csCatId="accent2" phldr="1"/>
      <dgm:spPr/>
      <dgm:t>
        <a:bodyPr/>
        <a:lstStyle/>
        <a:p>
          <a:endParaRPr lang="es-ES"/>
        </a:p>
      </dgm:t>
    </dgm:pt>
    <dgm:pt modelId="{9EEE00F7-6318-4E4F-B743-561D353E24D4}">
      <dgm:prSet phldrT="[Texto]"/>
      <dgm:spPr>
        <a:solidFill>
          <a:srgbClr val="FF7C80"/>
        </a:solidFill>
      </dgm:spPr>
      <dgm:t>
        <a:bodyPr/>
        <a:lstStyle/>
        <a:p>
          <a:r>
            <a:rPr lang="es-ES" dirty="0"/>
            <a:t>¿Cómo plantear la situación?</a:t>
          </a:r>
        </a:p>
      </dgm:t>
    </dgm:pt>
    <dgm:pt modelId="{C3C3A3CE-FDB7-4B95-B555-5BEE3AFB0CD0}" type="parTrans" cxnId="{98D2E502-9DF7-4262-A622-465D4204564B}">
      <dgm:prSet/>
      <dgm:spPr/>
      <dgm:t>
        <a:bodyPr/>
        <a:lstStyle/>
        <a:p>
          <a:endParaRPr lang="es-ES"/>
        </a:p>
      </dgm:t>
    </dgm:pt>
    <dgm:pt modelId="{F19F8668-CC1D-4EA3-BF51-47B5BD1C6A57}" type="sibTrans" cxnId="{98D2E502-9DF7-4262-A622-465D4204564B}">
      <dgm:prSet/>
      <dgm:spPr/>
      <dgm:t>
        <a:bodyPr/>
        <a:lstStyle/>
        <a:p>
          <a:endParaRPr lang="es-ES"/>
        </a:p>
      </dgm:t>
    </dgm:pt>
    <dgm:pt modelId="{F0D7674B-3866-47AB-83A2-469428D2DC22}">
      <dgm:prSet custT="1"/>
      <dgm:spPr>
        <a:solidFill>
          <a:schemeClr val="accent1">
            <a:lumMod val="20000"/>
            <a:lumOff val="80000"/>
          </a:schemeClr>
        </a:solidFill>
      </dgm:spPr>
      <dgm:t>
        <a:bodyPr/>
        <a:lstStyle/>
        <a:p>
          <a:r>
            <a:rPr lang="es-PE" sz="1400" dirty="0"/>
            <a:t>La situación debe plantear una pregunta o descripción de una problemática</a:t>
          </a:r>
          <a:endParaRPr lang="es-ES" sz="1400" dirty="0"/>
        </a:p>
      </dgm:t>
    </dgm:pt>
    <dgm:pt modelId="{A502650D-D52C-4417-8D45-616529A1CD29}" type="parTrans" cxnId="{B9F514E5-F725-483B-8FB1-B2665069AA08}">
      <dgm:prSet/>
      <dgm:spPr/>
      <dgm:t>
        <a:bodyPr/>
        <a:lstStyle/>
        <a:p>
          <a:endParaRPr lang="es-ES"/>
        </a:p>
      </dgm:t>
    </dgm:pt>
    <dgm:pt modelId="{E2CD50D7-6427-412D-83F6-F1942C2316F6}" type="sibTrans" cxnId="{B9F514E5-F725-483B-8FB1-B2665069AA08}">
      <dgm:prSet/>
      <dgm:spPr/>
      <dgm:t>
        <a:bodyPr/>
        <a:lstStyle/>
        <a:p>
          <a:endParaRPr lang="es-ES"/>
        </a:p>
      </dgm:t>
    </dgm:pt>
    <dgm:pt modelId="{5A19D719-7BB0-48CC-BBDD-274EE57C278D}">
      <dgm:prSet custT="1"/>
      <dgm:spPr>
        <a:solidFill>
          <a:schemeClr val="accent1">
            <a:lumMod val="20000"/>
            <a:lumOff val="80000"/>
          </a:schemeClr>
        </a:solidFill>
      </dgm:spPr>
      <dgm:t>
        <a:bodyPr/>
        <a:lstStyle/>
        <a:p>
          <a:r>
            <a:rPr lang="es-PE" sz="1200" dirty="0"/>
            <a:t>La situación debe ser significativa, debe generar un interés o cuestionamiento a sus conocimientos, concepciones, actitudes, representaciones, vivencias, emociones, ideas, creencias, entre otros.</a:t>
          </a:r>
          <a:endParaRPr lang="es-ES" sz="1200" dirty="0"/>
        </a:p>
      </dgm:t>
    </dgm:pt>
    <dgm:pt modelId="{C92C2D03-C5FE-4468-9691-BFD4B579CE4A}" type="parTrans" cxnId="{E97FADA2-42C5-4D9A-8660-4C97E7DAC591}">
      <dgm:prSet/>
      <dgm:spPr/>
      <dgm:t>
        <a:bodyPr/>
        <a:lstStyle/>
        <a:p>
          <a:endParaRPr lang="es-ES"/>
        </a:p>
      </dgm:t>
    </dgm:pt>
    <dgm:pt modelId="{5826ECEC-3DCA-4153-AD7B-80D22735F09A}" type="sibTrans" cxnId="{E97FADA2-42C5-4D9A-8660-4C97E7DAC591}">
      <dgm:prSet/>
      <dgm:spPr/>
      <dgm:t>
        <a:bodyPr/>
        <a:lstStyle/>
        <a:p>
          <a:endParaRPr lang="es-ES"/>
        </a:p>
      </dgm:t>
    </dgm:pt>
    <dgm:pt modelId="{65F7BA96-7AB4-4C11-9641-02E55D8A98EE}">
      <dgm:prSet custT="1"/>
      <dgm:spPr>
        <a:solidFill>
          <a:schemeClr val="accent1">
            <a:lumMod val="20000"/>
            <a:lumOff val="80000"/>
          </a:schemeClr>
        </a:solidFill>
      </dgm:spPr>
      <dgm:t>
        <a:bodyPr/>
        <a:lstStyle/>
        <a:p>
          <a:r>
            <a:rPr lang="es-PE" sz="1400" dirty="0"/>
            <a:t>La situación debe permitir abordar problemáticas, actitudes, estereotipos. </a:t>
          </a:r>
          <a:r>
            <a:rPr lang="es-MX" sz="1400" dirty="0"/>
            <a:t>sesgos cotidianos a la luz de los enfoques transversales</a:t>
          </a:r>
          <a:r>
            <a:rPr lang="es-MX" sz="800" dirty="0"/>
            <a:t>.</a:t>
          </a:r>
          <a:endParaRPr lang="es-ES" sz="800" dirty="0"/>
        </a:p>
      </dgm:t>
    </dgm:pt>
    <dgm:pt modelId="{96E99F8D-7775-40D8-84BD-2A3C3A40559A}" type="parTrans" cxnId="{FFCF8CD0-76A3-4587-A16C-749E1DF4BA4E}">
      <dgm:prSet/>
      <dgm:spPr/>
      <dgm:t>
        <a:bodyPr/>
        <a:lstStyle/>
        <a:p>
          <a:endParaRPr lang="es-ES"/>
        </a:p>
      </dgm:t>
    </dgm:pt>
    <dgm:pt modelId="{AAEB2AB4-7D6A-4E72-B662-30993D3136F4}" type="sibTrans" cxnId="{FFCF8CD0-76A3-4587-A16C-749E1DF4BA4E}">
      <dgm:prSet/>
      <dgm:spPr/>
      <dgm:t>
        <a:bodyPr/>
        <a:lstStyle/>
        <a:p>
          <a:endParaRPr lang="es-ES"/>
        </a:p>
      </dgm:t>
    </dgm:pt>
    <dgm:pt modelId="{5B44FB1B-B948-4F8A-93C8-133317B9CD80}">
      <dgm:prSet custT="1"/>
      <dgm:spPr>
        <a:solidFill>
          <a:schemeClr val="accent1">
            <a:lumMod val="20000"/>
            <a:lumOff val="80000"/>
          </a:schemeClr>
        </a:solidFill>
      </dgm:spPr>
      <dgm:t>
        <a:bodyPr/>
        <a:lstStyle/>
        <a:p>
          <a:pPr algn="ctr"/>
          <a:r>
            <a:rPr lang="es-PE" sz="1200" dirty="0"/>
            <a:t>La situación debe identificar y describir aspectos y contextos vinculados con situaciones a nivel local, regional, nacional o global, las cuales son reales o simuladas (posibles en la realidad)</a:t>
          </a:r>
          <a:endParaRPr lang="es-ES" sz="1200" dirty="0"/>
        </a:p>
      </dgm:t>
    </dgm:pt>
    <dgm:pt modelId="{643FE851-0083-4E48-A233-9A1DA5CDAB51}" type="parTrans" cxnId="{84E7CB5E-8824-4123-A458-894ED12528C4}">
      <dgm:prSet/>
      <dgm:spPr/>
      <dgm:t>
        <a:bodyPr/>
        <a:lstStyle/>
        <a:p>
          <a:endParaRPr lang="es-ES"/>
        </a:p>
      </dgm:t>
    </dgm:pt>
    <dgm:pt modelId="{75820DA5-AAE1-4532-8237-BD4DF3536557}" type="sibTrans" cxnId="{84E7CB5E-8824-4123-A458-894ED12528C4}">
      <dgm:prSet/>
      <dgm:spPr/>
      <dgm:t>
        <a:bodyPr/>
        <a:lstStyle/>
        <a:p>
          <a:endParaRPr lang="es-ES"/>
        </a:p>
      </dgm:t>
    </dgm:pt>
    <dgm:pt modelId="{DB98A9B0-8021-4613-8851-59DBC2BFB1A1}" type="pres">
      <dgm:prSet presAssocID="{ABF35AC3-29BD-4820-927B-53392F353F44}" presName="cycle" presStyleCnt="0">
        <dgm:presLayoutVars>
          <dgm:chMax val="1"/>
          <dgm:dir/>
          <dgm:animLvl val="ctr"/>
          <dgm:resizeHandles val="exact"/>
        </dgm:presLayoutVars>
      </dgm:prSet>
      <dgm:spPr/>
    </dgm:pt>
    <dgm:pt modelId="{EA09448B-F962-41F1-8AC6-2C696D7451FF}" type="pres">
      <dgm:prSet presAssocID="{9EEE00F7-6318-4E4F-B743-561D353E24D4}" presName="centerShape" presStyleLbl="node0" presStyleIdx="0" presStyleCnt="1"/>
      <dgm:spPr/>
    </dgm:pt>
    <dgm:pt modelId="{E55E36F5-3B15-4A36-98FD-2281C48E8F82}" type="pres">
      <dgm:prSet presAssocID="{A502650D-D52C-4417-8D45-616529A1CD29}" presName="Name9" presStyleLbl="parChTrans1D2" presStyleIdx="0" presStyleCnt="4"/>
      <dgm:spPr/>
    </dgm:pt>
    <dgm:pt modelId="{752DE267-C3AE-4A1C-8C78-971DCD78BFF7}" type="pres">
      <dgm:prSet presAssocID="{A502650D-D52C-4417-8D45-616529A1CD29}" presName="connTx" presStyleLbl="parChTrans1D2" presStyleIdx="0" presStyleCnt="4"/>
      <dgm:spPr/>
    </dgm:pt>
    <dgm:pt modelId="{379E3481-0ED3-4250-9209-2B7246E972CA}" type="pres">
      <dgm:prSet presAssocID="{F0D7674B-3866-47AB-83A2-469428D2DC22}" presName="node" presStyleLbl="node1" presStyleIdx="0" presStyleCnt="4" custScaleX="413841">
        <dgm:presLayoutVars>
          <dgm:bulletEnabled val="1"/>
        </dgm:presLayoutVars>
      </dgm:prSet>
      <dgm:spPr/>
    </dgm:pt>
    <dgm:pt modelId="{45C7C8F0-C5A7-4A98-A5D7-572DE1F77875}" type="pres">
      <dgm:prSet presAssocID="{643FE851-0083-4E48-A233-9A1DA5CDAB51}" presName="Name9" presStyleLbl="parChTrans1D2" presStyleIdx="1" presStyleCnt="4"/>
      <dgm:spPr/>
    </dgm:pt>
    <dgm:pt modelId="{F76CDDDB-C1FE-4F9A-956C-A5E036D7C63E}" type="pres">
      <dgm:prSet presAssocID="{643FE851-0083-4E48-A233-9A1DA5CDAB51}" presName="connTx" presStyleLbl="parChTrans1D2" presStyleIdx="1" presStyleCnt="4"/>
      <dgm:spPr/>
    </dgm:pt>
    <dgm:pt modelId="{BC31A5B4-2D15-4021-AACB-2DBC683642E1}" type="pres">
      <dgm:prSet presAssocID="{5B44FB1B-B948-4F8A-93C8-133317B9CD80}" presName="node" presStyleLbl="node1" presStyleIdx="1" presStyleCnt="4" custScaleX="363761" custScaleY="133075" custRadScaleRad="220377" custRadScaleInc="4212">
        <dgm:presLayoutVars>
          <dgm:bulletEnabled val="1"/>
        </dgm:presLayoutVars>
      </dgm:prSet>
      <dgm:spPr/>
    </dgm:pt>
    <dgm:pt modelId="{50F6E1E4-C7BB-4CAF-87E6-E4B00A01C275}" type="pres">
      <dgm:prSet presAssocID="{96E99F8D-7775-40D8-84BD-2A3C3A40559A}" presName="Name9" presStyleLbl="parChTrans1D2" presStyleIdx="2" presStyleCnt="4"/>
      <dgm:spPr/>
    </dgm:pt>
    <dgm:pt modelId="{61E79887-16BE-4BFB-86A7-25144C6EE61B}" type="pres">
      <dgm:prSet presAssocID="{96E99F8D-7775-40D8-84BD-2A3C3A40559A}" presName="connTx" presStyleLbl="parChTrans1D2" presStyleIdx="2" presStyleCnt="4"/>
      <dgm:spPr/>
    </dgm:pt>
    <dgm:pt modelId="{7F63FD8B-33A1-49E1-866C-5E889F8CE152}" type="pres">
      <dgm:prSet presAssocID="{65F7BA96-7AB4-4C11-9641-02E55D8A98EE}" presName="node" presStyleLbl="node1" presStyleIdx="2" presStyleCnt="4" custScaleX="451533">
        <dgm:presLayoutVars>
          <dgm:bulletEnabled val="1"/>
        </dgm:presLayoutVars>
      </dgm:prSet>
      <dgm:spPr/>
    </dgm:pt>
    <dgm:pt modelId="{B8D47A03-6316-466C-8079-DF6214FF6E37}" type="pres">
      <dgm:prSet presAssocID="{C92C2D03-C5FE-4468-9691-BFD4B579CE4A}" presName="Name9" presStyleLbl="parChTrans1D2" presStyleIdx="3" presStyleCnt="4"/>
      <dgm:spPr/>
    </dgm:pt>
    <dgm:pt modelId="{23294848-E467-4FD1-A136-4F13CA5D315B}" type="pres">
      <dgm:prSet presAssocID="{C92C2D03-C5FE-4468-9691-BFD4B579CE4A}" presName="connTx" presStyleLbl="parChTrans1D2" presStyleIdx="3" presStyleCnt="4"/>
      <dgm:spPr/>
    </dgm:pt>
    <dgm:pt modelId="{F6008FBB-231E-4B2F-AF38-7D90B4AC6E6D}" type="pres">
      <dgm:prSet presAssocID="{5A19D719-7BB0-48CC-BBDD-274EE57C278D}" presName="node" presStyleLbl="node1" presStyleIdx="3" presStyleCnt="4" custScaleX="395276" custScaleY="141566" custRadScaleRad="205936" custRadScaleInc="-1311">
        <dgm:presLayoutVars>
          <dgm:bulletEnabled val="1"/>
        </dgm:presLayoutVars>
      </dgm:prSet>
      <dgm:spPr/>
    </dgm:pt>
  </dgm:ptLst>
  <dgm:cxnLst>
    <dgm:cxn modelId="{98D2E502-9DF7-4262-A622-465D4204564B}" srcId="{ABF35AC3-29BD-4820-927B-53392F353F44}" destId="{9EEE00F7-6318-4E4F-B743-561D353E24D4}" srcOrd="0" destOrd="0" parTransId="{C3C3A3CE-FDB7-4B95-B555-5BEE3AFB0CD0}" sibTransId="{F19F8668-CC1D-4EA3-BF51-47B5BD1C6A57}"/>
    <dgm:cxn modelId="{D52D221A-8DC8-47AC-9CAE-6D44293C1C36}" type="presOf" srcId="{643FE851-0083-4E48-A233-9A1DA5CDAB51}" destId="{F76CDDDB-C1FE-4F9A-956C-A5E036D7C63E}" srcOrd="1" destOrd="0" presId="urn:microsoft.com/office/officeart/2005/8/layout/radial1"/>
    <dgm:cxn modelId="{09D32826-D298-47A8-BFCD-177388F4DC10}" type="presOf" srcId="{A502650D-D52C-4417-8D45-616529A1CD29}" destId="{752DE267-C3AE-4A1C-8C78-971DCD78BFF7}" srcOrd="1" destOrd="0" presId="urn:microsoft.com/office/officeart/2005/8/layout/radial1"/>
    <dgm:cxn modelId="{1FF0C12A-461C-4558-B9A5-70F7A984C6E3}" type="presOf" srcId="{ABF35AC3-29BD-4820-927B-53392F353F44}" destId="{DB98A9B0-8021-4613-8851-59DBC2BFB1A1}" srcOrd="0" destOrd="0" presId="urn:microsoft.com/office/officeart/2005/8/layout/radial1"/>
    <dgm:cxn modelId="{2608DA5D-FD92-4068-B9B9-4CCB7170583E}" type="presOf" srcId="{5A19D719-7BB0-48CC-BBDD-274EE57C278D}" destId="{F6008FBB-231E-4B2F-AF38-7D90B4AC6E6D}" srcOrd="0" destOrd="0" presId="urn:microsoft.com/office/officeart/2005/8/layout/radial1"/>
    <dgm:cxn modelId="{84E7CB5E-8824-4123-A458-894ED12528C4}" srcId="{9EEE00F7-6318-4E4F-B743-561D353E24D4}" destId="{5B44FB1B-B948-4F8A-93C8-133317B9CD80}" srcOrd="1" destOrd="0" parTransId="{643FE851-0083-4E48-A233-9A1DA5CDAB51}" sibTransId="{75820DA5-AAE1-4532-8237-BD4DF3536557}"/>
    <dgm:cxn modelId="{F0C2D144-1D77-408A-BF05-1F8B14BE8E3C}" type="presOf" srcId="{643FE851-0083-4E48-A233-9A1DA5CDAB51}" destId="{45C7C8F0-C5A7-4A98-A5D7-572DE1F77875}" srcOrd="0" destOrd="0" presId="urn:microsoft.com/office/officeart/2005/8/layout/radial1"/>
    <dgm:cxn modelId="{AEF40669-7074-4754-A5CC-0B9964C164FC}" type="presOf" srcId="{96E99F8D-7775-40D8-84BD-2A3C3A40559A}" destId="{50F6E1E4-C7BB-4CAF-87E6-E4B00A01C275}" srcOrd="0" destOrd="0" presId="urn:microsoft.com/office/officeart/2005/8/layout/radial1"/>
    <dgm:cxn modelId="{6508016C-9A2A-4135-B0D4-880DC400CB27}" type="presOf" srcId="{9EEE00F7-6318-4E4F-B743-561D353E24D4}" destId="{EA09448B-F962-41F1-8AC6-2C696D7451FF}" srcOrd="0" destOrd="0" presId="urn:microsoft.com/office/officeart/2005/8/layout/radial1"/>
    <dgm:cxn modelId="{7C322781-5AE6-4BA5-91CC-531B1F87F428}" type="presOf" srcId="{A502650D-D52C-4417-8D45-616529A1CD29}" destId="{E55E36F5-3B15-4A36-98FD-2281C48E8F82}" srcOrd="0" destOrd="0" presId="urn:microsoft.com/office/officeart/2005/8/layout/radial1"/>
    <dgm:cxn modelId="{E90B6C82-5716-4891-A4B3-E8541E629BDB}" type="presOf" srcId="{C92C2D03-C5FE-4468-9691-BFD4B579CE4A}" destId="{23294848-E467-4FD1-A136-4F13CA5D315B}" srcOrd="1" destOrd="0" presId="urn:microsoft.com/office/officeart/2005/8/layout/radial1"/>
    <dgm:cxn modelId="{E97FADA2-42C5-4D9A-8660-4C97E7DAC591}" srcId="{9EEE00F7-6318-4E4F-B743-561D353E24D4}" destId="{5A19D719-7BB0-48CC-BBDD-274EE57C278D}" srcOrd="3" destOrd="0" parTransId="{C92C2D03-C5FE-4468-9691-BFD4B579CE4A}" sibTransId="{5826ECEC-3DCA-4153-AD7B-80D22735F09A}"/>
    <dgm:cxn modelId="{E23F75B7-F6FB-435A-8F1D-10507C643718}" type="presOf" srcId="{96E99F8D-7775-40D8-84BD-2A3C3A40559A}" destId="{61E79887-16BE-4BFB-86A7-25144C6EE61B}" srcOrd="1" destOrd="0" presId="urn:microsoft.com/office/officeart/2005/8/layout/radial1"/>
    <dgm:cxn modelId="{FFCF8CD0-76A3-4587-A16C-749E1DF4BA4E}" srcId="{9EEE00F7-6318-4E4F-B743-561D353E24D4}" destId="{65F7BA96-7AB4-4C11-9641-02E55D8A98EE}" srcOrd="2" destOrd="0" parTransId="{96E99F8D-7775-40D8-84BD-2A3C3A40559A}" sibTransId="{AAEB2AB4-7D6A-4E72-B662-30993D3136F4}"/>
    <dgm:cxn modelId="{5E4C74D1-0488-4711-96AD-A4D9A49F2AF3}" type="presOf" srcId="{F0D7674B-3866-47AB-83A2-469428D2DC22}" destId="{379E3481-0ED3-4250-9209-2B7246E972CA}" srcOrd="0" destOrd="0" presId="urn:microsoft.com/office/officeart/2005/8/layout/radial1"/>
    <dgm:cxn modelId="{7F7572D2-6F75-48B8-AE81-2D13FA830B1F}" type="presOf" srcId="{C92C2D03-C5FE-4468-9691-BFD4B579CE4A}" destId="{B8D47A03-6316-466C-8079-DF6214FF6E37}" srcOrd="0" destOrd="0" presId="urn:microsoft.com/office/officeart/2005/8/layout/radial1"/>
    <dgm:cxn modelId="{2E8207E1-E5C1-4408-8A8F-E601AE8C6F94}" type="presOf" srcId="{65F7BA96-7AB4-4C11-9641-02E55D8A98EE}" destId="{7F63FD8B-33A1-49E1-866C-5E889F8CE152}" srcOrd="0" destOrd="0" presId="urn:microsoft.com/office/officeart/2005/8/layout/radial1"/>
    <dgm:cxn modelId="{B9F514E5-F725-483B-8FB1-B2665069AA08}" srcId="{9EEE00F7-6318-4E4F-B743-561D353E24D4}" destId="{F0D7674B-3866-47AB-83A2-469428D2DC22}" srcOrd="0" destOrd="0" parTransId="{A502650D-D52C-4417-8D45-616529A1CD29}" sibTransId="{E2CD50D7-6427-412D-83F6-F1942C2316F6}"/>
    <dgm:cxn modelId="{2BE85DE6-F920-4133-AFAB-6D15F5C70CAF}" type="presOf" srcId="{5B44FB1B-B948-4F8A-93C8-133317B9CD80}" destId="{BC31A5B4-2D15-4021-AACB-2DBC683642E1}" srcOrd="0" destOrd="0" presId="urn:microsoft.com/office/officeart/2005/8/layout/radial1"/>
    <dgm:cxn modelId="{8BCC151D-5CAF-4A04-8C82-A88355410B76}" type="presParOf" srcId="{DB98A9B0-8021-4613-8851-59DBC2BFB1A1}" destId="{EA09448B-F962-41F1-8AC6-2C696D7451FF}" srcOrd="0" destOrd="0" presId="urn:microsoft.com/office/officeart/2005/8/layout/radial1"/>
    <dgm:cxn modelId="{5AB67BE0-5A96-4247-978C-B2F1A9DB412B}" type="presParOf" srcId="{DB98A9B0-8021-4613-8851-59DBC2BFB1A1}" destId="{E55E36F5-3B15-4A36-98FD-2281C48E8F82}" srcOrd="1" destOrd="0" presId="urn:microsoft.com/office/officeart/2005/8/layout/radial1"/>
    <dgm:cxn modelId="{A04D8B28-CAA7-4149-9F3D-CA9E1C64D040}" type="presParOf" srcId="{E55E36F5-3B15-4A36-98FD-2281C48E8F82}" destId="{752DE267-C3AE-4A1C-8C78-971DCD78BFF7}" srcOrd="0" destOrd="0" presId="urn:microsoft.com/office/officeart/2005/8/layout/radial1"/>
    <dgm:cxn modelId="{3A81B75B-6BB8-4548-A73D-85850629E02F}" type="presParOf" srcId="{DB98A9B0-8021-4613-8851-59DBC2BFB1A1}" destId="{379E3481-0ED3-4250-9209-2B7246E972CA}" srcOrd="2" destOrd="0" presId="urn:microsoft.com/office/officeart/2005/8/layout/radial1"/>
    <dgm:cxn modelId="{0E4CAC09-A8BC-40B5-ABDC-385749F81EF1}" type="presParOf" srcId="{DB98A9B0-8021-4613-8851-59DBC2BFB1A1}" destId="{45C7C8F0-C5A7-4A98-A5D7-572DE1F77875}" srcOrd="3" destOrd="0" presId="urn:microsoft.com/office/officeart/2005/8/layout/radial1"/>
    <dgm:cxn modelId="{927FE17B-312F-4A5C-A123-119155A61DCA}" type="presParOf" srcId="{45C7C8F0-C5A7-4A98-A5D7-572DE1F77875}" destId="{F76CDDDB-C1FE-4F9A-956C-A5E036D7C63E}" srcOrd="0" destOrd="0" presId="urn:microsoft.com/office/officeart/2005/8/layout/radial1"/>
    <dgm:cxn modelId="{70B73CC8-8C4D-4CD1-8919-28D8153FE582}" type="presParOf" srcId="{DB98A9B0-8021-4613-8851-59DBC2BFB1A1}" destId="{BC31A5B4-2D15-4021-AACB-2DBC683642E1}" srcOrd="4" destOrd="0" presId="urn:microsoft.com/office/officeart/2005/8/layout/radial1"/>
    <dgm:cxn modelId="{A68B95AB-6C93-4BDE-843E-3305A2385B1A}" type="presParOf" srcId="{DB98A9B0-8021-4613-8851-59DBC2BFB1A1}" destId="{50F6E1E4-C7BB-4CAF-87E6-E4B00A01C275}" srcOrd="5" destOrd="0" presId="urn:microsoft.com/office/officeart/2005/8/layout/radial1"/>
    <dgm:cxn modelId="{DFE9DEEF-D8B0-4232-98F3-C3F864E0233F}" type="presParOf" srcId="{50F6E1E4-C7BB-4CAF-87E6-E4B00A01C275}" destId="{61E79887-16BE-4BFB-86A7-25144C6EE61B}" srcOrd="0" destOrd="0" presId="urn:microsoft.com/office/officeart/2005/8/layout/radial1"/>
    <dgm:cxn modelId="{F296581E-D0E0-497C-A777-BBA82420B7AD}" type="presParOf" srcId="{DB98A9B0-8021-4613-8851-59DBC2BFB1A1}" destId="{7F63FD8B-33A1-49E1-866C-5E889F8CE152}" srcOrd="6" destOrd="0" presId="urn:microsoft.com/office/officeart/2005/8/layout/radial1"/>
    <dgm:cxn modelId="{A48D55F7-BA32-445B-A32A-E1D6FFFD4030}" type="presParOf" srcId="{DB98A9B0-8021-4613-8851-59DBC2BFB1A1}" destId="{B8D47A03-6316-466C-8079-DF6214FF6E37}" srcOrd="7" destOrd="0" presId="urn:microsoft.com/office/officeart/2005/8/layout/radial1"/>
    <dgm:cxn modelId="{5009052B-F765-4E40-86B4-F9E2DE21A2D0}" type="presParOf" srcId="{B8D47A03-6316-466C-8079-DF6214FF6E37}" destId="{23294848-E467-4FD1-A136-4F13CA5D315B}" srcOrd="0" destOrd="0" presId="urn:microsoft.com/office/officeart/2005/8/layout/radial1"/>
    <dgm:cxn modelId="{8BEB293B-D298-43C3-BD8F-8F050221AA90}" type="presParOf" srcId="{DB98A9B0-8021-4613-8851-59DBC2BFB1A1}" destId="{F6008FBB-231E-4B2F-AF38-7D90B4AC6E6D}" srcOrd="8" destOrd="0" presId="urn:microsoft.com/office/officeart/2005/8/layout/radial1"/>
  </dgm:cxnLst>
  <dgm:bg>
    <a:solidFill>
      <a:srgbClr val="F6B9BD"/>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2C5F3B-9AF9-42F8-AE98-0CE0EEBAB4F9}" type="doc">
      <dgm:prSet loTypeId="urn:microsoft.com/office/officeart/2008/layout/PictureAccentList" loCatId="list" qsTypeId="urn:microsoft.com/office/officeart/2005/8/quickstyle/simple1" qsCatId="simple" csTypeId="urn:microsoft.com/office/officeart/2005/8/colors/colorful3" csCatId="colorful" phldr="1"/>
      <dgm:spPr/>
      <dgm:t>
        <a:bodyPr/>
        <a:lstStyle/>
        <a:p>
          <a:endParaRPr lang="es-ES"/>
        </a:p>
      </dgm:t>
    </dgm:pt>
    <dgm:pt modelId="{790D4850-D4F5-4373-9538-6DEDF6C41C27}">
      <dgm:prSet/>
      <dgm:spPr>
        <a:solidFill>
          <a:srgbClr val="F6B9BD"/>
        </a:solidFill>
      </dgm:spPr>
      <dgm:t>
        <a:bodyPr/>
        <a:lstStyle/>
        <a:p>
          <a:pPr algn="just"/>
          <a:r>
            <a:rPr lang="es-PE" dirty="0">
              <a:solidFill>
                <a:schemeClr val="tx1"/>
              </a:solidFill>
            </a:rPr>
            <a:t>En relación a la evaluación durante la </a:t>
          </a:r>
          <a:r>
            <a:rPr lang="es-PE" b="1" dirty="0">
              <a:solidFill>
                <a:schemeClr val="tx1"/>
              </a:solidFill>
            </a:rPr>
            <a:t>experiencia de aprendizaje</a:t>
          </a:r>
          <a:r>
            <a:rPr lang="es-PE" dirty="0">
              <a:solidFill>
                <a:schemeClr val="tx1"/>
              </a:solidFill>
            </a:rPr>
            <a:t>:</a:t>
          </a:r>
          <a:endParaRPr lang="es-ES" dirty="0">
            <a:solidFill>
              <a:schemeClr val="tx1"/>
            </a:solidFill>
          </a:endParaRPr>
        </a:p>
      </dgm:t>
    </dgm:pt>
    <dgm:pt modelId="{4CC4C9AB-5276-428D-B24E-D7314F67F722}" type="parTrans" cxnId="{484002BA-914F-4A37-A79D-DCCE06927D10}">
      <dgm:prSet/>
      <dgm:spPr/>
      <dgm:t>
        <a:bodyPr/>
        <a:lstStyle/>
        <a:p>
          <a:endParaRPr lang="es-ES"/>
        </a:p>
      </dgm:t>
    </dgm:pt>
    <dgm:pt modelId="{B1262762-57EF-4C4B-A773-EC9BCA98314D}" type="sibTrans" cxnId="{484002BA-914F-4A37-A79D-DCCE06927D10}">
      <dgm:prSet/>
      <dgm:spPr/>
      <dgm:t>
        <a:bodyPr/>
        <a:lstStyle/>
        <a:p>
          <a:endParaRPr lang="es-ES"/>
        </a:p>
      </dgm:t>
    </dgm:pt>
    <dgm:pt modelId="{145E3BB6-0764-496F-BB39-22FB97584F7E}">
      <dgm:prSet custT="1"/>
      <dgm:spPr>
        <a:solidFill>
          <a:srgbClr val="FF7C80"/>
        </a:solidFill>
      </dgm:spPr>
      <dgm:t>
        <a:bodyPr/>
        <a:lstStyle/>
        <a:p>
          <a:pPr algn="just"/>
          <a:r>
            <a:rPr lang="es-PE" sz="1400" dirty="0">
              <a:solidFill>
                <a:schemeClr val="tx1"/>
              </a:solidFill>
            </a:rPr>
            <a:t>La evaluación permite obtener información para la mediación y retroalimentación del proceso de aprendizaje </a:t>
          </a:r>
          <a:r>
            <a:rPr lang="es-MX" sz="1400" dirty="0">
              <a:solidFill>
                <a:schemeClr val="tx1"/>
              </a:solidFill>
            </a:rPr>
            <a:t> y del proceso de enseñanza del docente</a:t>
          </a:r>
          <a:r>
            <a:rPr lang="es-PE" sz="1400" dirty="0">
              <a:solidFill>
                <a:schemeClr val="tx1"/>
              </a:solidFill>
            </a:rPr>
            <a:t> .</a:t>
          </a:r>
          <a:endParaRPr lang="es-ES" sz="1400" dirty="0">
            <a:solidFill>
              <a:schemeClr val="tx1"/>
            </a:solidFill>
          </a:endParaRPr>
        </a:p>
      </dgm:t>
    </dgm:pt>
    <dgm:pt modelId="{92D54C63-205F-4AC6-BC35-B180F05750DF}" type="parTrans" cxnId="{1B92F286-3633-48EB-95BB-6D9F5C07FF7B}">
      <dgm:prSet/>
      <dgm:spPr/>
      <dgm:t>
        <a:bodyPr/>
        <a:lstStyle/>
        <a:p>
          <a:endParaRPr lang="es-ES"/>
        </a:p>
      </dgm:t>
    </dgm:pt>
    <dgm:pt modelId="{96B8FE0B-9E4C-458B-8DBD-25051CE0DE69}" type="sibTrans" cxnId="{1B92F286-3633-48EB-95BB-6D9F5C07FF7B}">
      <dgm:prSet/>
      <dgm:spPr/>
      <dgm:t>
        <a:bodyPr/>
        <a:lstStyle/>
        <a:p>
          <a:endParaRPr lang="es-ES"/>
        </a:p>
      </dgm:t>
    </dgm:pt>
    <dgm:pt modelId="{8633A2CB-F081-48FD-9B43-FA479132BD49}">
      <dgm:prSet custT="1"/>
      <dgm:spPr>
        <a:solidFill>
          <a:srgbClr val="FF7C80"/>
        </a:solidFill>
      </dgm:spPr>
      <dgm:t>
        <a:bodyPr/>
        <a:lstStyle/>
        <a:p>
          <a:pPr algn="just"/>
          <a:r>
            <a:rPr lang="es-PE" sz="1400" dirty="0">
              <a:solidFill>
                <a:schemeClr val="tx1"/>
              </a:solidFill>
            </a:rPr>
            <a:t>El producto, productos o actuaciones darán evidencia del nivel de desarrollo de las competencias, por lo mismo, </a:t>
          </a:r>
          <a:r>
            <a:rPr lang="es-MX" sz="1400" dirty="0">
              <a:solidFill>
                <a:schemeClr val="tx1"/>
              </a:solidFill>
            </a:rPr>
            <a:t>deben estar vinculados con los propósitos de aprendizaje. </a:t>
          </a:r>
          <a:endParaRPr lang="es-ES" sz="1400" dirty="0">
            <a:solidFill>
              <a:schemeClr val="tx1"/>
            </a:solidFill>
          </a:endParaRPr>
        </a:p>
      </dgm:t>
    </dgm:pt>
    <dgm:pt modelId="{E439A404-A8E2-4632-8244-F5C0B5B3C7D5}" type="parTrans" cxnId="{22331013-B7FE-49B8-8C19-C1597BE8A43A}">
      <dgm:prSet/>
      <dgm:spPr/>
      <dgm:t>
        <a:bodyPr/>
        <a:lstStyle/>
        <a:p>
          <a:endParaRPr lang="es-ES"/>
        </a:p>
      </dgm:t>
    </dgm:pt>
    <dgm:pt modelId="{F9663ED5-34D3-478B-9262-47DC49341908}" type="sibTrans" cxnId="{22331013-B7FE-49B8-8C19-C1597BE8A43A}">
      <dgm:prSet/>
      <dgm:spPr/>
      <dgm:t>
        <a:bodyPr/>
        <a:lstStyle/>
        <a:p>
          <a:endParaRPr lang="es-ES"/>
        </a:p>
      </dgm:t>
    </dgm:pt>
    <dgm:pt modelId="{353861BF-360D-4EDD-AEDE-0B834D46D908}">
      <dgm:prSet custT="1"/>
      <dgm:spPr>
        <a:solidFill>
          <a:srgbClr val="FF7C80"/>
        </a:solidFill>
      </dgm:spPr>
      <dgm:t>
        <a:bodyPr/>
        <a:lstStyle/>
        <a:p>
          <a:pPr algn="just"/>
          <a:r>
            <a:rPr lang="es-PE" sz="1200" dirty="0">
              <a:solidFill>
                <a:schemeClr val="tx1"/>
              </a:solidFill>
            </a:rPr>
            <a:t>La evaluación se realiza con base en criterios de evaluación que permiten observar lo que se espera de dicha producción o actuación. </a:t>
          </a:r>
          <a:r>
            <a:rPr lang="es-MX" sz="1200" dirty="0">
              <a:solidFill>
                <a:schemeClr val="tx1"/>
              </a:solidFill>
            </a:rPr>
            <a:t>Estos deben estar claramente definidos en relación con el propósito, la situación y el producto. </a:t>
          </a:r>
          <a:endParaRPr lang="es-ES" sz="1200" dirty="0">
            <a:solidFill>
              <a:schemeClr val="tx1"/>
            </a:solidFill>
          </a:endParaRPr>
        </a:p>
      </dgm:t>
    </dgm:pt>
    <dgm:pt modelId="{F3F586A2-CCAD-45AF-B79E-8FDBDD319EFB}" type="parTrans" cxnId="{22581460-6D90-4A35-95DC-1A37F1C61665}">
      <dgm:prSet/>
      <dgm:spPr/>
      <dgm:t>
        <a:bodyPr/>
        <a:lstStyle/>
        <a:p>
          <a:endParaRPr lang="es-ES"/>
        </a:p>
      </dgm:t>
    </dgm:pt>
    <dgm:pt modelId="{910B7223-41AE-4478-957C-D14A201C29DE}" type="sibTrans" cxnId="{22581460-6D90-4A35-95DC-1A37F1C61665}">
      <dgm:prSet/>
      <dgm:spPr/>
      <dgm:t>
        <a:bodyPr/>
        <a:lstStyle/>
        <a:p>
          <a:endParaRPr lang="es-ES"/>
        </a:p>
      </dgm:t>
    </dgm:pt>
    <dgm:pt modelId="{3111EC6F-48B0-42D4-87F1-9C26F3214E0C}">
      <dgm:prSet custT="1"/>
      <dgm:spPr>
        <a:solidFill>
          <a:srgbClr val="FF7C80"/>
        </a:solidFill>
      </dgm:spPr>
      <dgm:t>
        <a:bodyPr/>
        <a:lstStyle/>
        <a:p>
          <a:pPr algn="just"/>
          <a:r>
            <a:rPr lang="es-PE" sz="1400" dirty="0">
              <a:solidFill>
                <a:schemeClr val="tx1"/>
              </a:solidFill>
            </a:rPr>
            <a:t>Los criterios de evaluación se generan a partir de los estándares de aprendizaje y/o desempeños.</a:t>
          </a:r>
          <a:endParaRPr lang="es-ES" sz="1400" dirty="0">
            <a:solidFill>
              <a:schemeClr val="tx1"/>
            </a:solidFill>
          </a:endParaRPr>
        </a:p>
      </dgm:t>
    </dgm:pt>
    <dgm:pt modelId="{A0094B80-AE23-40E5-99E2-78B89F1482BB}" type="parTrans" cxnId="{887DA427-EF9F-462E-BE5C-BA4BBA3650C0}">
      <dgm:prSet/>
      <dgm:spPr/>
      <dgm:t>
        <a:bodyPr/>
        <a:lstStyle/>
        <a:p>
          <a:endParaRPr lang="es-ES"/>
        </a:p>
      </dgm:t>
    </dgm:pt>
    <dgm:pt modelId="{7052C838-E72A-4CC2-A983-E8C19872E0CC}" type="sibTrans" cxnId="{887DA427-EF9F-462E-BE5C-BA4BBA3650C0}">
      <dgm:prSet/>
      <dgm:spPr/>
      <dgm:t>
        <a:bodyPr/>
        <a:lstStyle/>
        <a:p>
          <a:endParaRPr lang="es-ES"/>
        </a:p>
      </dgm:t>
    </dgm:pt>
    <dgm:pt modelId="{A3D1C125-0EEE-421D-B151-BFE9C51588E7}" type="pres">
      <dgm:prSet presAssocID="{262C5F3B-9AF9-42F8-AE98-0CE0EEBAB4F9}" presName="layout" presStyleCnt="0">
        <dgm:presLayoutVars>
          <dgm:chMax/>
          <dgm:chPref/>
          <dgm:dir/>
          <dgm:animOne val="branch"/>
          <dgm:animLvl val="lvl"/>
          <dgm:resizeHandles/>
        </dgm:presLayoutVars>
      </dgm:prSet>
      <dgm:spPr/>
    </dgm:pt>
    <dgm:pt modelId="{1A0F1B28-6402-4F4D-992A-B7923CAA122C}" type="pres">
      <dgm:prSet presAssocID="{790D4850-D4F5-4373-9538-6DEDF6C41C27}" presName="root" presStyleCnt="0">
        <dgm:presLayoutVars>
          <dgm:chMax/>
          <dgm:chPref val="4"/>
        </dgm:presLayoutVars>
      </dgm:prSet>
      <dgm:spPr/>
    </dgm:pt>
    <dgm:pt modelId="{0920A212-E1BD-40CA-BDED-D40CF07D27F5}" type="pres">
      <dgm:prSet presAssocID="{790D4850-D4F5-4373-9538-6DEDF6C41C27}" presName="rootComposite" presStyleCnt="0">
        <dgm:presLayoutVars/>
      </dgm:prSet>
      <dgm:spPr/>
    </dgm:pt>
    <dgm:pt modelId="{FD4C2CDC-1F86-4688-A606-DA8B977631B2}" type="pres">
      <dgm:prSet presAssocID="{790D4850-D4F5-4373-9538-6DEDF6C41C27}" presName="rootText" presStyleLbl="node0" presStyleIdx="0" presStyleCnt="1" custScaleX="80097" custLinFactNeighborX="-25390" custLinFactNeighborY="-52593">
        <dgm:presLayoutVars>
          <dgm:chMax/>
          <dgm:chPref val="4"/>
        </dgm:presLayoutVars>
      </dgm:prSet>
      <dgm:spPr/>
    </dgm:pt>
    <dgm:pt modelId="{562B6438-99FC-49C0-81B7-6A0C47CBDCFF}" type="pres">
      <dgm:prSet presAssocID="{790D4850-D4F5-4373-9538-6DEDF6C41C27}" presName="childShape" presStyleCnt="0">
        <dgm:presLayoutVars>
          <dgm:chMax val="0"/>
          <dgm:chPref val="0"/>
        </dgm:presLayoutVars>
      </dgm:prSet>
      <dgm:spPr/>
    </dgm:pt>
    <dgm:pt modelId="{E36FC507-3ADF-4123-9A6A-8AF0B1D4B1D1}" type="pres">
      <dgm:prSet presAssocID="{145E3BB6-0764-496F-BB39-22FB97584F7E}" presName="childComposite" presStyleCnt="0">
        <dgm:presLayoutVars>
          <dgm:chMax val="0"/>
          <dgm:chPref val="0"/>
        </dgm:presLayoutVars>
      </dgm:prSet>
      <dgm:spPr/>
    </dgm:pt>
    <dgm:pt modelId="{97C90CA2-8F3F-4955-BCFB-7F39224B0BEF}" type="pres">
      <dgm:prSet presAssocID="{145E3BB6-0764-496F-BB39-22FB97584F7E}" presName="Image" presStyleLbl="node1" presStyleIdx="0" presStyleCnt="4"/>
      <dgm:spPr/>
    </dgm:pt>
    <dgm:pt modelId="{95CCEEEF-F1DE-4DCA-BDA7-28DDD6A0D874}" type="pres">
      <dgm:prSet presAssocID="{145E3BB6-0764-496F-BB39-22FB97584F7E}" presName="childText" presStyleLbl="lnNode1" presStyleIdx="0" presStyleCnt="4" custScaleX="99235">
        <dgm:presLayoutVars>
          <dgm:chMax val="0"/>
          <dgm:chPref val="0"/>
          <dgm:bulletEnabled val="1"/>
        </dgm:presLayoutVars>
      </dgm:prSet>
      <dgm:spPr/>
    </dgm:pt>
    <dgm:pt modelId="{41EC444D-05A4-4E13-A538-72AB1B8A0FA8}" type="pres">
      <dgm:prSet presAssocID="{8633A2CB-F081-48FD-9B43-FA479132BD49}" presName="childComposite" presStyleCnt="0">
        <dgm:presLayoutVars>
          <dgm:chMax val="0"/>
          <dgm:chPref val="0"/>
        </dgm:presLayoutVars>
      </dgm:prSet>
      <dgm:spPr/>
    </dgm:pt>
    <dgm:pt modelId="{F9A74938-E6EA-454C-B3EF-0136FD41BC60}" type="pres">
      <dgm:prSet presAssocID="{8633A2CB-F081-48FD-9B43-FA479132BD49}" presName="Image" presStyleLbl="node1" presStyleIdx="1" presStyleCnt="4"/>
      <dgm:spPr/>
    </dgm:pt>
    <dgm:pt modelId="{BAC7A7C6-E06F-4AFE-AA3E-14E791D7B01C}" type="pres">
      <dgm:prSet presAssocID="{8633A2CB-F081-48FD-9B43-FA479132BD49}" presName="childText" presStyleLbl="lnNode1" presStyleIdx="1" presStyleCnt="4">
        <dgm:presLayoutVars>
          <dgm:chMax val="0"/>
          <dgm:chPref val="0"/>
          <dgm:bulletEnabled val="1"/>
        </dgm:presLayoutVars>
      </dgm:prSet>
      <dgm:spPr/>
    </dgm:pt>
    <dgm:pt modelId="{E705AC02-22BB-4DBB-9EC1-40425527BBF1}" type="pres">
      <dgm:prSet presAssocID="{353861BF-360D-4EDD-AEDE-0B834D46D908}" presName="childComposite" presStyleCnt="0">
        <dgm:presLayoutVars>
          <dgm:chMax val="0"/>
          <dgm:chPref val="0"/>
        </dgm:presLayoutVars>
      </dgm:prSet>
      <dgm:spPr/>
    </dgm:pt>
    <dgm:pt modelId="{342E7AF5-00F5-4F7D-ADD8-5BD0948985E4}" type="pres">
      <dgm:prSet presAssocID="{353861BF-360D-4EDD-AEDE-0B834D46D908}" presName="Image" presStyleLbl="node1" presStyleIdx="2" presStyleCnt="4"/>
      <dgm:spPr/>
    </dgm:pt>
    <dgm:pt modelId="{1E8B0A66-C518-4DFF-BD1A-EE0FFA554ED0}" type="pres">
      <dgm:prSet presAssocID="{353861BF-360D-4EDD-AEDE-0B834D46D908}" presName="childText" presStyleLbl="lnNode1" presStyleIdx="2" presStyleCnt="4">
        <dgm:presLayoutVars>
          <dgm:chMax val="0"/>
          <dgm:chPref val="0"/>
          <dgm:bulletEnabled val="1"/>
        </dgm:presLayoutVars>
      </dgm:prSet>
      <dgm:spPr/>
    </dgm:pt>
    <dgm:pt modelId="{3F58E8DF-837C-4889-9D9A-1BE29179DD71}" type="pres">
      <dgm:prSet presAssocID="{3111EC6F-48B0-42D4-87F1-9C26F3214E0C}" presName="childComposite" presStyleCnt="0">
        <dgm:presLayoutVars>
          <dgm:chMax val="0"/>
          <dgm:chPref val="0"/>
        </dgm:presLayoutVars>
      </dgm:prSet>
      <dgm:spPr/>
    </dgm:pt>
    <dgm:pt modelId="{388A06EB-4A7F-447D-8018-963C4F72DA10}" type="pres">
      <dgm:prSet presAssocID="{3111EC6F-48B0-42D4-87F1-9C26F3214E0C}" presName="Image" presStyleLbl="node1" presStyleIdx="3" presStyleCnt="4"/>
      <dgm:spPr/>
    </dgm:pt>
    <dgm:pt modelId="{AE84BEC5-C27C-4ABD-B90A-ED8C5D702E5E}" type="pres">
      <dgm:prSet presAssocID="{3111EC6F-48B0-42D4-87F1-9C26F3214E0C}" presName="childText" presStyleLbl="lnNode1" presStyleIdx="3" presStyleCnt="4" custScaleY="81613" custLinFactNeighborX="234" custLinFactNeighborY="-11234">
        <dgm:presLayoutVars>
          <dgm:chMax val="0"/>
          <dgm:chPref val="0"/>
          <dgm:bulletEnabled val="1"/>
        </dgm:presLayoutVars>
      </dgm:prSet>
      <dgm:spPr/>
    </dgm:pt>
  </dgm:ptLst>
  <dgm:cxnLst>
    <dgm:cxn modelId="{22331013-B7FE-49B8-8C19-C1597BE8A43A}" srcId="{790D4850-D4F5-4373-9538-6DEDF6C41C27}" destId="{8633A2CB-F081-48FD-9B43-FA479132BD49}" srcOrd="1" destOrd="0" parTransId="{E439A404-A8E2-4632-8244-F5C0B5B3C7D5}" sibTransId="{F9663ED5-34D3-478B-9262-47DC49341908}"/>
    <dgm:cxn modelId="{ABE2A314-6F28-44C0-9199-9D6CF7CD0F61}" type="presOf" srcId="{262C5F3B-9AF9-42F8-AE98-0CE0EEBAB4F9}" destId="{A3D1C125-0EEE-421D-B151-BFE9C51588E7}" srcOrd="0" destOrd="0" presId="urn:microsoft.com/office/officeart/2008/layout/PictureAccentList"/>
    <dgm:cxn modelId="{887DA427-EF9F-462E-BE5C-BA4BBA3650C0}" srcId="{790D4850-D4F5-4373-9538-6DEDF6C41C27}" destId="{3111EC6F-48B0-42D4-87F1-9C26F3214E0C}" srcOrd="3" destOrd="0" parTransId="{A0094B80-AE23-40E5-99E2-78B89F1482BB}" sibTransId="{7052C838-E72A-4CC2-A983-E8C19872E0CC}"/>
    <dgm:cxn modelId="{1CB4595D-20C8-4943-9B04-83B4C0D14D8B}" type="presOf" srcId="{145E3BB6-0764-496F-BB39-22FB97584F7E}" destId="{95CCEEEF-F1DE-4DCA-BDA7-28DDD6A0D874}" srcOrd="0" destOrd="0" presId="urn:microsoft.com/office/officeart/2008/layout/PictureAccentList"/>
    <dgm:cxn modelId="{22581460-6D90-4A35-95DC-1A37F1C61665}" srcId="{790D4850-D4F5-4373-9538-6DEDF6C41C27}" destId="{353861BF-360D-4EDD-AEDE-0B834D46D908}" srcOrd="2" destOrd="0" parTransId="{F3F586A2-CCAD-45AF-B79E-8FDBDD319EFB}" sibTransId="{910B7223-41AE-4478-957C-D14A201C29DE}"/>
    <dgm:cxn modelId="{C69F3245-C1E7-4E3A-8482-F0C4E76D0B36}" type="presOf" srcId="{353861BF-360D-4EDD-AEDE-0B834D46D908}" destId="{1E8B0A66-C518-4DFF-BD1A-EE0FFA554ED0}" srcOrd="0" destOrd="0" presId="urn:microsoft.com/office/officeart/2008/layout/PictureAccentList"/>
    <dgm:cxn modelId="{E384A849-32DC-4940-8227-3A476487B08B}" type="presOf" srcId="{8633A2CB-F081-48FD-9B43-FA479132BD49}" destId="{BAC7A7C6-E06F-4AFE-AA3E-14E791D7B01C}" srcOrd="0" destOrd="0" presId="urn:microsoft.com/office/officeart/2008/layout/PictureAccentList"/>
    <dgm:cxn modelId="{1B92F286-3633-48EB-95BB-6D9F5C07FF7B}" srcId="{790D4850-D4F5-4373-9538-6DEDF6C41C27}" destId="{145E3BB6-0764-496F-BB39-22FB97584F7E}" srcOrd="0" destOrd="0" parTransId="{92D54C63-205F-4AC6-BC35-B180F05750DF}" sibTransId="{96B8FE0B-9E4C-458B-8DBD-25051CE0DE69}"/>
    <dgm:cxn modelId="{484002BA-914F-4A37-A79D-DCCE06927D10}" srcId="{262C5F3B-9AF9-42F8-AE98-0CE0EEBAB4F9}" destId="{790D4850-D4F5-4373-9538-6DEDF6C41C27}" srcOrd="0" destOrd="0" parTransId="{4CC4C9AB-5276-428D-B24E-D7314F67F722}" sibTransId="{B1262762-57EF-4C4B-A773-EC9BCA98314D}"/>
    <dgm:cxn modelId="{C14116DD-A353-4C47-B7E5-FE615AD62E5E}" type="presOf" srcId="{790D4850-D4F5-4373-9538-6DEDF6C41C27}" destId="{FD4C2CDC-1F86-4688-A606-DA8B977631B2}" srcOrd="0" destOrd="0" presId="urn:microsoft.com/office/officeart/2008/layout/PictureAccentList"/>
    <dgm:cxn modelId="{F59828E6-ED94-46A8-A7D0-B267B0BA7871}" type="presOf" srcId="{3111EC6F-48B0-42D4-87F1-9C26F3214E0C}" destId="{AE84BEC5-C27C-4ABD-B90A-ED8C5D702E5E}" srcOrd="0" destOrd="0" presId="urn:microsoft.com/office/officeart/2008/layout/PictureAccentList"/>
    <dgm:cxn modelId="{C0ACDE31-054B-4267-99DF-653E29EB6617}" type="presParOf" srcId="{A3D1C125-0EEE-421D-B151-BFE9C51588E7}" destId="{1A0F1B28-6402-4F4D-992A-B7923CAA122C}" srcOrd="0" destOrd="0" presId="urn:microsoft.com/office/officeart/2008/layout/PictureAccentList"/>
    <dgm:cxn modelId="{DF4B3E29-8169-44B0-9598-C9D17332B518}" type="presParOf" srcId="{1A0F1B28-6402-4F4D-992A-B7923CAA122C}" destId="{0920A212-E1BD-40CA-BDED-D40CF07D27F5}" srcOrd="0" destOrd="0" presId="urn:microsoft.com/office/officeart/2008/layout/PictureAccentList"/>
    <dgm:cxn modelId="{35598E2A-E4C9-47C7-AFC0-B780C1B28878}" type="presParOf" srcId="{0920A212-E1BD-40CA-BDED-D40CF07D27F5}" destId="{FD4C2CDC-1F86-4688-A606-DA8B977631B2}" srcOrd="0" destOrd="0" presId="urn:microsoft.com/office/officeart/2008/layout/PictureAccentList"/>
    <dgm:cxn modelId="{9DBBC6C9-031C-467E-91BF-1BCF82000951}" type="presParOf" srcId="{1A0F1B28-6402-4F4D-992A-B7923CAA122C}" destId="{562B6438-99FC-49C0-81B7-6A0C47CBDCFF}" srcOrd="1" destOrd="0" presId="urn:microsoft.com/office/officeart/2008/layout/PictureAccentList"/>
    <dgm:cxn modelId="{D330C4FE-5B79-44F5-AF81-585209BACEFD}" type="presParOf" srcId="{562B6438-99FC-49C0-81B7-6A0C47CBDCFF}" destId="{E36FC507-3ADF-4123-9A6A-8AF0B1D4B1D1}" srcOrd="0" destOrd="0" presId="urn:microsoft.com/office/officeart/2008/layout/PictureAccentList"/>
    <dgm:cxn modelId="{F0DBFD6E-D40A-4057-B2B5-7C39E64AAF69}" type="presParOf" srcId="{E36FC507-3ADF-4123-9A6A-8AF0B1D4B1D1}" destId="{97C90CA2-8F3F-4955-BCFB-7F39224B0BEF}" srcOrd="0" destOrd="0" presId="urn:microsoft.com/office/officeart/2008/layout/PictureAccentList"/>
    <dgm:cxn modelId="{26F7E0D0-A071-4187-8C88-CF7BF017133F}" type="presParOf" srcId="{E36FC507-3ADF-4123-9A6A-8AF0B1D4B1D1}" destId="{95CCEEEF-F1DE-4DCA-BDA7-28DDD6A0D874}" srcOrd="1" destOrd="0" presId="urn:microsoft.com/office/officeart/2008/layout/PictureAccentList"/>
    <dgm:cxn modelId="{DCFD699F-6D2B-4306-A4F1-55A89F40627D}" type="presParOf" srcId="{562B6438-99FC-49C0-81B7-6A0C47CBDCFF}" destId="{41EC444D-05A4-4E13-A538-72AB1B8A0FA8}" srcOrd="1" destOrd="0" presId="urn:microsoft.com/office/officeart/2008/layout/PictureAccentList"/>
    <dgm:cxn modelId="{EE72C111-8885-4F99-A8C7-E392F1FEE66A}" type="presParOf" srcId="{41EC444D-05A4-4E13-A538-72AB1B8A0FA8}" destId="{F9A74938-E6EA-454C-B3EF-0136FD41BC60}" srcOrd="0" destOrd="0" presId="urn:microsoft.com/office/officeart/2008/layout/PictureAccentList"/>
    <dgm:cxn modelId="{EE998678-AEE7-43B3-91AF-98B08027E558}" type="presParOf" srcId="{41EC444D-05A4-4E13-A538-72AB1B8A0FA8}" destId="{BAC7A7C6-E06F-4AFE-AA3E-14E791D7B01C}" srcOrd="1" destOrd="0" presId="urn:microsoft.com/office/officeart/2008/layout/PictureAccentList"/>
    <dgm:cxn modelId="{19B6F34F-64D6-420C-B2E1-50D090BCAA2C}" type="presParOf" srcId="{562B6438-99FC-49C0-81B7-6A0C47CBDCFF}" destId="{E705AC02-22BB-4DBB-9EC1-40425527BBF1}" srcOrd="2" destOrd="0" presId="urn:microsoft.com/office/officeart/2008/layout/PictureAccentList"/>
    <dgm:cxn modelId="{88B7F541-EE15-4036-9F6A-B9D6978AEE95}" type="presParOf" srcId="{E705AC02-22BB-4DBB-9EC1-40425527BBF1}" destId="{342E7AF5-00F5-4F7D-ADD8-5BD0948985E4}" srcOrd="0" destOrd="0" presId="urn:microsoft.com/office/officeart/2008/layout/PictureAccentList"/>
    <dgm:cxn modelId="{4E84504C-EA0D-4588-B500-D2C356CF45C3}" type="presParOf" srcId="{E705AC02-22BB-4DBB-9EC1-40425527BBF1}" destId="{1E8B0A66-C518-4DFF-BD1A-EE0FFA554ED0}" srcOrd="1" destOrd="0" presId="urn:microsoft.com/office/officeart/2008/layout/PictureAccentList"/>
    <dgm:cxn modelId="{24C0325E-5D98-4DD0-8737-11F9490C1E88}" type="presParOf" srcId="{562B6438-99FC-49C0-81B7-6A0C47CBDCFF}" destId="{3F58E8DF-837C-4889-9D9A-1BE29179DD71}" srcOrd="3" destOrd="0" presId="urn:microsoft.com/office/officeart/2008/layout/PictureAccentList"/>
    <dgm:cxn modelId="{6238F82F-F49C-4B0C-B8C9-6DFC39A387BF}" type="presParOf" srcId="{3F58E8DF-837C-4889-9D9A-1BE29179DD71}" destId="{388A06EB-4A7F-447D-8018-963C4F72DA10}" srcOrd="0" destOrd="0" presId="urn:microsoft.com/office/officeart/2008/layout/PictureAccentList"/>
    <dgm:cxn modelId="{DE42C0A9-9B59-4741-AFD9-F87759CE5943}" type="presParOf" srcId="{3F58E8DF-837C-4889-9D9A-1BE29179DD71}" destId="{AE84BEC5-C27C-4ABD-B90A-ED8C5D702E5E}"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16CB5E-CCE4-4AB0-9EFE-79C717F19B5E}"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s-ES"/>
        </a:p>
      </dgm:t>
    </dgm:pt>
    <dgm:pt modelId="{BFB9064C-0916-4AD0-8D71-95F785659631}" type="pres">
      <dgm:prSet presAssocID="{F616CB5E-CCE4-4AB0-9EFE-79C717F19B5E}" presName="Name0" presStyleCnt="0">
        <dgm:presLayoutVars>
          <dgm:dir/>
          <dgm:animLvl val="lvl"/>
          <dgm:resizeHandles val="exact"/>
        </dgm:presLayoutVars>
      </dgm:prSet>
      <dgm:spPr/>
    </dgm:pt>
  </dgm:ptLst>
  <dgm:cxnLst>
    <dgm:cxn modelId="{46FF9B4D-F33F-43AC-B5A8-9A92B127DC34}" type="presOf" srcId="{F616CB5E-CCE4-4AB0-9EFE-79C717F19B5E}" destId="{BFB9064C-0916-4AD0-8D71-95F785659631}" srcOrd="0" destOrd="0" presId="urn:microsoft.com/office/officeart/2005/8/layout/vList5"/>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E0258A-38A3-4F64-9D60-E1E11447343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3EC014D7-1D45-4EFE-B152-E1BF39FD916E}">
      <dgm:prSet phldrT="[Texto]"/>
      <dgm:spPr/>
      <dgm:t>
        <a:bodyPr/>
        <a:lstStyle/>
        <a:p>
          <a:r>
            <a:rPr lang="es-ES" dirty="0"/>
            <a:t>Mediación </a:t>
          </a:r>
        </a:p>
      </dgm:t>
    </dgm:pt>
    <dgm:pt modelId="{BC501868-442A-47AF-9918-74B98868AEAB}" type="parTrans" cxnId="{CDB462B1-F886-45A6-AE1B-ACC9994E1F7D}">
      <dgm:prSet/>
      <dgm:spPr/>
      <dgm:t>
        <a:bodyPr/>
        <a:lstStyle/>
        <a:p>
          <a:endParaRPr lang="es-ES"/>
        </a:p>
      </dgm:t>
    </dgm:pt>
    <dgm:pt modelId="{7F5D1032-6C65-4830-AF80-79C07EB766DF}" type="sibTrans" cxnId="{CDB462B1-F886-45A6-AE1B-ACC9994E1F7D}">
      <dgm:prSet/>
      <dgm:spPr/>
      <dgm:t>
        <a:bodyPr/>
        <a:lstStyle/>
        <a:p>
          <a:endParaRPr lang="es-ES"/>
        </a:p>
      </dgm:t>
    </dgm:pt>
    <dgm:pt modelId="{EF331A0A-536B-46B3-964D-9186CAED4DA6}">
      <dgm:prSet phldrT="[Texto]"/>
      <dgm:spPr/>
      <dgm:t>
        <a:bodyPr/>
        <a:lstStyle/>
        <a:p>
          <a:r>
            <a:rPr lang="es-ES" dirty="0"/>
            <a:t>En función a sus características de desarrollo y logros de aprendizaje</a:t>
          </a:r>
        </a:p>
      </dgm:t>
    </dgm:pt>
    <dgm:pt modelId="{58ACFF65-D99D-4409-AF82-7BCC06FEF133}" type="parTrans" cxnId="{37F5B712-28E1-415F-8D73-44973A67E298}">
      <dgm:prSet/>
      <dgm:spPr/>
      <dgm:t>
        <a:bodyPr/>
        <a:lstStyle/>
        <a:p>
          <a:endParaRPr lang="es-ES"/>
        </a:p>
      </dgm:t>
    </dgm:pt>
    <dgm:pt modelId="{A6A993C2-1BFD-4EBF-8019-80DD2BB3A02D}" type="sibTrans" cxnId="{37F5B712-28E1-415F-8D73-44973A67E298}">
      <dgm:prSet/>
      <dgm:spPr/>
      <dgm:t>
        <a:bodyPr/>
        <a:lstStyle/>
        <a:p>
          <a:endParaRPr lang="es-ES"/>
        </a:p>
      </dgm:t>
    </dgm:pt>
    <dgm:pt modelId="{F918A29F-5EED-41F1-A053-5FF020514370}">
      <dgm:prSet phldrT="[Texto]"/>
      <dgm:spPr/>
      <dgm:t>
        <a:bodyPr/>
        <a:lstStyle/>
        <a:p>
          <a:r>
            <a:rPr lang="es-ES" dirty="0"/>
            <a:t>Asegurar la comprensión del estudiante del propósito, la situación y los criterios de evaluación</a:t>
          </a:r>
        </a:p>
      </dgm:t>
    </dgm:pt>
    <dgm:pt modelId="{01DCDBE4-92F6-4D62-8A7B-839BF98FC334}" type="parTrans" cxnId="{4EB3AAE2-7721-46B6-9C1C-C44325AD103B}">
      <dgm:prSet/>
      <dgm:spPr/>
      <dgm:t>
        <a:bodyPr/>
        <a:lstStyle/>
        <a:p>
          <a:endParaRPr lang="es-ES"/>
        </a:p>
      </dgm:t>
    </dgm:pt>
    <dgm:pt modelId="{5EB397FA-4348-4BD8-BB4D-CA7DC7A6E045}" type="sibTrans" cxnId="{4EB3AAE2-7721-46B6-9C1C-C44325AD103B}">
      <dgm:prSet/>
      <dgm:spPr/>
      <dgm:t>
        <a:bodyPr/>
        <a:lstStyle/>
        <a:p>
          <a:endParaRPr lang="es-ES"/>
        </a:p>
      </dgm:t>
    </dgm:pt>
    <dgm:pt modelId="{E28C3EF7-A760-48B5-907F-8007F3AE36DF}">
      <dgm:prSet phldrT="[Texto]"/>
      <dgm:spPr/>
      <dgm:t>
        <a:bodyPr/>
        <a:lstStyle/>
        <a:p>
          <a:r>
            <a:rPr lang="es-ES" dirty="0"/>
            <a:t>Propiciar que el estudiante indague y recolecte toda la información para lograr la propuesta.</a:t>
          </a:r>
        </a:p>
      </dgm:t>
    </dgm:pt>
    <dgm:pt modelId="{02442934-85C6-4F66-8AD5-B595DB2FBF31}" type="parTrans" cxnId="{DCDD7D98-5D8D-4F0D-8EA6-4E9EFDFAF2B6}">
      <dgm:prSet/>
      <dgm:spPr/>
      <dgm:t>
        <a:bodyPr/>
        <a:lstStyle/>
        <a:p>
          <a:endParaRPr lang="es-ES"/>
        </a:p>
      </dgm:t>
    </dgm:pt>
    <dgm:pt modelId="{7B5AE096-B482-4E38-B878-BEF5A21E274D}" type="sibTrans" cxnId="{DCDD7D98-5D8D-4F0D-8EA6-4E9EFDFAF2B6}">
      <dgm:prSet/>
      <dgm:spPr/>
      <dgm:t>
        <a:bodyPr/>
        <a:lstStyle/>
        <a:p>
          <a:endParaRPr lang="es-ES"/>
        </a:p>
      </dgm:t>
    </dgm:pt>
    <dgm:pt modelId="{67765A72-E874-4646-B73B-34FF2BE06E7C}">
      <dgm:prSet phldrT="[Texto]"/>
      <dgm:spPr/>
      <dgm:t>
        <a:bodyPr/>
        <a:lstStyle/>
        <a:p>
          <a:r>
            <a:rPr lang="es-ES" dirty="0"/>
            <a:t>Usar los recursos según la forma de atención: remota, presencial, virtual, etc.</a:t>
          </a:r>
        </a:p>
      </dgm:t>
    </dgm:pt>
    <dgm:pt modelId="{DAC4B45E-625E-4940-8C6D-F9061F362A9C}" type="parTrans" cxnId="{79F66B5A-4EB7-40DB-8283-05BABB867A67}">
      <dgm:prSet/>
      <dgm:spPr/>
      <dgm:t>
        <a:bodyPr/>
        <a:lstStyle/>
        <a:p>
          <a:endParaRPr lang="es-ES"/>
        </a:p>
      </dgm:t>
    </dgm:pt>
    <dgm:pt modelId="{D0AFC385-1A8A-4BBB-9CE7-E50F9EF303D7}" type="sibTrans" cxnId="{79F66B5A-4EB7-40DB-8283-05BABB867A67}">
      <dgm:prSet/>
      <dgm:spPr/>
      <dgm:t>
        <a:bodyPr/>
        <a:lstStyle/>
        <a:p>
          <a:endParaRPr lang="es-ES"/>
        </a:p>
      </dgm:t>
    </dgm:pt>
    <dgm:pt modelId="{6BD2BC34-59FB-487E-A54E-3C37A606FDAD}">
      <dgm:prSet phldrT="[Texto]"/>
      <dgm:spPr/>
      <dgm:t>
        <a:bodyPr/>
        <a:lstStyle/>
        <a:p>
          <a:r>
            <a:rPr lang="es-ES" dirty="0"/>
            <a:t>Usa todos los recursos y materiales para lograr la propuesta y el aprendizaje</a:t>
          </a:r>
        </a:p>
      </dgm:t>
    </dgm:pt>
    <dgm:pt modelId="{C67854D3-17F5-45E9-A635-2C4624359129}" type="parTrans" cxnId="{65776BD9-8694-4215-BDD3-8603C8BC29E7}">
      <dgm:prSet/>
      <dgm:spPr/>
      <dgm:t>
        <a:bodyPr/>
        <a:lstStyle/>
        <a:p>
          <a:endParaRPr lang="es-ES"/>
        </a:p>
      </dgm:t>
    </dgm:pt>
    <dgm:pt modelId="{B999730E-BFE8-477A-8193-D7F40F991BDD}" type="sibTrans" cxnId="{65776BD9-8694-4215-BDD3-8603C8BC29E7}">
      <dgm:prSet/>
      <dgm:spPr/>
      <dgm:t>
        <a:bodyPr/>
        <a:lstStyle/>
        <a:p>
          <a:endParaRPr lang="es-ES"/>
        </a:p>
      </dgm:t>
    </dgm:pt>
    <dgm:pt modelId="{90A42FCB-757A-4B4A-A2AE-3F9EA88C5C85}">
      <dgm:prSet phldrT="[Texto]"/>
      <dgm:spPr/>
      <dgm:t>
        <a:bodyPr/>
        <a:lstStyle/>
        <a:p>
          <a:r>
            <a:rPr lang="es-ES" dirty="0"/>
            <a:t>En ámbitos EIB asegurar el logro de la competencia comunicativa en ambas lenguas</a:t>
          </a:r>
        </a:p>
      </dgm:t>
    </dgm:pt>
    <dgm:pt modelId="{01513871-18BA-44A9-B6BC-E7C4B2DF262D}" type="parTrans" cxnId="{614BD1A8-1173-461F-991B-D35AFCDA60AF}">
      <dgm:prSet/>
      <dgm:spPr/>
      <dgm:t>
        <a:bodyPr/>
        <a:lstStyle/>
        <a:p>
          <a:endParaRPr lang="es-ES"/>
        </a:p>
      </dgm:t>
    </dgm:pt>
    <dgm:pt modelId="{7BFA7F72-A8F2-4DE0-A511-02E8F0609BCB}" type="sibTrans" cxnId="{614BD1A8-1173-461F-991B-D35AFCDA60AF}">
      <dgm:prSet/>
      <dgm:spPr/>
      <dgm:t>
        <a:bodyPr/>
        <a:lstStyle/>
        <a:p>
          <a:endParaRPr lang="es-ES"/>
        </a:p>
      </dgm:t>
    </dgm:pt>
    <dgm:pt modelId="{BFDC6EF2-6687-463E-8317-2ACC43387F74}" type="pres">
      <dgm:prSet presAssocID="{60E0258A-38A3-4F64-9D60-E1E11447343C}" presName="hierChild1" presStyleCnt="0">
        <dgm:presLayoutVars>
          <dgm:chPref val="1"/>
          <dgm:dir/>
          <dgm:animOne val="branch"/>
          <dgm:animLvl val="lvl"/>
          <dgm:resizeHandles/>
        </dgm:presLayoutVars>
      </dgm:prSet>
      <dgm:spPr/>
    </dgm:pt>
    <dgm:pt modelId="{838CEDED-C806-4D18-BAAB-5D9A1D7C0646}" type="pres">
      <dgm:prSet presAssocID="{3EC014D7-1D45-4EFE-B152-E1BF39FD916E}" presName="hierRoot1" presStyleCnt="0"/>
      <dgm:spPr/>
    </dgm:pt>
    <dgm:pt modelId="{3E332ADF-F3DC-4DD5-A3CC-0D57BB6DA3DB}" type="pres">
      <dgm:prSet presAssocID="{3EC014D7-1D45-4EFE-B152-E1BF39FD916E}" presName="composite" presStyleCnt="0"/>
      <dgm:spPr/>
    </dgm:pt>
    <dgm:pt modelId="{DB71970A-F4F8-4DA9-859F-94170E2665C8}" type="pres">
      <dgm:prSet presAssocID="{3EC014D7-1D45-4EFE-B152-E1BF39FD916E}" presName="background" presStyleLbl="node0" presStyleIdx="0" presStyleCnt="1"/>
      <dgm:spPr/>
    </dgm:pt>
    <dgm:pt modelId="{DB15BE7F-BA87-4C43-9659-722F6A6535CF}" type="pres">
      <dgm:prSet presAssocID="{3EC014D7-1D45-4EFE-B152-E1BF39FD916E}" presName="text" presStyleLbl="fgAcc0" presStyleIdx="0" presStyleCnt="1" custScaleY="61520">
        <dgm:presLayoutVars>
          <dgm:chPref val="3"/>
        </dgm:presLayoutVars>
      </dgm:prSet>
      <dgm:spPr/>
    </dgm:pt>
    <dgm:pt modelId="{B036669A-F66B-48CF-9E09-677996A47FB8}" type="pres">
      <dgm:prSet presAssocID="{3EC014D7-1D45-4EFE-B152-E1BF39FD916E}" presName="hierChild2" presStyleCnt="0"/>
      <dgm:spPr/>
    </dgm:pt>
    <dgm:pt modelId="{447E3E27-B6F3-4E12-8456-6C00A77D7335}" type="pres">
      <dgm:prSet presAssocID="{58ACFF65-D99D-4409-AF82-7BCC06FEF133}" presName="Name10" presStyleLbl="parChTrans1D2" presStyleIdx="0" presStyleCnt="2"/>
      <dgm:spPr/>
    </dgm:pt>
    <dgm:pt modelId="{737F414E-E33D-4EAE-8B0A-736BD2FCC1B7}" type="pres">
      <dgm:prSet presAssocID="{EF331A0A-536B-46B3-964D-9186CAED4DA6}" presName="hierRoot2" presStyleCnt="0"/>
      <dgm:spPr/>
    </dgm:pt>
    <dgm:pt modelId="{6623E8F2-2D60-49A9-BFF7-6D9E3D1E10E0}" type="pres">
      <dgm:prSet presAssocID="{EF331A0A-536B-46B3-964D-9186CAED4DA6}" presName="composite2" presStyleCnt="0"/>
      <dgm:spPr/>
    </dgm:pt>
    <dgm:pt modelId="{804D26C3-0BE2-4D8D-9118-840D442C97D6}" type="pres">
      <dgm:prSet presAssocID="{EF331A0A-536B-46B3-964D-9186CAED4DA6}" presName="background2" presStyleLbl="node2" presStyleIdx="0" presStyleCnt="2"/>
      <dgm:spPr/>
    </dgm:pt>
    <dgm:pt modelId="{999E5E56-DAAA-486D-BB39-0D1007917AEF}" type="pres">
      <dgm:prSet presAssocID="{EF331A0A-536B-46B3-964D-9186CAED4DA6}" presName="text2" presStyleLbl="fgAcc2" presStyleIdx="0" presStyleCnt="2" custScaleY="58681">
        <dgm:presLayoutVars>
          <dgm:chPref val="3"/>
        </dgm:presLayoutVars>
      </dgm:prSet>
      <dgm:spPr/>
    </dgm:pt>
    <dgm:pt modelId="{59CD1723-1D8C-4806-A73A-2475C6717A43}" type="pres">
      <dgm:prSet presAssocID="{EF331A0A-536B-46B3-964D-9186CAED4DA6}" presName="hierChild3" presStyleCnt="0"/>
      <dgm:spPr/>
    </dgm:pt>
    <dgm:pt modelId="{17B6F2A3-D13D-4048-8AAD-324744D82C3B}" type="pres">
      <dgm:prSet presAssocID="{01DCDBE4-92F6-4D62-8A7B-839BF98FC334}" presName="Name17" presStyleLbl="parChTrans1D3" presStyleIdx="0" presStyleCnt="4"/>
      <dgm:spPr/>
    </dgm:pt>
    <dgm:pt modelId="{8519C82F-9C7A-41A0-B847-4E3657AB43B7}" type="pres">
      <dgm:prSet presAssocID="{F918A29F-5EED-41F1-A053-5FF020514370}" presName="hierRoot3" presStyleCnt="0"/>
      <dgm:spPr/>
    </dgm:pt>
    <dgm:pt modelId="{E004BBB0-40E4-435D-97F8-476A2AE72B8C}" type="pres">
      <dgm:prSet presAssocID="{F918A29F-5EED-41F1-A053-5FF020514370}" presName="composite3" presStyleCnt="0"/>
      <dgm:spPr/>
    </dgm:pt>
    <dgm:pt modelId="{59936965-ECBA-4300-A6F0-63ECB7186C9F}" type="pres">
      <dgm:prSet presAssocID="{F918A29F-5EED-41F1-A053-5FF020514370}" presName="background3" presStyleLbl="node3" presStyleIdx="0" presStyleCnt="4"/>
      <dgm:spPr/>
    </dgm:pt>
    <dgm:pt modelId="{C0BD2C6A-4E88-4B91-806B-7AD601FBC685}" type="pres">
      <dgm:prSet presAssocID="{F918A29F-5EED-41F1-A053-5FF020514370}" presName="text3" presStyleLbl="fgAcc3" presStyleIdx="0" presStyleCnt="4" custScaleY="67542">
        <dgm:presLayoutVars>
          <dgm:chPref val="3"/>
        </dgm:presLayoutVars>
      </dgm:prSet>
      <dgm:spPr/>
    </dgm:pt>
    <dgm:pt modelId="{395CEC8B-57D0-4586-AA80-6C73B8BE3145}" type="pres">
      <dgm:prSet presAssocID="{F918A29F-5EED-41F1-A053-5FF020514370}" presName="hierChild4" presStyleCnt="0"/>
      <dgm:spPr/>
    </dgm:pt>
    <dgm:pt modelId="{5566560B-6BD2-45CB-AC7C-AB79763ACB8D}" type="pres">
      <dgm:prSet presAssocID="{02442934-85C6-4F66-8AD5-B595DB2FBF31}" presName="Name17" presStyleLbl="parChTrans1D3" presStyleIdx="1" presStyleCnt="4"/>
      <dgm:spPr/>
    </dgm:pt>
    <dgm:pt modelId="{7FEA92B2-6916-4F1F-9488-08B33647C04B}" type="pres">
      <dgm:prSet presAssocID="{E28C3EF7-A760-48B5-907F-8007F3AE36DF}" presName="hierRoot3" presStyleCnt="0"/>
      <dgm:spPr/>
    </dgm:pt>
    <dgm:pt modelId="{576D2A2A-7016-4391-A999-4471FB6752C2}" type="pres">
      <dgm:prSet presAssocID="{E28C3EF7-A760-48B5-907F-8007F3AE36DF}" presName="composite3" presStyleCnt="0"/>
      <dgm:spPr/>
    </dgm:pt>
    <dgm:pt modelId="{9B258E88-65AA-469D-B49A-4F8A52DB499D}" type="pres">
      <dgm:prSet presAssocID="{E28C3EF7-A760-48B5-907F-8007F3AE36DF}" presName="background3" presStyleLbl="node3" presStyleIdx="1" presStyleCnt="4"/>
      <dgm:spPr/>
    </dgm:pt>
    <dgm:pt modelId="{437A67B3-02D8-4F26-8283-5D0B6E8DD387}" type="pres">
      <dgm:prSet presAssocID="{E28C3EF7-A760-48B5-907F-8007F3AE36DF}" presName="text3" presStyleLbl="fgAcc3" presStyleIdx="1" presStyleCnt="4" custScaleY="71829">
        <dgm:presLayoutVars>
          <dgm:chPref val="3"/>
        </dgm:presLayoutVars>
      </dgm:prSet>
      <dgm:spPr/>
    </dgm:pt>
    <dgm:pt modelId="{2AA4FC50-ACA2-48CF-9A72-6BC821344938}" type="pres">
      <dgm:prSet presAssocID="{E28C3EF7-A760-48B5-907F-8007F3AE36DF}" presName="hierChild4" presStyleCnt="0"/>
      <dgm:spPr/>
    </dgm:pt>
    <dgm:pt modelId="{825B12C5-E057-47E5-9E7E-50E9F80421C1}" type="pres">
      <dgm:prSet presAssocID="{DAC4B45E-625E-4940-8C6D-F9061F362A9C}" presName="Name10" presStyleLbl="parChTrans1D2" presStyleIdx="1" presStyleCnt="2"/>
      <dgm:spPr/>
    </dgm:pt>
    <dgm:pt modelId="{F953FD98-7F8D-425E-841B-055BD9E9BA42}" type="pres">
      <dgm:prSet presAssocID="{67765A72-E874-4646-B73B-34FF2BE06E7C}" presName="hierRoot2" presStyleCnt="0"/>
      <dgm:spPr/>
    </dgm:pt>
    <dgm:pt modelId="{8AF7D108-BB56-4C2F-AF56-A50CA25F49E9}" type="pres">
      <dgm:prSet presAssocID="{67765A72-E874-4646-B73B-34FF2BE06E7C}" presName="composite2" presStyleCnt="0"/>
      <dgm:spPr/>
    </dgm:pt>
    <dgm:pt modelId="{5267AB29-1FD3-43B0-9E8D-448EC0FA7244}" type="pres">
      <dgm:prSet presAssocID="{67765A72-E874-4646-B73B-34FF2BE06E7C}" presName="background2" presStyleLbl="node2" presStyleIdx="1" presStyleCnt="2"/>
      <dgm:spPr/>
    </dgm:pt>
    <dgm:pt modelId="{EA43A51A-7FE2-42FE-992F-5C7D90C6E078}" type="pres">
      <dgm:prSet presAssocID="{67765A72-E874-4646-B73B-34FF2BE06E7C}" presName="text2" presStyleLbl="fgAcc2" presStyleIdx="1" presStyleCnt="2" custScaleY="54479">
        <dgm:presLayoutVars>
          <dgm:chPref val="3"/>
        </dgm:presLayoutVars>
      </dgm:prSet>
      <dgm:spPr/>
    </dgm:pt>
    <dgm:pt modelId="{E6699A76-BAEB-4A65-9FC9-7DA3C44BC525}" type="pres">
      <dgm:prSet presAssocID="{67765A72-E874-4646-B73B-34FF2BE06E7C}" presName="hierChild3" presStyleCnt="0"/>
      <dgm:spPr/>
    </dgm:pt>
    <dgm:pt modelId="{0A9AB9CF-DD28-4CAD-B862-709FFD4FDC78}" type="pres">
      <dgm:prSet presAssocID="{C67854D3-17F5-45E9-A635-2C4624359129}" presName="Name17" presStyleLbl="parChTrans1D3" presStyleIdx="2" presStyleCnt="4"/>
      <dgm:spPr/>
    </dgm:pt>
    <dgm:pt modelId="{ABF4CAAC-FC94-407D-B902-D3D64BA31340}" type="pres">
      <dgm:prSet presAssocID="{6BD2BC34-59FB-487E-A54E-3C37A606FDAD}" presName="hierRoot3" presStyleCnt="0"/>
      <dgm:spPr/>
    </dgm:pt>
    <dgm:pt modelId="{4FE7D452-A85D-419C-8C2B-098890C4894A}" type="pres">
      <dgm:prSet presAssocID="{6BD2BC34-59FB-487E-A54E-3C37A606FDAD}" presName="composite3" presStyleCnt="0"/>
      <dgm:spPr/>
    </dgm:pt>
    <dgm:pt modelId="{DC04770F-03CF-4D3C-95AD-102BF6C93BB5}" type="pres">
      <dgm:prSet presAssocID="{6BD2BC34-59FB-487E-A54E-3C37A606FDAD}" presName="background3" presStyleLbl="node3" presStyleIdx="2" presStyleCnt="4"/>
      <dgm:spPr/>
    </dgm:pt>
    <dgm:pt modelId="{F48FFE83-D677-41D3-A092-1099D1A14CD3}" type="pres">
      <dgm:prSet presAssocID="{6BD2BC34-59FB-487E-A54E-3C37A606FDAD}" presName="text3" presStyleLbl="fgAcc3" presStyleIdx="2" presStyleCnt="4" custScaleY="74214">
        <dgm:presLayoutVars>
          <dgm:chPref val="3"/>
        </dgm:presLayoutVars>
      </dgm:prSet>
      <dgm:spPr/>
    </dgm:pt>
    <dgm:pt modelId="{6F5AB5F3-E4BF-474E-A1D7-1F5F89340032}" type="pres">
      <dgm:prSet presAssocID="{6BD2BC34-59FB-487E-A54E-3C37A606FDAD}" presName="hierChild4" presStyleCnt="0"/>
      <dgm:spPr/>
    </dgm:pt>
    <dgm:pt modelId="{4707B1DF-11FB-4C5A-8C09-6E9AA697E44A}" type="pres">
      <dgm:prSet presAssocID="{01513871-18BA-44A9-B6BC-E7C4B2DF262D}" presName="Name17" presStyleLbl="parChTrans1D3" presStyleIdx="3" presStyleCnt="4"/>
      <dgm:spPr/>
    </dgm:pt>
    <dgm:pt modelId="{71F75F68-E993-4BFC-AE76-8AB2E9E0BDF9}" type="pres">
      <dgm:prSet presAssocID="{90A42FCB-757A-4B4A-A2AE-3F9EA88C5C85}" presName="hierRoot3" presStyleCnt="0"/>
      <dgm:spPr/>
    </dgm:pt>
    <dgm:pt modelId="{5F38F03A-0D5D-4CD6-A852-E71FB0C20311}" type="pres">
      <dgm:prSet presAssocID="{90A42FCB-757A-4B4A-A2AE-3F9EA88C5C85}" presName="composite3" presStyleCnt="0"/>
      <dgm:spPr/>
    </dgm:pt>
    <dgm:pt modelId="{F2378276-55BC-417C-9D1A-94259523F8D3}" type="pres">
      <dgm:prSet presAssocID="{90A42FCB-757A-4B4A-A2AE-3F9EA88C5C85}" presName="background3" presStyleLbl="node3" presStyleIdx="3" presStyleCnt="4"/>
      <dgm:spPr/>
    </dgm:pt>
    <dgm:pt modelId="{E2789A66-FB72-43E5-8040-DC59CEA4973F}" type="pres">
      <dgm:prSet presAssocID="{90A42FCB-757A-4B4A-A2AE-3F9EA88C5C85}" presName="text3" presStyleLbl="fgAcc3" presStyleIdx="3" presStyleCnt="4" custScaleY="71641">
        <dgm:presLayoutVars>
          <dgm:chPref val="3"/>
        </dgm:presLayoutVars>
      </dgm:prSet>
      <dgm:spPr/>
    </dgm:pt>
    <dgm:pt modelId="{6578ABE2-F3BC-484E-8982-920B39F38AFF}" type="pres">
      <dgm:prSet presAssocID="{90A42FCB-757A-4B4A-A2AE-3F9EA88C5C85}" presName="hierChild4" presStyleCnt="0"/>
      <dgm:spPr/>
    </dgm:pt>
  </dgm:ptLst>
  <dgm:cxnLst>
    <dgm:cxn modelId="{37F5B712-28E1-415F-8D73-44973A67E298}" srcId="{3EC014D7-1D45-4EFE-B152-E1BF39FD916E}" destId="{EF331A0A-536B-46B3-964D-9186CAED4DA6}" srcOrd="0" destOrd="0" parTransId="{58ACFF65-D99D-4409-AF82-7BCC06FEF133}" sibTransId="{A6A993C2-1BFD-4EBF-8019-80DD2BB3A02D}"/>
    <dgm:cxn modelId="{B74AA122-E0CF-4BDA-A826-B97CA3513DCE}" type="presOf" srcId="{01DCDBE4-92F6-4D62-8A7B-839BF98FC334}" destId="{17B6F2A3-D13D-4048-8AAD-324744D82C3B}" srcOrd="0" destOrd="0" presId="urn:microsoft.com/office/officeart/2005/8/layout/hierarchy1"/>
    <dgm:cxn modelId="{D400D126-094B-46DC-BC2C-CF4451DE133D}" type="presOf" srcId="{02442934-85C6-4F66-8AD5-B595DB2FBF31}" destId="{5566560B-6BD2-45CB-AC7C-AB79763ACB8D}" srcOrd="0" destOrd="0" presId="urn:microsoft.com/office/officeart/2005/8/layout/hierarchy1"/>
    <dgm:cxn modelId="{E0012D27-04DC-4579-895F-097F06A97E53}" type="presOf" srcId="{DAC4B45E-625E-4940-8C6D-F9061F362A9C}" destId="{825B12C5-E057-47E5-9E7E-50E9F80421C1}" srcOrd="0" destOrd="0" presId="urn:microsoft.com/office/officeart/2005/8/layout/hierarchy1"/>
    <dgm:cxn modelId="{D62FA142-84EA-4737-89A9-B2EABE993E3E}" type="presOf" srcId="{3EC014D7-1D45-4EFE-B152-E1BF39FD916E}" destId="{DB15BE7F-BA87-4C43-9659-722F6A6535CF}" srcOrd="0" destOrd="0" presId="urn:microsoft.com/office/officeart/2005/8/layout/hierarchy1"/>
    <dgm:cxn modelId="{72A79452-C5CC-4B59-8227-486BD97CDD16}" type="presOf" srcId="{E28C3EF7-A760-48B5-907F-8007F3AE36DF}" destId="{437A67B3-02D8-4F26-8283-5D0B6E8DD387}" srcOrd="0" destOrd="0" presId="urn:microsoft.com/office/officeart/2005/8/layout/hierarchy1"/>
    <dgm:cxn modelId="{1E798179-C784-4D0E-89ED-9333D17069B9}" type="presOf" srcId="{67765A72-E874-4646-B73B-34FF2BE06E7C}" destId="{EA43A51A-7FE2-42FE-992F-5C7D90C6E078}" srcOrd="0" destOrd="0" presId="urn:microsoft.com/office/officeart/2005/8/layout/hierarchy1"/>
    <dgm:cxn modelId="{79F66B5A-4EB7-40DB-8283-05BABB867A67}" srcId="{3EC014D7-1D45-4EFE-B152-E1BF39FD916E}" destId="{67765A72-E874-4646-B73B-34FF2BE06E7C}" srcOrd="1" destOrd="0" parTransId="{DAC4B45E-625E-4940-8C6D-F9061F362A9C}" sibTransId="{D0AFC385-1A8A-4BBB-9CE7-E50F9EF303D7}"/>
    <dgm:cxn modelId="{EA93CA8A-F7B6-4CCB-A414-6D5158FB1546}" type="presOf" srcId="{60E0258A-38A3-4F64-9D60-E1E11447343C}" destId="{BFDC6EF2-6687-463E-8317-2ACC43387F74}" srcOrd="0" destOrd="0" presId="urn:microsoft.com/office/officeart/2005/8/layout/hierarchy1"/>
    <dgm:cxn modelId="{73177C97-7409-48DD-BB69-51EC1190291A}" type="presOf" srcId="{90A42FCB-757A-4B4A-A2AE-3F9EA88C5C85}" destId="{E2789A66-FB72-43E5-8040-DC59CEA4973F}" srcOrd="0" destOrd="0" presId="urn:microsoft.com/office/officeart/2005/8/layout/hierarchy1"/>
    <dgm:cxn modelId="{DCDD7D98-5D8D-4F0D-8EA6-4E9EFDFAF2B6}" srcId="{EF331A0A-536B-46B3-964D-9186CAED4DA6}" destId="{E28C3EF7-A760-48B5-907F-8007F3AE36DF}" srcOrd="1" destOrd="0" parTransId="{02442934-85C6-4F66-8AD5-B595DB2FBF31}" sibTransId="{7B5AE096-B482-4E38-B878-BEF5A21E274D}"/>
    <dgm:cxn modelId="{614BD1A8-1173-461F-991B-D35AFCDA60AF}" srcId="{67765A72-E874-4646-B73B-34FF2BE06E7C}" destId="{90A42FCB-757A-4B4A-A2AE-3F9EA88C5C85}" srcOrd="1" destOrd="0" parTransId="{01513871-18BA-44A9-B6BC-E7C4B2DF262D}" sibTransId="{7BFA7F72-A8F2-4DE0-A511-02E8F0609BCB}"/>
    <dgm:cxn modelId="{9DCF57AA-CF1E-474B-896C-25DA5DBB8327}" type="presOf" srcId="{EF331A0A-536B-46B3-964D-9186CAED4DA6}" destId="{999E5E56-DAAA-486D-BB39-0D1007917AEF}" srcOrd="0" destOrd="0" presId="urn:microsoft.com/office/officeart/2005/8/layout/hierarchy1"/>
    <dgm:cxn modelId="{CDB462B1-F886-45A6-AE1B-ACC9994E1F7D}" srcId="{60E0258A-38A3-4F64-9D60-E1E11447343C}" destId="{3EC014D7-1D45-4EFE-B152-E1BF39FD916E}" srcOrd="0" destOrd="0" parTransId="{BC501868-442A-47AF-9918-74B98868AEAB}" sibTransId="{7F5D1032-6C65-4830-AF80-79C07EB766DF}"/>
    <dgm:cxn modelId="{8F51ADC4-A60F-4B49-8208-244CAB83B3D7}" type="presOf" srcId="{58ACFF65-D99D-4409-AF82-7BCC06FEF133}" destId="{447E3E27-B6F3-4E12-8456-6C00A77D7335}" srcOrd="0" destOrd="0" presId="urn:microsoft.com/office/officeart/2005/8/layout/hierarchy1"/>
    <dgm:cxn modelId="{CFC96EC7-ABA9-4BCC-9D49-AECEFCAE7359}" type="presOf" srcId="{C67854D3-17F5-45E9-A635-2C4624359129}" destId="{0A9AB9CF-DD28-4CAD-B862-709FFD4FDC78}" srcOrd="0" destOrd="0" presId="urn:microsoft.com/office/officeart/2005/8/layout/hierarchy1"/>
    <dgm:cxn modelId="{65776BD9-8694-4215-BDD3-8603C8BC29E7}" srcId="{67765A72-E874-4646-B73B-34FF2BE06E7C}" destId="{6BD2BC34-59FB-487E-A54E-3C37A606FDAD}" srcOrd="0" destOrd="0" parTransId="{C67854D3-17F5-45E9-A635-2C4624359129}" sibTransId="{B999730E-BFE8-477A-8193-D7F40F991BDD}"/>
    <dgm:cxn modelId="{12D616DC-B898-4077-83BE-0F7A65DCB61A}" type="presOf" srcId="{01513871-18BA-44A9-B6BC-E7C4B2DF262D}" destId="{4707B1DF-11FB-4C5A-8C09-6E9AA697E44A}" srcOrd="0" destOrd="0" presId="urn:microsoft.com/office/officeart/2005/8/layout/hierarchy1"/>
    <dgm:cxn modelId="{4EB3AAE2-7721-46B6-9C1C-C44325AD103B}" srcId="{EF331A0A-536B-46B3-964D-9186CAED4DA6}" destId="{F918A29F-5EED-41F1-A053-5FF020514370}" srcOrd="0" destOrd="0" parTransId="{01DCDBE4-92F6-4D62-8A7B-839BF98FC334}" sibTransId="{5EB397FA-4348-4BD8-BB4D-CA7DC7A6E045}"/>
    <dgm:cxn modelId="{300B2EE3-E447-4635-ACF8-7853AA4D8F30}" type="presOf" srcId="{6BD2BC34-59FB-487E-A54E-3C37A606FDAD}" destId="{F48FFE83-D677-41D3-A092-1099D1A14CD3}" srcOrd="0" destOrd="0" presId="urn:microsoft.com/office/officeart/2005/8/layout/hierarchy1"/>
    <dgm:cxn modelId="{E34249E9-419A-4F76-8E83-159F7167FAFC}" type="presOf" srcId="{F918A29F-5EED-41F1-A053-5FF020514370}" destId="{C0BD2C6A-4E88-4B91-806B-7AD601FBC685}" srcOrd="0" destOrd="0" presId="urn:microsoft.com/office/officeart/2005/8/layout/hierarchy1"/>
    <dgm:cxn modelId="{867A664D-B5B4-42ED-BD6E-0159D035FEB8}" type="presParOf" srcId="{BFDC6EF2-6687-463E-8317-2ACC43387F74}" destId="{838CEDED-C806-4D18-BAAB-5D9A1D7C0646}" srcOrd="0" destOrd="0" presId="urn:microsoft.com/office/officeart/2005/8/layout/hierarchy1"/>
    <dgm:cxn modelId="{C5C5A141-3ACD-4472-B172-51A9F8A02DE3}" type="presParOf" srcId="{838CEDED-C806-4D18-BAAB-5D9A1D7C0646}" destId="{3E332ADF-F3DC-4DD5-A3CC-0D57BB6DA3DB}" srcOrd="0" destOrd="0" presId="urn:microsoft.com/office/officeart/2005/8/layout/hierarchy1"/>
    <dgm:cxn modelId="{13E6DE99-906D-42EE-BF1B-DBABA95E8AB3}" type="presParOf" srcId="{3E332ADF-F3DC-4DD5-A3CC-0D57BB6DA3DB}" destId="{DB71970A-F4F8-4DA9-859F-94170E2665C8}" srcOrd="0" destOrd="0" presId="urn:microsoft.com/office/officeart/2005/8/layout/hierarchy1"/>
    <dgm:cxn modelId="{2BD9C005-019B-4879-A2CB-07FE19C456E0}" type="presParOf" srcId="{3E332ADF-F3DC-4DD5-A3CC-0D57BB6DA3DB}" destId="{DB15BE7F-BA87-4C43-9659-722F6A6535CF}" srcOrd="1" destOrd="0" presId="urn:microsoft.com/office/officeart/2005/8/layout/hierarchy1"/>
    <dgm:cxn modelId="{C0BA00C4-3710-4A48-A68E-345ADA9C9161}" type="presParOf" srcId="{838CEDED-C806-4D18-BAAB-5D9A1D7C0646}" destId="{B036669A-F66B-48CF-9E09-677996A47FB8}" srcOrd="1" destOrd="0" presId="urn:microsoft.com/office/officeart/2005/8/layout/hierarchy1"/>
    <dgm:cxn modelId="{C7EE5077-FB06-4F94-A7E7-E1BDBDCB7379}" type="presParOf" srcId="{B036669A-F66B-48CF-9E09-677996A47FB8}" destId="{447E3E27-B6F3-4E12-8456-6C00A77D7335}" srcOrd="0" destOrd="0" presId="urn:microsoft.com/office/officeart/2005/8/layout/hierarchy1"/>
    <dgm:cxn modelId="{9F2CAF85-E9B3-463E-A04C-34E2E9B988BE}" type="presParOf" srcId="{B036669A-F66B-48CF-9E09-677996A47FB8}" destId="{737F414E-E33D-4EAE-8B0A-736BD2FCC1B7}" srcOrd="1" destOrd="0" presId="urn:microsoft.com/office/officeart/2005/8/layout/hierarchy1"/>
    <dgm:cxn modelId="{95762A19-49BF-439D-8B35-90C575C3029F}" type="presParOf" srcId="{737F414E-E33D-4EAE-8B0A-736BD2FCC1B7}" destId="{6623E8F2-2D60-49A9-BFF7-6D9E3D1E10E0}" srcOrd="0" destOrd="0" presId="urn:microsoft.com/office/officeart/2005/8/layout/hierarchy1"/>
    <dgm:cxn modelId="{0D62119C-8652-4C73-B1E5-85746A08B116}" type="presParOf" srcId="{6623E8F2-2D60-49A9-BFF7-6D9E3D1E10E0}" destId="{804D26C3-0BE2-4D8D-9118-840D442C97D6}" srcOrd="0" destOrd="0" presId="urn:microsoft.com/office/officeart/2005/8/layout/hierarchy1"/>
    <dgm:cxn modelId="{E7F79C70-CB24-42DB-B769-56517014D2FA}" type="presParOf" srcId="{6623E8F2-2D60-49A9-BFF7-6D9E3D1E10E0}" destId="{999E5E56-DAAA-486D-BB39-0D1007917AEF}" srcOrd="1" destOrd="0" presId="urn:microsoft.com/office/officeart/2005/8/layout/hierarchy1"/>
    <dgm:cxn modelId="{36E81834-D0EF-4FE3-8B81-F35EABA62194}" type="presParOf" srcId="{737F414E-E33D-4EAE-8B0A-736BD2FCC1B7}" destId="{59CD1723-1D8C-4806-A73A-2475C6717A43}" srcOrd="1" destOrd="0" presId="urn:microsoft.com/office/officeart/2005/8/layout/hierarchy1"/>
    <dgm:cxn modelId="{E8E89A30-502F-43E9-8730-FE42B9F3F5DF}" type="presParOf" srcId="{59CD1723-1D8C-4806-A73A-2475C6717A43}" destId="{17B6F2A3-D13D-4048-8AAD-324744D82C3B}" srcOrd="0" destOrd="0" presId="urn:microsoft.com/office/officeart/2005/8/layout/hierarchy1"/>
    <dgm:cxn modelId="{D0BD2753-32FA-4DD9-80DC-F6CA803CFC50}" type="presParOf" srcId="{59CD1723-1D8C-4806-A73A-2475C6717A43}" destId="{8519C82F-9C7A-41A0-B847-4E3657AB43B7}" srcOrd="1" destOrd="0" presId="urn:microsoft.com/office/officeart/2005/8/layout/hierarchy1"/>
    <dgm:cxn modelId="{37B39BFE-A5FF-4BA5-A1C7-AA5AF35CDA1C}" type="presParOf" srcId="{8519C82F-9C7A-41A0-B847-4E3657AB43B7}" destId="{E004BBB0-40E4-435D-97F8-476A2AE72B8C}" srcOrd="0" destOrd="0" presId="urn:microsoft.com/office/officeart/2005/8/layout/hierarchy1"/>
    <dgm:cxn modelId="{7C2B6587-F6D3-4D43-81BC-C63C0F824D21}" type="presParOf" srcId="{E004BBB0-40E4-435D-97F8-476A2AE72B8C}" destId="{59936965-ECBA-4300-A6F0-63ECB7186C9F}" srcOrd="0" destOrd="0" presId="urn:microsoft.com/office/officeart/2005/8/layout/hierarchy1"/>
    <dgm:cxn modelId="{2DC7760D-EC93-4A09-8C00-02A17FAC9AB4}" type="presParOf" srcId="{E004BBB0-40E4-435D-97F8-476A2AE72B8C}" destId="{C0BD2C6A-4E88-4B91-806B-7AD601FBC685}" srcOrd="1" destOrd="0" presId="urn:microsoft.com/office/officeart/2005/8/layout/hierarchy1"/>
    <dgm:cxn modelId="{4EA26AC1-49CF-4F03-BDB8-9BFB6802ECA4}" type="presParOf" srcId="{8519C82F-9C7A-41A0-B847-4E3657AB43B7}" destId="{395CEC8B-57D0-4586-AA80-6C73B8BE3145}" srcOrd="1" destOrd="0" presId="urn:microsoft.com/office/officeart/2005/8/layout/hierarchy1"/>
    <dgm:cxn modelId="{7C409165-068A-4FF0-956A-1C0D23E5D375}" type="presParOf" srcId="{59CD1723-1D8C-4806-A73A-2475C6717A43}" destId="{5566560B-6BD2-45CB-AC7C-AB79763ACB8D}" srcOrd="2" destOrd="0" presId="urn:microsoft.com/office/officeart/2005/8/layout/hierarchy1"/>
    <dgm:cxn modelId="{825C8F3E-3234-4EE2-95CD-3FB05465A5FD}" type="presParOf" srcId="{59CD1723-1D8C-4806-A73A-2475C6717A43}" destId="{7FEA92B2-6916-4F1F-9488-08B33647C04B}" srcOrd="3" destOrd="0" presId="urn:microsoft.com/office/officeart/2005/8/layout/hierarchy1"/>
    <dgm:cxn modelId="{29B3A61B-A9CF-4618-8481-3DE8C53AD5AC}" type="presParOf" srcId="{7FEA92B2-6916-4F1F-9488-08B33647C04B}" destId="{576D2A2A-7016-4391-A999-4471FB6752C2}" srcOrd="0" destOrd="0" presId="urn:microsoft.com/office/officeart/2005/8/layout/hierarchy1"/>
    <dgm:cxn modelId="{830EEDEE-98F0-4F94-A189-5F9705CA9170}" type="presParOf" srcId="{576D2A2A-7016-4391-A999-4471FB6752C2}" destId="{9B258E88-65AA-469D-B49A-4F8A52DB499D}" srcOrd="0" destOrd="0" presId="urn:microsoft.com/office/officeart/2005/8/layout/hierarchy1"/>
    <dgm:cxn modelId="{18EE907B-F002-40EA-8B62-69CA737BD2F2}" type="presParOf" srcId="{576D2A2A-7016-4391-A999-4471FB6752C2}" destId="{437A67B3-02D8-4F26-8283-5D0B6E8DD387}" srcOrd="1" destOrd="0" presId="urn:microsoft.com/office/officeart/2005/8/layout/hierarchy1"/>
    <dgm:cxn modelId="{CF6223E8-C0C1-493E-8861-4FAC57DBD440}" type="presParOf" srcId="{7FEA92B2-6916-4F1F-9488-08B33647C04B}" destId="{2AA4FC50-ACA2-48CF-9A72-6BC821344938}" srcOrd="1" destOrd="0" presId="urn:microsoft.com/office/officeart/2005/8/layout/hierarchy1"/>
    <dgm:cxn modelId="{CE467F48-0866-436B-869E-2CD228887728}" type="presParOf" srcId="{B036669A-F66B-48CF-9E09-677996A47FB8}" destId="{825B12C5-E057-47E5-9E7E-50E9F80421C1}" srcOrd="2" destOrd="0" presId="urn:microsoft.com/office/officeart/2005/8/layout/hierarchy1"/>
    <dgm:cxn modelId="{D9B19BDE-4791-4F25-B503-B560AE229451}" type="presParOf" srcId="{B036669A-F66B-48CF-9E09-677996A47FB8}" destId="{F953FD98-7F8D-425E-841B-055BD9E9BA42}" srcOrd="3" destOrd="0" presId="urn:microsoft.com/office/officeart/2005/8/layout/hierarchy1"/>
    <dgm:cxn modelId="{7FC8C708-4B76-484D-9068-3C1B0115BE3F}" type="presParOf" srcId="{F953FD98-7F8D-425E-841B-055BD9E9BA42}" destId="{8AF7D108-BB56-4C2F-AF56-A50CA25F49E9}" srcOrd="0" destOrd="0" presId="urn:microsoft.com/office/officeart/2005/8/layout/hierarchy1"/>
    <dgm:cxn modelId="{FFFE02AF-C31D-4255-BA36-2D43CBE42C7E}" type="presParOf" srcId="{8AF7D108-BB56-4C2F-AF56-A50CA25F49E9}" destId="{5267AB29-1FD3-43B0-9E8D-448EC0FA7244}" srcOrd="0" destOrd="0" presId="urn:microsoft.com/office/officeart/2005/8/layout/hierarchy1"/>
    <dgm:cxn modelId="{FBB8BEB1-3305-49B1-A0EA-FD08FA5DE78E}" type="presParOf" srcId="{8AF7D108-BB56-4C2F-AF56-A50CA25F49E9}" destId="{EA43A51A-7FE2-42FE-992F-5C7D90C6E078}" srcOrd="1" destOrd="0" presId="urn:microsoft.com/office/officeart/2005/8/layout/hierarchy1"/>
    <dgm:cxn modelId="{EAE8E70F-A9FD-4A36-842D-314AD8685843}" type="presParOf" srcId="{F953FD98-7F8D-425E-841B-055BD9E9BA42}" destId="{E6699A76-BAEB-4A65-9FC9-7DA3C44BC525}" srcOrd="1" destOrd="0" presId="urn:microsoft.com/office/officeart/2005/8/layout/hierarchy1"/>
    <dgm:cxn modelId="{3E2DAB3D-4D01-43C3-8448-07CB0E66340E}" type="presParOf" srcId="{E6699A76-BAEB-4A65-9FC9-7DA3C44BC525}" destId="{0A9AB9CF-DD28-4CAD-B862-709FFD4FDC78}" srcOrd="0" destOrd="0" presId="urn:microsoft.com/office/officeart/2005/8/layout/hierarchy1"/>
    <dgm:cxn modelId="{7030D72E-921C-4F28-92CD-BE0937B1031E}" type="presParOf" srcId="{E6699A76-BAEB-4A65-9FC9-7DA3C44BC525}" destId="{ABF4CAAC-FC94-407D-B902-D3D64BA31340}" srcOrd="1" destOrd="0" presId="urn:microsoft.com/office/officeart/2005/8/layout/hierarchy1"/>
    <dgm:cxn modelId="{B629DB44-5AC0-49C0-B4FF-61DE97F58AA6}" type="presParOf" srcId="{ABF4CAAC-FC94-407D-B902-D3D64BA31340}" destId="{4FE7D452-A85D-419C-8C2B-098890C4894A}" srcOrd="0" destOrd="0" presId="urn:microsoft.com/office/officeart/2005/8/layout/hierarchy1"/>
    <dgm:cxn modelId="{CF11A2F4-6575-4A8E-8587-70EDFF504402}" type="presParOf" srcId="{4FE7D452-A85D-419C-8C2B-098890C4894A}" destId="{DC04770F-03CF-4D3C-95AD-102BF6C93BB5}" srcOrd="0" destOrd="0" presId="urn:microsoft.com/office/officeart/2005/8/layout/hierarchy1"/>
    <dgm:cxn modelId="{43DD95CB-21F3-4618-8079-AAA30C09E839}" type="presParOf" srcId="{4FE7D452-A85D-419C-8C2B-098890C4894A}" destId="{F48FFE83-D677-41D3-A092-1099D1A14CD3}" srcOrd="1" destOrd="0" presId="urn:microsoft.com/office/officeart/2005/8/layout/hierarchy1"/>
    <dgm:cxn modelId="{7AB8C7C5-13CF-4222-A778-745E9C2150E2}" type="presParOf" srcId="{ABF4CAAC-FC94-407D-B902-D3D64BA31340}" destId="{6F5AB5F3-E4BF-474E-A1D7-1F5F89340032}" srcOrd="1" destOrd="0" presId="urn:microsoft.com/office/officeart/2005/8/layout/hierarchy1"/>
    <dgm:cxn modelId="{AA3BDEBC-2B86-4DB9-9C06-5664E3E19CEE}" type="presParOf" srcId="{E6699A76-BAEB-4A65-9FC9-7DA3C44BC525}" destId="{4707B1DF-11FB-4C5A-8C09-6E9AA697E44A}" srcOrd="2" destOrd="0" presId="urn:microsoft.com/office/officeart/2005/8/layout/hierarchy1"/>
    <dgm:cxn modelId="{BD4E556C-CEFE-4F96-B24E-6D7E6085D82C}" type="presParOf" srcId="{E6699A76-BAEB-4A65-9FC9-7DA3C44BC525}" destId="{71F75F68-E993-4BFC-AE76-8AB2E9E0BDF9}" srcOrd="3" destOrd="0" presId="urn:microsoft.com/office/officeart/2005/8/layout/hierarchy1"/>
    <dgm:cxn modelId="{2E5BEDC9-5E10-4CC5-BD28-A5150003E252}" type="presParOf" srcId="{71F75F68-E993-4BFC-AE76-8AB2E9E0BDF9}" destId="{5F38F03A-0D5D-4CD6-A852-E71FB0C20311}" srcOrd="0" destOrd="0" presId="urn:microsoft.com/office/officeart/2005/8/layout/hierarchy1"/>
    <dgm:cxn modelId="{F25790E7-2C86-4E31-B54D-0808E185C1B8}" type="presParOf" srcId="{5F38F03A-0D5D-4CD6-A852-E71FB0C20311}" destId="{F2378276-55BC-417C-9D1A-94259523F8D3}" srcOrd="0" destOrd="0" presId="urn:microsoft.com/office/officeart/2005/8/layout/hierarchy1"/>
    <dgm:cxn modelId="{3286ADE7-62C1-4355-8303-4E133421C28C}" type="presParOf" srcId="{5F38F03A-0D5D-4CD6-A852-E71FB0C20311}" destId="{E2789A66-FB72-43E5-8040-DC59CEA4973F}" srcOrd="1" destOrd="0" presId="urn:microsoft.com/office/officeart/2005/8/layout/hierarchy1"/>
    <dgm:cxn modelId="{A5711639-118F-4ECF-A41F-7F48C39F6777}" type="presParOf" srcId="{71F75F68-E993-4BFC-AE76-8AB2E9E0BDF9}" destId="{6578ABE2-F3BC-484E-8982-920B39F38AF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20DFE9-42F0-4CBB-A373-AA690691195A}" type="doc">
      <dgm:prSet loTypeId="urn:microsoft.com/office/officeart/2005/8/layout/cycle4#2" loCatId="cycle" qsTypeId="urn:microsoft.com/office/officeart/2005/8/quickstyle/simple1" qsCatId="simple" csTypeId="urn:microsoft.com/office/officeart/2005/8/colors/colorful4" csCatId="colorful" phldr="1"/>
      <dgm:spPr/>
    </dgm:pt>
    <dgm:pt modelId="{71B4B6AE-88F2-44F6-9ED9-4CD82C17227F}">
      <dgm:prSet phldrT="[Texto]" custT="1"/>
      <dgm:spPr/>
      <dgm:t>
        <a:bodyPr/>
        <a:lstStyle/>
        <a:p>
          <a:r>
            <a:rPr lang="es-ES" sz="1600" b="1" dirty="0"/>
            <a:t>Momento para conectar </a:t>
          </a:r>
        </a:p>
      </dgm:t>
    </dgm:pt>
    <dgm:pt modelId="{80EEA205-5832-4001-94D5-FEB59EA8B407}" type="parTrans" cxnId="{C3EA3A5E-529A-49A7-B283-4BD4DA5C56FD}">
      <dgm:prSet/>
      <dgm:spPr/>
      <dgm:t>
        <a:bodyPr/>
        <a:lstStyle/>
        <a:p>
          <a:endParaRPr lang="es-ES"/>
        </a:p>
      </dgm:t>
    </dgm:pt>
    <dgm:pt modelId="{92D2A396-A273-4A33-ABD5-C77AF828EF58}" type="sibTrans" cxnId="{C3EA3A5E-529A-49A7-B283-4BD4DA5C56FD}">
      <dgm:prSet/>
      <dgm:spPr/>
      <dgm:t>
        <a:bodyPr/>
        <a:lstStyle/>
        <a:p>
          <a:endParaRPr lang="es-ES"/>
        </a:p>
      </dgm:t>
    </dgm:pt>
    <dgm:pt modelId="{3F9A06CA-912D-4D9B-9B5F-2D9ED02CDB53}">
      <dgm:prSet custT="1"/>
      <dgm:spPr/>
      <dgm:t>
        <a:bodyPr/>
        <a:lstStyle/>
        <a:p>
          <a:endParaRPr lang="es-ES" sz="1600" dirty="0"/>
        </a:p>
        <a:p>
          <a:r>
            <a:rPr lang="es-ES" sz="1800" b="1" dirty="0">
              <a:solidFill>
                <a:schemeClr val="bg1"/>
              </a:solidFill>
            </a:rPr>
            <a:t>     </a:t>
          </a:r>
          <a:r>
            <a:rPr lang="es-ES" sz="1600" b="1" dirty="0">
              <a:solidFill>
                <a:schemeClr val="bg1"/>
              </a:solidFill>
              <a:latin typeface="Calibri" panose="020F0502020204030204" pitchFamily="34" charset="0"/>
              <a:cs typeface="Calibri" panose="020F0502020204030204" pitchFamily="34" charset="0"/>
            </a:rPr>
            <a:t>Momento para Aplicar Construir </a:t>
          </a:r>
        </a:p>
      </dgm:t>
    </dgm:pt>
    <dgm:pt modelId="{23909BF2-387C-4A72-B19C-47495B5B9DB5}" type="parTrans" cxnId="{EE9F3340-0806-4DB4-A4CB-B44DE671144B}">
      <dgm:prSet/>
      <dgm:spPr/>
      <dgm:t>
        <a:bodyPr/>
        <a:lstStyle/>
        <a:p>
          <a:endParaRPr lang="es-ES"/>
        </a:p>
      </dgm:t>
    </dgm:pt>
    <dgm:pt modelId="{D606D7B4-DD41-427A-BACF-8B0526CB5A84}" type="sibTrans" cxnId="{EE9F3340-0806-4DB4-A4CB-B44DE671144B}">
      <dgm:prSet/>
      <dgm:spPr/>
      <dgm:t>
        <a:bodyPr/>
        <a:lstStyle/>
        <a:p>
          <a:endParaRPr lang="es-ES"/>
        </a:p>
      </dgm:t>
    </dgm:pt>
    <dgm:pt modelId="{2EBE5223-765D-458E-9906-6D14B5E7C877}">
      <dgm:prSet phldrT="[Texto]" custT="1"/>
      <dgm:spPr/>
      <dgm:t>
        <a:bodyPr/>
        <a:lstStyle/>
        <a:p>
          <a:r>
            <a:rPr lang="es-ES" sz="1600" b="1" dirty="0"/>
            <a:t>Momento para colaborar</a:t>
          </a:r>
          <a:endParaRPr lang="es-ES" sz="1600" b="1" dirty="0">
            <a:solidFill>
              <a:schemeClr val="tx1"/>
            </a:solidFill>
          </a:endParaRPr>
        </a:p>
      </dgm:t>
    </dgm:pt>
    <dgm:pt modelId="{3338BE19-C7CB-4C5E-8A64-43AB22480008}" type="parTrans" cxnId="{2793B3C0-5C7B-4793-9B83-D4F109414CFF}">
      <dgm:prSet/>
      <dgm:spPr/>
      <dgm:t>
        <a:bodyPr/>
        <a:lstStyle/>
        <a:p>
          <a:endParaRPr lang="es-ES"/>
        </a:p>
      </dgm:t>
    </dgm:pt>
    <dgm:pt modelId="{807A21A4-1EEE-4EA0-B2C5-EDA4AF9E28E6}" type="sibTrans" cxnId="{2793B3C0-5C7B-4793-9B83-D4F109414CFF}">
      <dgm:prSet/>
      <dgm:spPr/>
      <dgm:t>
        <a:bodyPr/>
        <a:lstStyle/>
        <a:p>
          <a:endParaRPr lang="es-ES"/>
        </a:p>
      </dgm:t>
    </dgm:pt>
    <dgm:pt modelId="{2220A323-C86E-42B5-ABC5-C045C7D4B256}">
      <dgm:prSet custT="1"/>
      <dgm:spPr/>
      <dgm:t>
        <a:bodyPr/>
        <a:lstStyle/>
        <a:p>
          <a:r>
            <a:rPr lang="es-ES" sz="1600" b="1" kern="1200" dirty="0">
              <a:solidFill>
                <a:prstClr val="white"/>
              </a:solidFill>
              <a:latin typeface="Calibri" panose="020F0502020204030204"/>
              <a:ea typeface="+mn-ea"/>
              <a:cs typeface="+mn-cs"/>
            </a:rPr>
            <a:t>Momento para clarificar</a:t>
          </a:r>
        </a:p>
        <a:p>
          <a:r>
            <a:rPr lang="es-ES" sz="1200" kern="1200" dirty="0">
              <a:solidFill>
                <a:schemeClr val="tx1"/>
              </a:solidFill>
            </a:rPr>
            <a:t> </a:t>
          </a:r>
        </a:p>
      </dgm:t>
    </dgm:pt>
    <dgm:pt modelId="{3E692B47-0C9F-4D4B-8DC4-4B00C9ED9A6A}" type="parTrans" cxnId="{28D8F30C-D013-4C2B-A0C3-49BC40B447B5}">
      <dgm:prSet/>
      <dgm:spPr/>
      <dgm:t>
        <a:bodyPr/>
        <a:lstStyle/>
        <a:p>
          <a:endParaRPr lang="es-ES"/>
        </a:p>
      </dgm:t>
    </dgm:pt>
    <dgm:pt modelId="{58FA4F69-E5F1-4B99-B288-24284DF34D84}" type="sibTrans" cxnId="{28D8F30C-D013-4C2B-A0C3-49BC40B447B5}">
      <dgm:prSet/>
      <dgm:spPr/>
      <dgm:t>
        <a:bodyPr/>
        <a:lstStyle/>
        <a:p>
          <a:endParaRPr lang="es-ES"/>
        </a:p>
      </dgm:t>
    </dgm:pt>
    <dgm:pt modelId="{E43BA9EA-AB07-4EB2-8B63-D42D9D31415C}" type="pres">
      <dgm:prSet presAssocID="{8720DFE9-42F0-4CBB-A373-AA690691195A}" presName="cycleMatrixDiagram" presStyleCnt="0">
        <dgm:presLayoutVars>
          <dgm:chMax val="1"/>
          <dgm:dir/>
          <dgm:animLvl val="lvl"/>
          <dgm:resizeHandles val="exact"/>
        </dgm:presLayoutVars>
      </dgm:prSet>
      <dgm:spPr/>
    </dgm:pt>
    <dgm:pt modelId="{5C193320-7455-4927-8280-8D3D943C788C}" type="pres">
      <dgm:prSet presAssocID="{8720DFE9-42F0-4CBB-A373-AA690691195A}" presName="children" presStyleCnt="0"/>
      <dgm:spPr/>
    </dgm:pt>
    <dgm:pt modelId="{C035B738-5981-4783-890F-BAC276FA1C5E}" type="pres">
      <dgm:prSet presAssocID="{8720DFE9-42F0-4CBB-A373-AA690691195A}" presName="childPlaceholder" presStyleCnt="0"/>
      <dgm:spPr/>
    </dgm:pt>
    <dgm:pt modelId="{36AF3D19-8E8C-4769-9800-8B2A809EB785}" type="pres">
      <dgm:prSet presAssocID="{8720DFE9-42F0-4CBB-A373-AA690691195A}" presName="circle" presStyleCnt="0"/>
      <dgm:spPr/>
    </dgm:pt>
    <dgm:pt modelId="{589DA15F-6B1B-4863-81E7-305B8AABD5EE}" type="pres">
      <dgm:prSet presAssocID="{8720DFE9-42F0-4CBB-A373-AA690691195A}" presName="quadrant1" presStyleLbl="node1" presStyleIdx="0" presStyleCnt="4">
        <dgm:presLayoutVars>
          <dgm:chMax val="1"/>
          <dgm:bulletEnabled val="1"/>
        </dgm:presLayoutVars>
      </dgm:prSet>
      <dgm:spPr/>
    </dgm:pt>
    <dgm:pt modelId="{96FD6EFA-AD01-4D8E-AFD2-FFEFA1105E01}" type="pres">
      <dgm:prSet presAssocID="{8720DFE9-42F0-4CBB-A373-AA690691195A}" presName="quadrant2" presStyleLbl="node1" presStyleIdx="1" presStyleCnt="4">
        <dgm:presLayoutVars>
          <dgm:chMax val="1"/>
          <dgm:bulletEnabled val="1"/>
        </dgm:presLayoutVars>
      </dgm:prSet>
      <dgm:spPr/>
    </dgm:pt>
    <dgm:pt modelId="{3B2CE7E7-DBDE-489D-8911-6CA6F970B239}" type="pres">
      <dgm:prSet presAssocID="{8720DFE9-42F0-4CBB-A373-AA690691195A}" presName="quadrant3" presStyleLbl="node1" presStyleIdx="2" presStyleCnt="4" custScaleX="100738" custScaleY="99527" custLinFactNeighborX="621" custLinFactNeighborY="-1212">
        <dgm:presLayoutVars>
          <dgm:chMax val="1"/>
          <dgm:bulletEnabled val="1"/>
        </dgm:presLayoutVars>
      </dgm:prSet>
      <dgm:spPr/>
    </dgm:pt>
    <dgm:pt modelId="{F1FCE191-7615-494D-B57A-F88CD437D6E6}" type="pres">
      <dgm:prSet presAssocID="{8720DFE9-42F0-4CBB-A373-AA690691195A}" presName="quadrant4" presStyleLbl="node1" presStyleIdx="3" presStyleCnt="4">
        <dgm:presLayoutVars>
          <dgm:chMax val="1"/>
          <dgm:bulletEnabled val="1"/>
        </dgm:presLayoutVars>
      </dgm:prSet>
      <dgm:spPr/>
    </dgm:pt>
    <dgm:pt modelId="{0DE859AD-D334-4734-8CFD-67D3EA8C81CB}" type="pres">
      <dgm:prSet presAssocID="{8720DFE9-42F0-4CBB-A373-AA690691195A}" presName="quadrantPlaceholder" presStyleCnt="0"/>
      <dgm:spPr/>
    </dgm:pt>
    <dgm:pt modelId="{AA453E08-9AB4-42B4-B80E-9C40D92DE3C3}" type="pres">
      <dgm:prSet presAssocID="{8720DFE9-42F0-4CBB-A373-AA690691195A}" presName="center1" presStyleLbl="fgShp" presStyleIdx="0" presStyleCnt="2" custScaleX="102808" custScaleY="14352" custLinFactNeighborX="0" custLinFactNeighborY="17758"/>
      <dgm:spPr/>
    </dgm:pt>
    <dgm:pt modelId="{2A9C9E71-4366-4C62-BEF3-66A513EB9E28}" type="pres">
      <dgm:prSet presAssocID="{8720DFE9-42F0-4CBB-A373-AA690691195A}" presName="center2" presStyleLbl="fgShp" presStyleIdx="1" presStyleCnt="2" custScaleX="61454" custScaleY="20022" custLinFactNeighborY="-27992"/>
      <dgm:spPr/>
    </dgm:pt>
  </dgm:ptLst>
  <dgm:cxnLst>
    <dgm:cxn modelId="{28D8F30C-D013-4C2B-A0C3-49BC40B447B5}" srcId="{8720DFE9-42F0-4CBB-A373-AA690691195A}" destId="{2220A323-C86E-42B5-ABC5-C045C7D4B256}" srcOrd="3" destOrd="0" parTransId="{3E692B47-0C9F-4D4B-8DC4-4B00C9ED9A6A}" sibTransId="{58FA4F69-E5F1-4B99-B288-24284DF34D84}"/>
    <dgm:cxn modelId="{B3C08B1B-30B2-40E9-96B3-4A7B4024A5F9}" type="presOf" srcId="{2220A323-C86E-42B5-ABC5-C045C7D4B256}" destId="{F1FCE191-7615-494D-B57A-F88CD437D6E6}" srcOrd="0" destOrd="0" presId="urn:microsoft.com/office/officeart/2005/8/layout/cycle4#2"/>
    <dgm:cxn modelId="{5E1DE11C-A7A8-47AD-9C8F-E4F0CC115183}" type="presOf" srcId="{71B4B6AE-88F2-44F6-9ED9-4CD82C17227F}" destId="{589DA15F-6B1B-4863-81E7-305B8AABD5EE}" srcOrd="0" destOrd="0" presId="urn:microsoft.com/office/officeart/2005/8/layout/cycle4#2"/>
    <dgm:cxn modelId="{C2593329-65C2-4A65-B18F-825BA3AF1878}" type="presOf" srcId="{8720DFE9-42F0-4CBB-A373-AA690691195A}" destId="{E43BA9EA-AB07-4EB2-8B63-D42D9D31415C}" srcOrd="0" destOrd="0" presId="urn:microsoft.com/office/officeart/2005/8/layout/cycle4#2"/>
    <dgm:cxn modelId="{EE9F3340-0806-4DB4-A4CB-B44DE671144B}" srcId="{8720DFE9-42F0-4CBB-A373-AA690691195A}" destId="{3F9A06CA-912D-4D9B-9B5F-2D9ED02CDB53}" srcOrd="2" destOrd="0" parTransId="{23909BF2-387C-4A72-B19C-47495B5B9DB5}" sibTransId="{D606D7B4-DD41-427A-BACF-8B0526CB5A84}"/>
    <dgm:cxn modelId="{C3EA3A5E-529A-49A7-B283-4BD4DA5C56FD}" srcId="{8720DFE9-42F0-4CBB-A373-AA690691195A}" destId="{71B4B6AE-88F2-44F6-9ED9-4CD82C17227F}" srcOrd="0" destOrd="0" parTransId="{80EEA205-5832-4001-94D5-FEB59EA8B407}" sibTransId="{92D2A396-A273-4A33-ABD5-C77AF828EF58}"/>
    <dgm:cxn modelId="{ABAC5B84-77B8-497D-8BFC-96A172CA54A2}" type="presOf" srcId="{2EBE5223-765D-458E-9906-6D14B5E7C877}" destId="{96FD6EFA-AD01-4D8E-AFD2-FFEFA1105E01}" srcOrd="0" destOrd="0" presId="urn:microsoft.com/office/officeart/2005/8/layout/cycle4#2"/>
    <dgm:cxn modelId="{74825C9D-EE41-4E1C-A40A-A152081B1494}" type="presOf" srcId="{3F9A06CA-912D-4D9B-9B5F-2D9ED02CDB53}" destId="{3B2CE7E7-DBDE-489D-8911-6CA6F970B239}" srcOrd="0" destOrd="0" presId="urn:microsoft.com/office/officeart/2005/8/layout/cycle4#2"/>
    <dgm:cxn modelId="{2793B3C0-5C7B-4793-9B83-D4F109414CFF}" srcId="{8720DFE9-42F0-4CBB-A373-AA690691195A}" destId="{2EBE5223-765D-458E-9906-6D14B5E7C877}" srcOrd="1" destOrd="0" parTransId="{3338BE19-C7CB-4C5E-8A64-43AB22480008}" sibTransId="{807A21A4-1EEE-4EA0-B2C5-EDA4AF9E28E6}"/>
    <dgm:cxn modelId="{831031E6-4539-4491-8F41-63BBDB361B69}" type="presParOf" srcId="{E43BA9EA-AB07-4EB2-8B63-D42D9D31415C}" destId="{5C193320-7455-4927-8280-8D3D943C788C}" srcOrd="0" destOrd="0" presId="urn:microsoft.com/office/officeart/2005/8/layout/cycle4#2"/>
    <dgm:cxn modelId="{CD56EFDB-A8EE-4669-933C-9E4B7E0B3E5B}" type="presParOf" srcId="{5C193320-7455-4927-8280-8D3D943C788C}" destId="{C035B738-5981-4783-890F-BAC276FA1C5E}" srcOrd="0" destOrd="0" presId="urn:microsoft.com/office/officeart/2005/8/layout/cycle4#2"/>
    <dgm:cxn modelId="{49A27E8B-064D-4592-A144-0B0B691E74E2}" type="presParOf" srcId="{E43BA9EA-AB07-4EB2-8B63-D42D9D31415C}" destId="{36AF3D19-8E8C-4769-9800-8B2A809EB785}" srcOrd="1" destOrd="0" presId="urn:microsoft.com/office/officeart/2005/8/layout/cycle4#2"/>
    <dgm:cxn modelId="{4CE99837-C6E4-4B6E-BD61-812E2A5782DF}" type="presParOf" srcId="{36AF3D19-8E8C-4769-9800-8B2A809EB785}" destId="{589DA15F-6B1B-4863-81E7-305B8AABD5EE}" srcOrd="0" destOrd="0" presId="urn:microsoft.com/office/officeart/2005/8/layout/cycle4#2"/>
    <dgm:cxn modelId="{EBE97BCF-8F94-4B62-9383-171D2733CEB1}" type="presParOf" srcId="{36AF3D19-8E8C-4769-9800-8B2A809EB785}" destId="{96FD6EFA-AD01-4D8E-AFD2-FFEFA1105E01}" srcOrd="1" destOrd="0" presId="urn:microsoft.com/office/officeart/2005/8/layout/cycle4#2"/>
    <dgm:cxn modelId="{D477D95B-9636-4661-87A1-6E7943CDB1E7}" type="presParOf" srcId="{36AF3D19-8E8C-4769-9800-8B2A809EB785}" destId="{3B2CE7E7-DBDE-489D-8911-6CA6F970B239}" srcOrd="2" destOrd="0" presId="urn:microsoft.com/office/officeart/2005/8/layout/cycle4#2"/>
    <dgm:cxn modelId="{C97C9D7A-DB3F-42C8-B3C8-9895C08F4F11}" type="presParOf" srcId="{36AF3D19-8E8C-4769-9800-8B2A809EB785}" destId="{F1FCE191-7615-494D-B57A-F88CD437D6E6}" srcOrd="3" destOrd="0" presId="urn:microsoft.com/office/officeart/2005/8/layout/cycle4#2"/>
    <dgm:cxn modelId="{548934CF-7B8D-4384-8D50-FBC858E28982}" type="presParOf" srcId="{36AF3D19-8E8C-4769-9800-8B2A809EB785}" destId="{0DE859AD-D334-4734-8CFD-67D3EA8C81CB}" srcOrd="4" destOrd="0" presId="urn:microsoft.com/office/officeart/2005/8/layout/cycle4#2"/>
    <dgm:cxn modelId="{049012E2-EC86-419C-B222-32602FD9976E}" type="presParOf" srcId="{E43BA9EA-AB07-4EB2-8B63-D42D9D31415C}" destId="{AA453E08-9AB4-42B4-B80E-9C40D92DE3C3}" srcOrd="2" destOrd="0" presId="urn:microsoft.com/office/officeart/2005/8/layout/cycle4#2"/>
    <dgm:cxn modelId="{03CD8ECF-B488-4E26-97CF-298FAE815137}" type="presParOf" srcId="{E43BA9EA-AB07-4EB2-8B63-D42D9D31415C}" destId="{2A9C9E71-4366-4C62-BEF3-66A513EB9E28}" srcOrd="3" destOrd="0" presId="urn:microsoft.com/office/officeart/2005/8/layout/cycle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20DFE9-42F0-4CBB-A373-AA690691195A}" type="doc">
      <dgm:prSet loTypeId="urn:microsoft.com/office/officeart/2005/8/layout/cycle4#2" loCatId="cycle" qsTypeId="urn:microsoft.com/office/officeart/2005/8/quickstyle/simple1" qsCatId="simple" csTypeId="urn:microsoft.com/office/officeart/2005/8/colors/colorful4" csCatId="colorful" phldr="1"/>
      <dgm:spPr/>
    </dgm:pt>
    <dgm:pt modelId="{E43BA9EA-AB07-4EB2-8B63-D42D9D31415C}" type="pres">
      <dgm:prSet presAssocID="{8720DFE9-42F0-4CBB-A373-AA690691195A}" presName="cycleMatrixDiagram" presStyleCnt="0">
        <dgm:presLayoutVars>
          <dgm:chMax val="1"/>
          <dgm:dir/>
          <dgm:animLvl val="lvl"/>
          <dgm:resizeHandles val="exact"/>
        </dgm:presLayoutVars>
      </dgm:prSet>
      <dgm:spPr/>
    </dgm:pt>
  </dgm:ptLst>
  <dgm:cxnLst>
    <dgm:cxn modelId="{C2593329-65C2-4A65-B18F-825BA3AF1878}" type="presOf" srcId="{8720DFE9-42F0-4CBB-A373-AA690691195A}" destId="{E43BA9EA-AB07-4EB2-8B63-D42D9D31415C}" srcOrd="0" destOrd="0" presId="urn:microsoft.com/office/officeart/2005/8/layout/cycle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720F7-FF03-4685-8C10-0F7956FBD0DF}">
      <dsp:nvSpPr>
        <dsp:cNvPr id="0" name=""/>
        <dsp:cNvSpPr/>
      </dsp:nvSpPr>
      <dsp:spPr>
        <a:xfrm rot="10800000">
          <a:off x="1835750" y="34794"/>
          <a:ext cx="5646999" cy="1277905"/>
        </a:xfrm>
        <a:prstGeom prst="homePlate">
          <a:avLst/>
        </a:prstGeom>
        <a:solidFill>
          <a:srgbClr val="FF7C8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521" tIns="60960" rIns="113792" bIns="60960" numCol="1" spcCol="1270" anchor="ctr" anchorCtr="0">
          <a:noAutofit/>
        </a:bodyPr>
        <a:lstStyle/>
        <a:p>
          <a:pPr marL="0" lvl="0" indent="0" algn="just" defTabSz="711200">
            <a:lnSpc>
              <a:spcPct val="90000"/>
            </a:lnSpc>
            <a:spcBef>
              <a:spcPct val="0"/>
            </a:spcBef>
            <a:spcAft>
              <a:spcPct val="35000"/>
            </a:spcAft>
            <a:buNone/>
          </a:pPr>
          <a:r>
            <a:rPr lang="es-PE" sz="1600" kern="1200" dirty="0">
              <a:solidFill>
                <a:schemeClr val="tx1"/>
              </a:solidFill>
            </a:rPr>
            <a:t>Poner en práctica la competencia se comunica oralmente…, poniendo énfasis en la escucha activa y la participación asertiva (oyente-hablante)  </a:t>
          </a:r>
          <a:endParaRPr lang="en-US" sz="1600" kern="1200" dirty="0">
            <a:solidFill>
              <a:schemeClr val="tx1"/>
            </a:solidFill>
          </a:endParaRPr>
        </a:p>
      </dsp:txBody>
      <dsp:txXfrm rot="10800000">
        <a:off x="2155226" y="34794"/>
        <a:ext cx="5327523" cy="1277905"/>
      </dsp:txXfrm>
    </dsp:sp>
    <dsp:sp modelId="{0BB52BB4-E0CE-465B-811A-AB623D054D4E}">
      <dsp:nvSpPr>
        <dsp:cNvPr id="0" name=""/>
        <dsp:cNvSpPr/>
      </dsp:nvSpPr>
      <dsp:spPr>
        <a:xfrm>
          <a:off x="137791" y="6661"/>
          <a:ext cx="1653545" cy="1342554"/>
        </a:xfrm>
        <a:prstGeom prst="ellipse">
          <a:avLst/>
        </a:prstGeom>
        <a:blipFill rotWithShape="1">
          <a:blip xmlns:r="http://schemas.openxmlformats.org/officeDocument/2006/relationships" r:embed="rId1"/>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26962C-22CF-44A8-AA64-97ABEF30C3CB}">
      <dsp:nvSpPr>
        <dsp:cNvPr id="0" name=""/>
        <dsp:cNvSpPr/>
      </dsp:nvSpPr>
      <dsp:spPr>
        <a:xfrm rot="10800000">
          <a:off x="1741840" y="1726488"/>
          <a:ext cx="5646999" cy="1277905"/>
        </a:xfrm>
        <a:prstGeom prst="homePlate">
          <a:avLst/>
        </a:prstGeom>
        <a:solidFill>
          <a:srgbClr val="FF7C8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521" tIns="76200" rIns="142240" bIns="76200" numCol="1" spcCol="1270" anchor="ctr" anchorCtr="0">
          <a:noAutofit/>
        </a:bodyPr>
        <a:lstStyle/>
        <a:p>
          <a:pPr marL="0" lvl="0" indent="0" algn="just" defTabSz="889000">
            <a:lnSpc>
              <a:spcPct val="90000"/>
            </a:lnSpc>
            <a:spcBef>
              <a:spcPct val="0"/>
            </a:spcBef>
            <a:spcAft>
              <a:spcPct val="35000"/>
            </a:spcAft>
            <a:buNone/>
          </a:pPr>
          <a:r>
            <a:rPr lang="es-PE" sz="2000" kern="1200" dirty="0">
              <a:solidFill>
                <a:schemeClr val="tx1"/>
              </a:solidFill>
            </a:rPr>
            <a:t>Registrar su asistencia con antelación.</a:t>
          </a:r>
          <a:endParaRPr lang="en-US" sz="2000" kern="1200" dirty="0">
            <a:solidFill>
              <a:schemeClr val="tx1"/>
            </a:solidFill>
          </a:endParaRPr>
        </a:p>
      </dsp:txBody>
      <dsp:txXfrm rot="10800000">
        <a:off x="2061316" y="1726488"/>
        <a:ext cx="5327523" cy="1277905"/>
      </dsp:txXfrm>
    </dsp:sp>
    <dsp:sp modelId="{6D264DA4-A1EF-4E8A-B807-A866F14FDE29}">
      <dsp:nvSpPr>
        <dsp:cNvPr id="0" name=""/>
        <dsp:cNvSpPr/>
      </dsp:nvSpPr>
      <dsp:spPr>
        <a:xfrm>
          <a:off x="409854" y="1642479"/>
          <a:ext cx="1277905" cy="1277905"/>
        </a:xfrm>
        <a:prstGeom prst="ellipse">
          <a:avLst/>
        </a:prstGeom>
        <a:blipFill rotWithShape="1">
          <a:blip xmlns:r="http://schemas.openxmlformats.org/officeDocument/2006/relationships" r:embed="rId2"/>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0FF864-2129-4BA6-8624-8BFD34174EAF}">
      <dsp:nvSpPr>
        <dsp:cNvPr id="0" name=""/>
        <dsp:cNvSpPr/>
      </dsp:nvSpPr>
      <dsp:spPr>
        <a:xfrm rot="10800000">
          <a:off x="1741840" y="3385858"/>
          <a:ext cx="5646999" cy="1277905"/>
        </a:xfrm>
        <a:prstGeom prst="homePlate">
          <a:avLst/>
        </a:prstGeom>
        <a:solidFill>
          <a:srgbClr val="FF7C8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521" tIns="76200" rIns="142240" bIns="76200" numCol="1" spcCol="1270" anchor="ctr" anchorCtr="0">
          <a:noAutofit/>
        </a:bodyPr>
        <a:lstStyle/>
        <a:p>
          <a:pPr marL="0" lvl="0" indent="0" algn="just" defTabSz="889000">
            <a:lnSpc>
              <a:spcPct val="90000"/>
            </a:lnSpc>
            <a:spcBef>
              <a:spcPct val="0"/>
            </a:spcBef>
            <a:spcAft>
              <a:spcPct val="35000"/>
            </a:spcAft>
            <a:buNone/>
          </a:pPr>
          <a:r>
            <a:rPr lang="es-PE" sz="2000" kern="1200" dirty="0">
              <a:solidFill>
                <a:schemeClr val="tx1"/>
              </a:solidFill>
            </a:rPr>
            <a:t>Respetar las opiniones y aportar con propuestas sobre situaciones o dificultades.</a:t>
          </a:r>
          <a:endParaRPr lang="en-US" sz="2000" kern="1200" dirty="0">
            <a:solidFill>
              <a:schemeClr val="tx1"/>
            </a:solidFill>
          </a:endParaRPr>
        </a:p>
      </dsp:txBody>
      <dsp:txXfrm rot="10800000">
        <a:off x="2061316" y="3385858"/>
        <a:ext cx="5327523" cy="1277905"/>
      </dsp:txXfrm>
    </dsp:sp>
    <dsp:sp modelId="{2E0D414C-6DDB-4FB1-9AE7-32A34C3E28B7}">
      <dsp:nvSpPr>
        <dsp:cNvPr id="0" name=""/>
        <dsp:cNvSpPr/>
      </dsp:nvSpPr>
      <dsp:spPr>
        <a:xfrm>
          <a:off x="444856" y="3388328"/>
          <a:ext cx="1277905" cy="1277905"/>
        </a:xfrm>
        <a:prstGeom prst="ellipse">
          <a:avLst/>
        </a:prstGeom>
        <a:blipFill rotWithShape="1">
          <a:blip xmlns:r="http://schemas.openxmlformats.org/officeDocument/2006/relationships" r:embed="rId3"/>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326A3-3A66-4E69-B4DA-C134B05506C8}">
      <dsp:nvSpPr>
        <dsp:cNvPr id="0" name=""/>
        <dsp:cNvSpPr/>
      </dsp:nvSpPr>
      <dsp:spPr>
        <a:xfrm>
          <a:off x="2535421" y="1287145"/>
          <a:ext cx="977544" cy="977544"/>
        </a:xfrm>
        <a:prstGeom prst="ellipse">
          <a:avLst/>
        </a:prstGeom>
        <a:solidFill>
          <a:srgbClr val="FF7C8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PE" sz="900" kern="1200" dirty="0">
              <a:solidFill>
                <a:schemeClr val="tx1"/>
              </a:solidFill>
            </a:rPr>
            <a:t>PROGRAMACIONES</a:t>
          </a:r>
          <a:endParaRPr lang="en-US" sz="900" kern="1200" dirty="0">
            <a:solidFill>
              <a:schemeClr val="tx1"/>
            </a:solidFill>
          </a:endParaRPr>
        </a:p>
      </dsp:txBody>
      <dsp:txXfrm>
        <a:off x="2678579" y="1430303"/>
        <a:ext cx="691228" cy="691228"/>
      </dsp:txXfrm>
    </dsp:sp>
    <dsp:sp modelId="{3E4582D9-E2E4-4F78-BB64-556C9EC2330F}">
      <dsp:nvSpPr>
        <dsp:cNvPr id="0" name=""/>
        <dsp:cNvSpPr/>
      </dsp:nvSpPr>
      <dsp:spPr>
        <a:xfrm rot="16264287">
          <a:off x="2833933" y="1069633"/>
          <a:ext cx="406400" cy="28864"/>
        </a:xfrm>
        <a:custGeom>
          <a:avLst/>
          <a:gdLst/>
          <a:ahLst/>
          <a:cxnLst/>
          <a:rect l="0" t="0" r="0" b="0"/>
          <a:pathLst>
            <a:path>
              <a:moveTo>
                <a:pt x="0" y="14432"/>
              </a:moveTo>
              <a:lnTo>
                <a:pt x="406400" y="14432"/>
              </a:lnTo>
            </a:path>
          </a:pathLst>
        </a:custGeom>
        <a:noFill/>
        <a:ln w="15875" cap="flat" cmpd="sng" algn="ctr">
          <a:solidFill>
            <a:srgbClr val="7030A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6973" y="1073906"/>
        <a:ext cx="20320" cy="20320"/>
      </dsp:txXfrm>
    </dsp:sp>
    <dsp:sp modelId="{49E0DE11-15B5-432C-842F-554AEA089D45}">
      <dsp:nvSpPr>
        <dsp:cNvPr id="0" name=""/>
        <dsp:cNvSpPr/>
      </dsp:nvSpPr>
      <dsp:spPr>
        <a:xfrm>
          <a:off x="1995394" y="125668"/>
          <a:ext cx="2105201" cy="755241"/>
        </a:xfrm>
        <a:prstGeom prst="ellipse">
          <a:avLst/>
        </a:prstGeom>
        <a:solidFill>
          <a:srgbClr val="FF99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PE" sz="1100" kern="1200" dirty="0">
              <a:solidFill>
                <a:schemeClr val="tx1"/>
              </a:solidFill>
            </a:rPr>
            <a:t>PROYECTOS DE APRENDIZAJE</a:t>
          </a:r>
          <a:endParaRPr lang="en-US" sz="1100" kern="1200" dirty="0">
            <a:solidFill>
              <a:schemeClr val="tx1"/>
            </a:solidFill>
          </a:endParaRPr>
        </a:p>
      </dsp:txBody>
      <dsp:txXfrm>
        <a:off x="2303694" y="236270"/>
        <a:ext cx="1488601" cy="534037"/>
      </dsp:txXfrm>
    </dsp:sp>
    <dsp:sp modelId="{968B79A6-DBEE-4508-A846-618F5E7999A4}">
      <dsp:nvSpPr>
        <dsp:cNvPr id="0" name=""/>
        <dsp:cNvSpPr/>
      </dsp:nvSpPr>
      <dsp:spPr>
        <a:xfrm rot="87058">
          <a:off x="3512764" y="1777431"/>
          <a:ext cx="281897" cy="28864"/>
        </a:xfrm>
        <a:custGeom>
          <a:avLst/>
          <a:gdLst/>
          <a:ahLst/>
          <a:cxnLst/>
          <a:rect l="0" t="0" r="0" b="0"/>
          <a:pathLst>
            <a:path>
              <a:moveTo>
                <a:pt x="0" y="14432"/>
              </a:moveTo>
              <a:lnTo>
                <a:pt x="281897" y="14432"/>
              </a:lnTo>
            </a:path>
          </a:pathLst>
        </a:custGeom>
        <a:noFill/>
        <a:ln w="22225" cap="flat" cmpd="sng" algn="ctr">
          <a:solidFill>
            <a:srgbClr val="7030A0"/>
          </a:solidFill>
          <a:prstDash val="solid"/>
        </a:ln>
        <a:effectLst/>
      </dsp:spPr>
      <dsp:style>
        <a:lnRef idx="3">
          <a:schemeClr val="accent5"/>
        </a:lnRef>
        <a:fillRef idx="0">
          <a:schemeClr val="accent5"/>
        </a:fillRef>
        <a:effectRef idx="2">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46666" y="1784815"/>
        <a:ext cx="14094" cy="14094"/>
      </dsp:txXfrm>
    </dsp:sp>
    <dsp:sp modelId="{16491E6A-60CC-49FC-B606-7FEB2240E2B9}">
      <dsp:nvSpPr>
        <dsp:cNvPr id="0" name=""/>
        <dsp:cNvSpPr/>
      </dsp:nvSpPr>
      <dsp:spPr>
        <a:xfrm>
          <a:off x="3792571" y="1335780"/>
          <a:ext cx="2303428" cy="977544"/>
        </a:xfrm>
        <a:prstGeom prst="ellipse">
          <a:avLst/>
        </a:prstGeom>
        <a:solidFill>
          <a:srgbClr val="FF99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PE" sz="1100" kern="1200" dirty="0">
              <a:solidFill>
                <a:schemeClr val="tx1"/>
              </a:solidFill>
            </a:rPr>
            <a:t>ESTUDIO DE CASOS</a:t>
          </a:r>
          <a:endParaRPr lang="en-US" sz="1100" kern="1200" dirty="0">
            <a:solidFill>
              <a:schemeClr val="tx1"/>
            </a:solidFill>
          </a:endParaRPr>
        </a:p>
      </dsp:txBody>
      <dsp:txXfrm>
        <a:off x="4129900" y="1478938"/>
        <a:ext cx="1628770" cy="691228"/>
      </dsp:txXfrm>
    </dsp:sp>
    <dsp:sp modelId="{930434E2-1204-4153-AFE2-75B8792B938C}">
      <dsp:nvSpPr>
        <dsp:cNvPr id="0" name=""/>
        <dsp:cNvSpPr/>
      </dsp:nvSpPr>
      <dsp:spPr>
        <a:xfrm rot="5400000">
          <a:off x="2819365" y="2455086"/>
          <a:ext cx="409658" cy="28864"/>
        </a:xfrm>
        <a:custGeom>
          <a:avLst/>
          <a:gdLst/>
          <a:ahLst/>
          <a:cxnLst/>
          <a:rect l="0" t="0" r="0" b="0"/>
          <a:pathLst>
            <a:path>
              <a:moveTo>
                <a:pt x="0" y="14432"/>
              </a:moveTo>
              <a:lnTo>
                <a:pt x="409658" y="14432"/>
              </a:lnTo>
            </a:path>
          </a:pathLst>
        </a:custGeom>
        <a:noFill/>
        <a:ln w="22225" cap="flat" cmpd="sng" algn="ctr">
          <a:solidFill>
            <a:srgbClr val="7030A0"/>
          </a:solidFill>
          <a:prstDash val="solid"/>
        </a:ln>
        <a:effectLst/>
      </dsp:spPr>
      <dsp:style>
        <a:lnRef idx="3">
          <a:schemeClr val="accent5"/>
        </a:lnRef>
        <a:fillRef idx="0">
          <a:schemeClr val="accent5"/>
        </a:fillRef>
        <a:effectRef idx="2">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3952" y="2459277"/>
        <a:ext cx="20482" cy="20482"/>
      </dsp:txXfrm>
    </dsp:sp>
    <dsp:sp modelId="{E3194A6B-8821-48C5-9615-123D2CA43F19}">
      <dsp:nvSpPr>
        <dsp:cNvPr id="0" name=""/>
        <dsp:cNvSpPr/>
      </dsp:nvSpPr>
      <dsp:spPr>
        <a:xfrm>
          <a:off x="1880652" y="2674348"/>
          <a:ext cx="2287083" cy="748408"/>
        </a:xfrm>
        <a:prstGeom prst="ellipse">
          <a:avLst/>
        </a:prstGeom>
        <a:solidFill>
          <a:srgbClr val="FF99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PE" sz="1100" kern="1200" dirty="0">
              <a:solidFill>
                <a:schemeClr val="tx1"/>
              </a:solidFill>
            </a:rPr>
            <a:t>APRENDIZAJE INVESTIGATIVO</a:t>
          </a:r>
          <a:endParaRPr lang="en-US" sz="1100" kern="1200" dirty="0">
            <a:solidFill>
              <a:schemeClr val="tx1"/>
            </a:solidFill>
          </a:endParaRPr>
        </a:p>
      </dsp:txBody>
      <dsp:txXfrm>
        <a:off x="2215588" y="2783950"/>
        <a:ext cx="1617211" cy="529204"/>
      </dsp:txXfrm>
    </dsp:sp>
    <dsp:sp modelId="{01473CDA-9349-4ED5-82C4-4D347AA66B0B}">
      <dsp:nvSpPr>
        <dsp:cNvPr id="0" name=""/>
        <dsp:cNvSpPr/>
      </dsp:nvSpPr>
      <dsp:spPr>
        <a:xfrm rot="10814532">
          <a:off x="2208153" y="1758727"/>
          <a:ext cx="327273" cy="28864"/>
        </a:xfrm>
        <a:custGeom>
          <a:avLst/>
          <a:gdLst/>
          <a:ahLst/>
          <a:cxnLst/>
          <a:rect l="0" t="0" r="0" b="0"/>
          <a:pathLst>
            <a:path>
              <a:moveTo>
                <a:pt x="0" y="14432"/>
              </a:moveTo>
              <a:lnTo>
                <a:pt x="327273" y="14432"/>
              </a:lnTo>
            </a:path>
          </a:pathLst>
        </a:custGeom>
        <a:noFill/>
        <a:ln w="15875" cap="flat" cmpd="sng" algn="ctr">
          <a:solidFill>
            <a:srgbClr val="7030A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363608" y="1764978"/>
        <a:ext cx="16363" cy="16363"/>
      </dsp:txXfrm>
    </dsp:sp>
    <dsp:sp modelId="{49308E97-9D47-4997-A524-0FC6EB95C112}">
      <dsp:nvSpPr>
        <dsp:cNvPr id="0" name=""/>
        <dsp:cNvSpPr/>
      </dsp:nvSpPr>
      <dsp:spPr>
        <a:xfrm>
          <a:off x="0" y="1279028"/>
          <a:ext cx="2208205" cy="977544"/>
        </a:xfrm>
        <a:prstGeom prst="ellipse">
          <a:avLst/>
        </a:prstGeom>
        <a:solidFill>
          <a:srgbClr val="FF99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PE" sz="1100" kern="1200" dirty="0">
              <a:solidFill>
                <a:schemeClr val="tx1"/>
              </a:solidFill>
            </a:rPr>
            <a:t>EXPERIENCIAS DE APRENDIZAJES</a:t>
          </a:r>
          <a:endParaRPr lang="en-US" sz="1100" kern="1200" dirty="0">
            <a:solidFill>
              <a:schemeClr val="tx1"/>
            </a:solidFill>
          </a:endParaRPr>
        </a:p>
      </dsp:txBody>
      <dsp:txXfrm>
        <a:off x="323384" y="1422186"/>
        <a:ext cx="1561437" cy="691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D6E0E-F73A-42FC-800E-DCAC40D29D85}">
      <dsp:nvSpPr>
        <dsp:cNvPr id="0" name=""/>
        <dsp:cNvSpPr/>
      </dsp:nvSpPr>
      <dsp:spPr>
        <a:xfrm>
          <a:off x="3108929" y="1599331"/>
          <a:ext cx="946039" cy="946039"/>
        </a:xfrm>
        <a:prstGeom prst="ellipse">
          <a:avLst/>
        </a:prstGeom>
        <a:solidFill>
          <a:srgbClr val="E8505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Narrow" panose="020B0606020202030204" pitchFamily="34" charset="0"/>
            </a:rPr>
            <a:t>Experiencias de aprendizaje </a:t>
          </a:r>
        </a:p>
      </dsp:txBody>
      <dsp:txXfrm>
        <a:off x="3247473" y="1737875"/>
        <a:ext cx="668951" cy="668951"/>
      </dsp:txXfrm>
    </dsp:sp>
    <dsp:sp modelId="{14DDCE38-D813-4231-B379-5601D1ED522A}">
      <dsp:nvSpPr>
        <dsp:cNvPr id="0" name=""/>
        <dsp:cNvSpPr/>
      </dsp:nvSpPr>
      <dsp:spPr>
        <a:xfrm rot="16200000">
          <a:off x="3481043" y="1269583"/>
          <a:ext cx="201810" cy="290145"/>
        </a:xfrm>
        <a:prstGeom prst="rightArrow">
          <a:avLst>
            <a:gd name="adj1" fmla="val 60000"/>
            <a:gd name="adj2" fmla="val 5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Arial Narrow" panose="020B0606020202030204" pitchFamily="34" charset="0"/>
          </a:endParaRPr>
        </a:p>
      </dsp:txBody>
      <dsp:txXfrm>
        <a:off x="3511315" y="1357884"/>
        <a:ext cx="141267" cy="174087"/>
      </dsp:txXfrm>
    </dsp:sp>
    <dsp:sp modelId="{716B1578-7C36-4A08-B4F9-A5975693CB55}">
      <dsp:nvSpPr>
        <dsp:cNvPr id="0" name=""/>
        <dsp:cNvSpPr/>
      </dsp:nvSpPr>
      <dsp:spPr>
        <a:xfrm>
          <a:off x="2855739" y="36007"/>
          <a:ext cx="1452419" cy="1182549"/>
        </a:xfrm>
        <a:prstGeom prst="ellipse">
          <a:avLst/>
        </a:prstGeom>
        <a:solidFill>
          <a:srgbClr val="F6B9B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solidFill>
                <a:schemeClr val="tx1"/>
              </a:solidFill>
              <a:latin typeface="Arial Narrow" panose="020B0606020202030204" pitchFamily="34" charset="0"/>
            </a:rPr>
            <a:t>Permite combinar varias formas de aprendizaje, De acuerdo a las condiciones y características del contexto </a:t>
          </a:r>
        </a:p>
      </dsp:txBody>
      <dsp:txXfrm>
        <a:off x="3068441" y="209187"/>
        <a:ext cx="1027015" cy="836189"/>
      </dsp:txXfrm>
    </dsp:sp>
    <dsp:sp modelId="{B3ACA2A3-B294-4297-A9B7-A19C8D16C257}">
      <dsp:nvSpPr>
        <dsp:cNvPr id="0" name=""/>
        <dsp:cNvSpPr/>
      </dsp:nvSpPr>
      <dsp:spPr>
        <a:xfrm rot="19800000">
          <a:off x="4050625" y="1598431"/>
          <a:ext cx="201810" cy="290145"/>
        </a:xfrm>
        <a:prstGeom prst="rightArrow">
          <a:avLst>
            <a:gd name="adj1" fmla="val 60000"/>
            <a:gd name="adj2" fmla="val 50000"/>
          </a:avLst>
        </a:prstGeom>
        <a:gradFill rotWithShape="0">
          <a:gsLst>
            <a:gs pos="0">
              <a:schemeClr val="accent3">
                <a:hueOff val="-188874"/>
                <a:satOff val="-9487"/>
                <a:lumOff val="-3294"/>
                <a:alphaOff val="0"/>
                <a:tint val="98000"/>
                <a:satMod val="110000"/>
                <a:lumMod val="104000"/>
              </a:schemeClr>
            </a:gs>
            <a:gs pos="69000">
              <a:schemeClr val="accent3">
                <a:hueOff val="-188874"/>
                <a:satOff val="-9487"/>
                <a:lumOff val="-3294"/>
                <a:alphaOff val="0"/>
                <a:shade val="88000"/>
                <a:satMod val="130000"/>
                <a:lumMod val="92000"/>
              </a:schemeClr>
            </a:gs>
            <a:gs pos="100000">
              <a:schemeClr val="accent3">
                <a:hueOff val="-188874"/>
                <a:satOff val="-9487"/>
                <a:lumOff val="-329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Arial Narrow" panose="020B0606020202030204" pitchFamily="34" charset="0"/>
          </a:endParaRPr>
        </a:p>
      </dsp:txBody>
      <dsp:txXfrm>
        <a:off x="4054681" y="1671596"/>
        <a:ext cx="141267" cy="174087"/>
      </dsp:txXfrm>
    </dsp:sp>
    <dsp:sp modelId="{94E13410-6229-4848-993E-12511E19A473}">
      <dsp:nvSpPr>
        <dsp:cNvPr id="0" name=""/>
        <dsp:cNvSpPr/>
      </dsp:nvSpPr>
      <dsp:spPr>
        <a:xfrm>
          <a:off x="4242141" y="758542"/>
          <a:ext cx="1182549" cy="1182549"/>
        </a:xfrm>
        <a:prstGeom prst="ellipse">
          <a:avLst/>
        </a:prstGeom>
        <a:solidFill>
          <a:srgbClr val="F6B9B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u="sng" kern="1200" dirty="0">
              <a:solidFill>
                <a:schemeClr val="tx1"/>
              </a:solidFill>
              <a:latin typeface="Arial Narrow" panose="020B0606020202030204" pitchFamily="34" charset="0"/>
            </a:rPr>
            <a:t>La secuencia de actividades de la </a:t>
          </a:r>
          <a:r>
            <a:rPr lang="es-ES" sz="800" u="sng" kern="1200" dirty="0" err="1">
              <a:solidFill>
                <a:schemeClr val="tx1"/>
              </a:solidFill>
              <a:latin typeface="Arial Narrow" panose="020B0606020202030204" pitchFamily="34" charset="0"/>
            </a:rPr>
            <a:t>EdA</a:t>
          </a:r>
          <a:r>
            <a:rPr lang="es-ES" sz="800" u="sng" kern="1200" dirty="0">
              <a:solidFill>
                <a:schemeClr val="tx1"/>
              </a:solidFill>
              <a:latin typeface="Arial Narrow" panose="020B0606020202030204" pitchFamily="34" charset="0"/>
            </a:rPr>
            <a:t> híbrido, deben estar articuladas entre sí, y respondan a ambos espacios de aprendizaje.</a:t>
          </a:r>
        </a:p>
      </dsp:txBody>
      <dsp:txXfrm>
        <a:off x="4415321" y="931722"/>
        <a:ext cx="836189" cy="836189"/>
      </dsp:txXfrm>
    </dsp:sp>
    <dsp:sp modelId="{4B73B4D6-98B5-4397-83BA-73CE52476ABC}">
      <dsp:nvSpPr>
        <dsp:cNvPr id="0" name=""/>
        <dsp:cNvSpPr/>
      </dsp:nvSpPr>
      <dsp:spPr>
        <a:xfrm rot="1800000">
          <a:off x="4050625" y="2256126"/>
          <a:ext cx="201810" cy="290145"/>
        </a:xfrm>
        <a:prstGeom prst="rightArrow">
          <a:avLst>
            <a:gd name="adj1" fmla="val 60000"/>
            <a:gd name="adj2" fmla="val 50000"/>
          </a:avLst>
        </a:prstGeom>
        <a:gradFill rotWithShape="0">
          <a:gsLst>
            <a:gs pos="0">
              <a:schemeClr val="accent3">
                <a:hueOff val="-377749"/>
                <a:satOff val="-18975"/>
                <a:lumOff val="-6588"/>
                <a:alphaOff val="0"/>
                <a:tint val="98000"/>
                <a:satMod val="110000"/>
                <a:lumMod val="104000"/>
              </a:schemeClr>
            </a:gs>
            <a:gs pos="69000">
              <a:schemeClr val="accent3">
                <a:hueOff val="-377749"/>
                <a:satOff val="-18975"/>
                <a:lumOff val="-6588"/>
                <a:alphaOff val="0"/>
                <a:shade val="88000"/>
                <a:satMod val="130000"/>
                <a:lumMod val="92000"/>
              </a:schemeClr>
            </a:gs>
            <a:gs pos="100000">
              <a:schemeClr val="accent3">
                <a:hueOff val="-377749"/>
                <a:satOff val="-18975"/>
                <a:lumOff val="-6588"/>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Arial Narrow" panose="020B0606020202030204" pitchFamily="34" charset="0"/>
          </a:endParaRPr>
        </a:p>
      </dsp:txBody>
      <dsp:txXfrm>
        <a:off x="4054681" y="2299019"/>
        <a:ext cx="141267" cy="174087"/>
      </dsp:txXfrm>
    </dsp:sp>
    <dsp:sp modelId="{F5B7600D-52E7-4771-90C6-093FC149CC91}">
      <dsp:nvSpPr>
        <dsp:cNvPr id="0" name=""/>
        <dsp:cNvSpPr/>
      </dsp:nvSpPr>
      <dsp:spPr>
        <a:xfrm>
          <a:off x="4242141" y="2203611"/>
          <a:ext cx="1182549" cy="1182549"/>
        </a:xfrm>
        <a:prstGeom prst="ellipse">
          <a:avLst/>
        </a:prstGeom>
        <a:solidFill>
          <a:srgbClr val="F6B9B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MX" sz="800" kern="1200" dirty="0">
              <a:solidFill>
                <a:schemeClr val="tx1"/>
              </a:solidFill>
              <a:latin typeface="Arial Narrow" panose="020B0606020202030204" pitchFamily="34" charset="0"/>
            </a:rPr>
            <a:t>Los momentos presenciales y sincrónicos deben ser aprovechados para realizar procesos de mediación y retroalimentación.</a:t>
          </a:r>
          <a:endParaRPr lang="es-ES" sz="800" kern="1200" dirty="0">
            <a:solidFill>
              <a:schemeClr val="tx1"/>
            </a:solidFill>
            <a:latin typeface="Arial Narrow" panose="020B0606020202030204" pitchFamily="34" charset="0"/>
          </a:endParaRPr>
        </a:p>
      </dsp:txBody>
      <dsp:txXfrm>
        <a:off x="4415321" y="2376791"/>
        <a:ext cx="836189" cy="836189"/>
      </dsp:txXfrm>
    </dsp:sp>
    <dsp:sp modelId="{ACA3EFFC-F5AC-49D3-A281-75FAD273B2C2}">
      <dsp:nvSpPr>
        <dsp:cNvPr id="0" name=""/>
        <dsp:cNvSpPr/>
      </dsp:nvSpPr>
      <dsp:spPr>
        <a:xfrm rot="5400000">
          <a:off x="3470259" y="2604713"/>
          <a:ext cx="223380" cy="290145"/>
        </a:xfrm>
        <a:prstGeom prst="rightArrow">
          <a:avLst>
            <a:gd name="adj1" fmla="val 60000"/>
            <a:gd name="adj2" fmla="val 50000"/>
          </a:avLst>
        </a:prstGeom>
        <a:gradFill rotWithShape="0">
          <a:gsLst>
            <a:gs pos="0">
              <a:schemeClr val="accent3">
                <a:hueOff val="-566623"/>
                <a:satOff val="-28462"/>
                <a:lumOff val="-9882"/>
                <a:alphaOff val="0"/>
                <a:tint val="98000"/>
                <a:satMod val="110000"/>
                <a:lumMod val="104000"/>
              </a:schemeClr>
            </a:gs>
            <a:gs pos="69000">
              <a:schemeClr val="accent3">
                <a:hueOff val="-566623"/>
                <a:satOff val="-28462"/>
                <a:lumOff val="-9882"/>
                <a:alphaOff val="0"/>
                <a:shade val="88000"/>
                <a:satMod val="130000"/>
                <a:lumMod val="92000"/>
              </a:schemeClr>
            </a:gs>
            <a:gs pos="100000">
              <a:schemeClr val="accent3">
                <a:hueOff val="-566623"/>
                <a:satOff val="-28462"/>
                <a:lumOff val="-988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PE" sz="800" kern="1200"/>
        </a:p>
      </dsp:txBody>
      <dsp:txXfrm>
        <a:off x="3503766" y="2629235"/>
        <a:ext cx="156366" cy="174087"/>
      </dsp:txXfrm>
    </dsp:sp>
    <dsp:sp modelId="{8A1947A4-B716-4BC3-B487-9DD824794D5D}">
      <dsp:nvSpPr>
        <dsp:cNvPr id="0" name=""/>
        <dsp:cNvSpPr/>
      </dsp:nvSpPr>
      <dsp:spPr>
        <a:xfrm>
          <a:off x="2877581" y="2966844"/>
          <a:ext cx="1408735" cy="1101154"/>
        </a:xfrm>
        <a:prstGeom prst="ellipse">
          <a:avLst/>
        </a:prstGeom>
        <a:solidFill>
          <a:srgbClr val="F6B9B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MX" sz="800" kern="1200" dirty="0">
              <a:solidFill>
                <a:schemeClr val="tx1"/>
              </a:solidFill>
              <a:latin typeface="Arial Narrow" panose="020B0606020202030204" pitchFamily="34" charset="0"/>
            </a:rPr>
            <a:t>Deben ser potentes, consistentes y coherentes. Deben propiciar el desarrollo del pensamiento complejo y sistémico.</a:t>
          </a:r>
          <a:endParaRPr lang="es-ES" sz="800" kern="1200" dirty="0">
            <a:solidFill>
              <a:schemeClr val="tx1"/>
            </a:solidFill>
            <a:latin typeface="Arial Narrow" panose="020B0606020202030204" pitchFamily="34" charset="0"/>
          </a:endParaRPr>
        </a:p>
      </dsp:txBody>
      <dsp:txXfrm>
        <a:off x="3083885" y="3128104"/>
        <a:ext cx="996127" cy="778634"/>
      </dsp:txXfrm>
    </dsp:sp>
    <dsp:sp modelId="{E93DACAF-35D2-4B2E-A491-600702035014}">
      <dsp:nvSpPr>
        <dsp:cNvPr id="0" name=""/>
        <dsp:cNvSpPr/>
      </dsp:nvSpPr>
      <dsp:spPr>
        <a:xfrm rot="9000000">
          <a:off x="2967447" y="2236308"/>
          <a:ext cx="158495" cy="290145"/>
        </a:xfrm>
        <a:prstGeom prst="rightArrow">
          <a:avLst>
            <a:gd name="adj1" fmla="val 60000"/>
            <a:gd name="adj2" fmla="val 50000"/>
          </a:avLst>
        </a:prstGeom>
        <a:gradFill rotWithShape="0">
          <a:gsLst>
            <a:gs pos="0">
              <a:schemeClr val="accent3">
                <a:hueOff val="-755498"/>
                <a:satOff val="-37950"/>
                <a:lumOff val="-13176"/>
                <a:alphaOff val="0"/>
                <a:tint val="98000"/>
                <a:satMod val="110000"/>
                <a:lumMod val="104000"/>
              </a:schemeClr>
            </a:gs>
            <a:gs pos="69000">
              <a:schemeClr val="accent3">
                <a:hueOff val="-755498"/>
                <a:satOff val="-37950"/>
                <a:lumOff val="-13176"/>
                <a:alphaOff val="0"/>
                <a:shade val="88000"/>
                <a:satMod val="130000"/>
                <a:lumMod val="92000"/>
              </a:schemeClr>
            </a:gs>
            <a:gs pos="100000">
              <a:schemeClr val="accent3">
                <a:hueOff val="-755498"/>
                <a:satOff val="-37950"/>
                <a:lumOff val="-1317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PE" sz="800" kern="1200"/>
        </a:p>
      </dsp:txBody>
      <dsp:txXfrm rot="10800000">
        <a:off x="3011810" y="2282450"/>
        <a:ext cx="110947" cy="174087"/>
      </dsp:txXfrm>
    </dsp:sp>
    <dsp:sp modelId="{113DF619-6AA4-4C42-B0B1-8FE8BC8885C8}">
      <dsp:nvSpPr>
        <dsp:cNvPr id="0" name=""/>
        <dsp:cNvSpPr/>
      </dsp:nvSpPr>
      <dsp:spPr>
        <a:xfrm>
          <a:off x="1635320" y="2177483"/>
          <a:ext cx="1390323" cy="1234806"/>
        </a:xfrm>
        <a:prstGeom prst="ellipse">
          <a:avLst/>
        </a:prstGeom>
        <a:solidFill>
          <a:srgbClr val="F6B9B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MX" sz="800" kern="1200" dirty="0">
              <a:solidFill>
                <a:schemeClr val="tx1"/>
              </a:solidFill>
              <a:latin typeface="Arial Narrow" panose="020B0606020202030204" pitchFamily="34" charset="0"/>
            </a:rPr>
            <a:t>Tanto la situación como las actividades deben  demandar retos, desafíos y problemáticas de distinta naturaleza que los estudiantes enfrenten</a:t>
          </a:r>
          <a:r>
            <a:rPr lang="es-MX" sz="700" kern="1200" dirty="0">
              <a:solidFill>
                <a:schemeClr val="tx1"/>
              </a:solidFill>
              <a:latin typeface="Arial Narrow" panose="020B0606020202030204" pitchFamily="34" charset="0"/>
            </a:rPr>
            <a:t>.</a:t>
          </a:r>
          <a:endParaRPr lang="es-ES" sz="700" kern="1200" dirty="0">
            <a:solidFill>
              <a:schemeClr val="tx1"/>
            </a:solidFill>
            <a:latin typeface="Arial Narrow" panose="020B0606020202030204" pitchFamily="34" charset="0"/>
          </a:endParaRPr>
        </a:p>
      </dsp:txBody>
      <dsp:txXfrm>
        <a:off x="1838928" y="2358316"/>
        <a:ext cx="983107" cy="873140"/>
      </dsp:txXfrm>
    </dsp:sp>
    <dsp:sp modelId="{C8C5E14F-4CBF-467E-B4D0-482F56ED6D40}">
      <dsp:nvSpPr>
        <dsp:cNvPr id="0" name=""/>
        <dsp:cNvSpPr/>
      </dsp:nvSpPr>
      <dsp:spPr>
        <a:xfrm rot="12600000">
          <a:off x="3013904" y="1634695"/>
          <a:ext cx="122551" cy="290145"/>
        </a:xfrm>
        <a:prstGeom prst="rightArrow">
          <a:avLst>
            <a:gd name="adj1" fmla="val 60000"/>
            <a:gd name="adj2" fmla="val 50000"/>
          </a:avLst>
        </a:prstGeom>
        <a:gradFill rotWithShape="0">
          <a:gsLst>
            <a:gs pos="0">
              <a:schemeClr val="accent3">
                <a:hueOff val="-944372"/>
                <a:satOff val="-47437"/>
                <a:lumOff val="-16470"/>
                <a:alphaOff val="0"/>
                <a:tint val="98000"/>
                <a:satMod val="110000"/>
                <a:lumMod val="104000"/>
              </a:schemeClr>
            </a:gs>
            <a:gs pos="69000">
              <a:schemeClr val="accent3">
                <a:hueOff val="-944372"/>
                <a:satOff val="-47437"/>
                <a:lumOff val="-16470"/>
                <a:alphaOff val="0"/>
                <a:shade val="88000"/>
                <a:satMod val="130000"/>
                <a:lumMod val="92000"/>
              </a:schemeClr>
            </a:gs>
            <a:gs pos="100000">
              <a:schemeClr val="accent3">
                <a:hueOff val="-944372"/>
                <a:satOff val="-47437"/>
                <a:lumOff val="-1647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PE" sz="800" kern="1200"/>
        </a:p>
      </dsp:txBody>
      <dsp:txXfrm rot="10800000">
        <a:off x="3048206" y="1701915"/>
        <a:ext cx="85786" cy="174087"/>
      </dsp:txXfrm>
    </dsp:sp>
    <dsp:sp modelId="{AC982CB5-77F3-4373-B6B4-C5F1389E9CA5}">
      <dsp:nvSpPr>
        <dsp:cNvPr id="0" name=""/>
        <dsp:cNvSpPr/>
      </dsp:nvSpPr>
      <dsp:spPr>
        <a:xfrm>
          <a:off x="1558306" y="684189"/>
          <a:ext cx="1544350" cy="1331255"/>
        </a:xfrm>
        <a:prstGeom prst="ellipse">
          <a:avLst/>
        </a:prstGeom>
        <a:solidFill>
          <a:srgbClr val="F6B9B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Los momentos a distancia y asincrónicos debe ser aprovechado, para el desarrollo de trabajo individual. así como orientar el uso de materiales educativos o recursos para que los realicen de forma autónoma en compañía de la familia.</a:t>
          </a:r>
          <a:endParaRPr lang="es-ES" sz="700" kern="1200" dirty="0">
            <a:solidFill>
              <a:schemeClr val="tx1"/>
            </a:solidFill>
            <a:latin typeface="Arial Narrow" panose="020B0606020202030204" pitchFamily="34" charset="0"/>
          </a:endParaRPr>
        </a:p>
      </dsp:txBody>
      <dsp:txXfrm>
        <a:off x="1784471" y="879147"/>
        <a:ext cx="1092020" cy="9413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9448B-F962-41F1-8AC6-2C696D7451FF}">
      <dsp:nvSpPr>
        <dsp:cNvPr id="0" name=""/>
        <dsp:cNvSpPr/>
      </dsp:nvSpPr>
      <dsp:spPr>
        <a:xfrm>
          <a:off x="4036078" y="1276150"/>
          <a:ext cx="968875" cy="968875"/>
        </a:xfrm>
        <a:prstGeom prst="ellipse">
          <a:avLst/>
        </a:prstGeom>
        <a:solidFill>
          <a:srgbClr val="FF7C80"/>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¿Cómo plantear la situación?</a:t>
          </a:r>
        </a:p>
      </dsp:txBody>
      <dsp:txXfrm>
        <a:off x="4177966" y="1418038"/>
        <a:ext cx="685099" cy="685099"/>
      </dsp:txXfrm>
    </dsp:sp>
    <dsp:sp modelId="{E55E36F5-3B15-4A36-98FD-2281C48E8F82}">
      <dsp:nvSpPr>
        <dsp:cNvPr id="0" name=""/>
        <dsp:cNvSpPr/>
      </dsp:nvSpPr>
      <dsp:spPr>
        <a:xfrm rot="16200000">
          <a:off x="4374347" y="1120171"/>
          <a:ext cx="292338" cy="19620"/>
        </a:xfrm>
        <a:custGeom>
          <a:avLst/>
          <a:gdLst/>
          <a:ahLst/>
          <a:cxnLst/>
          <a:rect l="0" t="0" r="0" b="0"/>
          <a:pathLst>
            <a:path>
              <a:moveTo>
                <a:pt x="0" y="9810"/>
              </a:moveTo>
              <a:lnTo>
                <a:pt x="292338" y="981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13207" y="1122672"/>
        <a:ext cx="14616" cy="14616"/>
      </dsp:txXfrm>
    </dsp:sp>
    <dsp:sp modelId="{379E3481-0ED3-4250-9209-2B7246E972CA}">
      <dsp:nvSpPr>
        <dsp:cNvPr id="0" name=""/>
        <dsp:cNvSpPr/>
      </dsp:nvSpPr>
      <dsp:spPr>
        <a:xfrm>
          <a:off x="2515713" y="14936"/>
          <a:ext cx="4009604" cy="968875"/>
        </a:xfrm>
        <a:prstGeom prst="ellipse">
          <a:avLst/>
        </a:prstGeom>
        <a:solidFill>
          <a:schemeClr val="accent1">
            <a:lumMod val="20000"/>
            <a:lumOff val="8000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kern="1200" dirty="0"/>
            <a:t>La situación debe plantear una pregunta o descripción de una problemática</a:t>
          </a:r>
          <a:endParaRPr lang="es-ES" sz="1400" kern="1200" dirty="0"/>
        </a:p>
      </dsp:txBody>
      <dsp:txXfrm>
        <a:off x="3102906" y="156824"/>
        <a:ext cx="2835218" cy="685099"/>
      </dsp:txXfrm>
    </dsp:sp>
    <dsp:sp modelId="{45C7C8F0-C5A7-4A98-A5D7-572DE1F77875}">
      <dsp:nvSpPr>
        <dsp:cNvPr id="0" name=""/>
        <dsp:cNvSpPr/>
      </dsp:nvSpPr>
      <dsp:spPr>
        <a:xfrm rot="121236">
          <a:off x="5004538" y="1774340"/>
          <a:ext cx="367683" cy="19620"/>
        </a:xfrm>
        <a:custGeom>
          <a:avLst/>
          <a:gdLst/>
          <a:ahLst/>
          <a:cxnLst/>
          <a:rect l="0" t="0" r="0" b="0"/>
          <a:pathLst>
            <a:path>
              <a:moveTo>
                <a:pt x="0" y="9810"/>
              </a:moveTo>
              <a:lnTo>
                <a:pt x="367683" y="981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179188" y="1774959"/>
        <a:ext cx="18384" cy="18384"/>
      </dsp:txXfrm>
    </dsp:sp>
    <dsp:sp modelId="{BC31A5B4-2D15-4021-AACB-2DBC683642E1}">
      <dsp:nvSpPr>
        <dsp:cNvPr id="0" name=""/>
        <dsp:cNvSpPr/>
      </dsp:nvSpPr>
      <dsp:spPr>
        <a:xfrm>
          <a:off x="5363970" y="1207852"/>
          <a:ext cx="3524391" cy="1289331"/>
        </a:xfrm>
        <a:prstGeom prst="ellipse">
          <a:avLst/>
        </a:prstGeom>
        <a:solidFill>
          <a:schemeClr val="accent1">
            <a:lumMod val="20000"/>
            <a:lumOff val="8000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PE" sz="1200" kern="1200" dirty="0"/>
            <a:t>La situación debe identificar y describir aspectos y contextos vinculados con situaciones a nivel local, regional, nacional o global, las cuales son reales o simuladas (posibles en la realidad)</a:t>
          </a:r>
          <a:endParaRPr lang="es-ES" sz="1200" kern="1200" dirty="0"/>
        </a:p>
      </dsp:txBody>
      <dsp:txXfrm>
        <a:off x="5880105" y="1396670"/>
        <a:ext cx="2492121" cy="911695"/>
      </dsp:txXfrm>
    </dsp:sp>
    <dsp:sp modelId="{50F6E1E4-C7BB-4CAF-87E6-E4B00A01C275}">
      <dsp:nvSpPr>
        <dsp:cNvPr id="0" name=""/>
        <dsp:cNvSpPr/>
      </dsp:nvSpPr>
      <dsp:spPr>
        <a:xfrm rot="5400000">
          <a:off x="4374347" y="2381385"/>
          <a:ext cx="292338" cy="19620"/>
        </a:xfrm>
        <a:custGeom>
          <a:avLst/>
          <a:gdLst/>
          <a:ahLst/>
          <a:cxnLst/>
          <a:rect l="0" t="0" r="0" b="0"/>
          <a:pathLst>
            <a:path>
              <a:moveTo>
                <a:pt x="0" y="9810"/>
              </a:moveTo>
              <a:lnTo>
                <a:pt x="292338" y="981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13207" y="2383887"/>
        <a:ext cx="14616" cy="14616"/>
      </dsp:txXfrm>
    </dsp:sp>
    <dsp:sp modelId="{7F63FD8B-33A1-49E1-866C-5E889F8CE152}">
      <dsp:nvSpPr>
        <dsp:cNvPr id="0" name=""/>
        <dsp:cNvSpPr/>
      </dsp:nvSpPr>
      <dsp:spPr>
        <a:xfrm>
          <a:off x="2333119" y="2537364"/>
          <a:ext cx="4374793" cy="968875"/>
        </a:xfrm>
        <a:prstGeom prst="ellipse">
          <a:avLst/>
        </a:prstGeom>
        <a:solidFill>
          <a:schemeClr val="accent1">
            <a:lumMod val="20000"/>
            <a:lumOff val="8000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kern="1200" dirty="0"/>
            <a:t>La situación debe permitir abordar problemáticas, actitudes, estereotipos. </a:t>
          </a:r>
          <a:r>
            <a:rPr lang="es-MX" sz="1400" kern="1200" dirty="0"/>
            <a:t>sesgos cotidianos a la luz de los enfoques transversales</a:t>
          </a:r>
          <a:r>
            <a:rPr lang="es-MX" sz="800" kern="1200" dirty="0"/>
            <a:t>.</a:t>
          </a:r>
          <a:endParaRPr lang="es-ES" sz="800" kern="1200" dirty="0"/>
        </a:p>
      </dsp:txBody>
      <dsp:txXfrm>
        <a:off x="2973793" y="2679252"/>
        <a:ext cx="3093445" cy="685099"/>
      </dsp:txXfrm>
    </dsp:sp>
    <dsp:sp modelId="{B8D47A03-6316-466C-8079-DF6214FF6E37}">
      <dsp:nvSpPr>
        <dsp:cNvPr id="0" name=""/>
        <dsp:cNvSpPr/>
      </dsp:nvSpPr>
      <dsp:spPr>
        <a:xfrm rot="10764603">
          <a:off x="3837430" y="1756788"/>
          <a:ext cx="198679" cy="19620"/>
        </a:xfrm>
        <a:custGeom>
          <a:avLst/>
          <a:gdLst/>
          <a:ahLst/>
          <a:cxnLst/>
          <a:rect l="0" t="0" r="0" b="0"/>
          <a:pathLst>
            <a:path>
              <a:moveTo>
                <a:pt x="0" y="9810"/>
              </a:moveTo>
              <a:lnTo>
                <a:pt x="198679" y="981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3931802" y="1761632"/>
        <a:ext cx="9933" cy="9933"/>
      </dsp:txXfrm>
    </dsp:sp>
    <dsp:sp modelId="{F6008FBB-231E-4B2F-AF38-7D90B4AC6E6D}">
      <dsp:nvSpPr>
        <dsp:cNvPr id="0" name=""/>
        <dsp:cNvSpPr/>
      </dsp:nvSpPr>
      <dsp:spPr>
        <a:xfrm>
          <a:off x="8493" y="1101531"/>
          <a:ext cx="3829733" cy="1371598"/>
        </a:xfrm>
        <a:prstGeom prst="ellipse">
          <a:avLst/>
        </a:prstGeom>
        <a:solidFill>
          <a:schemeClr val="accent1">
            <a:lumMod val="20000"/>
            <a:lumOff val="8000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PE" sz="1200" kern="1200" dirty="0"/>
            <a:t>La situación debe ser significativa, debe generar un interés o cuestionamiento a sus conocimientos, concepciones, actitudes, representaciones, vivencias, emociones, ideas, creencias, entre otros.</a:t>
          </a:r>
          <a:endParaRPr lang="es-ES" sz="1200" kern="1200" dirty="0"/>
        </a:p>
      </dsp:txBody>
      <dsp:txXfrm>
        <a:off x="569344" y="1302397"/>
        <a:ext cx="2708031" cy="969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C2CDC-1F86-4688-A606-DA8B977631B2}">
      <dsp:nvSpPr>
        <dsp:cNvPr id="0" name=""/>
        <dsp:cNvSpPr/>
      </dsp:nvSpPr>
      <dsp:spPr>
        <a:xfrm>
          <a:off x="251457" y="0"/>
          <a:ext cx="5239165" cy="668149"/>
        </a:xfrm>
        <a:prstGeom prst="roundRect">
          <a:avLst>
            <a:gd name="adj" fmla="val 10000"/>
          </a:avLst>
        </a:prstGeom>
        <a:solidFill>
          <a:srgbClr val="F6B9B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just" defTabSz="933450">
            <a:lnSpc>
              <a:spcPct val="90000"/>
            </a:lnSpc>
            <a:spcBef>
              <a:spcPct val="0"/>
            </a:spcBef>
            <a:spcAft>
              <a:spcPct val="35000"/>
            </a:spcAft>
            <a:buNone/>
          </a:pPr>
          <a:r>
            <a:rPr lang="es-PE" sz="2100" kern="1200" dirty="0">
              <a:solidFill>
                <a:schemeClr val="tx1"/>
              </a:solidFill>
            </a:rPr>
            <a:t>En relación a la evaluación durante la </a:t>
          </a:r>
          <a:r>
            <a:rPr lang="es-PE" sz="2100" b="1" kern="1200" dirty="0">
              <a:solidFill>
                <a:schemeClr val="tx1"/>
              </a:solidFill>
            </a:rPr>
            <a:t>experiencia de aprendizaje</a:t>
          </a:r>
          <a:r>
            <a:rPr lang="es-PE" sz="2100" kern="1200" dirty="0">
              <a:solidFill>
                <a:schemeClr val="tx1"/>
              </a:solidFill>
            </a:rPr>
            <a:t>:</a:t>
          </a:r>
          <a:endParaRPr lang="es-ES" sz="2100" kern="1200" dirty="0">
            <a:solidFill>
              <a:schemeClr val="tx1"/>
            </a:solidFill>
          </a:endParaRPr>
        </a:p>
      </dsp:txBody>
      <dsp:txXfrm>
        <a:off x="271026" y="19569"/>
        <a:ext cx="5200027" cy="629011"/>
      </dsp:txXfrm>
    </dsp:sp>
    <dsp:sp modelId="{97C90CA2-8F3F-4955-BCFB-7F39224B0BEF}">
      <dsp:nvSpPr>
        <dsp:cNvPr id="0" name=""/>
        <dsp:cNvSpPr/>
      </dsp:nvSpPr>
      <dsp:spPr>
        <a:xfrm>
          <a:off x="1283604" y="789293"/>
          <a:ext cx="668149" cy="668149"/>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CEEEF-F1DE-4DCA-BDA7-28DDD6A0D874}">
      <dsp:nvSpPr>
        <dsp:cNvPr id="0" name=""/>
        <dsp:cNvSpPr/>
      </dsp:nvSpPr>
      <dsp:spPr>
        <a:xfrm>
          <a:off x="2014153" y="789293"/>
          <a:ext cx="5788165" cy="668149"/>
        </a:xfrm>
        <a:prstGeom prst="roundRect">
          <a:avLst>
            <a:gd name="adj" fmla="val 16670"/>
          </a:avLst>
        </a:prstGeom>
        <a:solidFill>
          <a:srgbClr val="FF7C8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es-PE" sz="1400" kern="1200" dirty="0">
              <a:solidFill>
                <a:schemeClr val="tx1"/>
              </a:solidFill>
            </a:rPr>
            <a:t>La evaluación permite obtener información para la mediación y retroalimentación del proceso de aprendizaje </a:t>
          </a:r>
          <a:r>
            <a:rPr lang="es-MX" sz="1400" kern="1200" dirty="0">
              <a:solidFill>
                <a:schemeClr val="tx1"/>
              </a:solidFill>
            </a:rPr>
            <a:t> y del proceso de enseñanza del docente</a:t>
          </a:r>
          <a:r>
            <a:rPr lang="es-PE" sz="1400" kern="1200" dirty="0">
              <a:solidFill>
                <a:schemeClr val="tx1"/>
              </a:solidFill>
            </a:rPr>
            <a:t> .</a:t>
          </a:r>
          <a:endParaRPr lang="es-ES" sz="1400" kern="1200" dirty="0">
            <a:solidFill>
              <a:schemeClr val="tx1"/>
            </a:solidFill>
          </a:endParaRPr>
        </a:p>
      </dsp:txBody>
      <dsp:txXfrm>
        <a:off x="2046775" y="821915"/>
        <a:ext cx="5722921" cy="602905"/>
      </dsp:txXfrm>
    </dsp:sp>
    <dsp:sp modelId="{F9A74938-E6EA-454C-B3EF-0136FD41BC60}">
      <dsp:nvSpPr>
        <dsp:cNvPr id="0" name=""/>
        <dsp:cNvSpPr/>
      </dsp:nvSpPr>
      <dsp:spPr>
        <a:xfrm>
          <a:off x="1261293" y="1537621"/>
          <a:ext cx="668149" cy="668149"/>
        </a:xfrm>
        <a:prstGeom prst="roundRect">
          <a:avLst>
            <a:gd name="adj" fmla="val 16670"/>
          </a:avLst>
        </a:prstGeom>
        <a:solidFill>
          <a:schemeClr val="accent3">
            <a:hueOff val="-314791"/>
            <a:satOff val="-15812"/>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7A7C6-E06F-4AFE-AA3E-14E791D7B01C}">
      <dsp:nvSpPr>
        <dsp:cNvPr id="0" name=""/>
        <dsp:cNvSpPr/>
      </dsp:nvSpPr>
      <dsp:spPr>
        <a:xfrm>
          <a:off x="1969532" y="1537621"/>
          <a:ext cx="5832786" cy="668149"/>
        </a:xfrm>
        <a:prstGeom prst="roundRect">
          <a:avLst>
            <a:gd name="adj" fmla="val 16670"/>
          </a:avLst>
        </a:prstGeom>
        <a:solidFill>
          <a:srgbClr val="FF7C8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es-PE" sz="1400" kern="1200" dirty="0">
              <a:solidFill>
                <a:schemeClr val="tx1"/>
              </a:solidFill>
            </a:rPr>
            <a:t>El producto, productos o actuaciones darán evidencia del nivel de desarrollo de las competencias, por lo mismo, </a:t>
          </a:r>
          <a:r>
            <a:rPr lang="es-MX" sz="1400" kern="1200" dirty="0">
              <a:solidFill>
                <a:schemeClr val="tx1"/>
              </a:solidFill>
            </a:rPr>
            <a:t>deben estar vinculados con los propósitos de aprendizaje. </a:t>
          </a:r>
          <a:endParaRPr lang="es-ES" sz="1400" kern="1200" dirty="0">
            <a:solidFill>
              <a:schemeClr val="tx1"/>
            </a:solidFill>
          </a:endParaRPr>
        </a:p>
      </dsp:txBody>
      <dsp:txXfrm>
        <a:off x="2002154" y="1570243"/>
        <a:ext cx="5767542" cy="602905"/>
      </dsp:txXfrm>
    </dsp:sp>
    <dsp:sp modelId="{342E7AF5-00F5-4F7D-ADD8-5BD0948985E4}">
      <dsp:nvSpPr>
        <dsp:cNvPr id="0" name=""/>
        <dsp:cNvSpPr/>
      </dsp:nvSpPr>
      <dsp:spPr>
        <a:xfrm>
          <a:off x="1261293" y="2285948"/>
          <a:ext cx="668149" cy="668149"/>
        </a:xfrm>
        <a:prstGeom prst="roundRect">
          <a:avLst>
            <a:gd name="adj" fmla="val 16670"/>
          </a:avLst>
        </a:prstGeom>
        <a:solidFill>
          <a:schemeClr val="accent3">
            <a:hueOff val="-629581"/>
            <a:satOff val="-31625"/>
            <a:lumOff val="-10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8B0A66-C518-4DFF-BD1A-EE0FFA554ED0}">
      <dsp:nvSpPr>
        <dsp:cNvPr id="0" name=""/>
        <dsp:cNvSpPr/>
      </dsp:nvSpPr>
      <dsp:spPr>
        <a:xfrm>
          <a:off x="1969532" y="2285948"/>
          <a:ext cx="5832786" cy="668149"/>
        </a:xfrm>
        <a:prstGeom prst="roundRect">
          <a:avLst>
            <a:gd name="adj" fmla="val 16670"/>
          </a:avLst>
        </a:prstGeom>
        <a:solidFill>
          <a:srgbClr val="FF7C8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None/>
          </a:pPr>
          <a:r>
            <a:rPr lang="es-PE" sz="1200" kern="1200" dirty="0">
              <a:solidFill>
                <a:schemeClr val="tx1"/>
              </a:solidFill>
            </a:rPr>
            <a:t>La evaluación se realiza con base en criterios de evaluación que permiten observar lo que se espera de dicha producción o actuación. </a:t>
          </a:r>
          <a:r>
            <a:rPr lang="es-MX" sz="1200" kern="1200" dirty="0">
              <a:solidFill>
                <a:schemeClr val="tx1"/>
              </a:solidFill>
            </a:rPr>
            <a:t>Estos deben estar claramente definidos en relación con el propósito, la situación y el producto. </a:t>
          </a:r>
          <a:endParaRPr lang="es-ES" sz="1200" kern="1200" dirty="0">
            <a:solidFill>
              <a:schemeClr val="tx1"/>
            </a:solidFill>
          </a:endParaRPr>
        </a:p>
      </dsp:txBody>
      <dsp:txXfrm>
        <a:off x="2002154" y="2318570"/>
        <a:ext cx="5767542" cy="602905"/>
      </dsp:txXfrm>
    </dsp:sp>
    <dsp:sp modelId="{388A06EB-4A7F-447D-8018-963C4F72DA10}">
      <dsp:nvSpPr>
        <dsp:cNvPr id="0" name=""/>
        <dsp:cNvSpPr/>
      </dsp:nvSpPr>
      <dsp:spPr>
        <a:xfrm>
          <a:off x="1261293" y="3034276"/>
          <a:ext cx="668149" cy="668149"/>
        </a:xfrm>
        <a:prstGeom prst="roundRect">
          <a:avLst>
            <a:gd name="adj" fmla="val 16670"/>
          </a:avLst>
        </a:prstGeom>
        <a:solidFill>
          <a:schemeClr val="accent3">
            <a:hueOff val="-944372"/>
            <a:satOff val="-47437"/>
            <a:lumOff val="-16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4BEC5-C27C-4ABD-B90A-ED8C5D702E5E}">
      <dsp:nvSpPr>
        <dsp:cNvPr id="0" name=""/>
        <dsp:cNvSpPr/>
      </dsp:nvSpPr>
      <dsp:spPr>
        <a:xfrm>
          <a:off x="1983181" y="3020642"/>
          <a:ext cx="5832786" cy="545296"/>
        </a:xfrm>
        <a:prstGeom prst="roundRect">
          <a:avLst>
            <a:gd name="adj" fmla="val 16670"/>
          </a:avLst>
        </a:prstGeom>
        <a:solidFill>
          <a:srgbClr val="FF7C8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es-PE" sz="1400" kern="1200" dirty="0">
              <a:solidFill>
                <a:schemeClr val="tx1"/>
              </a:solidFill>
            </a:rPr>
            <a:t>Los criterios de evaluación se generan a partir de los estándares de aprendizaje y/o desempeños.</a:t>
          </a:r>
          <a:endParaRPr lang="es-ES" sz="1400" kern="1200" dirty="0">
            <a:solidFill>
              <a:schemeClr val="tx1"/>
            </a:solidFill>
          </a:endParaRPr>
        </a:p>
      </dsp:txBody>
      <dsp:txXfrm>
        <a:off x="2009805" y="3047266"/>
        <a:ext cx="5779538" cy="4920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7B1DF-11FB-4C5A-8C09-6E9AA697E44A}">
      <dsp:nvSpPr>
        <dsp:cNvPr id="0" name=""/>
        <dsp:cNvSpPr/>
      </dsp:nvSpPr>
      <dsp:spPr>
        <a:xfrm>
          <a:off x="6683905" y="2183492"/>
          <a:ext cx="1148343" cy="546507"/>
        </a:xfrm>
        <a:custGeom>
          <a:avLst/>
          <a:gdLst/>
          <a:ahLst/>
          <a:cxnLst/>
          <a:rect l="0" t="0" r="0" b="0"/>
          <a:pathLst>
            <a:path>
              <a:moveTo>
                <a:pt x="0" y="0"/>
              </a:moveTo>
              <a:lnTo>
                <a:pt x="0" y="372428"/>
              </a:lnTo>
              <a:lnTo>
                <a:pt x="1148343" y="372428"/>
              </a:lnTo>
              <a:lnTo>
                <a:pt x="1148343" y="54650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9AB9CF-DD28-4CAD-B862-709FFD4FDC78}">
      <dsp:nvSpPr>
        <dsp:cNvPr id="0" name=""/>
        <dsp:cNvSpPr/>
      </dsp:nvSpPr>
      <dsp:spPr>
        <a:xfrm>
          <a:off x="5535561" y="2183492"/>
          <a:ext cx="1148343" cy="546507"/>
        </a:xfrm>
        <a:custGeom>
          <a:avLst/>
          <a:gdLst/>
          <a:ahLst/>
          <a:cxnLst/>
          <a:rect l="0" t="0" r="0" b="0"/>
          <a:pathLst>
            <a:path>
              <a:moveTo>
                <a:pt x="1148343" y="0"/>
              </a:moveTo>
              <a:lnTo>
                <a:pt x="1148343" y="372428"/>
              </a:lnTo>
              <a:lnTo>
                <a:pt x="0" y="372428"/>
              </a:lnTo>
              <a:lnTo>
                <a:pt x="0" y="54650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5B12C5-E057-47E5-9E7E-50E9F80421C1}">
      <dsp:nvSpPr>
        <dsp:cNvPr id="0" name=""/>
        <dsp:cNvSpPr/>
      </dsp:nvSpPr>
      <dsp:spPr>
        <a:xfrm>
          <a:off x="4387217" y="986923"/>
          <a:ext cx="2296687" cy="546507"/>
        </a:xfrm>
        <a:custGeom>
          <a:avLst/>
          <a:gdLst/>
          <a:ahLst/>
          <a:cxnLst/>
          <a:rect l="0" t="0" r="0" b="0"/>
          <a:pathLst>
            <a:path>
              <a:moveTo>
                <a:pt x="0" y="0"/>
              </a:moveTo>
              <a:lnTo>
                <a:pt x="0" y="372428"/>
              </a:lnTo>
              <a:lnTo>
                <a:pt x="2296687" y="372428"/>
              </a:lnTo>
              <a:lnTo>
                <a:pt x="2296687" y="54650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66560B-6BD2-45CB-AC7C-AB79763ACB8D}">
      <dsp:nvSpPr>
        <dsp:cNvPr id="0" name=""/>
        <dsp:cNvSpPr/>
      </dsp:nvSpPr>
      <dsp:spPr>
        <a:xfrm>
          <a:off x="2090529" y="2233631"/>
          <a:ext cx="1148343" cy="546507"/>
        </a:xfrm>
        <a:custGeom>
          <a:avLst/>
          <a:gdLst/>
          <a:ahLst/>
          <a:cxnLst/>
          <a:rect l="0" t="0" r="0" b="0"/>
          <a:pathLst>
            <a:path>
              <a:moveTo>
                <a:pt x="0" y="0"/>
              </a:moveTo>
              <a:lnTo>
                <a:pt x="0" y="372428"/>
              </a:lnTo>
              <a:lnTo>
                <a:pt x="1148343" y="372428"/>
              </a:lnTo>
              <a:lnTo>
                <a:pt x="1148343" y="54650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6F2A3-D13D-4048-8AAD-324744D82C3B}">
      <dsp:nvSpPr>
        <dsp:cNvPr id="0" name=""/>
        <dsp:cNvSpPr/>
      </dsp:nvSpPr>
      <dsp:spPr>
        <a:xfrm>
          <a:off x="942185" y="2233631"/>
          <a:ext cx="1148343" cy="546507"/>
        </a:xfrm>
        <a:custGeom>
          <a:avLst/>
          <a:gdLst/>
          <a:ahLst/>
          <a:cxnLst/>
          <a:rect l="0" t="0" r="0" b="0"/>
          <a:pathLst>
            <a:path>
              <a:moveTo>
                <a:pt x="1148343" y="0"/>
              </a:moveTo>
              <a:lnTo>
                <a:pt x="1148343" y="372428"/>
              </a:lnTo>
              <a:lnTo>
                <a:pt x="0" y="372428"/>
              </a:lnTo>
              <a:lnTo>
                <a:pt x="0" y="54650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7E3E27-B6F3-4E12-8456-6C00A77D7335}">
      <dsp:nvSpPr>
        <dsp:cNvPr id="0" name=""/>
        <dsp:cNvSpPr/>
      </dsp:nvSpPr>
      <dsp:spPr>
        <a:xfrm>
          <a:off x="2090529" y="986923"/>
          <a:ext cx="2296687" cy="546507"/>
        </a:xfrm>
        <a:custGeom>
          <a:avLst/>
          <a:gdLst/>
          <a:ahLst/>
          <a:cxnLst/>
          <a:rect l="0" t="0" r="0" b="0"/>
          <a:pathLst>
            <a:path>
              <a:moveTo>
                <a:pt x="2296687" y="0"/>
              </a:moveTo>
              <a:lnTo>
                <a:pt x="2296687" y="372428"/>
              </a:lnTo>
              <a:lnTo>
                <a:pt x="0" y="372428"/>
              </a:lnTo>
              <a:lnTo>
                <a:pt x="0" y="54650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1970A-F4F8-4DA9-859F-94170E2665C8}">
      <dsp:nvSpPr>
        <dsp:cNvPr id="0" name=""/>
        <dsp:cNvSpPr/>
      </dsp:nvSpPr>
      <dsp:spPr>
        <a:xfrm>
          <a:off x="3447663" y="252845"/>
          <a:ext cx="1879108" cy="7340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15BE7F-BA87-4C43-9659-722F6A6535CF}">
      <dsp:nvSpPr>
        <dsp:cNvPr id="0" name=""/>
        <dsp:cNvSpPr/>
      </dsp:nvSpPr>
      <dsp:spPr>
        <a:xfrm>
          <a:off x="3656453" y="451196"/>
          <a:ext cx="1879108" cy="73407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Mediación </a:t>
          </a:r>
        </a:p>
      </dsp:txBody>
      <dsp:txXfrm>
        <a:off x="3677953" y="472696"/>
        <a:ext cx="1836108" cy="691077"/>
      </dsp:txXfrm>
    </dsp:sp>
    <dsp:sp modelId="{804D26C3-0BE2-4D8D-9118-840D442C97D6}">
      <dsp:nvSpPr>
        <dsp:cNvPr id="0" name=""/>
        <dsp:cNvSpPr/>
      </dsp:nvSpPr>
      <dsp:spPr>
        <a:xfrm>
          <a:off x="1150975" y="1533430"/>
          <a:ext cx="1879108" cy="7002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E5E56-DAAA-486D-BB39-0D1007917AEF}">
      <dsp:nvSpPr>
        <dsp:cNvPr id="0" name=""/>
        <dsp:cNvSpPr/>
      </dsp:nvSpPr>
      <dsp:spPr>
        <a:xfrm>
          <a:off x="1359765" y="1731780"/>
          <a:ext cx="1879108" cy="7002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En función a sus características de desarrollo y logros de aprendizaje</a:t>
          </a:r>
        </a:p>
      </dsp:txBody>
      <dsp:txXfrm>
        <a:off x="1380273" y="1752288"/>
        <a:ext cx="1838092" cy="659185"/>
      </dsp:txXfrm>
    </dsp:sp>
    <dsp:sp modelId="{59936965-ECBA-4300-A6F0-63ECB7186C9F}">
      <dsp:nvSpPr>
        <dsp:cNvPr id="0" name=""/>
        <dsp:cNvSpPr/>
      </dsp:nvSpPr>
      <dsp:spPr>
        <a:xfrm>
          <a:off x="2631" y="2780139"/>
          <a:ext cx="1879108" cy="80593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D2C6A-4E88-4B91-806B-7AD601FBC685}">
      <dsp:nvSpPr>
        <dsp:cNvPr id="0" name=""/>
        <dsp:cNvSpPr/>
      </dsp:nvSpPr>
      <dsp:spPr>
        <a:xfrm>
          <a:off x="211421" y="2978489"/>
          <a:ext cx="1879108" cy="8059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Asegurar la comprensión del estudiante del propósito, la situación y los criterios de evaluación</a:t>
          </a:r>
        </a:p>
      </dsp:txBody>
      <dsp:txXfrm>
        <a:off x="235026" y="3002094"/>
        <a:ext cx="1831898" cy="758723"/>
      </dsp:txXfrm>
    </dsp:sp>
    <dsp:sp modelId="{9B258E88-65AA-469D-B49A-4F8A52DB499D}">
      <dsp:nvSpPr>
        <dsp:cNvPr id="0" name=""/>
        <dsp:cNvSpPr/>
      </dsp:nvSpPr>
      <dsp:spPr>
        <a:xfrm>
          <a:off x="2299319" y="2780139"/>
          <a:ext cx="1879108" cy="8570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A67B3-02D8-4F26-8283-5D0B6E8DD387}">
      <dsp:nvSpPr>
        <dsp:cNvPr id="0" name=""/>
        <dsp:cNvSpPr/>
      </dsp:nvSpPr>
      <dsp:spPr>
        <a:xfrm>
          <a:off x="2508109" y="2978489"/>
          <a:ext cx="1879108" cy="85708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Propiciar que el estudiante indague y recolecte toda la información para lograr la propuesta.</a:t>
          </a:r>
        </a:p>
      </dsp:txBody>
      <dsp:txXfrm>
        <a:off x="2533212" y="3003592"/>
        <a:ext cx="1828902" cy="806881"/>
      </dsp:txXfrm>
    </dsp:sp>
    <dsp:sp modelId="{5267AB29-1FD3-43B0-9E8D-448EC0FA7244}">
      <dsp:nvSpPr>
        <dsp:cNvPr id="0" name=""/>
        <dsp:cNvSpPr/>
      </dsp:nvSpPr>
      <dsp:spPr>
        <a:xfrm>
          <a:off x="5744351" y="1533430"/>
          <a:ext cx="1879108" cy="6500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43A51A-7FE2-42FE-992F-5C7D90C6E078}">
      <dsp:nvSpPr>
        <dsp:cNvPr id="0" name=""/>
        <dsp:cNvSpPr/>
      </dsp:nvSpPr>
      <dsp:spPr>
        <a:xfrm>
          <a:off x="5953141" y="1731780"/>
          <a:ext cx="1879108" cy="6500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Usar los recursos según la forma de atención: remota, presencial, virtual, etc.</a:t>
          </a:r>
        </a:p>
      </dsp:txBody>
      <dsp:txXfrm>
        <a:off x="5972181" y="1750820"/>
        <a:ext cx="1841028" cy="611981"/>
      </dsp:txXfrm>
    </dsp:sp>
    <dsp:sp modelId="{DC04770F-03CF-4D3C-95AD-102BF6C93BB5}">
      <dsp:nvSpPr>
        <dsp:cNvPr id="0" name=""/>
        <dsp:cNvSpPr/>
      </dsp:nvSpPr>
      <dsp:spPr>
        <a:xfrm>
          <a:off x="4596007" y="2729999"/>
          <a:ext cx="1879108" cy="8855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8FFE83-D677-41D3-A092-1099D1A14CD3}">
      <dsp:nvSpPr>
        <dsp:cNvPr id="0" name=""/>
        <dsp:cNvSpPr/>
      </dsp:nvSpPr>
      <dsp:spPr>
        <a:xfrm>
          <a:off x="4804797" y="2928349"/>
          <a:ext cx="1879108" cy="8855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Usa todos los recursos y materiales para lograr la propuesta y el aprendizaje</a:t>
          </a:r>
        </a:p>
      </dsp:txBody>
      <dsp:txXfrm>
        <a:off x="4830734" y="2954286"/>
        <a:ext cx="1827234" cy="833672"/>
      </dsp:txXfrm>
    </dsp:sp>
    <dsp:sp modelId="{F2378276-55BC-417C-9D1A-94259523F8D3}">
      <dsp:nvSpPr>
        <dsp:cNvPr id="0" name=""/>
        <dsp:cNvSpPr/>
      </dsp:nvSpPr>
      <dsp:spPr>
        <a:xfrm>
          <a:off x="6892695" y="2729999"/>
          <a:ext cx="1879108" cy="8548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89A66-FB72-43E5-8040-DC59CEA4973F}">
      <dsp:nvSpPr>
        <dsp:cNvPr id="0" name=""/>
        <dsp:cNvSpPr/>
      </dsp:nvSpPr>
      <dsp:spPr>
        <a:xfrm>
          <a:off x="7101484" y="2928349"/>
          <a:ext cx="1879108" cy="8548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En ámbitos EIB asegurar el logro de la competencia comunicativa en ambas lenguas</a:t>
          </a:r>
        </a:p>
      </dsp:txBody>
      <dsp:txXfrm>
        <a:off x="7126522" y="2953387"/>
        <a:ext cx="1829032" cy="8047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DA15F-6B1B-4863-81E7-305B8AABD5EE}">
      <dsp:nvSpPr>
        <dsp:cNvPr id="0" name=""/>
        <dsp:cNvSpPr/>
      </dsp:nvSpPr>
      <dsp:spPr>
        <a:xfrm>
          <a:off x="1247648" y="231647"/>
          <a:ext cx="1759712" cy="1759712"/>
        </a:xfrm>
        <a:prstGeom prst="pieWedg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t>Momento para conectar </a:t>
          </a:r>
        </a:p>
      </dsp:txBody>
      <dsp:txXfrm>
        <a:off x="1763056" y="747055"/>
        <a:ext cx="1244304" cy="1244304"/>
      </dsp:txXfrm>
    </dsp:sp>
    <dsp:sp modelId="{96FD6EFA-AD01-4D8E-AFD2-FFEFA1105E01}">
      <dsp:nvSpPr>
        <dsp:cNvPr id="0" name=""/>
        <dsp:cNvSpPr/>
      </dsp:nvSpPr>
      <dsp:spPr>
        <a:xfrm rot="5400000">
          <a:off x="3088640" y="231647"/>
          <a:ext cx="1759712" cy="1759712"/>
        </a:xfrm>
        <a:prstGeom prst="pieWedge">
          <a:avLst/>
        </a:prstGeom>
        <a:solidFill>
          <a:schemeClr val="accent4">
            <a:hueOff val="-728438"/>
            <a:satOff val="-875"/>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t>Momento para colaborar</a:t>
          </a:r>
          <a:endParaRPr lang="es-ES" sz="1600" b="1" kern="1200" dirty="0">
            <a:solidFill>
              <a:schemeClr val="tx1"/>
            </a:solidFill>
          </a:endParaRPr>
        </a:p>
      </dsp:txBody>
      <dsp:txXfrm rot="-5400000">
        <a:off x="3088640" y="747055"/>
        <a:ext cx="1244304" cy="1244304"/>
      </dsp:txXfrm>
    </dsp:sp>
    <dsp:sp modelId="{3B2CE7E7-DBDE-489D-8911-6CA6F970B239}">
      <dsp:nvSpPr>
        <dsp:cNvPr id="0" name=""/>
        <dsp:cNvSpPr/>
      </dsp:nvSpPr>
      <dsp:spPr>
        <a:xfrm rot="10800000">
          <a:off x="3093074" y="2055474"/>
          <a:ext cx="1772698" cy="1751388"/>
        </a:xfrm>
        <a:prstGeom prst="pieWedge">
          <a:avLst/>
        </a:prstGeom>
        <a:solidFill>
          <a:schemeClr val="accent4">
            <a:hueOff val="-1456876"/>
            <a:satOff val="-1750"/>
            <a:lumOff val="-20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s-ES" sz="1600" kern="1200" dirty="0"/>
        </a:p>
        <a:p>
          <a:pPr marL="0" lvl="0" indent="0" algn="ctr" defTabSz="711200">
            <a:lnSpc>
              <a:spcPct val="90000"/>
            </a:lnSpc>
            <a:spcBef>
              <a:spcPct val="0"/>
            </a:spcBef>
            <a:spcAft>
              <a:spcPct val="35000"/>
            </a:spcAft>
            <a:buNone/>
          </a:pPr>
          <a:r>
            <a:rPr lang="es-ES" sz="1800" b="1" kern="1200" dirty="0">
              <a:solidFill>
                <a:schemeClr val="bg1"/>
              </a:solidFill>
            </a:rPr>
            <a:t>     </a:t>
          </a:r>
          <a:r>
            <a:rPr lang="es-ES" sz="1600" b="1" kern="1200" dirty="0">
              <a:solidFill>
                <a:schemeClr val="bg1"/>
              </a:solidFill>
              <a:latin typeface="Calibri" panose="020F0502020204030204" pitchFamily="34" charset="0"/>
              <a:cs typeface="Calibri" panose="020F0502020204030204" pitchFamily="34" charset="0"/>
            </a:rPr>
            <a:t>Momento para Aplicar Construir </a:t>
          </a:r>
        </a:p>
      </dsp:txBody>
      <dsp:txXfrm rot="10800000">
        <a:off x="3093074" y="2055474"/>
        <a:ext cx="1253487" cy="1238418"/>
      </dsp:txXfrm>
    </dsp:sp>
    <dsp:sp modelId="{F1FCE191-7615-494D-B57A-F88CD437D6E6}">
      <dsp:nvSpPr>
        <dsp:cNvPr id="0" name=""/>
        <dsp:cNvSpPr/>
      </dsp:nvSpPr>
      <dsp:spPr>
        <a:xfrm rot="16200000">
          <a:off x="1247648" y="2072640"/>
          <a:ext cx="1759712" cy="1759712"/>
        </a:xfrm>
        <a:prstGeom prst="pieWedge">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prstClr val="white"/>
              </a:solidFill>
              <a:latin typeface="Calibri" panose="020F0502020204030204"/>
              <a:ea typeface="+mn-ea"/>
              <a:cs typeface="+mn-cs"/>
            </a:rPr>
            <a:t>Momento para clarificar</a:t>
          </a:r>
        </a:p>
        <a:p>
          <a:pPr marL="0" lvl="0" indent="0" algn="ctr" defTabSz="711200">
            <a:lnSpc>
              <a:spcPct val="90000"/>
            </a:lnSpc>
            <a:spcBef>
              <a:spcPct val="0"/>
            </a:spcBef>
            <a:spcAft>
              <a:spcPct val="35000"/>
            </a:spcAft>
            <a:buNone/>
          </a:pPr>
          <a:r>
            <a:rPr lang="es-ES" sz="1200" kern="1200" dirty="0">
              <a:solidFill>
                <a:schemeClr val="tx1"/>
              </a:solidFill>
            </a:rPr>
            <a:t> </a:t>
          </a:r>
        </a:p>
      </dsp:txBody>
      <dsp:txXfrm rot="5400000">
        <a:off x="1763056" y="2072640"/>
        <a:ext cx="1244304" cy="1244304"/>
      </dsp:txXfrm>
    </dsp:sp>
    <dsp:sp modelId="{AA453E08-9AB4-42B4-B80E-9C40D92DE3C3}">
      <dsp:nvSpPr>
        <dsp:cNvPr id="0" name=""/>
        <dsp:cNvSpPr/>
      </dsp:nvSpPr>
      <dsp:spPr>
        <a:xfrm>
          <a:off x="2735685" y="1986306"/>
          <a:ext cx="624628" cy="75824"/>
        </a:xfrm>
        <a:prstGeom prst="circularArrow">
          <a:avLst/>
        </a:prstGeom>
        <a:solidFill>
          <a:schemeClr val="accent4">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9C9E71-4366-4C62-BEF3-66A513EB9E28}">
      <dsp:nvSpPr>
        <dsp:cNvPr id="0" name=""/>
        <dsp:cNvSpPr/>
      </dsp:nvSpPr>
      <dsp:spPr>
        <a:xfrm rot="10800000">
          <a:off x="2861312" y="1932822"/>
          <a:ext cx="373374" cy="105780"/>
        </a:xfrm>
        <a:prstGeom prst="circularArrow">
          <a:avLst/>
        </a:prstGeom>
        <a:solidFill>
          <a:schemeClr val="accent4">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5008D4FB-BCA5-416C-9B93-A938F6C7C04A}" type="slidenum">
              <a:rPr lang="es-CR" smtClean="0"/>
              <a:pPr/>
              <a:t>47</a:t>
            </a:fld>
            <a:endParaRPr lang="es-CR" dirty="0"/>
          </a:p>
        </p:txBody>
      </p:sp>
    </p:spTree>
    <p:extLst>
      <p:ext uri="{BB962C8B-B14F-4D97-AF65-F5344CB8AC3E}">
        <p14:creationId xmlns:p14="http://schemas.microsoft.com/office/powerpoint/2010/main" val="237287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5008D4FB-BCA5-416C-9B93-A938F6C7C04A}" type="slidenum">
              <a:rPr lang="es-CR" smtClean="0"/>
              <a:pPr/>
              <a:t>48</a:t>
            </a:fld>
            <a:endParaRPr lang="es-CR" dirty="0"/>
          </a:p>
        </p:txBody>
      </p:sp>
    </p:spTree>
    <p:extLst>
      <p:ext uri="{BB962C8B-B14F-4D97-AF65-F5344CB8AC3E}">
        <p14:creationId xmlns:p14="http://schemas.microsoft.com/office/powerpoint/2010/main" val="150184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5008D4FB-BCA5-416C-9B93-A938F6C7C04A}" type="slidenum">
              <a:rPr lang="es-CR" smtClean="0"/>
              <a:pPr/>
              <a:t>49</a:t>
            </a:fld>
            <a:endParaRPr lang="es-CR" dirty="0"/>
          </a:p>
        </p:txBody>
      </p:sp>
    </p:spTree>
    <p:extLst>
      <p:ext uri="{BB962C8B-B14F-4D97-AF65-F5344CB8AC3E}">
        <p14:creationId xmlns:p14="http://schemas.microsoft.com/office/powerpoint/2010/main" val="419938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5008D4FB-BCA5-416C-9B93-A938F6C7C04A}" type="slidenum">
              <a:rPr lang="es-CR" smtClean="0"/>
              <a:pPr/>
              <a:t>50</a:t>
            </a:fld>
            <a:endParaRPr lang="es-CR" dirty="0"/>
          </a:p>
        </p:txBody>
      </p:sp>
    </p:spTree>
    <p:extLst>
      <p:ext uri="{BB962C8B-B14F-4D97-AF65-F5344CB8AC3E}">
        <p14:creationId xmlns:p14="http://schemas.microsoft.com/office/powerpoint/2010/main" val="136076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633773D-862C-4080-9639-663F124A0E2B}" type="datetimeFigureOut">
              <a:rPr lang="en-US" smtClean="0"/>
              <a:t>3/10/2022</a:t>
            </a:fld>
            <a:endParaRPr lang="en-US"/>
          </a:p>
        </p:txBody>
      </p:sp>
      <p:sp>
        <p:nvSpPr>
          <p:cNvPr id="5" name="Footer Placeholder 4"/>
          <p:cNvSpPr>
            <a:spLocks noGrp="1"/>
          </p:cNvSpPr>
          <p:nvPr>
            <p:ph type="ftr" sz="quarter" idx="11"/>
          </p:nvPr>
        </p:nvSpPr>
        <p:spPr>
          <a:xfrm>
            <a:off x="1812376" y="246981"/>
            <a:ext cx="3730436" cy="231901"/>
          </a:xfrm>
        </p:spPr>
        <p:txBody>
          <a:bodyPr/>
          <a:lstStyle/>
          <a:p>
            <a:endParaRPr lang="en-US"/>
          </a:p>
        </p:txBody>
      </p:sp>
      <p:sp>
        <p:nvSpPr>
          <p:cNvPr id="6" name="Slide Number Placeholder 5"/>
          <p:cNvSpPr>
            <a:spLocks noGrp="1"/>
          </p:cNvSpPr>
          <p:nvPr>
            <p:ph type="sldNum" sz="quarter" idx="12"/>
          </p:nvPr>
        </p:nvSpPr>
        <p:spPr>
          <a:xfrm>
            <a:off x="1078249" y="599230"/>
            <a:ext cx="608264" cy="377684"/>
          </a:xfrm>
        </p:spPr>
        <p:txBody>
          <a:bodyPr/>
          <a:lstStyle/>
          <a:p>
            <a:fld id="{9381C669-2D8E-41BC-B4A2-5EF68BBC192C}" type="slidenum">
              <a:rPr lang="en-US" smtClean="0"/>
              <a:t>‹Nº›</a:t>
            </a:fld>
            <a:endParaRPr lang="en-US"/>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05889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33773D-862C-4080-9639-663F124A0E2B}"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1C669-2D8E-41BC-B4A2-5EF68BBC192C}" type="slidenum">
              <a:rPr lang="en-US" smtClean="0"/>
              <a:t>‹Nº›</a:t>
            </a:fld>
            <a:endParaRPr lang="en-US"/>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58454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33773D-862C-4080-9639-663F124A0E2B}"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1C669-2D8E-41BC-B4A2-5EF68BBC192C}" type="slidenum">
              <a:rPr lang="en-US" smtClean="0"/>
              <a:t>‹Nº›</a:t>
            </a:fld>
            <a:endParaRPr lang="en-US"/>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30666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8429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683236-D32A-490B-B911-EE8D9ADBFA5C}" type="datetimeFigureOut">
              <a:rPr lang="es-CR" smtClean="0"/>
              <a:t>10/3/2022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146D882-75FC-4E1F-97D8-62C5936C6AA1}" type="slidenum">
              <a:rPr lang="es-CR" smtClean="0"/>
              <a:t>‹Nº›</a:t>
            </a:fld>
            <a:endParaRPr lang="es-CR"/>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656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633773D-862C-4080-9639-663F124A0E2B}"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1C669-2D8E-41BC-B4A2-5EF68BBC192C}" type="slidenum">
              <a:rPr lang="en-US" smtClean="0"/>
              <a:t>‹Nº›</a:t>
            </a:fld>
            <a:endParaRPr lang="en-US"/>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64347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633773D-862C-4080-9639-663F124A0E2B}"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1C669-2D8E-41BC-B4A2-5EF68BBC192C}" type="slidenum">
              <a:rPr lang="en-US" smtClean="0"/>
              <a:t>‹Nº›</a:t>
            </a:fld>
            <a:endParaRPr lang="en-US"/>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30835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1085393" y="2118202"/>
            <a:ext cx="3483864" cy="198334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809272" y="2116119"/>
            <a:ext cx="3483864" cy="197802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633773D-862C-4080-9639-663F124A0E2B}"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1C669-2D8E-41BC-B4A2-5EF68BBC192C}" type="slidenum">
              <a:rPr lang="en-US" smtClean="0"/>
              <a:t>‹Nº›</a:t>
            </a:fld>
            <a:endParaRPr lang="en-US"/>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185870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633773D-862C-4080-9639-663F124A0E2B}" type="datetimeFigureOut">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1C669-2D8E-41BC-B4A2-5EF68BBC192C}" type="slidenum">
              <a:rPr lang="en-US" smtClean="0"/>
              <a:t>‹Nº›</a:t>
            </a:fld>
            <a:endParaRPr lang="en-US"/>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708274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3773D-862C-4080-9639-663F124A0E2B}" type="datetimeFigureOut">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1C669-2D8E-41BC-B4A2-5EF68BBC192C}" type="slidenum">
              <a:rPr lang="en-US" smtClean="0"/>
              <a:t>‹Nº›</a:t>
            </a:fld>
            <a:endParaRPr lang="en-US"/>
          </a:p>
        </p:txBody>
      </p:sp>
    </p:spTree>
    <p:extLst>
      <p:ext uri="{BB962C8B-B14F-4D97-AF65-F5344CB8AC3E}">
        <p14:creationId xmlns:p14="http://schemas.microsoft.com/office/powerpoint/2010/main" val="10319138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633773D-862C-4080-9639-663F124A0E2B}"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1C669-2D8E-41BC-B4A2-5EF68BBC192C}" type="slidenum">
              <a:rPr lang="en-US" smtClean="0"/>
              <a:t>‹Nº›</a:t>
            </a:fld>
            <a:endParaRPr lang="en-US"/>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229217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1633773D-862C-4080-9639-663F124A0E2B}" type="datetimeFigureOut">
              <a:rPr lang="en-US" smtClean="0"/>
              <a:t>3/10/2022</a:t>
            </a:fld>
            <a:endParaRPr lang="en-US"/>
          </a:p>
        </p:txBody>
      </p:sp>
      <p:sp>
        <p:nvSpPr>
          <p:cNvPr id="6" name="Footer Placeholder 5"/>
          <p:cNvSpPr>
            <a:spLocks noGrp="1"/>
          </p:cNvSpPr>
          <p:nvPr>
            <p:ph type="ftr" sz="quarter" idx="11"/>
          </p:nvPr>
        </p:nvSpPr>
        <p:spPr>
          <a:xfrm>
            <a:off x="1085537" y="238981"/>
            <a:ext cx="4155753" cy="240698"/>
          </a:xfrm>
        </p:spPr>
        <p:txBody>
          <a:bodyPr/>
          <a:lstStyle/>
          <a:p>
            <a:endParaRPr lang="en-US"/>
          </a:p>
        </p:txBody>
      </p:sp>
      <p:sp>
        <p:nvSpPr>
          <p:cNvPr id="7" name="Slide Number Placeholder 6"/>
          <p:cNvSpPr>
            <a:spLocks noGrp="1"/>
          </p:cNvSpPr>
          <p:nvPr>
            <p:ph type="sldNum" sz="quarter" idx="12"/>
          </p:nvPr>
        </p:nvSpPr>
        <p:spPr/>
        <p:txBody>
          <a:bodyPr/>
          <a:lstStyle/>
          <a:p>
            <a:fld id="{9381C669-2D8E-41BC-B4A2-5EF68BBC192C}" type="slidenum">
              <a:rPr lang="en-US" smtClean="0"/>
              <a:t>‹Nº›</a:t>
            </a:fld>
            <a:endParaRPr lang="en-US"/>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04039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1633773D-862C-4080-9639-663F124A0E2B}" type="datetimeFigureOut">
              <a:rPr lang="en-US" smtClean="0"/>
              <a:t>3/10/2022</a:t>
            </a:fld>
            <a:endParaRPr lang="en-US"/>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9381C669-2D8E-41BC-B4A2-5EF68BBC192C}" type="slidenum">
              <a:rPr lang="en-US" smtClean="0"/>
              <a:t>‹Nº›</a:t>
            </a:fld>
            <a:endParaRPr lang="en-US"/>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1294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74" r:id="rId12"/>
  </p:sldLayoutIdLst>
  <p:transition>
    <p:fade/>
  </p:transition>
  <p:hf sldNum="0"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3.xml"/><Relationship Id="rId7" Type="http://schemas.openxmlformats.org/officeDocument/2006/relationships/image" Target="../media/image29.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4.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2.jpeg"/><Relationship Id="rId2" Type="http://schemas.openxmlformats.org/officeDocument/2006/relationships/image" Target="../media/image38.png"/><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229033" y="589935"/>
            <a:ext cx="6784258" cy="1651819"/>
          </a:xfrm>
          <a:prstGeom prst="roundRect">
            <a:avLst/>
          </a:prstGeom>
          <a:solidFill>
            <a:srgbClr val="E8505B"/>
          </a:solidFill>
        </p:spPr>
        <p:style>
          <a:lnRef idx="2">
            <a:schemeClr val="dk1"/>
          </a:lnRef>
          <a:fillRef idx="1">
            <a:schemeClr val="lt1"/>
          </a:fillRef>
          <a:effectRef idx="0">
            <a:schemeClr val="dk1"/>
          </a:effectRef>
          <a:fontRef idx="minor">
            <a:schemeClr val="dk1"/>
          </a:fontRef>
        </p:style>
        <p:txBody>
          <a:bodyPr rtlCol="0" anchor="ctr"/>
          <a:lstStyle/>
          <a:p>
            <a:pPr algn="ctr"/>
            <a:r>
              <a:rPr lang="es-PE" sz="3600" b="1" dirty="0">
                <a:latin typeface="Aharoni" panose="02010803020104030203" pitchFamily="2" charset="-79"/>
                <a:cs typeface="Aharoni" panose="02010803020104030203" pitchFamily="2" charset="-79"/>
              </a:rPr>
              <a:t>PRÁCTICA PEDAGÓGICA DEL DOCENTE EN AULA</a:t>
            </a:r>
          </a:p>
        </p:txBody>
      </p:sp>
      <p:sp>
        <p:nvSpPr>
          <p:cNvPr id="4" name="Rectángulo redondeado 3"/>
          <p:cNvSpPr/>
          <p:nvPr/>
        </p:nvSpPr>
        <p:spPr>
          <a:xfrm>
            <a:off x="3320943" y="2901747"/>
            <a:ext cx="4756615" cy="1012722"/>
          </a:xfrm>
          <a:prstGeom prst="roundRect">
            <a:avLst/>
          </a:prstGeom>
          <a:solidFill>
            <a:srgbClr val="F6B9BD"/>
          </a:solidFill>
        </p:spPr>
        <p:style>
          <a:lnRef idx="2">
            <a:schemeClr val="accent6"/>
          </a:lnRef>
          <a:fillRef idx="1">
            <a:schemeClr val="lt1"/>
          </a:fillRef>
          <a:effectRef idx="0">
            <a:schemeClr val="accent6"/>
          </a:effectRef>
          <a:fontRef idx="minor">
            <a:schemeClr val="dk1"/>
          </a:fontRef>
        </p:style>
        <p:txBody>
          <a:bodyPr rtlCol="0" anchor="ctr"/>
          <a:lstStyle/>
          <a:p>
            <a:r>
              <a:rPr lang="es-PE" sz="1600" b="1" dirty="0"/>
              <a:t>*La planificación de Experiencias de aprendizaje.</a:t>
            </a:r>
          </a:p>
          <a:p>
            <a:r>
              <a:rPr lang="es-PE" sz="1600" b="1" dirty="0"/>
              <a:t>*La mediación y la retroalimentación</a:t>
            </a:r>
          </a:p>
        </p:txBody>
      </p:sp>
    </p:spTree>
    <p:extLst>
      <p:ext uri="{BB962C8B-B14F-4D97-AF65-F5344CB8AC3E}">
        <p14:creationId xmlns:p14="http://schemas.microsoft.com/office/powerpoint/2010/main" val="8113925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809136" y="327660"/>
            <a:ext cx="5624051" cy="3771900"/>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3200" b="1" dirty="0"/>
              <a:t>Desde la RM N° 531 – MINEDU – 2021</a:t>
            </a:r>
          </a:p>
          <a:p>
            <a:pPr algn="ctr"/>
            <a:r>
              <a:rPr lang="es-PE" sz="3200" b="1" dirty="0"/>
              <a:t>Modificatoria 048 </a:t>
            </a:r>
            <a:r>
              <a:rPr lang="es-PE" sz="2800" b="1" dirty="0"/>
              <a:t>– 2022 MINEDU</a:t>
            </a:r>
          </a:p>
          <a:p>
            <a:pPr algn="ctr"/>
            <a:r>
              <a:rPr lang="es-PE" sz="2800" b="1" dirty="0"/>
              <a:t>Modificatoria 108-2022 MINEDU</a:t>
            </a:r>
            <a:endParaRPr lang="es-PE" sz="3200" b="1" dirty="0"/>
          </a:p>
          <a:p>
            <a:pPr algn="ctr"/>
            <a:r>
              <a:rPr lang="es-PE" dirty="0"/>
              <a:t>Abordajes </a:t>
            </a:r>
          </a:p>
        </p:txBody>
      </p:sp>
    </p:spTree>
    <p:extLst>
      <p:ext uri="{BB962C8B-B14F-4D97-AF65-F5344CB8AC3E}">
        <p14:creationId xmlns:p14="http://schemas.microsoft.com/office/powerpoint/2010/main" val="39471800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6234" y="1"/>
            <a:ext cx="8959041" cy="498066"/>
            <a:chOff x="-8313" y="-16625"/>
            <a:chExt cx="11945388" cy="664089"/>
          </a:xfrm>
        </p:grpSpPr>
        <p:sp>
          <p:nvSpPr>
            <p:cNvPr id="5" name="Forma libre 4"/>
            <p:cNvSpPr/>
            <p:nvPr/>
          </p:nvSpPr>
          <p:spPr>
            <a:xfrm>
              <a:off x="310342" y="-16625"/>
              <a:ext cx="2618509" cy="606829"/>
            </a:xfrm>
            <a:custGeom>
              <a:avLst/>
              <a:gdLst>
                <a:gd name="connsiteX0" fmla="*/ 0 w 2618509"/>
                <a:gd name="connsiteY0" fmla="*/ 0 h 606829"/>
                <a:gd name="connsiteX1" fmla="*/ 0 w 2618509"/>
                <a:gd name="connsiteY1" fmla="*/ 606829 h 606829"/>
                <a:gd name="connsiteX2" fmla="*/ 2144684 w 2618509"/>
                <a:gd name="connsiteY2" fmla="*/ 606829 h 606829"/>
                <a:gd name="connsiteX3" fmla="*/ 2618509 w 2618509"/>
                <a:gd name="connsiteY3" fmla="*/ 8312 h 606829"/>
                <a:gd name="connsiteX4" fmla="*/ 0 w 2618509"/>
                <a:gd name="connsiteY4" fmla="*/ 0 h 60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509" h="606829">
                  <a:moveTo>
                    <a:pt x="0" y="0"/>
                  </a:moveTo>
                  <a:lnTo>
                    <a:pt x="0" y="606829"/>
                  </a:lnTo>
                  <a:lnTo>
                    <a:pt x="2144684" y="606829"/>
                  </a:lnTo>
                  <a:lnTo>
                    <a:pt x="2618509" y="8312"/>
                  </a:lnTo>
                  <a:lnTo>
                    <a:pt x="0" y="0"/>
                  </a:lnTo>
                  <a:close/>
                </a:path>
              </a:pathLst>
            </a:custGeom>
            <a:solidFill>
              <a:srgbClr val="00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6" name="Forma libre 5"/>
            <p:cNvSpPr/>
            <p:nvPr/>
          </p:nvSpPr>
          <p:spPr>
            <a:xfrm>
              <a:off x="-8313" y="-16625"/>
              <a:ext cx="2618509" cy="606829"/>
            </a:xfrm>
            <a:custGeom>
              <a:avLst/>
              <a:gdLst>
                <a:gd name="connsiteX0" fmla="*/ 0 w 2618509"/>
                <a:gd name="connsiteY0" fmla="*/ 0 h 606829"/>
                <a:gd name="connsiteX1" fmla="*/ 0 w 2618509"/>
                <a:gd name="connsiteY1" fmla="*/ 606829 h 606829"/>
                <a:gd name="connsiteX2" fmla="*/ 2144684 w 2618509"/>
                <a:gd name="connsiteY2" fmla="*/ 606829 h 606829"/>
                <a:gd name="connsiteX3" fmla="*/ 2618509 w 2618509"/>
                <a:gd name="connsiteY3" fmla="*/ 8312 h 606829"/>
                <a:gd name="connsiteX4" fmla="*/ 0 w 2618509"/>
                <a:gd name="connsiteY4" fmla="*/ 0 h 60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509" h="606829">
                  <a:moveTo>
                    <a:pt x="0" y="0"/>
                  </a:moveTo>
                  <a:lnTo>
                    <a:pt x="0" y="606829"/>
                  </a:lnTo>
                  <a:lnTo>
                    <a:pt x="2144684" y="606829"/>
                  </a:lnTo>
                  <a:lnTo>
                    <a:pt x="2618509" y="8312"/>
                  </a:lnTo>
                  <a:lnTo>
                    <a:pt x="0" y="0"/>
                  </a:lnTo>
                  <a:close/>
                </a:path>
              </a:pathLst>
            </a:cu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0183" y="62688"/>
              <a:ext cx="576892" cy="574766"/>
            </a:xfrm>
            <a:prstGeom prst="rect">
              <a:avLst/>
            </a:prstGeom>
          </p:spPr>
        </p:pic>
        <p:sp>
          <p:nvSpPr>
            <p:cNvPr id="9" name="CuadroTexto 8"/>
            <p:cNvSpPr txBox="1"/>
            <p:nvPr/>
          </p:nvSpPr>
          <p:spPr>
            <a:xfrm>
              <a:off x="812902" y="62688"/>
              <a:ext cx="1517549" cy="584776"/>
            </a:xfrm>
            <a:prstGeom prst="rect">
              <a:avLst/>
            </a:prstGeom>
            <a:noFill/>
          </p:spPr>
          <p:txBody>
            <a:bodyPr wrap="square" rtlCol="0">
              <a:spAutoFit/>
            </a:bodyPr>
            <a:lstStyle/>
            <a:p>
              <a:r>
                <a:rPr lang="es-MX" sz="750" b="1" dirty="0">
                  <a:solidFill>
                    <a:schemeClr val="bg1"/>
                  </a:solidFill>
                  <a:latin typeface="Segoe UI Historic" panose="020B0502040204020203" pitchFamily="34" charset="0"/>
                </a:rPr>
                <a:t>Dirección Regional de </a:t>
              </a:r>
            </a:p>
            <a:p>
              <a:r>
                <a:rPr lang="es-MX" sz="750" b="1" dirty="0">
                  <a:solidFill>
                    <a:schemeClr val="bg1"/>
                  </a:solidFill>
                  <a:latin typeface="Segoe UI Historic" panose="020B0502040204020203" pitchFamily="34" charset="0"/>
                </a:rPr>
                <a:t>Educación de Apurímac</a:t>
              </a:r>
              <a:endParaRPr lang="es-PE" sz="750" b="1" dirty="0">
                <a:solidFill>
                  <a:schemeClr val="bg1"/>
                </a:solidFill>
              </a:endParaRPr>
            </a:p>
          </p:txBody>
        </p:sp>
      </p:grpSp>
      <p:pic>
        <p:nvPicPr>
          <p:cNvPr id="12" name="Imagen 11">
            <a:extLst>
              <a:ext uri="{FF2B5EF4-FFF2-40B4-BE49-F238E27FC236}">
                <a16:creationId xmlns:a16="http://schemas.microsoft.com/office/drawing/2014/main" id="{CF554A00-DAF4-4AE6-9C4B-5F9A4219D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16" y="28983"/>
            <a:ext cx="518160" cy="336151"/>
          </a:xfrm>
          <a:prstGeom prst="rect">
            <a:avLst/>
          </a:prstGeom>
        </p:spPr>
      </p:pic>
      <p:pic>
        <p:nvPicPr>
          <p:cNvPr id="25" name="Picture 4" descr="Lo doméstico y lo festivo"/>
          <p:cNvPicPr>
            <a:picLocks noChangeAspect="1" noChangeArrowheads="1"/>
          </p:cNvPicPr>
          <p:nvPr/>
        </p:nvPicPr>
        <p:blipFill rotWithShape="1">
          <a:blip r:embed="rId4">
            <a:extLst>
              <a:ext uri="{28A0092B-C50C-407E-A947-70E740481C1C}">
                <a14:useLocalDpi xmlns:a14="http://schemas.microsoft.com/office/drawing/2010/main" val="0"/>
              </a:ext>
            </a:extLst>
          </a:blip>
          <a:srcRect t="28411" b="44811"/>
          <a:stretch/>
        </p:blipFill>
        <p:spPr bwMode="auto">
          <a:xfrm>
            <a:off x="0" y="4838106"/>
            <a:ext cx="9144000" cy="305395"/>
          </a:xfrm>
          <a:prstGeom prst="rect">
            <a:avLst/>
          </a:prstGeom>
          <a:extLst>
            <a:ext uri="{909E8E84-426E-40DD-AFC4-6F175D3DCCD1}">
              <a14:hiddenFill xmlns:a14="http://schemas.microsoft.com/office/drawing/2010/main">
                <a:solidFill>
                  <a:srgbClr val="FFFFFF"/>
                </a:solidFill>
              </a14:hiddenFill>
            </a:ext>
          </a:extLst>
        </p:spPr>
      </p:pic>
      <p:pic>
        <p:nvPicPr>
          <p:cNvPr id="26" name="Imagen 25">
            <a:extLst>
              <a:ext uri="{FF2B5EF4-FFF2-40B4-BE49-F238E27FC236}">
                <a16:creationId xmlns:a16="http://schemas.microsoft.com/office/drawing/2014/main" id="{1124153E-CDCB-4B6C-9512-E72EC3CC4D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3573" y="4789359"/>
            <a:ext cx="1344291" cy="354141"/>
          </a:xfrm>
          <a:prstGeom prst="rect">
            <a:avLst/>
          </a:prstGeom>
        </p:spPr>
      </p:pic>
      <p:sp>
        <p:nvSpPr>
          <p:cNvPr id="10" name="Marcador de contenido 2">
            <a:extLst>
              <a:ext uri="{FF2B5EF4-FFF2-40B4-BE49-F238E27FC236}">
                <a16:creationId xmlns:a16="http://schemas.microsoft.com/office/drawing/2014/main" id="{ADDF0CF1-98A4-48E6-BF70-BBF3697EC122}"/>
              </a:ext>
            </a:extLst>
          </p:cNvPr>
          <p:cNvSpPr txBox="1">
            <a:spLocks/>
          </p:cNvSpPr>
          <p:nvPr/>
        </p:nvSpPr>
        <p:spPr>
          <a:xfrm>
            <a:off x="633438" y="2095547"/>
            <a:ext cx="7886700" cy="555352"/>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PE" sz="1600" dirty="0"/>
              <a:t>El docente determina las necesidades de aprendizaje de sus estudiantes y establezca las  competencias en las que se requiere poner énfasis a lo largo del año</a:t>
            </a:r>
            <a:r>
              <a:rPr lang="es-PE" sz="1800" dirty="0"/>
              <a:t>.</a:t>
            </a:r>
          </a:p>
          <a:p>
            <a:endParaRPr lang="es-PE" sz="2100" dirty="0"/>
          </a:p>
        </p:txBody>
      </p:sp>
      <p:sp>
        <p:nvSpPr>
          <p:cNvPr id="11" name="5 Rectángulo">
            <a:extLst>
              <a:ext uri="{FF2B5EF4-FFF2-40B4-BE49-F238E27FC236}">
                <a16:creationId xmlns:a16="http://schemas.microsoft.com/office/drawing/2014/main" id="{8C933FE8-81E3-4EBC-97D4-8CC41C2A8BB8}"/>
              </a:ext>
            </a:extLst>
          </p:cNvPr>
          <p:cNvSpPr/>
          <p:nvPr/>
        </p:nvSpPr>
        <p:spPr>
          <a:xfrm>
            <a:off x="-6234" y="25526"/>
            <a:ext cx="8189651" cy="992579"/>
          </a:xfrm>
          <a:prstGeom prst="rect">
            <a:avLst/>
          </a:prstGeom>
          <a:solidFill>
            <a:schemeClr val="accent2">
              <a:lumMod val="40000"/>
              <a:lumOff val="60000"/>
            </a:schemeClr>
          </a:solidFill>
          <a:ln>
            <a:noFill/>
          </a:ln>
        </p:spPr>
        <p:txBody>
          <a:bodyPr wrap="square" lIns="68580" tIns="34290" rIns="68580" bIns="34290">
            <a:spAutoFit/>
          </a:bodyPr>
          <a:lstStyle/>
          <a:p>
            <a:pPr algn="ctr"/>
            <a:r>
              <a:rPr lang="es-ES" sz="30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¿Competencias a desarrollar en el marco de la emergencia educativa?</a:t>
            </a:r>
          </a:p>
        </p:txBody>
      </p:sp>
      <p:sp>
        <p:nvSpPr>
          <p:cNvPr id="13" name="Rectángulo: esquinas redondeadas 4">
            <a:extLst>
              <a:ext uri="{FF2B5EF4-FFF2-40B4-BE49-F238E27FC236}">
                <a16:creationId xmlns:a16="http://schemas.microsoft.com/office/drawing/2014/main" id="{108638B7-E3BE-4789-9859-C9E1986D4FFD}"/>
              </a:ext>
            </a:extLst>
          </p:cNvPr>
          <p:cNvSpPr/>
          <p:nvPr/>
        </p:nvSpPr>
        <p:spPr>
          <a:xfrm>
            <a:off x="2214476" y="2923308"/>
            <a:ext cx="1564689" cy="1362206"/>
          </a:xfrm>
          <a:prstGeom prst="roundRect">
            <a:avLst/>
          </a:prstGeom>
          <a:solidFill>
            <a:schemeClr val="accent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PE" sz="1050" dirty="0">
                <a:ln w="0"/>
                <a:solidFill>
                  <a:schemeClr val="tx1"/>
                </a:solidFill>
                <a:effectLst>
                  <a:outerShdw blurRad="38100" dist="19050" dir="2700000" algn="tl" rotWithShape="0">
                    <a:schemeClr val="dk1">
                      <a:alpha val="40000"/>
                    </a:schemeClr>
                  </a:outerShdw>
                </a:effectLst>
              </a:rPr>
              <a:t>El docente lidera la </a:t>
            </a:r>
            <a:r>
              <a:rPr lang="es-PE" sz="1050" b="1" u="sng" dirty="0">
                <a:ln w="0"/>
                <a:solidFill>
                  <a:schemeClr val="tx1"/>
                </a:solidFill>
                <a:effectLst>
                  <a:outerShdw blurRad="38100" dist="19050" dir="2700000" algn="tl" rotWithShape="0">
                    <a:schemeClr val="dk1">
                      <a:alpha val="40000"/>
                    </a:schemeClr>
                  </a:outerShdw>
                </a:effectLst>
              </a:rPr>
              <a:t>planificación de </a:t>
            </a:r>
            <a:r>
              <a:rPr lang="es-PE" sz="1050" b="1" u="sng" dirty="0" err="1">
                <a:ln w="0"/>
                <a:solidFill>
                  <a:schemeClr val="tx1"/>
                </a:solidFill>
                <a:effectLst>
                  <a:outerShdw blurRad="38100" dist="19050" dir="2700000" algn="tl" rotWithShape="0">
                    <a:schemeClr val="dk1">
                      <a:alpha val="40000"/>
                    </a:schemeClr>
                  </a:outerShdw>
                </a:effectLst>
              </a:rPr>
              <a:t>EdA</a:t>
            </a:r>
            <a:r>
              <a:rPr lang="es-PE" sz="1050" b="1" u="sng" dirty="0">
                <a:ln w="0"/>
                <a:solidFill>
                  <a:schemeClr val="tx1"/>
                </a:solidFill>
                <a:effectLst>
                  <a:outerShdw blurRad="38100" dist="19050" dir="2700000" algn="tl" rotWithShape="0">
                    <a:schemeClr val="dk1">
                      <a:alpha val="40000"/>
                    </a:schemeClr>
                  </a:outerShdw>
                </a:effectLst>
              </a:rPr>
              <a:t>,  </a:t>
            </a:r>
            <a:r>
              <a:rPr lang="es-PE" sz="1050" dirty="0">
                <a:ln w="0"/>
                <a:solidFill>
                  <a:schemeClr val="tx1"/>
                </a:solidFill>
                <a:effectLst>
                  <a:outerShdw blurRad="38100" dist="19050" dir="2700000" algn="tl" rotWithShape="0">
                    <a:schemeClr val="dk1">
                      <a:alpha val="40000"/>
                    </a:schemeClr>
                  </a:outerShdw>
                </a:effectLst>
              </a:rPr>
              <a:t>en atención a la diversidad. </a:t>
            </a:r>
          </a:p>
        </p:txBody>
      </p:sp>
      <p:sp>
        <p:nvSpPr>
          <p:cNvPr id="14" name="Rectángulo: esquinas redondeadas 5">
            <a:extLst>
              <a:ext uri="{FF2B5EF4-FFF2-40B4-BE49-F238E27FC236}">
                <a16:creationId xmlns:a16="http://schemas.microsoft.com/office/drawing/2014/main" id="{B126928E-6604-4BA6-A621-50D849D65DDA}"/>
              </a:ext>
            </a:extLst>
          </p:cNvPr>
          <p:cNvSpPr/>
          <p:nvPr/>
        </p:nvSpPr>
        <p:spPr>
          <a:xfrm>
            <a:off x="562684" y="3110508"/>
            <a:ext cx="1564689" cy="117073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PE" sz="1050" dirty="0">
                <a:ln w="0"/>
                <a:solidFill>
                  <a:schemeClr val="tx1"/>
                </a:solidFill>
                <a:effectLst>
                  <a:outerShdw blurRad="38100" dist="19050" dir="2700000" algn="tl" rotWithShape="0">
                    <a:schemeClr val="dk1">
                      <a:alpha val="40000"/>
                    </a:schemeClr>
                  </a:outerShdw>
                </a:effectLst>
              </a:rPr>
              <a:t>Diagnosticar la situación real de los aprendizajes logrados por sus estudiantes.</a:t>
            </a:r>
            <a:r>
              <a:rPr lang="es-PE" sz="1050" dirty="0"/>
              <a:t>.</a:t>
            </a:r>
          </a:p>
        </p:txBody>
      </p:sp>
      <p:sp>
        <p:nvSpPr>
          <p:cNvPr id="15" name="Rectángulo: esquinas redondeadas 6">
            <a:extLst>
              <a:ext uri="{FF2B5EF4-FFF2-40B4-BE49-F238E27FC236}">
                <a16:creationId xmlns:a16="http://schemas.microsoft.com/office/drawing/2014/main" id="{FDFC6F9F-7C10-4688-9FED-0B1D63FEDC1D}"/>
              </a:ext>
            </a:extLst>
          </p:cNvPr>
          <p:cNvSpPr/>
          <p:nvPr/>
        </p:nvSpPr>
        <p:spPr>
          <a:xfrm>
            <a:off x="3953371" y="2846015"/>
            <a:ext cx="2379629" cy="1429108"/>
          </a:xfrm>
          <a:prstGeom prst="roundRect">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050" dirty="0">
                <a:ln w="0"/>
                <a:solidFill>
                  <a:schemeClr val="tx1"/>
                </a:solidFill>
                <a:effectLst>
                  <a:outerShdw blurRad="38100" dist="19050" dir="2700000" algn="tl" rotWithShape="0">
                    <a:schemeClr val="dk1">
                      <a:alpha val="40000"/>
                    </a:schemeClr>
                  </a:outerShdw>
                </a:effectLst>
              </a:rPr>
              <a:t>La evidencia recogida brindará información al docente: a qué competencias le dará mayor  énfasis durante los procesos de </a:t>
            </a:r>
            <a:r>
              <a:rPr lang="es-PE" sz="1050" b="1" u="sng" dirty="0">
                <a:ln w="0"/>
                <a:solidFill>
                  <a:schemeClr val="tx1"/>
                </a:solidFill>
                <a:effectLst>
                  <a:outerShdw blurRad="38100" dist="19050" dir="2700000" algn="tl" rotWithShape="0">
                    <a:schemeClr val="dk1">
                      <a:alpha val="40000"/>
                    </a:schemeClr>
                  </a:outerShdw>
                </a:effectLst>
              </a:rPr>
              <a:t>mediación y retroalimentación</a:t>
            </a:r>
            <a:r>
              <a:rPr lang="es-PE" sz="1050" dirty="0">
                <a:ln w="0"/>
                <a:solidFill>
                  <a:schemeClr val="tx1"/>
                </a:solidFill>
                <a:effectLst>
                  <a:outerShdw blurRad="38100" dist="19050" dir="2700000" algn="tl" rotWithShape="0">
                    <a:schemeClr val="dk1">
                      <a:alpha val="40000"/>
                    </a:schemeClr>
                  </a:outerShdw>
                </a:effectLst>
              </a:rPr>
              <a:t>.</a:t>
            </a:r>
          </a:p>
        </p:txBody>
      </p:sp>
      <p:sp>
        <p:nvSpPr>
          <p:cNvPr id="16" name="Rectángulo: esquinas redondeadas 7">
            <a:extLst>
              <a:ext uri="{FF2B5EF4-FFF2-40B4-BE49-F238E27FC236}">
                <a16:creationId xmlns:a16="http://schemas.microsoft.com/office/drawing/2014/main" id="{2C4CB35C-F774-4FB9-ACE7-D3A4A6E721F4}"/>
              </a:ext>
            </a:extLst>
          </p:cNvPr>
          <p:cNvSpPr/>
          <p:nvPr/>
        </p:nvSpPr>
        <p:spPr>
          <a:xfrm>
            <a:off x="6507206" y="2844570"/>
            <a:ext cx="2229266" cy="1429109"/>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050" dirty="0">
                <a:ln w="0"/>
                <a:solidFill>
                  <a:schemeClr val="tx1"/>
                </a:solidFill>
                <a:effectLst>
                  <a:outerShdw blurRad="38100" dist="19050" dir="2700000" algn="tl" rotWithShape="0">
                    <a:schemeClr val="dk1">
                      <a:alpha val="40000"/>
                    </a:schemeClr>
                  </a:outerShdw>
                </a:effectLst>
              </a:rPr>
              <a:t>Frente a una situación de emergencia se activa el currículo de emergencia(soporte socioafectivo y desarrollo de competencias)</a:t>
            </a:r>
          </a:p>
        </p:txBody>
      </p:sp>
    </p:spTree>
    <p:extLst>
      <p:ext uri="{BB962C8B-B14F-4D97-AF65-F5344CB8AC3E}">
        <p14:creationId xmlns:p14="http://schemas.microsoft.com/office/powerpoint/2010/main" val="4194772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F85B48F-26B1-429C-90A3-4CFECA8932F7}"/>
              </a:ext>
            </a:extLst>
          </p:cNvPr>
          <p:cNvSpPr/>
          <p:nvPr/>
        </p:nvSpPr>
        <p:spPr>
          <a:xfrm>
            <a:off x="1433015" y="464024"/>
            <a:ext cx="6141492" cy="580030"/>
          </a:xfrm>
          <a:prstGeom prst="rect">
            <a:avLst/>
          </a:prstGeom>
          <a:solidFill>
            <a:srgbClr val="E85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QUÉ PROGRAMACIONES PUEDO PLANIFICAR PARA EMPRENDER EL TRABAJO PEDAGÓGICO</a:t>
            </a:r>
            <a:endParaRPr lang="en-US" dirty="0"/>
          </a:p>
        </p:txBody>
      </p:sp>
      <p:graphicFrame>
        <p:nvGraphicFramePr>
          <p:cNvPr id="6" name="Diagrama 5">
            <a:extLst>
              <a:ext uri="{FF2B5EF4-FFF2-40B4-BE49-F238E27FC236}">
                <a16:creationId xmlns:a16="http://schemas.microsoft.com/office/drawing/2014/main" id="{CAC01565-C8B4-412D-BDD2-8DBD1331DA3C}"/>
              </a:ext>
            </a:extLst>
          </p:cNvPr>
          <p:cNvGraphicFramePr/>
          <p:nvPr>
            <p:extLst>
              <p:ext uri="{D42A27DB-BD31-4B8C-83A1-F6EECF244321}">
                <p14:modId xmlns:p14="http://schemas.microsoft.com/office/powerpoint/2010/main" val="2339640492"/>
              </p:ext>
            </p:extLst>
          </p:nvPr>
        </p:nvGraphicFramePr>
        <p:xfrm>
          <a:off x="1371600" y="977634"/>
          <a:ext cx="6096000" cy="3548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7154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344" y="54187"/>
            <a:ext cx="6384701" cy="4463627"/>
          </a:xfrm>
          <a:prstGeom prst="rect">
            <a:avLst/>
          </a:prstGeom>
        </p:spPr>
      </p:pic>
    </p:spTree>
    <p:extLst>
      <p:ext uri="{BB962C8B-B14F-4D97-AF65-F5344CB8AC3E}">
        <p14:creationId xmlns:p14="http://schemas.microsoft.com/office/powerpoint/2010/main" val="378915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00578" y="1477851"/>
            <a:ext cx="6800045" cy="1767625"/>
          </a:xfrm>
          <a:prstGeom prst="rect">
            <a:avLst/>
          </a:prstGeom>
          <a:solidFill>
            <a:srgbClr val="FF7C8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3600" b="1" dirty="0">
                <a:latin typeface="Arial Black" panose="020B0A04020102020204" pitchFamily="34" charset="0"/>
              </a:rPr>
              <a:t>Aprendizaje en base  a Proyectos</a:t>
            </a:r>
          </a:p>
        </p:txBody>
      </p:sp>
    </p:spTree>
    <p:extLst>
      <p:ext uri="{BB962C8B-B14F-4D97-AF65-F5344CB8AC3E}">
        <p14:creationId xmlns:p14="http://schemas.microsoft.com/office/powerpoint/2010/main" val="110965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5266" y="117378"/>
            <a:ext cx="7889904" cy="597400"/>
          </a:xfrm>
          <a:solidFill>
            <a:srgbClr val="F89E9E"/>
          </a:solidFill>
        </p:spPr>
        <p:txBody>
          <a:bodyPr>
            <a:normAutofit fontScale="90000"/>
          </a:bodyPr>
          <a:lstStyle/>
          <a:p>
            <a:pPr algn="ctr"/>
            <a:r>
              <a:rPr lang="es-PE" sz="4050" dirty="0">
                <a:solidFill>
                  <a:schemeClr val="bg1"/>
                </a:solidFill>
              </a:rPr>
              <a:t>Proyectos de aprendizaje </a:t>
            </a:r>
          </a:p>
        </p:txBody>
      </p:sp>
      <p:pic>
        <p:nvPicPr>
          <p:cNvPr id="4" name="Imagen 3"/>
          <p:cNvPicPr>
            <a:picLocks noChangeAspect="1"/>
          </p:cNvPicPr>
          <p:nvPr/>
        </p:nvPicPr>
        <p:blipFill rotWithShape="1">
          <a:blip r:embed="rId2"/>
          <a:srcRect l="38881" t="17451" r="18358" b="9743"/>
          <a:stretch/>
        </p:blipFill>
        <p:spPr>
          <a:xfrm>
            <a:off x="0" y="714778"/>
            <a:ext cx="4916807" cy="4461548"/>
          </a:xfrm>
          <a:prstGeom prst="rect">
            <a:avLst/>
          </a:prstGeom>
        </p:spPr>
      </p:pic>
      <p:pic>
        <p:nvPicPr>
          <p:cNvPr id="5" name="Imagen 4"/>
          <p:cNvPicPr>
            <a:picLocks noChangeAspect="1"/>
          </p:cNvPicPr>
          <p:nvPr/>
        </p:nvPicPr>
        <p:blipFill rotWithShape="1">
          <a:blip r:embed="rId3"/>
          <a:srcRect l="39692" t="20980" r="27484" b="56404"/>
          <a:stretch/>
        </p:blipFill>
        <p:spPr>
          <a:xfrm>
            <a:off x="4060832" y="1312178"/>
            <a:ext cx="4938879" cy="2367961"/>
          </a:xfrm>
          <a:prstGeom prst="rect">
            <a:avLst/>
          </a:prstGeom>
          <a:ln w="57150">
            <a:solidFill>
              <a:srgbClr val="FF152B"/>
            </a:solidFill>
          </a:ln>
        </p:spPr>
      </p:pic>
      <p:pic>
        <p:nvPicPr>
          <p:cNvPr id="7" name="Imagen 6"/>
          <p:cNvPicPr>
            <a:picLocks noChangeAspect="1"/>
          </p:cNvPicPr>
          <p:nvPr/>
        </p:nvPicPr>
        <p:blipFill rotWithShape="1">
          <a:blip r:embed="rId4"/>
          <a:srcRect l="53432" t="19680" r="30434" b="57290"/>
          <a:stretch/>
        </p:blipFill>
        <p:spPr>
          <a:xfrm>
            <a:off x="5515377" y="3829364"/>
            <a:ext cx="1574443" cy="1197735"/>
          </a:xfrm>
          <a:prstGeom prst="rect">
            <a:avLst/>
          </a:prstGeom>
        </p:spPr>
      </p:pic>
    </p:spTree>
    <p:extLst>
      <p:ext uri="{BB962C8B-B14F-4D97-AF65-F5344CB8AC3E}">
        <p14:creationId xmlns:p14="http://schemas.microsoft.com/office/powerpoint/2010/main" val="1572169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223" y="806997"/>
            <a:ext cx="3921617" cy="4220148"/>
          </a:xfrm>
          <a:prstGeom prst="rect">
            <a:avLst/>
          </a:prstGeom>
        </p:spPr>
      </p:pic>
      <p:sp>
        <p:nvSpPr>
          <p:cNvPr id="5" name="Rectángulo 4"/>
          <p:cNvSpPr/>
          <p:nvPr/>
        </p:nvSpPr>
        <p:spPr>
          <a:xfrm>
            <a:off x="270456" y="0"/>
            <a:ext cx="8873544" cy="772733"/>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400" b="1" dirty="0">
                <a:latin typeface="Arial Black" panose="020B0A04020102020204" pitchFamily="34" charset="0"/>
              </a:rPr>
              <a:t>FASES DEL PROYECTO DE APRENDIZAJE </a:t>
            </a:r>
          </a:p>
        </p:txBody>
      </p:sp>
    </p:spTree>
    <p:extLst>
      <p:ext uri="{BB962C8B-B14F-4D97-AF65-F5344CB8AC3E}">
        <p14:creationId xmlns:p14="http://schemas.microsoft.com/office/powerpoint/2010/main" val="2655672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56268" y="69172"/>
            <a:ext cx="3670479" cy="491060"/>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100" dirty="0">
                <a:latin typeface="Aharoni" panose="02010803020104030203" pitchFamily="2" charset="-79"/>
                <a:cs typeface="Aharoni" panose="02010803020104030203" pitchFamily="2" charset="-79"/>
              </a:rPr>
              <a:t>Proyecto de Aprendizaje</a:t>
            </a:r>
          </a:p>
        </p:txBody>
      </p:sp>
      <p:sp>
        <p:nvSpPr>
          <p:cNvPr id="5" name="Rectángulo redondeado 4"/>
          <p:cNvSpPr/>
          <p:nvPr/>
        </p:nvSpPr>
        <p:spPr>
          <a:xfrm>
            <a:off x="260798" y="647164"/>
            <a:ext cx="5591362" cy="18115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PE" sz="1350" b="1" dirty="0">
                <a:latin typeface="Arial" panose="020B0604020202020204" pitchFamily="34" charset="0"/>
                <a:cs typeface="Arial" panose="020B0604020202020204" pitchFamily="34" charset="0"/>
              </a:rPr>
              <a:t>Situación: </a:t>
            </a:r>
            <a:r>
              <a:rPr lang="es-PE" sz="1350" dirty="0">
                <a:latin typeface="Arial" panose="020B0604020202020204" pitchFamily="34" charset="0"/>
                <a:cs typeface="Arial" panose="020B0604020202020204" pitchFamily="34" charset="0"/>
              </a:rPr>
              <a:t>En la escuela los niños consumen sus alimentos pero dejan restos de comida, cáscaras de frutas y otros que botan al basurero…..</a:t>
            </a:r>
          </a:p>
          <a:p>
            <a:pPr algn="just"/>
            <a:r>
              <a:rPr lang="es-PE" sz="1350" b="1" dirty="0">
                <a:latin typeface="Arial" panose="020B0604020202020204" pitchFamily="34" charset="0"/>
                <a:cs typeface="Arial" panose="020B0604020202020204" pitchFamily="34" charset="0"/>
              </a:rPr>
              <a:t>Problema</a:t>
            </a:r>
            <a:r>
              <a:rPr lang="es-PE" sz="1350" dirty="0">
                <a:latin typeface="Arial" panose="020B0604020202020204" pitchFamily="34" charset="0"/>
                <a:cs typeface="Arial" panose="020B0604020202020204" pitchFamily="34" charset="0"/>
              </a:rPr>
              <a:t>: El aula está contaminado con desechos que botan los niños….</a:t>
            </a:r>
          </a:p>
          <a:p>
            <a:pPr algn="just"/>
            <a:r>
              <a:rPr lang="es-PE" sz="1350" b="1" i="1" dirty="0">
                <a:latin typeface="Arial" panose="020B0604020202020204" pitchFamily="34" charset="0"/>
                <a:cs typeface="Arial" panose="020B0604020202020204" pitchFamily="34" charset="0"/>
              </a:rPr>
              <a:t>¿Qué podemos hacer para que los residuos estén clasificados?</a:t>
            </a:r>
          </a:p>
          <a:p>
            <a:pPr algn="just"/>
            <a:r>
              <a:rPr lang="es-PE" sz="1350" b="1" i="1" dirty="0">
                <a:latin typeface="Arial" panose="020B0604020202020204" pitchFamily="34" charset="0"/>
                <a:cs typeface="Arial" panose="020B0604020202020204" pitchFamily="34" charset="0"/>
              </a:rPr>
              <a:t>¿Cómo podemos fabricar abono orgánico usando los residuos?</a:t>
            </a:r>
          </a:p>
        </p:txBody>
      </p:sp>
      <p:sp>
        <p:nvSpPr>
          <p:cNvPr id="6" name="Rectángulo redondeado 5"/>
          <p:cNvSpPr/>
          <p:nvPr/>
        </p:nvSpPr>
        <p:spPr>
          <a:xfrm>
            <a:off x="5995115" y="888875"/>
            <a:ext cx="3148885" cy="13281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1350" b="1" dirty="0"/>
              <a:t>Sensibilización: nace de ellos</a:t>
            </a:r>
          </a:p>
          <a:p>
            <a:pPr algn="ctr"/>
            <a:r>
              <a:rPr lang="es-PE" sz="1350" dirty="0"/>
              <a:t>En el aula platear el problema; sensibilizar a través de un videos, algunas reflexiones sobre la basura;  en conjunto con los niños…. </a:t>
            </a:r>
          </a:p>
        </p:txBody>
      </p:sp>
      <p:graphicFrame>
        <p:nvGraphicFramePr>
          <p:cNvPr id="11" name="Tabla 10"/>
          <p:cNvGraphicFramePr>
            <a:graphicFrameLocks noGrp="1"/>
          </p:cNvGraphicFramePr>
          <p:nvPr>
            <p:extLst>
              <p:ext uri="{D42A27DB-BD31-4B8C-83A1-F6EECF244321}">
                <p14:modId xmlns:p14="http://schemas.microsoft.com/office/powerpoint/2010/main" val="3698926654"/>
              </p:ext>
            </p:extLst>
          </p:nvPr>
        </p:nvGraphicFramePr>
        <p:xfrm>
          <a:off x="260798" y="2571750"/>
          <a:ext cx="8770513" cy="2244037"/>
        </p:xfrm>
        <a:graphic>
          <a:graphicData uri="http://schemas.openxmlformats.org/drawingml/2006/table">
            <a:tbl>
              <a:tblPr firstRow="1" bandRow="1">
                <a:tableStyleId>{8A107856-5554-42FB-B03E-39F5DBC370BA}</a:tableStyleId>
              </a:tblPr>
              <a:tblGrid>
                <a:gridCol w="8064674">
                  <a:extLst>
                    <a:ext uri="{9D8B030D-6E8A-4147-A177-3AD203B41FA5}">
                      <a16:colId xmlns:a16="http://schemas.microsoft.com/office/drawing/2014/main" val="3755115789"/>
                    </a:ext>
                  </a:extLst>
                </a:gridCol>
                <a:gridCol w="705839">
                  <a:extLst>
                    <a:ext uri="{9D8B030D-6E8A-4147-A177-3AD203B41FA5}">
                      <a16:colId xmlns:a16="http://schemas.microsoft.com/office/drawing/2014/main" val="3099278502"/>
                    </a:ext>
                  </a:extLst>
                </a:gridCol>
              </a:tblGrid>
              <a:tr h="347613">
                <a:tc gridSpan="2">
                  <a:txBody>
                    <a:bodyPr/>
                    <a:lstStyle/>
                    <a:p>
                      <a:pPr algn="ctr"/>
                      <a:r>
                        <a:rPr lang="es-PE" sz="1800" dirty="0"/>
                        <a:t>Reto ¿Cómo</a:t>
                      </a:r>
                      <a:r>
                        <a:rPr lang="es-PE" sz="1800" baseline="0" dirty="0"/>
                        <a:t> podemos fabricar abono orgánico usando los residuos?</a:t>
                      </a:r>
                      <a:endParaRPr lang="es-PE" sz="1800" dirty="0">
                        <a:solidFill>
                          <a:schemeClr val="tx1"/>
                        </a:solidFill>
                      </a:endParaRPr>
                    </a:p>
                  </a:txBody>
                  <a:tcPr marL="68580" marR="68580" marT="34290" marB="34290"/>
                </a:tc>
                <a:tc hMerge="1">
                  <a:txBody>
                    <a:bodyPr/>
                    <a:lstStyle/>
                    <a:p>
                      <a:endParaRPr lang="es-PE" dirty="0"/>
                    </a:p>
                  </a:txBody>
                  <a:tcPr/>
                </a:tc>
                <a:extLst>
                  <a:ext uri="{0D108BD9-81ED-4DB2-BD59-A6C34878D82A}">
                    <a16:rowId xmlns:a16="http://schemas.microsoft.com/office/drawing/2014/main" val="205830194"/>
                  </a:ext>
                </a:extLst>
              </a:tr>
              <a:tr h="281953">
                <a:tc gridSpan="2">
                  <a:txBody>
                    <a:bodyPr/>
                    <a:lstStyle/>
                    <a:p>
                      <a:r>
                        <a:rPr lang="es-PE" sz="1000" b="1" i="1" dirty="0">
                          <a:latin typeface="Arial" panose="020B0604020202020204" pitchFamily="34" charset="0"/>
                          <a:cs typeface="Arial" panose="020B0604020202020204" pitchFamily="34" charset="0"/>
                        </a:rPr>
                        <a:t>Actividades planificados en conjunto con los estudiantes</a:t>
                      </a:r>
                      <a:r>
                        <a:rPr lang="es-PE" sz="1000" b="1" i="1" baseline="0" dirty="0">
                          <a:latin typeface="Arial" panose="020B0604020202020204" pitchFamily="34" charset="0"/>
                          <a:cs typeface="Arial" panose="020B0604020202020204" pitchFamily="34" charset="0"/>
                        </a:rPr>
                        <a:t>:</a:t>
                      </a:r>
                      <a:endParaRPr lang="es-PE" sz="1000" b="1" i="1" dirty="0">
                        <a:solidFill>
                          <a:schemeClr val="tx1"/>
                        </a:solidFill>
                        <a:latin typeface="Arial" panose="020B0604020202020204" pitchFamily="34" charset="0"/>
                        <a:cs typeface="Arial" panose="020B0604020202020204" pitchFamily="34" charset="0"/>
                      </a:endParaRPr>
                    </a:p>
                  </a:txBody>
                  <a:tcPr marL="68580" marR="68580" marT="34290" marB="34290"/>
                </a:tc>
                <a:tc hMerge="1">
                  <a:txBody>
                    <a:bodyPr/>
                    <a:lstStyle/>
                    <a:p>
                      <a:endParaRPr lang="es-PE" dirty="0"/>
                    </a:p>
                  </a:txBody>
                  <a:tcPr/>
                </a:tc>
                <a:extLst>
                  <a:ext uri="{0D108BD9-81ED-4DB2-BD59-A6C34878D82A}">
                    <a16:rowId xmlns:a16="http://schemas.microsoft.com/office/drawing/2014/main" val="3132288601"/>
                  </a:ext>
                </a:extLst>
              </a:tr>
              <a:tr h="281953">
                <a:tc>
                  <a:txBody>
                    <a:bodyPr/>
                    <a:lstStyle/>
                    <a:p>
                      <a:r>
                        <a:rPr lang="es-PE" sz="1000" dirty="0">
                          <a:solidFill>
                            <a:schemeClr val="tx1"/>
                          </a:solidFill>
                        </a:rPr>
                        <a:t>Investigamos</a:t>
                      </a:r>
                      <a:r>
                        <a:rPr lang="es-PE" sz="1000" baseline="0" dirty="0">
                          <a:solidFill>
                            <a:schemeClr val="tx1"/>
                          </a:solidFill>
                        </a:rPr>
                        <a:t> en equipos usando diversas fuentes sobre los abonos orgánicos.</a:t>
                      </a:r>
                      <a:endParaRPr lang="es-PE" sz="1000" dirty="0">
                        <a:solidFill>
                          <a:schemeClr val="tx1"/>
                        </a:solidFill>
                      </a:endParaRPr>
                    </a:p>
                  </a:txBody>
                  <a:tcPr marL="68580" marR="68580" marT="34290" marB="34290"/>
                </a:tc>
                <a:tc>
                  <a:txBody>
                    <a:bodyPr/>
                    <a:lstStyle/>
                    <a:p>
                      <a:endParaRPr lang="es-PE" sz="1000" dirty="0">
                        <a:solidFill>
                          <a:schemeClr val="tx1"/>
                        </a:solidFill>
                      </a:endParaRPr>
                    </a:p>
                  </a:txBody>
                  <a:tcPr marL="68580" marR="68580" marT="34290" marB="34290"/>
                </a:tc>
                <a:extLst>
                  <a:ext uri="{0D108BD9-81ED-4DB2-BD59-A6C34878D82A}">
                    <a16:rowId xmlns:a16="http://schemas.microsoft.com/office/drawing/2014/main" val="2517098001"/>
                  </a:ext>
                </a:extLst>
              </a:tr>
              <a:tr h="281953">
                <a:tc>
                  <a:txBody>
                    <a:bodyPr/>
                    <a:lstStyle/>
                    <a:p>
                      <a:r>
                        <a:rPr lang="es-PE" sz="1000" dirty="0">
                          <a:solidFill>
                            <a:schemeClr val="tx1"/>
                          </a:solidFill>
                        </a:rPr>
                        <a:t>Diseñamos una estrategia</a:t>
                      </a:r>
                      <a:r>
                        <a:rPr lang="es-PE" sz="1000" baseline="0" dirty="0">
                          <a:solidFill>
                            <a:schemeClr val="tx1"/>
                          </a:solidFill>
                        </a:rPr>
                        <a:t>  para clasificar la basura del aula.</a:t>
                      </a:r>
                      <a:endParaRPr lang="es-PE" sz="1000" dirty="0">
                        <a:solidFill>
                          <a:schemeClr val="tx1"/>
                        </a:solidFill>
                      </a:endParaRPr>
                    </a:p>
                  </a:txBody>
                  <a:tcPr marL="68580" marR="68580" marT="34290" marB="34290"/>
                </a:tc>
                <a:tc>
                  <a:txBody>
                    <a:bodyPr/>
                    <a:lstStyle/>
                    <a:p>
                      <a:endParaRPr lang="es-PE" sz="1000" dirty="0">
                        <a:solidFill>
                          <a:schemeClr val="tx1"/>
                        </a:solidFill>
                      </a:endParaRPr>
                    </a:p>
                  </a:txBody>
                  <a:tcPr marL="68580" marR="68580" marT="34290" marB="34290"/>
                </a:tc>
                <a:extLst>
                  <a:ext uri="{0D108BD9-81ED-4DB2-BD59-A6C34878D82A}">
                    <a16:rowId xmlns:a16="http://schemas.microsoft.com/office/drawing/2014/main" val="1598065238"/>
                  </a:ext>
                </a:extLst>
              </a:tr>
              <a:tr h="281953">
                <a:tc>
                  <a:txBody>
                    <a:bodyPr/>
                    <a:lstStyle/>
                    <a:p>
                      <a:r>
                        <a:rPr lang="es-PE" sz="1000" dirty="0">
                          <a:solidFill>
                            <a:schemeClr val="tx1"/>
                          </a:solidFill>
                        </a:rPr>
                        <a:t>Diseñamos</a:t>
                      </a:r>
                      <a:r>
                        <a:rPr lang="es-PE" sz="1000" baseline="0" dirty="0">
                          <a:solidFill>
                            <a:schemeClr val="tx1"/>
                          </a:solidFill>
                        </a:rPr>
                        <a:t> prototipos para tratar la basura y fabricar el abono orgánico.</a:t>
                      </a:r>
                      <a:endParaRPr lang="es-PE" sz="1000" dirty="0">
                        <a:solidFill>
                          <a:schemeClr val="tx1"/>
                        </a:solidFill>
                      </a:endParaRPr>
                    </a:p>
                  </a:txBody>
                  <a:tcPr marL="68580" marR="68580" marT="34290" marB="34290"/>
                </a:tc>
                <a:tc>
                  <a:txBody>
                    <a:bodyPr/>
                    <a:lstStyle/>
                    <a:p>
                      <a:endParaRPr lang="es-PE" sz="1000" dirty="0">
                        <a:solidFill>
                          <a:schemeClr val="tx1"/>
                        </a:solidFill>
                      </a:endParaRPr>
                    </a:p>
                  </a:txBody>
                  <a:tcPr marL="68580" marR="68580" marT="34290" marB="34290"/>
                </a:tc>
                <a:extLst>
                  <a:ext uri="{0D108BD9-81ED-4DB2-BD59-A6C34878D82A}">
                    <a16:rowId xmlns:a16="http://schemas.microsoft.com/office/drawing/2014/main" val="1345900953"/>
                  </a:ext>
                </a:extLst>
              </a:tr>
              <a:tr h="281953">
                <a:tc>
                  <a:txBody>
                    <a:bodyPr/>
                    <a:lstStyle/>
                    <a:p>
                      <a:r>
                        <a:rPr lang="es-PE" sz="1000" dirty="0">
                          <a:solidFill>
                            <a:schemeClr val="tx1"/>
                          </a:solidFill>
                        </a:rPr>
                        <a:t>Elaboramos</a:t>
                      </a:r>
                      <a:r>
                        <a:rPr lang="es-PE" sz="1000" baseline="0" dirty="0">
                          <a:solidFill>
                            <a:schemeClr val="tx1"/>
                          </a:solidFill>
                        </a:rPr>
                        <a:t> un guion para difundir el proceso de fabricación del abono orgánico.</a:t>
                      </a:r>
                      <a:endParaRPr lang="es-PE" sz="1000" dirty="0">
                        <a:solidFill>
                          <a:schemeClr val="tx1"/>
                        </a:solidFill>
                      </a:endParaRPr>
                    </a:p>
                  </a:txBody>
                  <a:tcPr marL="68580" marR="68580" marT="34290" marB="34290"/>
                </a:tc>
                <a:tc>
                  <a:txBody>
                    <a:bodyPr/>
                    <a:lstStyle/>
                    <a:p>
                      <a:endParaRPr lang="es-PE" sz="1000" dirty="0">
                        <a:solidFill>
                          <a:schemeClr val="tx1"/>
                        </a:solidFill>
                      </a:endParaRPr>
                    </a:p>
                  </a:txBody>
                  <a:tcPr marL="68580" marR="68580" marT="34290" marB="34290"/>
                </a:tc>
                <a:extLst>
                  <a:ext uri="{0D108BD9-81ED-4DB2-BD59-A6C34878D82A}">
                    <a16:rowId xmlns:a16="http://schemas.microsoft.com/office/drawing/2014/main" val="1506236321"/>
                  </a:ext>
                </a:extLst>
              </a:tr>
              <a:tr h="486659">
                <a:tc>
                  <a:txBody>
                    <a:bodyPr/>
                    <a:lstStyle/>
                    <a:p>
                      <a:r>
                        <a:rPr lang="es-PE" sz="1000" dirty="0">
                          <a:solidFill>
                            <a:schemeClr val="tx1"/>
                          </a:solidFill>
                        </a:rPr>
                        <a:t>Difundimos a través de diversos medios tecnológicos (los videos, instructivos</a:t>
                      </a:r>
                      <a:r>
                        <a:rPr lang="es-PE" sz="1000" baseline="0" dirty="0">
                          <a:solidFill>
                            <a:schemeClr val="tx1"/>
                          </a:solidFill>
                        </a:rPr>
                        <a:t>, etc. ) a través de las redes.</a:t>
                      </a:r>
                      <a:endParaRPr lang="es-PE" sz="1000" dirty="0">
                        <a:solidFill>
                          <a:schemeClr val="tx1"/>
                        </a:solidFill>
                      </a:endParaRPr>
                    </a:p>
                  </a:txBody>
                  <a:tcPr marL="68580" marR="68580" marT="34290" marB="34290"/>
                </a:tc>
                <a:tc>
                  <a:txBody>
                    <a:bodyPr/>
                    <a:lstStyle/>
                    <a:p>
                      <a:endParaRPr lang="es-PE" sz="1000" dirty="0">
                        <a:solidFill>
                          <a:schemeClr val="tx1"/>
                        </a:solidFill>
                      </a:endParaRPr>
                    </a:p>
                  </a:txBody>
                  <a:tcPr marL="68580" marR="68580" marT="34290" marB="34290"/>
                </a:tc>
                <a:extLst>
                  <a:ext uri="{0D108BD9-81ED-4DB2-BD59-A6C34878D82A}">
                    <a16:rowId xmlns:a16="http://schemas.microsoft.com/office/drawing/2014/main" val="839627787"/>
                  </a:ext>
                </a:extLst>
              </a:tr>
            </a:tbl>
          </a:graphicData>
        </a:graphic>
      </p:graphicFrame>
    </p:spTree>
    <p:extLst>
      <p:ext uri="{BB962C8B-B14F-4D97-AF65-F5344CB8AC3E}">
        <p14:creationId xmlns:p14="http://schemas.microsoft.com/office/powerpoint/2010/main" val="334228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nvGraphicFramePr>
        <p:xfrm>
          <a:off x="92297" y="2973857"/>
          <a:ext cx="8919696" cy="1884699"/>
        </p:xfrm>
        <a:graphic>
          <a:graphicData uri="http://schemas.openxmlformats.org/drawingml/2006/table">
            <a:tbl>
              <a:tblPr firstRow="1" bandRow="1">
                <a:tableStyleId>{21E4AEA4-8DFA-4A89-87EB-49C32662AFE0}</a:tableStyleId>
              </a:tblPr>
              <a:tblGrid>
                <a:gridCol w="7200361">
                  <a:extLst>
                    <a:ext uri="{9D8B030D-6E8A-4147-A177-3AD203B41FA5}">
                      <a16:colId xmlns:a16="http://schemas.microsoft.com/office/drawing/2014/main" val="25739092"/>
                    </a:ext>
                  </a:extLst>
                </a:gridCol>
                <a:gridCol w="876276">
                  <a:extLst>
                    <a:ext uri="{9D8B030D-6E8A-4147-A177-3AD203B41FA5}">
                      <a16:colId xmlns:a16="http://schemas.microsoft.com/office/drawing/2014/main" val="678346854"/>
                    </a:ext>
                  </a:extLst>
                </a:gridCol>
                <a:gridCol w="843059">
                  <a:extLst>
                    <a:ext uri="{9D8B030D-6E8A-4147-A177-3AD203B41FA5}">
                      <a16:colId xmlns:a16="http://schemas.microsoft.com/office/drawing/2014/main" val="888442445"/>
                    </a:ext>
                  </a:extLst>
                </a:gridCol>
              </a:tblGrid>
              <a:tr h="249522">
                <a:tc>
                  <a:txBody>
                    <a:bodyPr/>
                    <a:lstStyle/>
                    <a:p>
                      <a:r>
                        <a:rPr lang="es-PE" sz="1000" dirty="0">
                          <a:solidFill>
                            <a:schemeClr val="tx1"/>
                          </a:solidFill>
                          <a:latin typeface="Arial Narrow" panose="020B0606020202030204" pitchFamily="34" charset="0"/>
                        </a:rPr>
                        <a:t>Secuencia de Actividades: </a:t>
                      </a:r>
                    </a:p>
                  </a:txBody>
                  <a:tcPr marL="68580" marR="68580" marT="34290" marB="34290"/>
                </a:tc>
                <a:tc>
                  <a:txBody>
                    <a:bodyPr/>
                    <a:lstStyle/>
                    <a:p>
                      <a:endParaRPr lang="es-PE" sz="1000">
                        <a:solidFill>
                          <a:schemeClr val="tx1"/>
                        </a:solidFill>
                        <a:latin typeface="Arial Narrow" panose="020B0606020202030204" pitchFamily="34" charset="0"/>
                      </a:endParaRPr>
                    </a:p>
                  </a:txBody>
                  <a:tcPr marL="68580" marR="68580" marT="34290" marB="34290"/>
                </a:tc>
                <a:tc>
                  <a:txBody>
                    <a:bodyPr/>
                    <a:lstStyle/>
                    <a:p>
                      <a:endParaRPr lang="es-PE" sz="1000">
                        <a:solidFill>
                          <a:schemeClr val="tx1"/>
                        </a:solidFill>
                        <a:latin typeface="Arial Narrow" panose="020B0606020202030204" pitchFamily="34" charset="0"/>
                      </a:endParaRPr>
                    </a:p>
                  </a:txBody>
                  <a:tcPr marL="68580" marR="68580" marT="34290" marB="34290"/>
                </a:tc>
                <a:extLst>
                  <a:ext uri="{0D108BD9-81ED-4DB2-BD59-A6C34878D82A}">
                    <a16:rowId xmlns:a16="http://schemas.microsoft.com/office/drawing/2014/main" val="1380465579"/>
                  </a:ext>
                </a:extLst>
              </a:tr>
              <a:tr h="249522">
                <a:tc>
                  <a:txBody>
                    <a:bodyPr/>
                    <a:lstStyle/>
                    <a:p>
                      <a:r>
                        <a:rPr lang="es-PE" sz="1000" dirty="0">
                          <a:solidFill>
                            <a:schemeClr val="tx1"/>
                          </a:solidFill>
                          <a:latin typeface="Arial Narrow" panose="020B0606020202030204" pitchFamily="34" charset="0"/>
                        </a:rPr>
                        <a:t>Investigamos</a:t>
                      </a:r>
                      <a:r>
                        <a:rPr lang="es-PE" sz="1000" baseline="0" dirty="0">
                          <a:solidFill>
                            <a:schemeClr val="tx1"/>
                          </a:solidFill>
                          <a:latin typeface="Arial Narrow" panose="020B0606020202030204" pitchFamily="34" charset="0"/>
                        </a:rPr>
                        <a:t> en equipos usando diversas fuentes sobre los abonos orgánicos:</a:t>
                      </a:r>
                      <a:endParaRPr lang="es-PE" sz="1000" dirty="0">
                        <a:solidFill>
                          <a:schemeClr val="tx1"/>
                        </a:solidFill>
                        <a:latin typeface="Arial Narrow" panose="020B0606020202030204" pitchFamily="34" charset="0"/>
                      </a:endParaRPr>
                    </a:p>
                  </a:txBody>
                  <a:tcPr marL="68580" marR="68580" marT="34290" marB="34290"/>
                </a:tc>
                <a:tc>
                  <a:txBody>
                    <a:bodyPr/>
                    <a:lstStyle/>
                    <a:p>
                      <a:endParaRPr lang="es-PE" sz="1000">
                        <a:solidFill>
                          <a:schemeClr val="tx1"/>
                        </a:solidFill>
                        <a:latin typeface="Arial Narrow" panose="020B0606020202030204" pitchFamily="34" charset="0"/>
                      </a:endParaRPr>
                    </a:p>
                  </a:txBody>
                  <a:tcPr marL="68580" marR="68580" marT="34290" marB="34290"/>
                </a:tc>
                <a:tc>
                  <a:txBody>
                    <a:bodyPr/>
                    <a:lstStyle/>
                    <a:p>
                      <a:endParaRPr lang="es-PE" sz="1000">
                        <a:solidFill>
                          <a:schemeClr val="tx1"/>
                        </a:solidFill>
                        <a:latin typeface="Arial Narrow" panose="020B0606020202030204" pitchFamily="34" charset="0"/>
                      </a:endParaRPr>
                    </a:p>
                  </a:txBody>
                  <a:tcPr marL="68580" marR="68580" marT="34290" marB="34290"/>
                </a:tc>
                <a:extLst>
                  <a:ext uri="{0D108BD9-81ED-4DB2-BD59-A6C34878D82A}">
                    <a16:rowId xmlns:a16="http://schemas.microsoft.com/office/drawing/2014/main" val="726299092"/>
                  </a:ext>
                </a:extLst>
              </a:tr>
              <a:tr h="266395">
                <a:tc>
                  <a:txBody>
                    <a:bodyPr/>
                    <a:lstStyle/>
                    <a:p>
                      <a:r>
                        <a:rPr lang="es-PE" sz="1000" dirty="0">
                          <a:solidFill>
                            <a:schemeClr val="tx1"/>
                          </a:solidFill>
                          <a:latin typeface="Arial Narrow" panose="020B0606020202030204" pitchFamily="34" charset="0"/>
                        </a:rPr>
                        <a:t>Diseñamos una estrategia</a:t>
                      </a:r>
                      <a:r>
                        <a:rPr lang="es-PE" sz="1000" baseline="0" dirty="0">
                          <a:solidFill>
                            <a:schemeClr val="tx1"/>
                          </a:solidFill>
                          <a:latin typeface="Arial Narrow" panose="020B0606020202030204" pitchFamily="34" charset="0"/>
                        </a:rPr>
                        <a:t>  para clasificar la basura del aula seleccionando lo orgánico.</a:t>
                      </a:r>
                      <a:endParaRPr lang="es-PE" sz="1000" dirty="0">
                        <a:solidFill>
                          <a:schemeClr val="tx1"/>
                        </a:solidFill>
                        <a:latin typeface="Arial Narrow" panose="020B0606020202030204" pitchFamily="34" charset="0"/>
                      </a:endParaRPr>
                    </a:p>
                  </a:txBody>
                  <a:tcPr marL="68580" marR="68580" marT="34290" marB="34290"/>
                </a:tc>
                <a:tc>
                  <a:txBody>
                    <a:bodyPr/>
                    <a:lstStyle/>
                    <a:p>
                      <a:endParaRPr lang="es-PE" sz="1000">
                        <a:solidFill>
                          <a:schemeClr val="tx1"/>
                        </a:solidFill>
                        <a:latin typeface="Arial Narrow" panose="020B0606020202030204" pitchFamily="34" charset="0"/>
                      </a:endParaRPr>
                    </a:p>
                  </a:txBody>
                  <a:tcPr marL="68580" marR="68580" marT="34290" marB="34290"/>
                </a:tc>
                <a:tc>
                  <a:txBody>
                    <a:bodyPr/>
                    <a:lstStyle/>
                    <a:p>
                      <a:endParaRPr lang="es-PE" sz="1000">
                        <a:solidFill>
                          <a:schemeClr val="tx1"/>
                        </a:solidFill>
                        <a:latin typeface="Arial Narrow" panose="020B0606020202030204" pitchFamily="34" charset="0"/>
                      </a:endParaRPr>
                    </a:p>
                  </a:txBody>
                  <a:tcPr marL="68580" marR="68580" marT="34290" marB="34290"/>
                </a:tc>
                <a:extLst>
                  <a:ext uri="{0D108BD9-81ED-4DB2-BD59-A6C34878D82A}">
                    <a16:rowId xmlns:a16="http://schemas.microsoft.com/office/drawing/2014/main" val="95489046"/>
                  </a:ext>
                </a:extLst>
              </a:tr>
              <a:tr h="307509">
                <a:tc>
                  <a:txBody>
                    <a:bodyPr/>
                    <a:lstStyle/>
                    <a:p>
                      <a:r>
                        <a:rPr lang="es-PE" sz="1000" dirty="0">
                          <a:solidFill>
                            <a:schemeClr val="tx1"/>
                          </a:solidFill>
                          <a:latin typeface="Arial Narrow" panose="020B0606020202030204" pitchFamily="34" charset="0"/>
                        </a:rPr>
                        <a:t>Diseñamos</a:t>
                      </a:r>
                      <a:r>
                        <a:rPr lang="es-PE" sz="1000" baseline="0" dirty="0">
                          <a:solidFill>
                            <a:schemeClr val="tx1"/>
                          </a:solidFill>
                          <a:latin typeface="Arial Narrow" panose="020B0606020202030204" pitchFamily="34" charset="0"/>
                        </a:rPr>
                        <a:t> prototipos para tratar la basura y fabricar el compost</a:t>
                      </a:r>
                      <a:endParaRPr lang="es-PE" sz="1000" dirty="0">
                        <a:solidFill>
                          <a:schemeClr val="tx1"/>
                        </a:solidFill>
                        <a:latin typeface="Arial Narrow" panose="020B0606020202030204" pitchFamily="34" charset="0"/>
                      </a:endParaRPr>
                    </a:p>
                  </a:txBody>
                  <a:tcPr marL="68580" marR="68580" marT="34290" marB="34290"/>
                </a:tc>
                <a:tc>
                  <a:txBody>
                    <a:bodyPr/>
                    <a:lstStyle/>
                    <a:p>
                      <a:endParaRPr lang="es-PE" sz="1000">
                        <a:solidFill>
                          <a:schemeClr val="tx1"/>
                        </a:solidFill>
                        <a:latin typeface="Arial Narrow" panose="020B0606020202030204" pitchFamily="34" charset="0"/>
                      </a:endParaRPr>
                    </a:p>
                  </a:txBody>
                  <a:tcPr marL="68580" marR="68580" marT="34290" marB="34290"/>
                </a:tc>
                <a:tc>
                  <a:txBody>
                    <a:bodyPr/>
                    <a:lstStyle/>
                    <a:p>
                      <a:endParaRPr lang="es-PE" sz="1000">
                        <a:solidFill>
                          <a:schemeClr val="tx1"/>
                        </a:solidFill>
                        <a:latin typeface="Arial Narrow" panose="020B0606020202030204" pitchFamily="34" charset="0"/>
                      </a:endParaRPr>
                    </a:p>
                  </a:txBody>
                  <a:tcPr marL="68580" marR="68580" marT="34290" marB="34290"/>
                </a:tc>
                <a:extLst>
                  <a:ext uri="{0D108BD9-81ED-4DB2-BD59-A6C34878D82A}">
                    <a16:rowId xmlns:a16="http://schemas.microsoft.com/office/drawing/2014/main" val="3198603206"/>
                  </a:ext>
                </a:extLst>
              </a:tr>
              <a:tr h="249522">
                <a:tc>
                  <a:txBody>
                    <a:bodyPr/>
                    <a:lstStyle/>
                    <a:p>
                      <a:r>
                        <a:rPr lang="es-PE" sz="1000" dirty="0">
                          <a:solidFill>
                            <a:schemeClr val="tx1"/>
                          </a:solidFill>
                          <a:latin typeface="Arial Narrow" panose="020B0606020202030204" pitchFamily="34" charset="0"/>
                        </a:rPr>
                        <a:t>Elaboramos</a:t>
                      </a:r>
                      <a:r>
                        <a:rPr lang="es-PE" sz="1000" baseline="0" dirty="0">
                          <a:solidFill>
                            <a:schemeClr val="tx1"/>
                          </a:solidFill>
                          <a:latin typeface="Arial Narrow" panose="020B0606020202030204" pitchFamily="34" charset="0"/>
                        </a:rPr>
                        <a:t> un guion para difundir el proceso de fabricación de compost</a:t>
                      </a:r>
                      <a:endParaRPr lang="es-PE" sz="1000" dirty="0">
                        <a:solidFill>
                          <a:schemeClr val="tx1"/>
                        </a:solidFill>
                        <a:latin typeface="Arial Narrow" panose="020B0606020202030204" pitchFamily="34" charset="0"/>
                      </a:endParaRPr>
                    </a:p>
                  </a:txBody>
                  <a:tcPr marL="68580" marR="68580" marT="34290" marB="34290"/>
                </a:tc>
                <a:tc>
                  <a:txBody>
                    <a:bodyPr/>
                    <a:lstStyle/>
                    <a:p>
                      <a:endParaRPr lang="es-PE" sz="1000">
                        <a:solidFill>
                          <a:schemeClr val="tx1"/>
                        </a:solidFill>
                        <a:latin typeface="Arial Narrow" panose="020B0606020202030204" pitchFamily="34" charset="0"/>
                      </a:endParaRPr>
                    </a:p>
                  </a:txBody>
                  <a:tcPr marL="68580" marR="68580" marT="34290" marB="34290"/>
                </a:tc>
                <a:tc>
                  <a:txBody>
                    <a:bodyPr/>
                    <a:lstStyle/>
                    <a:p>
                      <a:endParaRPr lang="es-PE" sz="1000">
                        <a:solidFill>
                          <a:schemeClr val="tx1"/>
                        </a:solidFill>
                        <a:latin typeface="Arial Narrow" panose="020B0606020202030204" pitchFamily="34" charset="0"/>
                      </a:endParaRPr>
                    </a:p>
                  </a:txBody>
                  <a:tcPr marL="68580" marR="68580" marT="34290" marB="34290"/>
                </a:tc>
                <a:extLst>
                  <a:ext uri="{0D108BD9-81ED-4DB2-BD59-A6C34878D82A}">
                    <a16:rowId xmlns:a16="http://schemas.microsoft.com/office/drawing/2014/main" val="2658462308"/>
                  </a:ext>
                </a:extLst>
              </a:tr>
              <a:tr h="562229">
                <a:tc>
                  <a:txBody>
                    <a:bodyPr/>
                    <a:lstStyle/>
                    <a:p>
                      <a:r>
                        <a:rPr lang="es-PE" sz="1000" dirty="0">
                          <a:solidFill>
                            <a:schemeClr val="tx1"/>
                          </a:solidFill>
                          <a:latin typeface="Arial Narrow" panose="020B0606020202030204" pitchFamily="34" charset="0"/>
                        </a:rPr>
                        <a:t>Difundimos a través de diversos medios tecnológicos (los videos, instructivos</a:t>
                      </a:r>
                      <a:r>
                        <a:rPr lang="es-PE" sz="1000" baseline="0" dirty="0">
                          <a:solidFill>
                            <a:schemeClr val="tx1"/>
                          </a:solidFill>
                          <a:latin typeface="Arial Narrow" panose="020B0606020202030204" pitchFamily="34" charset="0"/>
                        </a:rPr>
                        <a:t>, etc. ) a través de las redes.</a:t>
                      </a:r>
                      <a:endParaRPr lang="es-PE" sz="1000" dirty="0">
                        <a:solidFill>
                          <a:schemeClr val="tx1"/>
                        </a:solidFill>
                        <a:latin typeface="Arial Narrow" panose="020B0606020202030204" pitchFamily="34" charset="0"/>
                      </a:endParaRPr>
                    </a:p>
                  </a:txBody>
                  <a:tcPr marL="68580" marR="68580" marT="34290" marB="34290"/>
                </a:tc>
                <a:tc>
                  <a:txBody>
                    <a:bodyPr/>
                    <a:lstStyle/>
                    <a:p>
                      <a:endParaRPr lang="es-PE" sz="1000" dirty="0">
                        <a:solidFill>
                          <a:schemeClr val="tx1"/>
                        </a:solidFill>
                        <a:latin typeface="Arial Narrow" panose="020B0606020202030204" pitchFamily="34" charset="0"/>
                      </a:endParaRPr>
                    </a:p>
                  </a:txBody>
                  <a:tcPr marL="68580" marR="68580" marT="34290" marB="34290"/>
                </a:tc>
                <a:tc>
                  <a:txBody>
                    <a:bodyPr/>
                    <a:lstStyle/>
                    <a:p>
                      <a:endParaRPr lang="es-PE" sz="1000" dirty="0">
                        <a:solidFill>
                          <a:schemeClr val="tx1"/>
                        </a:solidFill>
                        <a:latin typeface="Arial Narrow" panose="020B0606020202030204" pitchFamily="34" charset="0"/>
                      </a:endParaRPr>
                    </a:p>
                  </a:txBody>
                  <a:tcPr marL="68580" marR="68580" marT="34290" marB="34290"/>
                </a:tc>
                <a:extLst>
                  <a:ext uri="{0D108BD9-81ED-4DB2-BD59-A6C34878D82A}">
                    <a16:rowId xmlns:a16="http://schemas.microsoft.com/office/drawing/2014/main" val="1336105736"/>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521429255"/>
              </p:ext>
            </p:extLst>
          </p:nvPr>
        </p:nvGraphicFramePr>
        <p:xfrm>
          <a:off x="92298" y="85770"/>
          <a:ext cx="8919696" cy="3078457"/>
        </p:xfrm>
        <a:graphic>
          <a:graphicData uri="http://schemas.openxmlformats.org/drawingml/2006/table">
            <a:tbl>
              <a:tblPr firstRow="1" bandRow="1">
                <a:tableStyleId>{21E4AEA4-8DFA-4A89-87EB-49C32662AFE0}</a:tableStyleId>
              </a:tblPr>
              <a:tblGrid>
                <a:gridCol w="2973232">
                  <a:extLst>
                    <a:ext uri="{9D8B030D-6E8A-4147-A177-3AD203B41FA5}">
                      <a16:colId xmlns:a16="http://schemas.microsoft.com/office/drawing/2014/main" val="3105447973"/>
                    </a:ext>
                  </a:extLst>
                </a:gridCol>
                <a:gridCol w="2973232">
                  <a:extLst>
                    <a:ext uri="{9D8B030D-6E8A-4147-A177-3AD203B41FA5}">
                      <a16:colId xmlns:a16="http://schemas.microsoft.com/office/drawing/2014/main" val="512206274"/>
                    </a:ext>
                  </a:extLst>
                </a:gridCol>
                <a:gridCol w="2973232">
                  <a:extLst>
                    <a:ext uri="{9D8B030D-6E8A-4147-A177-3AD203B41FA5}">
                      <a16:colId xmlns:a16="http://schemas.microsoft.com/office/drawing/2014/main" val="3886790561"/>
                    </a:ext>
                  </a:extLst>
                </a:gridCol>
              </a:tblGrid>
              <a:tr h="7159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u="sng" dirty="0">
                          <a:solidFill>
                            <a:schemeClr val="tx1"/>
                          </a:solidFill>
                          <a:latin typeface="Arial Narrow" panose="020B0606020202030204" pitchFamily="34" charset="0"/>
                        </a:rPr>
                        <a:t>Situación:</a:t>
                      </a:r>
                    </a:p>
                    <a:p>
                      <a:pPr marL="0" marR="0" indent="0" algn="just" defTabSz="914400" rtl="0" eaLnBrk="1" fontAlgn="auto" latinLnBrk="0" hangingPunct="1">
                        <a:lnSpc>
                          <a:spcPct val="100000"/>
                        </a:lnSpc>
                        <a:spcBef>
                          <a:spcPts val="0"/>
                        </a:spcBef>
                        <a:spcAft>
                          <a:spcPts val="0"/>
                        </a:spcAft>
                        <a:buClrTx/>
                        <a:buSzTx/>
                        <a:buFontTx/>
                        <a:buNone/>
                        <a:tabLst/>
                        <a:defRPr/>
                      </a:pPr>
                      <a:r>
                        <a:rPr lang="es-PE" sz="1400" dirty="0">
                          <a:solidFill>
                            <a:schemeClr val="tx1"/>
                          </a:solidFill>
                          <a:latin typeface="Arial Narrow" panose="020B0606020202030204" pitchFamily="34" charset="0"/>
                        </a:rPr>
                        <a:t>En la escuela los niños consumen sus alimentos pero dejan restos de comida, cáscaras de frutas y otros que botan al basurero….. </a:t>
                      </a:r>
                    </a:p>
                  </a:txBody>
                  <a:tcPr marL="68580" marR="68580" marT="34290" marB="34290"/>
                </a:tc>
                <a:tc hMerge="1">
                  <a:txBody>
                    <a:bodyPr/>
                    <a:lstStyle/>
                    <a:p>
                      <a:endParaRPr lang="es-PE" dirty="0"/>
                    </a:p>
                  </a:txBody>
                  <a:tcPr/>
                </a:tc>
                <a:tc>
                  <a:txBody>
                    <a:bodyPr/>
                    <a:lstStyle/>
                    <a:p>
                      <a:pPr>
                        <a:lnSpc>
                          <a:spcPct val="100000"/>
                        </a:lnSpc>
                      </a:pPr>
                      <a:r>
                        <a:rPr lang="es-PE" sz="1400" u="sng" dirty="0">
                          <a:solidFill>
                            <a:schemeClr val="tx1"/>
                          </a:solidFill>
                        </a:rPr>
                        <a:t>Reto:</a:t>
                      </a:r>
                    </a:p>
                    <a:p>
                      <a:pPr marL="0" marR="0" indent="0" algn="l" defTabSz="914400" rtl="0" eaLnBrk="1" fontAlgn="auto" latinLnBrk="0" hangingPunct="1">
                        <a:lnSpc>
                          <a:spcPct val="100000"/>
                        </a:lnSpc>
                        <a:spcBef>
                          <a:spcPts val="0"/>
                        </a:spcBef>
                        <a:spcAft>
                          <a:spcPts val="0"/>
                        </a:spcAft>
                        <a:buClrTx/>
                        <a:buSzTx/>
                        <a:buFontTx/>
                        <a:buNone/>
                        <a:tabLst/>
                        <a:defRPr/>
                      </a:pPr>
                      <a:r>
                        <a:rPr lang="es-PE" sz="1400" dirty="0">
                          <a:solidFill>
                            <a:schemeClr val="tx1"/>
                          </a:solidFill>
                        </a:rPr>
                        <a:t>¿Cómo podemos fabricar abono orgánico usando la basura? </a:t>
                      </a:r>
                      <a:endParaRPr lang="es-PE" sz="1400" dirty="0">
                        <a:solidFill>
                          <a:schemeClr val="tx1"/>
                        </a:solidFill>
                        <a:latin typeface="Arial Narrow" panose="020B0606020202030204" pitchFamily="34" charset="0"/>
                      </a:endParaRPr>
                    </a:p>
                  </a:txBody>
                  <a:tcPr marL="68580" marR="68580" marT="34290" marB="34290"/>
                </a:tc>
                <a:extLst>
                  <a:ext uri="{0D108BD9-81ED-4DB2-BD59-A6C34878D82A}">
                    <a16:rowId xmlns:a16="http://schemas.microsoft.com/office/drawing/2014/main" val="3862229275"/>
                  </a:ext>
                </a:extLst>
              </a:tr>
              <a:tr h="274320">
                <a:tc gridSpan="3">
                  <a:txBody>
                    <a:bodyPr/>
                    <a:lstStyle/>
                    <a:p>
                      <a:r>
                        <a:rPr lang="es-PE" sz="1400" b="1" u="sng" dirty="0"/>
                        <a:t>Propósitos</a:t>
                      </a:r>
                      <a:r>
                        <a:rPr lang="es-PE" sz="1400" b="1" u="sng" baseline="0" dirty="0"/>
                        <a:t> de aprendizaje:</a:t>
                      </a:r>
                      <a:endParaRPr lang="es-PE" sz="1400" b="1" u="sng" dirty="0">
                        <a:latin typeface="Arial Narrow" panose="020B0606020202030204" pitchFamily="34" charset="0"/>
                      </a:endParaRPr>
                    </a:p>
                  </a:txBody>
                  <a:tcPr marL="68580" marR="68580" marT="34290" marB="34290"/>
                </a:tc>
                <a:tc hMerge="1">
                  <a:txBody>
                    <a:bodyPr/>
                    <a:lstStyle/>
                    <a:p>
                      <a:endParaRPr lang="es-PE" dirty="0"/>
                    </a:p>
                  </a:txBody>
                  <a:tcPr/>
                </a:tc>
                <a:tc hMerge="1">
                  <a:txBody>
                    <a:bodyPr/>
                    <a:lstStyle/>
                    <a:p>
                      <a:endParaRPr lang="es-PE" dirty="0"/>
                    </a:p>
                  </a:txBody>
                  <a:tcPr/>
                </a:tc>
                <a:extLst>
                  <a:ext uri="{0D108BD9-81ED-4DB2-BD59-A6C34878D82A}">
                    <a16:rowId xmlns:a16="http://schemas.microsoft.com/office/drawing/2014/main" val="3963679168"/>
                  </a:ext>
                </a:extLst>
              </a:tr>
              <a:tr h="274320">
                <a:tc>
                  <a:txBody>
                    <a:bodyPr/>
                    <a:lstStyle/>
                    <a:p>
                      <a:r>
                        <a:rPr lang="es-PE" sz="1400" dirty="0"/>
                        <a:t>XXXXX</a:t>
                      </a:r>
                      <a:endParaRPr lang="es-PE" sz="1400" dirty="0">
                        <a:latin typeface="Arial Narrow" panose="020B0606020202030204" pitchFamily="34" charset="0"/>
                      </a:endParaRPr>
                    </a:p>
                  </a:txBody>
                  <a:tcPr marL="68580" marR="68580" marT="34290" marB="34290"/>
                </a:tc>
                <a:tc>
                  <a:txBody>
                    <a:bodyPr/>
                    <a:lstStyle/>
                    <a:p>
                      <a:r>
                        <a:rPr lang="es-PE" sz="1400" dirty="0"/>
                        <a:t>XXXXX</a:t>
                      </a:r>
                      <a:endParaRPr lang="es-PE" sz="1400" dirty="0">
                        <a:latin typeface="Arial Narrow" panose="020B0606020202030204" pitchFamily="34" charset="0"/>
                      </a:endParaRPr>
                    </a:p>
                  </a:txBody>
                  <a:tcPr marL="68580" marR="68580" marT="34290" marB="34290"/>
                </a:tc>
                <a:tc>
                  <a:txBody>
                    <a:bodyPr/>
                    <a:lstStyle/>
                    <a:p>
                      <a:r>
                        <a:rPr lang="es-PE" sz="1400" dirty="0"/>
                        <a:t>XXX</a:t>
                      </a:r>
                      <a:endParaRPr lang="es-PE" sz="1400" dirty="0">
                        <a:latin typeface="Arial Narrow" panose="020B0606020202030204" pitchFamily="34" charset="0"/>
                      </a:endParaRPr>
                    </a:p>
                  </a:txBody>
                  <a:tcPr marL="68580" marR="68580" marT="34290" marB="34290"/>
                </a:tc>
                <a:extLst>
                  <a:ext uri="{0D108BD9-81ED-4DB2-BD59-A6C34878D82A}">
                    <a16:rowId xmlns:a16="http://schemas.microsoft.com/office/drawing/2014/main" val="3880228169"/>
                  </a:ext>
                </a:extLst>
              </a:tr>
              <a:tr h="274320">
                <a:tc gridSpan="3">
                  <a:txBody>
                    <a:bodyPr/>
                    <a:lstStyle/>
                    <a:p>
                      <a:r>
                        <a:rPr lang="es-PE" sz="1400" b="1" u="sng" dirty="0"/>
                        <a:t>Producciones / actuaciones:</a:t>
                      </a:r>
                      <a:endParaRPr lang="es-PE" sz="1400" b="1" u="sng" dirty="0">
                        <a:latin typeface="Arial Narrow" panose="020B0606020202030204" pitchFamily="34" charset="0"/>
                      </a:endParaRPr>
                    </a:p>
                  </a:txBody>
                  <a:tcPr marL="68580" marR="68580" marT="34290" marB="34290"/>
                </a:tc>
                <a:tc hMerge="1">
                  <a:txBody>
                    <a:bodyPr/>
                    <a:lstStyle/>
                    <a:p>
                      <a:endParaRPr lang="es-PE" dirty="0"/>
                    </a:p>
                  </a:txBody>
                  <a:tcPr/>
                </a:tc>
                <a:tc hMerge="1">
                  <a:txBody>
                    <a:bodyPr/>
                    <a:lstStyle/>
                    <a:p>
                      <a:endParaRPr lang="es-PE" dirty="0"/>
                    </a:p>
                  </a:txBody>
                  <a:tcPr/>
                </a:tc>
                <a:extLst>
                  <a:ext uri="{0D108BD9-81ED-4DB2-BD59-A6C34878D82A}">
                    <a16:rowId xmlns:a16="http://schemas.microsoft.com/office/drawing/2014/main" val="2323528946"/>
                  </a:ext>
                </a:extLst>
              </a:tr>
              <a:tr h="480060">
                <a:tc gridSpan="3">
                  <a:txBody>
                    <a:bodyPr/>
                    <a:lstStyle/>
                    <a:p>
                      <a:r>
                        <a:rPr lang="es-PE" sz="1400" dirty="0"/>
                        <a:t>Forma 1. construir un centro de acopio para compostar residuos.</a:t>
                      </a:r>
                    </a:p>
                    <a:p>
                      <a:r>
                        <a:rPr lang="es-PE" sz="1400" dirty="0"/>
                        <a:t>Forma 2 Elaboración</a:t>
                      </a:r>
                      <a:r>
                        <a:rPr lang="es-PE" sz="1400" baseline="0" dirty="0"/>
                        <a:t> de un video sobre como fabricar abono orgánico y difundir a través del YUOTUBE.</a:t>
                      </a:r>
                    </a:p>
                    <a:p>
                      <a:r>
                        <a:rPr lang="es-PE" sz="1400" baseline="0" dirty="0"/>
                        <a:t>Forma 3: Escribir un texto instructivo sobre cómo fabricar abono orgánico a través del compostaje.</a:t>
                      </a:r>
                      <a:endParaRPr lang="es-PE" sz="1400" baseline="0" dirty="0">
                        <a:latin typeface="Arial Narrow" panose="020B0606020202030204" pitchFamily="34" charset="0"/>
                      </a:endParaRPr>
                    </a:p>
                  </a:txBody>
                  <a:tcPr marL="68580" marR="68580" marT="34290" marB="34290"/>
                </a:tc>
                <a:tc hMerge="1">
                  <a:txBody>
                    <a:bodyPr/>
                    <a:lstStyle/>
                    <a:p>
                      <a:endParaRPr lang="es-PE" dirty="0"/>
                    </a:p>
                  </a:txBody>
                  <a:tcPr/>
                </a:tc>
                <a:tc hMerge="1">
                  <a:txBody>
                    <a:bodyPr/>
                    <a:lstStyle/>
                    <a:p>
                      <a:endParaRPr lang="es-PE" dirty="0"/>
                    </a:p>
                  </a:txBody>
                  <a:tcPr/>
                </a:tc>
                <a:extLst>
                  <a:ext uri="{0D108BD9-81ED-4DB2-BD59-A6C34878D82A}">
                    <a16:rowId xmlns:a16="http://schemas.microsoft.com/office/drawing/2014/main" val="2244860763"/>
                  </a:ext>
                </a:extLst>
              </a:tr>
              <a:tr h="274320">
                <a:tc>
                  <a:txBody>
                    <a:bodyPr/>
                    <a:lstStyle/>
                    <a:p>
                      <a:r>
                        <a:rPr lang="es-PE" sz="1400" b="1" u="sng" dirty="0"/>
                        <a:t>Criterios de Evaluación:</a:t>
                      </a:r>
                      <a:endParaRPr lang="es-PE" sz="1400" b="1" u="sng" dirty="0">
                        <a:latin typeface="Arial Narrow" panose="020B0606020202030204" pitchFamily="34" charset="0"/>
                      </a:endParaRPr>
                    </a:p>
                  </a:txBody>
                  <a:tcPr marL="68580" marR="68580" marT="34290" marB="34290"/>
                </a:tc>
                <a:tc>
                  <a:txBody>
                    <a:bodyPr/>
                    <a:lstStyle/>
                    <a:p>
                      <a:endParaRPr lang="es-PE" sz="1400">
                        <a:latin typeface="Arial Narrow" panose="020B0606020202030204" pitchFamily="34" charset="0"/>
                      </a:endParaRPr>
                    </a:p>
                  </a:txBody>
                  <a:tcPr marL="68580" marR="68580" marT="34290" marB="34290"/>
                </a:tc>
                <a:tc>
                  <a:txBody>
                    <a:bodyPr/>
                    <a:lstStyle/>
                    <a:p>
                      <a:endParaRPr lang="es-PE" sz="1400" dirty="0">
                        <a:latin typeface="Arial Narrow" panose="020B0606020202030204" pitchFamily="34" charset="0"/>
                      </a:endParaRPr>
                    </a:p>
                  </a:txBody>
                  <a:tcPr marL="68580" marR="68580" marT="34290" marB="34290"/>
                </a:tc>
                <a:extLst>
                  <a:ext uri="{0D108BD9-81ED-4DB2-BD59-A6C34878D82A}">
                    <a16:rowId xmlns:a16="http://schemas.microsoft.com/office/drawing/2014/main" val="3520451282"/>
                  </a:ext>
                </a:extLst>
              </a:tr>
              <a:tr h="261234">
                <a:tc gridSpan="3">
                  <a:txBody>
                    <a:bodyPr/>
                    <a:lstStyle/>
                    <a:p>
                      <a:r>
                        <a:rPr lang="es-PE" sz="700" dirty="0" err="1">
                          <a:latin typeface="Arial Narrow" panose="020B0606020202030204" pitchFamily="34" charset="0"/>
                        </a:rPr>
                        <a:t>xxxxxxxxxxxxxx</a:t>
                      </a:r>
                      <a:endParaRPr lang="es-PE" sz="700" dirty="0">
                        <a:latin typeface="Arial Narrow" panose="020B0606020202030204" pitchFamily="34" charset="0"/>
                      </a:endParaRPr>
                    </a:p>
                  </a:txBody>
                  <a:tcPr marL="68580" marR="68580" marT="34290" marB="34290"/>
                </a:tc>
                <a:tc hMerge="1">
                  <a:txBody>
                    <a:bodyPr/>
                    <a:lstStyle/>
                    <a:p>
                      <a:endParaRPr lang="es-PE" dirty="0"/>
                    </a:p>
                  </a:txBody>
                  <a:tcPr/>
                </a:tc>
                <a:tc hMerge="1">
                  <a:txBody>
                    <a:bodyPr/>
                    <a:lstStyle/>
                    <a:p>
                      <a:endParaRPr lang="es-PE" dirty="0"/>
                    </a:p>
                  </a:txBody>
                  <a:tcPr/>
                </a:tc>
                <a:extLst>
                  <a:ext uri="{0D108BD9-81ED-4DB2-BD59-A6C34878D82A}">
                    <a16:rowId xmlns:a16="http://schemas.microsoft.com/office/drawing/2014/main" val="689628230"/>
                  </a:ext>
                </a:extLst>
              </a:tr>
              <a:tr h="264863">
                <a:tc gridSpan="3">
                  <a:txBody>
                    <a:bodyPr/>
                    <a:lstStyle/>
                    <a:p>
                      <a:r>
                        <a:rPr lang="es-PE" sz="700" dirty="0" err="1">
                          <a:latin typeface="Arial Narrow" panose="020B0606020202030204" pitchFamily="34" charset="0"/>
                        </a:rPr>
                        <a:t>xxxxxxxxxxxxx</a:t>
                      </a:r>
                      <a:endParaRPr lang="es-PE" sz="700" dirty="0">
                        <a:latin typeface="Arial Narrow" panose="020B0606020202030204" pitchFamily="34" charset="0"/>
                      </a:endParaRPr>
                    </a:p>
                  </a:txBody>
                  <a:tcPr marL="68580" marR="68580" marT="34290" marB="34290"/>
                </a:tc>
                <a:tc hMerge="1">
                  <a:txBody>
                    <a:bodyPr/>
                    <a:lstStyle/>
                    <a:p>
                      <a:endParaRPr lang="es-PE" dirty="0"/>
                    </a:p>
                  </a:txBody>
                  <a:tcPr/>
                </a:tc>
                <a:tc hMerge="1">
                  <a:txBody>
                    <a:bodyPr/>
                    <a:lstStyle/>
                    <a:p>
                      <a:endParaRPr lang="es-PE" dirty="0"/>
                    </a:p>
                  </a:txBody>
                  <a:tcPr/>
                </a:tc>
                <a:extLst>
                  <a:ext uri="{0D108BD9-81ED-4DB2-BD59-A6C34878D82A}">
                    <a16:rowId xmlns:a16="http://schemas.microsoft.com/office/drawing/2014/main" val="348914021"/>
                  </a:ext>
                </a:extLst>
              </a:tr>
            </a:tbl>
          </a:graphicData>
        </a:graphic>
      </p:graphicFrame>
    </p:spTree>
    <p:extLst>
      <p:ext uri="{BB962C8B-B14F-4D97-AF65-F5344CB8AC3E}">
        <p14:creationId xmlns:p14="http://schemas.microsoft.com/office/powerpoint/2010/main" val="50261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840347" y="1526147"/>
            <a:ext cx="6848341" cy="2028422"/>
          </a:xfrm>
          <a:prstGeom prst="roundRect">
            <a:avLst/>
          </a:prstGeom>
          <a:solidFill>
            <a:srgbClr val="FF7C8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4050" dirty="0"/>
              <a:t>Aprendizaje investigativo-proyectos de investigación </a:t>
            </a:r>
          </a:p>
        </p:txBody>
      </p:sp>
    </p:spTree>
    <p:extLst>
      <p:ext uri="{BB962C8B-B14F-4D97-AF65-F5344CB8AC3E}">
        <p14:creationId xmlns:p14="http://schemas.microsoft.com/office/powerpoint/2010/main" val="391024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7CC5B47-B51B-4740-AB31-143D3A4A6FC6}"/>
              </a:ext>
            </a:extLst>
          </p:cNvPr>
          <p:cNvSpPr/>
          <p:nvPr/>
        </p:nvSpPr>
        <p:spPr>
          <a:xfrm>
            <a:off x="591312" y="548640"/>
            <a:ext cx="2877312" cy="633984"/>
          </a:xfrm>
          <a:prstGeom prst="rect">
            <a:avLst/>
          </a:prstGeom>
          <a:solidFill>
            <a:srgbClr val="E85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b="1" dirty="0">
                <a:solidFill>
                  <a:schemeClr val="tx1"/>
                </a:solidFill>
              </a:rPr>
              <a:t>PROPÓSITO</a:t>
            </a:r>
            <a:endParaRPr lang="en-US" sz="3200" b="1" dirty="0">
              <a:solidFill>
                <a:schemeClr val="tx1"/>
              </a:solidFill>
            </a:endParaRPr>
          </a:p>
        </p:txBody>
      </p:sp>
      <p:sp>
        <p:nvSpPr>
          <p:cNvPr id="7" name="Rectángulo 6">
            <a:extLst>
              <a:ext uri="{FF2B5EF4-FFF2-40B4-BE49-F238E27FC236}">
                <a16:creationId xmlns:a16="http://schemas.microsoft.com/office/drawing/2014/main" id="{B639AFD5-7F8B-402A-8786-1F4A1192B79B}"/>
              </a:ext>
            </a:extLst>
          </p:cNvPr>
          <p:cNvSpPr/>
          <p:nvPr/>
        </p:nvSpPr>
        <p:spPr>
          <a:xfrm>
            <a:off x="97536" y="1319784"/>
            <a:ext cx="5010912" cy="3121152"/>
          </a:xfrm>
          <a:prstGeom prst="rect">
            <a:avLst/>
          </a:prstGeom>
          <a:solidFill>
            <a:srgbClr val="F6B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400" dirty="0">
                <a:solidFill>
                  <a:schemeClr val="tx1"/>
                </a:solidFill>
              </a:rPr>
              <a:t>Brindar orientaciones pedagógicas a los docentes y directivos de IIEE públicas y privadas de la zona urbana, sobre la planificación de experiencias de aprendizaje , identificando sus componentes y sus características. Todo ello en el marco de la educación semipresencial y presencial. </a:t>
            </a:r>
            <a:endParaRPr lang="en-US" sz="2400" dirty="0">
              <a:solidFill>
                <a:schemeClr val="tx1"/>
              </a:solidFill>
            </a:endParaRPr>
          </a:p>
        </p:txBody>
      </p:sp>
      <p:pic>
        <p:nvPicPr>
          <p:cNvPr id="8" name="Imagen 7">
            <a:extLst>
              <a:ext uri="{FF2B5EF4-FFF2-40B4-BE49-F238E27FC236}">
                <a16:creationId xmlns:a16="http://schemas.microsoft.com/office/drawing/2014/main" id="{E5957562-F3C0-4401-B61D-810E5B74A013}"/>
              </a:ext>
            </a:extLst>
          </p:cNvPr>
          <p:cNvPicPr>
            <a:picLocks noChangeAspect="1"/>
          </p:cNvPicPr>
          <p:nvPr/>
        </p:nvPicPr>
        <p:blipFill>
          <a:blip r:embed="rId2"/>
          <a:stretch>
            <a:fillRect/>
          </a:stretch>
        </p:blipFill>
        <p:spPr>
          <a:xfrm>
            <a:off x="5170265" y="1005840"/>
            <a:ext cx="2065251" cy="1463040"/>
          </a:xfrm>
          <a:prstGeom prst="rect">
            <a:avLst/>
          </a:prstGeom>
        </p:spPr>
      </p:pic>
      <p:pic>
        <p:nvPicPr>
          <p:cNvPr id="9" name="Imagen 8">
            <a:extLst>
              <a:ext uri="{FF2B5EF4-FFF2-40B4-BE49-F238E27FC236}">
                <a16:creationId xmlns:a16="http://schemas.microsoft.com/office/drawing/2014/main" id="{0E0E93A2-F0F5-4B7A-B36E-6BEC2F3F2E3A}"/>
              </a:ext>
            </a:extLst>
          </p:cNvPr>
          <p:cNvPicPr>
            <a:picLocks noChangeAspect="1"/>
          </p:cNvPicPr>
          <p:nvPr/>
        </p:nvPicPr>
        <p:blipFill>
          <a:blip r:embed="rId3"/>
          <a:stretch>
            <a:fillRect/>
          </a:stretch>
        </p:blipFill>
        <p:spPr>
          <a:xfrm>
            <a:off x="7297334" y="1005840"/>
            <a:ext cx="1749130" cy="1486031"/>
          </a:xfrm>
          <a:prstGeom prst="rect">
            <a:avLst/>
          </a:prstGeom>
        </p:spPr>
      </p:pic>
      <p:pic>
        <p:nvPicPr>
          <p:cNvPr id="10" name="Imagen 9">
            <a:extLst>
              <a:ext uri="{FF2B5EF4-FFF2-40B4-BE49-F238E27FC236}">
                <a16:creationId xmlns:a16="http://schemas.microsoft.com/office/drawing/2014/main" id="{2B2E2C0B-4537-4073-B73C-D967BE4C25F2}"/>
              </a:ext>
            </a:extLst>
          </p:cNvPr>
          <p:cNvPicPr>
            <a:picLocks noChangeAspect="1"/>
          </p:cNvPicPr>
          <p:nvPr/>
        </p:nvPicPr>
        <p:blipFill>
          <a:blip r:embed="rId4"/>
          <a:stretch>
            <a:fillRect/>
          </a:stretch>
        </p:blipFill>
        <p:spPr>
          <a:xfrm>
            <a:off x="5367909" y="2629662"/>
            <a:ext cx="3622548" cy="1811274"/>
          </a:xfrm>
          <a:prstGeom prst="rect">
            <a:avLst/>
          </a:prstGeom>
        </p:spPr>
      </p:pic>
    </p:spTree>
    <p:extLst>
      <p:ext uri="{BB962C8B-B14F-4D97-AF65-F5344CB8AC3E}">
        <p14:creationId xmlns:p14="http://schemas.microsoft.com/office/powerpoint/2010/main" val="341585937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28483" y="128683"/>
            <a:ext cx="3206839" cy="473299"/>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latin typeface="Aharoni" panose="02010803020104030203" pitchFamily="2" charset="-79"/>
                <a:cs typeface="Aharoni" panose="02010803020104030203" pitchFamily="2" charset="-79"/>
              </a:rPr>
              <a:t>Proyecto de investigación</a:t>
            </a:r>
          </a:p>
        </p:txBody>
      </p:sp>
      <p:sp>
        <p:nvSpPr>
          <p:cNvPr id="5" name="Rectángulo redondeado 4"/>
          <p:cNvSpPr/>
          <p:nvPr/>
        </p:nvSpPr>
        <p:spPr>
          <a:xfrm>
            <a:off x="260798" y="647164"/>
            <a:ext cx="5341512" cy="1854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PE" sz="1350" b="1" dirty="0">
                <a:latin typeface="Arial" panose="020B0604020202020204" pitchFamily="34" charset="0"/>
                <a:cs typeface="Arial" panose="020B0604020202020204" pitchFamily="34" charset="0"/>
              </a:rPr>
              <a:t>Situación: </a:t>
            </a:r>
          </a:p>
          <a:p>
            <a:pPr algn="just"/>
            <a:r>
              <a:rPr lang="es-PE" sz="1350" dirty="0">
                <a:latin typeface="Arial" panose="020B0604020202020204" pitchFamily="34" charset="0"/>
                <a:cs typeface="Arial" panose="020B0604020202020204" pitchFamily="34" charset="0"/>
              </a:rPr>
              <a:t>Mientras estábamos en el aula en la clase de matemática, escuchamos truenos muy fuertes que nos asustaron a todos, quisimos salir del aula pero un rayo cayó casi en la escuela que nos asustaron y gritamos todos ….</a:t>
            </a:r>
          </a:p>
          <a:p>
            <a:pPr algn="just"/>
            <a:r>
              <a:rPr lang="es-PE" sz="1350" b="1" dirty="0">
                <a:latin typeface="Arial" panose="020B0604020202020204" pitchFamily="34" charset="0"/>
                <a:cs typeface="Arial" panose="020B0604020202020204" pitchFamily="34" charset="0"/>
              </a:rPr>
              <a:t>Problema de indagación: (Reto)</a:t>
            </a:r>
            <a:endParaRPr lang="es-PE" sz="1350" dirty="0">
              <a:latin typeface="Arial" panose="020B0604020202020204" pitchFamily="34" charset="0"/>
              <a:cs typeface="Arial" panose="020B0604020202020204" pitchFamily="34" charset="0"/>
            </a:endParaRPr>
          </a:p>
          <a:p>
            <a:pPr algn="just"/>
            <a:r>
              <a:rPr lang="es-PE" sz="1350" b="1" i="1" dirty="0">
                <a:latin typeface="Arial" panose="020B0604020202020204" pitchFamily="34" charset="0"/>
                <a:cs typeface="Arial" panose="020B0604020202020204" pitchFamily="34" charset="0"/>
              </a:rPr>
              <a:t>¿Por qué se producen los rayos y qué daños pueden causar?</a:t>
            </a:r>
          </a:p>
        </p:txBody>
      </p:sp>
      <p:sp>
        <p:nvSpPr>
          <p:cNvPr id="6" name="Rectángulo redondeado 5"/>
          <p:cNvSpPr/>
          <p:nvPr/>
        </p:nvSpPr>
        <p:spPr>
          <a:xfrm>
            <a:off x="5747197" y="128683"/>
            <a:ext cx="3148885" cy="13281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1350" b="1" dirty="0"/>
              <a:t>Sensibilización: lluvia de curiosidades</a:t>
            </a:r>
          </a:p>
          <a:p>
            <a:pPr algn="ctr"/>
            <a:r>
              <a:rPr lang="es-PE" sz="1350" dirty="0"/>
              <a:t>En el aula platear el problema; sensibilizar con la vivencia que tuvieron y otras  reflexiones sobre los rayos  en conjunto con los niños…. </a:t>
            </a:r>
          </a:p>
        </p:txBody>
      </p:sp>
      <p:graphicFrame>
        <p:nvGraphicFramePr>
          <p:cNvPr id="11" name="Tabla 10"/>
          <p:cNvGraphicFramePr>
            <a:graphicFrameLocks noGrp="1"/>
          </p:cNvGraphicFramePr>
          <p:nvPr/>
        </p:nvGraphicFramePr>
        <p:xfrm>
          <a:off x="374561" y="2546904"/>
          <a:ext cx="8521521" cy="2110740"/>
        </p:xfrm>
        <a:graphic>
          <a:graphicData uri="http://schemas.openxmlformats.org/drawingml/2006/table">
            <a:tbl>
              <a:tblPr firstRow="1" bandRow="1">
                <a:tableStyleId>{8A107856-5554-42FB-B03E-39F5DBC370BA}</a:tableStyleId>
              </a:tblPr>
              <a:tblGrid>
                <a:gridCol w="7835721">
                  <a:extLst>
                    <a:ext uri="{9D8B030D-6E8A-4147-A177-3AD203B41FA5}">
                      <a16:colId xmlns:a16="http://schemas.microsoft.com/office/drawing/2014/main" val="3755115789"/>
                    </a:ext>
                  </a:extLst>
                </a:gridCol>
                <a:gridCol w="685800">
                  <a:extLst>
                    <a:ext uri="{9D8B030D-6E8A-4147-A177-3AD203B41FA5}">
                      <a16:colId xmlns:a16="http://schemas.microsoft.com/office/drawing/2014/main" val="3099278502"/>
                    </a:ext>
                  </a:extLst>
                </a:gridCol>
              </a:tblGrid>
              <a:tr h="3429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800" b="1" i="1" dirty="0">
                          <a:solidFill>
                            <a:schemeClr val="tx1"/>
                          </a:solidFill>
                          <a:latin typeface="Arial" panose="020B0604020202020204" pitchFamily="34" charset="0"/>
                          <a:cs typeface="Arial" panose="020B0604020202020204" pitchFamily="34" charset="0"/>
                        </a:rPr>
                        <a:t>¿Por qué se producen los rayos y qué daños pueden causar? </a:t>
                      </a:r>
                      <a:endParaRPr lang="es-PE" sz="1800" dirty="0">
                        <a:solidFill>
                          <a:schemeClr val="tx1"/>
                        </a:solidFill>
                      </a:endParaRPr>
                    </a:p>
                  </a:txBody>
                  <a:tcPr marL="68580" marR="68580" marT="34290" marB="34290"/>
                </a:tc>
                <a:tc hMerge="1">
                  <a:txBody>
                    <a:bodyPr/>
                    <a:lstStyle/>
                    <a:p>
                      <a:endParaRPr lang="es-PE" dirty="0"/>
                    </a:p>
                  </a:txBody>
                  <a:tcPr/>
                </a:tc>
                <a:extLst>
                  <a:ext uri="{0D108BD9-81ED-4DB2-BD59-A6C34878D82A}">
                    <a16:rowId xmlns:a16="http://schemas.microsoft.com/office/drawing/2014/main" val="205830194"/>
                  </a:ext>
                </a:extLst>
              </a:tr>
              <a:tr h="278130">
                <a:tc gridSpan="2">
                  <a:txBody>
                    <a:bodyPr/>
                    <a:lstStyle/>
                    <a:p>
                      <a:r>
                        <a:rPr lang="es-PE" sz="1000" b="1" i="1" dirty="0">
                          <a:solidFill>
                            <a:schemeClr val="tx1"/>
                          </a:solidFill>
                          <a:latin typeface="Arial" panose="020B0604020202020204" pitchFamily="34" charset="0"/>
                          <a:cs typeface="Arial" panose="020B0604020202020204" pitchFamily="34" charset="0"/>
                        </a:rPr>
                        <a:t>Actividades planificados en conjunto con los estudiantes</a:t>
                      </a:r>
                      <a:r>
                        <a:rPr lang="es-PE" sz="1000" b="1" i="1" baseline="0" dirty="0">
                          <a:solidFill>
                            <a:schemeClr val="tx1"/>
                          </a:solidFill>
                          <a:latin typeface="Arial" panose="020B0604020202020204" pitchFamily="34" charset="0"/>
                          <a:cs typeface="Arial" panose="020B0604020202020204" pitchFamily="34" charset="0"/>
                        </a:rPr>
                        <a:t>:</a:t>
                      </a:r>
                      <a:endParaRPr lang="es-PE" sz="1000" b="1" i="1" dirty="0">
                        <a:solidFill>
                          <a:schemeClr val="tx1"/>
                        </a:solidFill>
                        <a:latin typeface="Arial" panose="020B0604020202020204" pitchFamily="34" charset="0"/>
                        <a:cs typeface="Arial" panose="020B0604020202020204" pitchFamily="34" charset="0"/>
                      </a:endParaRPr>
                    </a:p>
                  </a:txBody>
                  <a:tcPr marL="68580" marR="68580" marT="34290" marB="34290"/>
                </a:tc>
                <a:tc hMerge="1">
                  <a:txBody>
                    <a:bodyPr/>
                    <a:lstStyle/>
                    <a:p>
                      <a:endParaRPr lang="es-PE" dirty="0"/>
                    </a:p>
                  </a:txBody>
                  <a:tcPr/>
                </a:tc>
                <a:extLst>
                  <a:ext uri="{0D108BD9-81ED-4DB2-BD59-A6C34878D82A}">
                    <a16:rowId xmlns:a16="http://schemas.microsoft.com/office/drawing/2014/main" val="3132288601"/>
                  </a:ext>
                </a:extLst>
              </a:tr>
              <a:tr h="278130">
                <a:tc>
                  <a:txBody>
                    <a:bodyPr/>
                    <a:lstStyle/>
                    <a:p>
                      <a:r>
                        <a:rPr lang="es-PE" sz="1000" dirty="0">
                          <a:solidFill>
                            <a:schemeClr val="tx1"/>
                          </a:solidFill>
                        </a:rPr>
                        <a:t>Leemos</a:t>
                      </a:r>
                      <a:r>
                        <a:rPr lang="es-PE" sz="1000" baseline="0" dirty="0">
                          <a:solidFill>
                            <a:schemeClr val="tx1"/>
                          </a:solidFill>
                        </a:rPr>
                        <a:t> información científica  e</a:t>
                      </a:r>
                      <a:r>
                        <a:rPr lang="es-PE" sz="1000" dirty="0">
                          <a:solidFill>
                            <a:schemeClr val="tx1"/>
                          </a:solidFill>
                        </a:rPr>
                        <a:t>n</a:t>
                      </a:r>
                      <a:r>
                        <a:rPr lang="es-PE" sz="1000" baseline="0" dirty="0">
                          <a:solidFill>
                            <a:schemeClr val="tx1"/>
                          </a:solidFill>
                        </a:rPr>
                        <a:t> el internet sobre los rayos.</a:t>
                      </a:r>
                      <a:endParaRPr lang="es-PE" sz="1000" dirty="0">
                        <a:solidFill>
                          <a:schemeClr val="tx1"/>
                        </a:solidFill>
                      </a:endParaRPr>
                    </a:p>
                  </a:txBody>
                  <a:tcPr marL="68580" marR="68580" marT="34290" marB="34290"/>
                </a:tc>
                <a:tc>
                  <a:txBody>
                    <a:bodyPr/>
                    <a:lstStyle/>
                    <a:p>
                      <a:r>
                        <a:rPr lang="es-PE" sz="1000" dirty="0">
                          <a:solidFill>
                            <a:schemeClr val="tx1"/>
                          </a:solidFill>
                        </a:rPr>
                        <a:t>si</a:t>
                      </a:r>
                    </a:p>
                  </a:txBody>
                  <a:tcPr marL="68580" marR="68580" marT="34290" marB="34290"/>
                </a:tc>
                <a:extLst>
                  <a:ext uri="{0D108BD9-81ED-4DB2-BD59-A6C34878D82A}">
                    <a16:rowId xmlns:a16="http://schemas.microsoft.com/office/drawing/2014/main" val="2517098001"/>
                  </a:ext>
                </a:extLst>
              </a:tr>
              <a:tr h="278130">
                <a:tc>
                  <a:txBody>
                    <a:bodyPr/>
                    <a:lstStyle/>
                    <a:p>
                      <a:r>
                        <a:rPr lang="es-PE" sz="1000" dirty="0">
                          <a:solidFill>
                            <a:schemeClr val="tx1"/>
                          </a:solidFill>
                        </a:rPr>
                        <a:t>Observamos videos</a:t>
                      </a:r>
                      <a:r>
                        <a:rPr lang="es-PE" sz="1000" baseline="0" dirty="0">
                          <a:solidFill>
                            <a:schemeClr val="tx1"/>
                          </a:solidFill>
                        </a:rPr>
                        <a:t> y reportajes sobre los daños que causan los rayos.</a:t>
                      </a:r>
                      <a:endParaRPr lang="es-PE" sz="1000" dirty="0">
                        <a:solidFill>
                          <a:schemeClr val="tx1"/>
                        </a:solidFill>
                      </a:endParaRPr>
                    </a:p>
                  </a:txBody>
                  <a:tcPr marL="68580" marR="68580" marT="34290" marB="34290"/>
                </a:tc>
                <a:tc>
                  <a:txBody>
                    <a:bodyPr/>
                    <a:lstStyle/>
                    <a:p>
                      <a:r>
                        <a:rPr lang="es-PE" sz="1000" dirty="0">
                          <a:solidFill>
                            <a:schemeClr val="tx1"/>
                          </a:solidFill>
                        </a:rPr>
                        <a:t>si</a:t>
                      </a:r>
                    </a:p>
                  </a:txBody>
                  <a:tcPr marL="68580" marR="68580" marT="34290" marB="34290"/>
                </a:tc>
                <a:extLst>
                  <a:ext uri="{0D108BD9-81ED-4DB2-BD59-A6C34878D82A}">
                    <a16:rowId xmlns:a16="http://schemas.microsoft.com/office/drawing/2014/main" val="1598065238"/>
                  </a:ext>
                </a:extLst>
              </a:tr>
              <a:tr h="278130">
                <a:tc>
                  <a:txBody>
                    <a:bodyPr/>
                    <a:lstStyle/>
                    <a:p>
                      <a:r>
                        <a:rPr lang="es-PE" sz="1000" dirty="0">
                          <a:solidFill>
                            <a:schemeClr val="tx1"/>
                          </a:solidFill>
                        </a:rPr>
                        <a:t>En equipos escribimos un reporte científico</a:t>
                      </a:r>
                      <a:r>
                        <a:rPr lang="es-PE" sz="1000" baseline="0" dirty="0">
                          <a:solidFill>
                            <a:schemeClr val="tx1"/>
                          </a:solidFill>
                        </a:rPr>
                        <a:t> (texto expositivo) sobre los rayos y los daños que causa.</a:t>
                      </a:r>
                      <a:endParaRPr lang="es-PE" sz="1000" dirty="0">
                        <a:solidFill>
                          <a:schemeClr val="tx1"/>
                        </a:solidFill>
                      </a:endParaRPr>
                    </a:p>
                  </a:txBody>
                  <a:tcPr marL="68580" marR="68580" marT="34290" marB="34290"/>
                </a:tc>
                <a:tc>
                  <a:txBody>
                    <a:bodyPr/>
                    <a:lstStyle/>
                    <a:p>
                      <a:r>
                        <a:rPr lang="es-PE" sz="1000" dirty="0">
                          <a:solidFill>
                            <a:schemeClr val="tx1"/>
                          </a:solidFill>
                        </a:rPr>
                        <a:t>si</a:t>
                      </a:r>
                    </a:p>
                  </a:txBody>
                  <a:tcPr marL="68580" marR="68580" marT="34290" marB="34290"/>
                </a:tc>
                <a:extLst>
                  <a:ext uri="{0D108BD9-81ED-4DB2-BD59-A6C34878D82A}">
                    <a16:rowId xmlns:a16="http://schemas.microsoft.com/office/drawing/2014/main" val="1345900953"/>
                  </a:ext>
                </a:extLst>
              </a:tr>
              <a:tr h="278130">
                <a:tc>
                  <a:txBody>
                    <a:bodyPr/>
                    <a:lstStyle/>
                    <a:p>
                      <a:r>
                        <a:rPr lang="es-PE" sz="1000" dirty="0">
                          <a:solidFill>
                            <a:schemeClr val="tx1"/>
                          </a:solidFill>
                        </a:rPr>
                        <a:t>Presentamos el reporte</a:t>
                      </a:r>
                      <a:r>
                        <a:rPr lang="es-PE" sz="1000" baseline="0" dirty="0">
                          <a:solidFill>
                            <a:schemeClr val="tx1"/>
                          </a:solidFill>
                        </a:rPr>
                        <a:t> científico a través del </a:t>
                      </a:r>
                      <a:r>
                        <a:rPr lang="es-PE" sz="1000" baseline="0" dirty="0" err="1">
                          <a:solidFill>
                            <a:schemeClr val="tx1"/>
                          </a:solidFill>
                        </a:rPr>
                        <a:t>blogger</a:t>
                      </a:r>
                      <a:r>
                        <a:rPr lang="es-PE" sz="1000" baseline="0" dirty="0">
                          <a:solidFill>
                            <a:schemeClr val="tx1"/>
                          </a:solidFill>
                        </a:rPr>
                        <a:t> del docente </a:t>
                      </a:r>
                      <a:endParaRPr lang="es-PE" sz="1000" dirty="0">
                        <a:solidFill>
                          <a:schemeClr val="tx1"/>
                        </a:solidFill>
                      </a:endParaRPr>
                    </a:p>
                  </a:txBody>
                  <a:tcPr marL="68580" marR="68580" marT="34290" marB="34290"/>
                </a:tc>
                <a:tc>
                  <a:txBody>
                    <a:bodyPr/>
                    <a:lstStyle/>
                    <a:p>
                      <a:r>
                        <a:rPr lang="es-PE" sz="1000" dirty="0">
                          <a:solidFill>
                            <a:schemeClr val="tx1"/>
                          </a:solidFill>
                        </a:rPr>
                        <a:t>Si</a:t>
                      </a:r>
                    </a:p>
                  </a:txBody>
                  <a:tcPr marL="68580" marR="68580" marT="34290" marB="34290"/>
                </a:tc>
                <a:extLst>
                  <a:ext uri="{0D108BD9-81ED-4DB2-BD59-A6C34878D82A}">
                    <a16:rowId xmlns:a16="http://schemas.microsoft.com/office/drawing/2014/main" val="1506236321"/>
                  </a:ext>
                </a:extLst>
              </a:tr>
              <a:tr h="377190">
                <a:tc>
                  <a:txBody>
                    <a:bodyPr/>
                    <a:lstStyle/>
                    <a:p>
                      <a:r>
                        <a:rPr lang="es-PE" sz="1000" dirty="0">
                          <a:solidFill>
                            <a:schemeClr val="tx1"/>
                          </a:solidFill>
                        </a:rPr>
                        <a:t>Exponemos sobre</a:t>
                      </a:r>
                      <a:r>
                        <a:rPr lang="es-PE" sz="1000" baseline="0" dirty="0">
                          <a:solidFill>
                            <a:schemeClr val="tx1"/>
                          </a:solidFill>
                        </a:rPr>
                        <a:t> los rayos </a:t>
                      </a:r>
                      <a:r>
                        <a:rPr lang="es-PE" sz="1000" dirty="0">
                          <a:solidFill>
                            <a:schemeClr val="tx1"/>
                          </a:solidFill>
                        </a:rPr>
                        <a:t>a través de un </a:t>
                      </a:r>
                      <a:r>
                        <a:rPr lang="es-PE" sz="1000" b="1" dirty="0">
                          <a:solidFill>
                            <a:schemeClr val="tx1"/>
                          </a:solidFill>
                        </a:rPr>
                        <a:t>monólogo (reportamos</a:t>
                      </a:r>
                      <a:r>
                        <a:rPr lang="es-PE" sz="1000" b="1" baseline="0" dirty="0">
                          <a:solidFill>
                            <a:schemeClr val="tx1"/>
                          </a:solidFill>
                        </a:rPr>
                        <a:t> al docente vía virtual)</a:t>
                      </a:r>
                      <a:r>
                        <a:rPr lang="es-PE" sz="1000" dirty="0">
                          <a:solidFill>
                            <a:schemeClr val="tx1"/>
                          </a:solidFill>
                        </a:rPr>
                        <a:t> </a:t>
                      </a:r>
                      <a:r>
                        <a:rPr lang="es-PE" sz="1000" baseline="0" dirty="0">
                          <a:solidFill>
                            <a:schemeClr val="tx1"/>
                          </a:solidFill>
                        </a:rPr>
                        <a:t>  o</a:t>
                      </a:r>
                    </a:p>
                    <a:p>
                      <a:r>
                        <a:rPr lang="es-PE" sz="1000" baseline="0" dirty="0">
                          <a:solidFill>
                            <a:schemeClr val="tx1"/>
                          </a:solidFill>
                        </a:rPr>
                        <a:t>Exponemos en el aula sobre los rayos y los daños que producen.</a:t>
                      </a:r>
                      <a:endParaRPr lang="es-PE" sz="1000" dirty="0">
                        <a:solidFill>
                          <a:schemeClr val="tx1"/>
                        </a:solidFill>
                      </a:endParaRPr>
                    </a:p>
                  </a:txBody>
                  <a:tcPr marL="68580" marR="68580" marT="34290" marB="34290"/>
                </a:tc>
                <a:tc>
                  <a:txBody>
                    <a:bodyPr/>
                    <a:lstStyle/>
                    <a:p>
                      <a:r>
                        <a:rPr lang="es-PE" sz="1000" dirty="0">
                          <a:solidFill>
                            <a:schemeClr val="tx1"/>
                          </a:solidFill>
                        </a:rPr>
                        <a:t>si</a:t>
                      </a:r>
                    </a:p>
                  </a:txBody>
                  <a:tcPr marL="68580" marR="68580" marT="34290" marB="34290"/>
                </a:tc>
                <a:extLst>
                  <a:ext uri="{0D108BD9-81ED-4DB2-BD59-A6C34878D82A}">
                    <a16:rowId xmlns:a16="http://schemas.microsoft.com/office/drawing/2014/main" val="839627787"/>
                  </a:ext>
                </a:extLst>
              </a:tr>
            </a:tbl>
          </a:graphicData>
        </a:graphic>
      </p:graphicFrame>
      <p:sp>
        <p:nvSpPr>
          <p:cNvPr id="2" name="Rectángulo redondeado 1"/>
          <p:cNvSpPr/>
          <p:nvPr/>
        </p:nvSpPr>
        <p:spPr>
          <a:xfrm>
            <a:off x="5814812" y="1574443"/>
            <a:ext cx="3081270" cy="8403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PE" sz="1200" b="1" dirty="0"/>
              <a:t>Producto:</a:t>
            </a:r>
          </a:p>
          <a:p>
            <a:pPr algn="just"/>
            <a:r>
              <a:rPr lang="es-PE" sz="1050" dirty="0"/>
              <a:t>Difundir un monólogo fundamentando del porque se produce el rayo y los daños que puede causar</a:t>
            </a:r>
            <a:r>
              <a:rPr lang="es-PE" sz="1350" dirty="0"/>
              <a:t>.</a:t>
            </a:r>
          </a:p>
        </p:txBody>
      </p:sp>
    </p:spTree>
    <p:extLst>
      <p:ext uri="{BB962C8B-B14F-4D97-AF65-F5344CB8AC3E}">
        <p14:creationId xmlns:p14="http://schemas.microsoft.com/office/powerpoint/2010/main" val="101035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01710" y="69171"/>
            <a:ext cx="7109138" cy="404128"/>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es-PE" dirty="0">
                <a:solidFill>
                  <a:prstClr val="black"/>
                </a:solidFill>
                <a:latin typeface="Aharoni" panose="02010803020104030203" pitchFamily="2" charset="-79"/>
                <a:cs typeface="Aharoni" panose="02010803020104030203" pitchFamily="2" charset="-79"/>
              </a:rPr>
              <a:t>Proyectos de investigación</a:t>
            </a:r>
          </a:p>
        </p:txBody>
      </p:sp>
      <p:sp>
        <p:nvSpPr>
          <p:cNvPr id="5" name="Rectángulo redondeado 4"/>
          <p:cNvSpPr/>
          <p:nvPr/>
        </p:nvSpPr>
        <p:spPr>
          <a:xfrm>
            <a:off x="115910" y="1081826"/>
            <a:ext cx="4617076" cy="34579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defTabSz="685800">
              <a:defRPr/>
            </a:pPr>
            <a:r>
              <a:rPr lang="es-PE" sz="1500" b="1" dirty="0">
                <a:solidFill>
                  <a:prstClr val="black"/>
                </a:solidFill>
                <a:latin typeface="Arial" panose="020B0604020202020204" pitchFamily="34" charset="0"/>
                <a:cs typeface="Arial" panose="020B0604020202020204" pitchFamily="34" charset="0"/>
              </a:rPr>
              <a:t>Situación: </a:t>
            </a:r>
          </a:p>
          <a:p>
            <a:pPr algn="just" defTabSz="685800">
              <a:defRPr/>
            </a:pPr>
            <a:r>
              <a:rPr lang="es-PE" sz="1500" dirty="0">
                <a:solidFill>
                  <a:prstClr val="black"/>
                </a:solidFill>
                <a:latin typeface="Arial" panose="020B0604020202020204" pitchFamily="34" charset="0"/>
                <a:cs typeface="Arial" panose="020B0604020202020204" pitchFamily="34" charset="0"/>
              </a:rPr>
              <a:t>En el aula se produjo una discusión sobre las mascotas que salen a las calles; unos niños dicen que como las personas,  también las mascotas pueden contagiarse del COVID – 19;  otros dicen que son inmunes ….</a:t>
            </a:r>
          </a:p>
          <a:p>
            <a:pPr algn="just" defTabSz="685800">
              <a:defRPr/>
            </a:pPr>
            <a:endParaRPr lang="es-PE" sz="1350" b="1" dirty="0">
              <a:solidFill>
                <a:prstClr val="black"/>
              </a:solidFill>
              <a:latin typeface="Arial" panose="020B0604020202020204" pitchFamily="34" charset="0"/>
              <a:cs typeface="Arial" panose="020B0604020202020204" pitchFamily="34" charset="0"/>
            </a:endParaRPr>
          </a:p>
          <a:p>
            <a:pPr algn="just" defTabSz="685800">
              <a:defRPr/>
            </a:pPr>
            <a:r>
              <a:rPr lang="es-PE" sz="1350" b="1" dirty="0">
                <a:solidFill>
                  <a:prstClr val="black"/>
                </a:solidFill>
                <a:latin typeface="Arial" panose="020B0604020202020204" pitchFamily="34" charset="0"/>
                <a:cs typeface="Arial" panose="020B0604020202020204" pitchFamily="34" charset="0"/>
              </a:rPr>
              <a:t>Problema de indagación:  Reto</a:t>
            </a:r>
            <a:endParaRPr lang="es-PE" sz="1350" dirty="0">
              <a:solidFill>
                <a:prstClr val="black"/>
              </a:solidFill>
              <a:latin typeface="Arial" panose="020B0604020202020204" pitchFamily="34" charset="0"/>
              <a:cs typeface="Arial" panose="020B0604020202020204" pitchFamily="34" charset="0"/>
            </a:endParaRPr>
          </a:p>
          <a:p>
            <a:pPr algn="just" defTabSz="685800">
              <a:defRPr/>
            </a:pPr>
            <a:r>
              <a:rPr lang="es-PE" sz="1350" i="1" dirty="0">
                <a:solidFill>
                  <a:prstClr val="black"/>
                </a:solidFill>
                <a:latin typeface="Arial" panose="020B0604020202020204" pitchFamily="34" charset="0"/>
                <a:cs typeface="Arial" panose="020B0604020202020204" pitchFamily="34" charset="0"/>
              </a:rPr>
              <a:t>¿Las mascotas que deambulan en las calles  también podrán contagiarse con el </a:t>
            </a:r>
            <a:r>
              <a:rPr lang="es-PE" sz="1350" i="1" dirty="0" err="1">
                <a:solidFill>
                  <a:prstClr val="black"/>
                </a:solidFill>
                <a:latin typeface="Arial" panose="020B0604020202020204" pitchFamily="34" charset="0"/>
                <a:cs typeface="Arial" panose="020B0604020202020204" pitchFamily="34" charset="0"/>
              </a:rPr>
              <a:t>covid</a:t>
            </a:r>
            <a:r>
              <a:rPr lang="es-PE" sz="1350" i="1" dirty="0">
                <a:solidFill>
                  <a:prstClr val="black"/>
                </a:solidFill>
                <a:latin typeface="Arial" panose="020B0604020202020204" pitchFamily="34" charset="0"/>
                <a:cs typeface="Arial" panose="020B0604020202020204" pitchFamily="34" charset="0"/>
              </a:rPr>
              <a:t>- 19 ; y estos a la vez contagiar a sus dueños? </a:t>
            </a:r>
          </a:p>
        </p:txBody>
      </p:sp>
      <p:sp>
        <p:nvSpPr>
          <p:cNvPr id="8" name="Rectángulo redondeado 7"/>
          <p:cNvSpPr/>
          <p:nvPr/>
        </p:nvSpPr>
        <p:spPr>
          <a:xfrm>
            <a:off x="4819919" y="1207395"/>
            <a:ext cx="4198513" cy="33324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defTabSz="685800">
              <a:defRPr/>
            </a:pPr>
            <a:r>
              <a:rPr lang="es-PE" sz="1350" b="1" dirty="0">
                <a:solidFill>
                  <a:prstClr val="black"/>
                </a:solidFill>
                <a:latin typeface="Arial" panose="020B0604020202020204" pitchFamily="34" charset="0"/>
                <a:cs typeface="Arial" panose="020B0604020202020204" pitchFamily="34" charset="0"/>
              </a:rPr>
              <a:t>Situación: </a:t>
            </a:r>
          </a:p>
          <a:p>
            <a:pPr algn="just" defTabSz="685800">
              <a:defRPr/>
            </a:pPr>
            <a:r>
              <a:rPr lang="es-PE" sz="1500" dirty="0">
                <a:solidFill>
                  <a:prstClr val="black"/>
                </a:solidFill>
                <a:latin typeface="Arial" panose="020B0604020202020204" pitchFamily="34" charset="0"/>
                <a:cs typeface="Arial" panose="020B0604020202020204" pitchFamily="34" charset="0"/>
              </a:rPr>
              <a:t>En una conversación con los niños sobre los sembríos de maíz; unos dicen que no cosecharon porque se pudrió todo; sus padres les contaron que fueron afectados por una enfermedad llamado  “</a:t>
            </a:r>
            <a:r>
              <a:rPr lang="es-PE" sz="1500" dirty="0" err="1">
                <a:solidFill>
                  <a:prstClr val="black"/>
                </a:solidFill>
                <a:latin typeface="Arial" panose="020B0604020202020204" pitchFamily="34" charset="0"/>
                <a:cs typeface="Arial" panose="020B0604020202020204" pitchFamily="34" charset="0"/>
              </a:rPr>
              <a:t>pukapuncho</a:t>
            </a:r>
            <a:r>
              <a:rPr lang="es-PE" sz="1500" dirty="0">
                <a:solidFill>
                  <a:prstClr val="black"/>
                </a:solidFill>
                <a:latin typeface="Arial" panose="020B0604020202020204" pitchFamily="34" charset="0"/>
                <a:cs typeface="Arial" panose="020B0604020202020204" pitchFamily="34" charset="0"/>
              </a:rPr>
              <a:t>”…. </a:t>
            </a:r>
          </a:p>
          <a:p>
            <a:pPr algn="just" defTabSz="685800">
              <a:defRPr/>
            </a:pPr>
            <a:endParaRPr lang="es-PE" sz="1500" dirty="0">
              <a:solidFill>
                <a:prstClr val="black"/>
              </a:solidFill>
              <a:latin typeface="Arial" panose="020B0604020202020204" pitchFamily="34" charset="0"/>
              <a:cs typeface="Arial" panose="020B0604020202020204" pitchFamily="34" charset="0"/>
            </a:endParaRPr>
          </a:p>
          <a:p>
            <a:pPr algn="just" defTabSz="685800">
              <a:defRPr/>
            </a:pPr>
            <a:r>
              <a:rPr lang="es-PE" sz="1350" b="1" dirty="0">
                <a:solidFill>
                  <a:prstClr val="black"/>
                </a:solidFill>
                <a:latin typeface="Arial" panose="020B0604020202020204" pitchFamily="34" charset="0"/>
                <a:cs typeface="Arial" panose="020B0604020202020204" pitchFamily="34" charset="0"/>
              </a:rPr>
              <a:t>Problema de indagación: Reto</a:t>
            </a:r>
            <a:endParaRPr lang="es-PE" sz="1350" dirty="0">
              <a:solidFill>
                <a:prstClr val="black"/>
              </a:solidFill>
              <a:latin typeface="Arial" panose="020B0604020202020204" pitchFamily="34" charset="0"/>
              <a:cs typeface="Arial" panose="020B0604020202020204" pitchFamily="34" charset="0"/>
            </a:endParaRPr>
          </a:p>
          <a:p>
            <a:pPr algn="just" defTabSz="685800">
              <a:defRPr/>
            </a:pPr>
            <a:r>
              <a:rPr lang="es-PE" sz="1350" dirty="0">
                <a:solidFill>
                  <a:prstClr val="black"/>
                </a:solidFill>
                <a:latin typeface="Arial" panose="020B0604020202020204" pitchFamily="34" charset="0"/>
                <a:cs typeface="Arial" panose="020B0604020202020204" pitchFamily="34" charset="0"/>
              </a:rPr>
              <a:t>¿Cómo se podría tratar la enfermedad del </a:t>
            </a:r>
            <a:r>
              <a:rPr lang="es-PE" sz="1350" dirty="0" err="1">
                <a:solidFill>
                  <a:prstClr val="black"/>
                </a:solidFill>
                <a:latin typeface="Arial" panose="020B0604020202020204" pitchFamily="34" charset="0"/>
                <a:cs typeface="Arial" panose="020B0604020202020204" pitchFamily="34" charset="0"/>
              </a:rPr>
              <a:t>pukapuncho</a:t>
            </a:r>
            <a:r>
              <a:rPr lang="es-PE" sz="1350" dirty="0">
                <a:solidFill>
                  <a:prstClr val="black"/>
                </a:solidFill>
                <a:latin typeface="Arial" panose="020B0604020202020204" pitchFamily="34" charset="0"/>
                <a:cs typeface="Arial" panose="020B0604020202020204" pitchFamily="34" charset="0"/>
              </a:rPr>
              <a:t> y tener mejores productos?</a:t>
            </a:r>
          </a:p>
        </p:txBody>
      </p:sp>
    </p:spTree>
    <p:extLst>
      <p:ext uri="{BB962C8B-B14F-4D97-AF65-F5344CB8AC3E}">
        <p14:creationId xmlns:p14="http://schemas.microsoft.com/office/powerpoint/2010/main" val="2156163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840347" y="1526147"/>
            <a:ext cx="6848341" cy="2028422"/>
          </a:xfrm>
          <a:prstGeom prst="roundRect">
            <a:avLst/>
          </a:prstGeom>
          <a:solidFill>
            <a:srgbClr val="FF7C8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4050" dirty="0"/>
              <a:t>Estudio de casos </a:t>
            </a:r>
          </a:p>
        </p:txBody>
      </p:sp>
    </p:spTree>
    <p:extLst>
      <p:ext uri="{BB962C8B-B14F-4D97-AF65-F5344CB8AC3E}">
        <p14:creationId xmlns:p14="http://schemas.microsoft.com/office/powerpoint/2010/main" val="2301163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583" y="339538"/>
            <a:ext cx="8218316" cy="1050398"/>
          </a:xfrm>
          <a:solidFill>
            <a:schemeClr val="accent1">
              <a:lumMod val="60000"/>
              <a:lumOff val="40000"/>
            </a:schemeClr>
          </a:solidFill>
        </p:spPr>
        <p:txBody>
          <a:bodyPr/>
          <a:lstStyle/>
          <a:p>
            <a:pPr algn="ctr"/>
            <a:r>
              <a:rPr lang="es-PE" dirty="0"/>
              <a:t>Estudio de casos metodología de enseñanza y aprendizaje</a:t>
            </a:r>
          </a:p>
        </p:txBody>
      </p:sp>
      <p:sp>
        <p:nvSpPr>
          <p:cNvPr id="3" name="Marcador de contenido 2"/>
          <p:cNvSpPr>
            <a:spLocks noGrp="1"/>
          </p:cNvSpPr>
          <p:nvPr>
            <p:ph idx="1"/>
          </p:nvPr>
        </p:nvSpPr>
        <p:spPr>
          <a:xfrm>
            <a:off x="415344" y="1539690"/>
            <a:ext cx="8287555" cy="2795244"/>
          </a:xfrm>
          <a:solidFill>
            <a:schemeClr val="accent2">
              <a:lumMod val="40000"/>
              <a:lumOff val="60000"/>
            </a:schemeClr>
          </a:solidFill>
        </p:spPr>
        <p:txBody>
          <a:bodyPr>
            <a:normAutofit lnSpcReduction="10000"/>
          </a:bodyPr>
          <a:lstStyle/>
          <a:p>
            <a:pPr marL="0" indent="0" algn="just">
              <a:buNone/>
            </a:pPr>
            <a:r>
              <a:rPr lang="es-PE" sz="2100" dirty="0"/>
              <a:t>Se emplea para iniciar al estudiante en la investigación de procesos sociales, emocionales y educativos.</a:t>
            </a:r>
          </a:p>
          <a:p>
            <a:pPr marL="0" indent="0" algn="just">
              <a:buNone/>
            </a:pPr>
            <a:r>
              <a:rPr lang="es-PE" sz="2100" dirty="0"/>
              <a:t>Implica desarrollar acciones para acopiar información, proceder al análisis e interpretación de la misma, posibilitando así la comprensión del proceso, para finalmente construir una explicación que genere conocimiento teórico.</a:t>
            </a:r>
          </a:p>
          <a:p>
            <a:pPr marL="0" indent="0" algn="r">
              <a:buNone/>
            </a:pPr>
            <a:r>
              <a:rPr lang="es-PE" dirty="0">
                <a:solidFill>
                  <a:schemeClr val="tx1"/>
                </a:solidFill>
              </a:rPr>
              <a:t>Álvarez Balandra (2018)</a:t>
            </a:r>
          </a:p>
          <a:p>
            <a:pPr marL="0" indent="0" algn="just">
              <a:buNone/>
            </a:pPr>
            <a:endParaRPr lang="es-PE" sz="2100" dirty="0"/>
          </a:p>
        </p:txBody>
      </p:sp>
    </p:spTree>
    <p:extLst>
      <p:ext uri="{BB962C8B-B14F-4D97-AF65-F5344CB8AC3E}">
        <p14:creationId xmlns:p14="http://schemas.microsoft.com/office/powerpoint/2010/main" val="3172298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5830" y="107927"/>
            <a:ext cx="7265398" cy="531306"/>
          </a:xfrm>
          <a:solidFill>
            <a:schemeClr val="accent2"/>
          </a:solidFill>
        </p:spPr>
        <p:txBody>
          <a:bodyPr/>
          <a:lstStyle/>
          <a:p>
            <a:pPr algn="ctr"/>
            <a:r>
              <a:rPr lang="es-PE" dirty="0"/>
              <a:t>Los casos como estrategias para aprender </a:t>
            </a:r>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577" y="724533"/>
            <a:ext cx="6123904" cy="3694433"/>
          </a:xfrm>
          <a:prstGeom prst="rect">
            <a:avLst/>
          </a:prstGeom>
        </p:spPr>
      </p:pic>
    </p:spTree>
    <p:extLst>
      <p:ext uri="{BB962C8B-B14F-4D97-AF65-F5344CB8AC3E}">
        <p14:creationId xmlns:p14="http://schemas.microsoft.com/office/powerpoint/2010/main" val="1513218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01710" y="69171"/>
            <a:ext cx="7109138" cy="404128"/>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es-PE" sz="3600" dirty="0">
                <a:solidFill>
                  <a:prstClr val="black"/>
                </a:solidFill>
                <a:latin typeface="Arial" panose="020B0604020202020204" pitchFamily="34" charset="0"/>
                <a:cs typeface="Arial" panose="020B0604020202020204" pitchFamily="34" charset="0"/>
              </a:rPr>
              <a:t>Estudio de casos </a:t>
            </a:r>
          </a:p>
        </p:txBody>
      </p:sp>
      <p:sp>
        <p:nvSpPr>
          <p:cNvPr id="2" name="Rectángulo redondeado 1"/>
          <p:cNvSpPr/>
          <p:nvPr/>
        </p:nvSpPr>
        <p:spPr>
          <a:xfrm>
            <a:off x="251139" y="1704842"/>
            <a:ext cx="1728989" cy="782391"/>
          </a:xfrm>
          <a:prstGeom prst="roundRect">
            <a:avLst/>
          </a:prstGeom>
          <a:solidFill>
            <a:srgbClr val="E8505B"/>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1350" dirty="0"/>
              <a:t>Diseño del caso</a:t>
            </a:r>
          </a:p>
        </p:txBody>
      </p:sp>
      <p:sp>
        <p:nvSpPr>
          <p:cNvPr id="3" name="Rectángulo redondeado 2"/>
          <p:cNvSpPr/>
          <p:nvPr/>
        </p:nvSpPr>
        <p:spPr>
          <a:xfrm>
            <a:off x="2096037" y="579549"/>
            <a:ext cx="6867659" cy="3680878"/>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350" b="1" dirty="0"/>
          </a:p>
          <a:p>
            <a:pPr algn="ctr"/>
            <a:r>
              <a:rPr lang="es-PE" sz="1350" b="1" dirty="0"/>
              <a:t>Caso de la minería en Andahuaylas.</a:t>
            </a:r>
          </a:p>
          <a:p>
            <a:pPr algn="ctr"/>
            <a:endParaRPr lang="es-PE" sz="1350" dirty="0"/>
          </a:p>
          <a:p>
            <a:pPr algn="just"/>
            <a:r>
              <a:rPr lang="es-PE" sz="1350" dirty="0"/>
              <a:t>En el año 2022 según el reporte del Ministerio de transportes (Ayacucho,  se ha logrado intervenir a 2301 camiones llevando minerales a los que se ha multado por la carga ilegal que llevaban. </a:t>
            </a:r>
          </a:p>
          <a:p>
            <a:pPr algn="just"/>
            <a:r>
              <a:rPr lang="es-PE" sz="1350" dirty="0"/>
              <a:t>Lo que causa el transporte de minerales de manera informal, es que contamina el ambiente sobre todo por el derrame del mineral en las carreteras. Cuando el mineral se derrama en el suelo y éstas entran en contacto con el agua de las lluvias, ríos y riachuelos; genera la contaminación de la cadena de desplazamiento del agua envenenando a su paso a los seres vivientes. </a:t>
            </a:r>
          </a:p>
          <a:p>
            <a:pPr algn="just"/>
            <a:r>
              <a:rPr lang="es-PE" sz="1350" dirty="0"/>
              <a:t>El óxido en el humano es letal, genera cáncer del estómago, daña el esófago, etc.</a:t>
            </a:r>
          </a:p>
          <a:p>
            <a:pPr algn="just"/>
            <a:r>
              <a:rPr lang="es-PE" sz="1350" dirty="0"/>
              <a:t>Por otro lado se ha visto también que la explotación de minerales beneficia a las personas puesto que muchos campesinos ya tienen recursos para sobrevivir en estos tiempos de crisis. </a:t>
            </a:r>
          </a:p>
          <a:p>
            <a:pPr algn="just"/>
            <a:r>
              <a:rPr lang="es-PE" sz="1350" dirty="0"/>
              <a:t>…………………..</a:t>
            </a:r>
          </a:p>
          <a:p>
            <a:pPr marL="214313" indent="-214313" algn="just">
              <a:buFontTx/>
              <a:buChar char="-"/>
            </a:pPr>
            <a:r>
              <a:rPr lang="es-PE" sz="1350" dirty="0"/>
              <a:t>¿Qué recomendaciones se puede plantear a las autoridades frente al problema?</a:t>
            </a:r>
          </a:p>
          <a:p>
            <a:pPr marL="214313" indent="-214313" algn="just">
              <a:buFontTx/>
              <a:buChar char="-"/>
            </a:pPr>
            <a:endParaRPr lang="es-PE" sz="1350" dirty="0"/>
          </a:p>
          <a:p>
            <a:pPr algn="just"/>
            <a:endParaRPr lang="es-PE" sz="1350" dirty="0"/>
          </a:p>
        </p:txBody>
      </p:sp>
    </p:spTree>
    <p:extLst>
      <p:ext uri="{BB962C8B-B14F-4D97-AF65-F5344CB8AC3E}">
        <p14:creationId xmlns:p14="http://schemas.microsoft.com/office/powerpoint/2010/main" val="3335689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28483" y="128683"/>
            <a:ext cx="3206839" cy="473299"/>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latin typeface="Aharoni" panose="02010803020104030203" pitchFamily="2" charset="-79"/>
                <a:cs typeface="Aharoni" panose="02010803020104030203" pitchFamily="2" charset="-79"/>
              </a:rPr>
              <a:t>Estudio de casos</a:t>
            </a:r>
          </a:p>
        </p:txBody>
      </p:sp>
      <p:sp>
        <p:nvSpPr>
          <p:cNvPr id="5" name="Rectángulo redondeado 4"/>
          <p:cNvSpPr/>
          <p:nvPr/>
        </p:nvSpPr>
        <p:spPr>
          <a:xfrm>
            <a:off x="260798" y="647164"/>
            <a:ext cx="5341512" cy="10449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PE" sz="1350" b="1" dirty="0">
                <a:latin typeface="Arial" panose="020B0604020202020204" pitchFamily="34" charset="0"/>
                <a:cs typeface="Arial" panose="020B0604020202020204" pitchFamily="34" charset="0"/>
              </a:rPr>
              <a:t>Problema /(Reto)</a:t>
            </a:r>
            <a:endParaRPr lang="es-PE" sz="1350" b="1" i="1" dirty="0">
              <a:latin typeface="Arial" panose="020B0604020202020204" pitchFamily="34" charset="0"/>
              <a:cs typeface="Arial" panose="020B0604020202020204" pitchFamily="34" charset="0"/>
            </a:endParaRPr>
          </a:p>
          <a:p>
            <a:pPr algn="just"/>
            <a:r>
              <a:rPr lang="es-PE" sz="1350" i="1" dirty="0">
                <a:latin typeface="Arial" panose="020B0604020202020204" pitchFamily="34" charset="0"/>
                <a:cs typeface="Arial" panose="020B0604020202020204" pitchFamily="34" charset="0"/>
              </a:rPr>
              <a:t>¿Qué recomendaciones podemos plantear a nuestras autoridades sobre el problema?</a:t>
            </a:r>
            <a:endParaRPr lang="es-PE" sz="1350" dirty="0">
              <a:latin typeface="Arial" panose="020B0604020202020204" pitchFamily="34" charset="0"/>
              <a:cs typeface="Arial" panose="020B0604020202020204" pitchFamily="34" charset="0"/>
            </a:endParaRPr>
          </a:p>
        </p:txBody>
      </p:sp>
      <p:graphicFrame>
        <p:nvGraphicFramePr>
          <p:cNvPr id="11" name="Tabla 10"/>
          <p:cNvGraphicFramePr>
            <a:graphicFrameLocks noGrp="1"/>
          </p:cNvGraphicFramePr>
          <p:nvPr/>
        </p:nvGraphicFramePr>
        <p:xfrm>
          <a:off x="374561" y="2546904"/>
          <a:ext cx="8521521" cy="2011680"/>
        </p:xfrm>
        <a:graphic>
          <a:graphicData uri="http://schemas.openxmlformats.org/drawingml/2006/table">
            <a:tbl>
              <a:tblPr firstRow="1" bandRow="1">
                <a:tableStyleId>{8A107856-5554-42FB-B03E-39F5DBC370BA}</a:tableStyleId>
              </a:tblPr>
              <a:tblGrid>
                <a:gridCol w="7835721">
                  <a:extLst>
                    <a:ext uri="{9D8B030D-6E8A-4147-A177-3AD203B41FA5}">
                      <a16:colId xmlns:a16="http://schemas.microsoft.com/office/drawing/2014/main" val="3755115789"/>
                    </a:ext>
                  </a:extLst>
                </a:gridCol>
                <a:gridCol w="685800">
                  <a:extLst>
                    <a:ext uri="{9D8B030D-6E8A-4147-A177-3AD203B41FA5}">
                      <a16:colId xmlns:a16="http://schemas.microsoft.com/office/drawing/2014/main" val="3099278502"/>
                    </a:ext>
                  </a:extLst>
                </a:gridCol>
              </a:tblGrid>
              <a:tr h="3429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PE" sz="1800" dirty="0">
                        <a:solidFill>
                          <a:schemeClr val="tx1"/>
                        </a:solidFill>
                      </a:endParaRPr>
                    </a:p>
                  </a:txBody>
                  <a:tcPr marL="68580" marR="68580" marT="34290" marB="34290"/>
                </a:tc>
                <a:tc hMerge="1">
                  <a:txBody>
                    <a:bodyPr/>
                    <a:lstStyle/>
                    <a:p>
                      <a:endParaRPr lang="es-PE" dirty="0"/>
                    </a:p>
                  </a:txBody>
                  <a:tcPr/>
                </a:tc>
                <a:extLst>
                  <a:ext uri="{0D108BD9-81ED-4DB2-BD59-A6C34878D82A}">
                    <a16:rowId xmlns:a16="http://schemas.microsoft.com/office/drawing/2014/main" val="205830194"/>
                  </a:ext>
                </a:extLst>
              </a:tr>
              <a:tr h="278130">
                <a:tc gridSpan="2">
                  <a:txBody>
                    <a:bodyPr/>
                    <a:lstStyle/>
                    <a:p>
                      <a:r>
                        <a:rPr lang="es-PE" sz="1000" b="1" i="1" dirty="0">
                          <a:solidFill>
                            <a:schemeClr val="tx1"/>
                          </a:solidFill>
                          <a:latin typeface="Arial" panose="020B0604020202020204" pitchFamily="34" charset="0"/>
                          <a:cs typeface="Arial" panose="020B0604020202020204" pitchFamily="34" charset="0"/>
                        </a:rPr>
                        <a:t>Actividades:</a:t>
                      </a:r>
                    </a:p>
                  </a:txBody>
                  <a:tcPr marL="68580" marR="68580" marT="34290" marB="34290"/>
                </a:tc>
                <a:tc hMerge="1">
                  <a:txBody>
                    <a:bodyPr/>
                    <a:lstStyle/>
                    <a:p>
                      <a:endParaRPr lang="es-PE" dirty="0"/>
                    </a:p>
                  </a:txBody>
                  <a:tcPr/>
                </a:tc>
                <a:extLst>
                  <a:ext uri="{0D108BD9-81ED-4DB2-BD59-A6C34878D82A}">
                    <a16:rowId xmlns:a16="http://schemas.microsoft.com/office/drawing/2014/main" val="3132288601"/>
                  </a:ext>
                </a:extLst>
              </a:tr>
              <a:tr h="278130">
                <a:tc>
                  <a:txBody>
                    <a:bodyPr/>
                    <a:lstStyle/>
                    <a:p>
                      <a:r>
                        <a:rPr lang="es-PE" sz="1000" dirty="0">
                          <a:solidFill>
                            <a:schemeClr val="tx1"/>
                          </a:solidFill>
                        </a:rPr>
                        <a:t>Lectura del caso</a:t>
                      </a:r>
                    </a:p>
                  </a:txBody>
                  <a:tcPr marL="68580" marR="68580" marT="34290" marB="34290"/>
                </a:tc>
                <a:tc>
                  <a:txBody>
                    <a:bodyPr/>
                    <a:lstStyle/>
                    <a:p>
                      <a:r>
                        <a:rPr lang="es-PE" sz="1000" dirty="0">
                          <a:solidFill>
                            <a:schemeClr val="tx1"/>
                          </a:solidFill>
                        </a:rPr>
                        <a:t>si</a:t>
                      </a:r>
                    </a:p>
                  </a:txBody>
                  <a:tcPr marL="68580" marR="68580" marT="34290" marB="34290"/>
                </a:tc>
                <a:extLst>
                  <a:ext uri="{0D108BD9-81ED-4DB2-BD59-A6C34878D82A}">
                    <a16:rowId xmlns:a16="http://schemas.microsoft.com/office/drawing/2014/main" val="2517098001"/>
                  </a:ext>
                </a:extLst>
              </a:tr>
              <a:tr h="278130">
                <a:tc>
                  <a:txBody>
                    <a:bodyPr/>
                    <a:lstStyle/>
                    <a:p>
                      <a:r>
                        <a:rPr lang="es-PE" sz="1000" dirty="0">
                          <a:solidFill>
                            <a:schemeClr val="tx1"/>
                          </a:solidFill>
                        </a:rPr>
                        <a:t>Lectura e investigación referidos al</a:t>
                      </a:r>
                      <a:r>
                        <a:rPr lang="es-PE" sz="1000" baseline="0" dirty="0">
                          <a:solidFill>
                            <a:schemeClr val="tx1"/>
                          </a:solidFill>
                        </a:rPr>
                        <a:t> caso:  individual y en equipos.</a:t>
                      </a:r>
                      <a:endParaRPr lang="es-PE" sz="1000" dirty="0">
                        <a:solidFill>
                          <a:schemeClr val="tx1"/>
                        </a:solidFill>
                      </a:endParaRPr>
                    </a:p>
                  </a:txBody>
                  <a:tcPr marL="68580" marR="68580" marT="34290" marB="34290"/>
                </a:tc>
                <a:tc>
                  <a:txBody>
                    <a:bodyPr/>
                    <a:lstStyle/>
                    <a:p>
                      <a:r>
                        <a:rPr lang="es-PE" sz="1000" dirty="0">
                          <a:solidFill>
                            <a:schemeClr val="tx1"/>
                          </a:solidFill>
                        </a:rPr>
                        <a:t>si</a:t>
                      </a:r>
                    </a:p>
                  </a:txBody>
                  <a:tcPr marL="68580" marR="68580" marT="34290" marB="34290"/>
                </a:tc>
                <a:extLst>
                  <a:ext uri="{0D108BD9-81ED-4DB2-BD59-A6C34878D82A}">
                    <a16:rowId xmlns:a16="http://schemas.microsoft.com/office/drawing/2014/main" val="1598065238"/>
                  </a:ext>
                </a:extLst>
              </a:tr>
              <a:tr h="278130">
                <a:tc>
                  <a:txBody>
                    <a:bodyPr/>
                    <a:lstStyle/>
                    <a:p>
                      <a:r>
                        <a:rPr lang="es-PE" sz="1000" dirty="0">
                          <a:solidFill>
                            <a:schemeClr val="tx1"/>
                          </a:solidFill>
                        </a:rPr>
                        <a:t>Discusión</a:t>
                      </a:r>
                      <a:r>
                        <a:rPr lang="es-PE" sz="1000" baseline="0" dirty="0">
                          <a:solidFill>
                            <a:schemeClr val="tx1"/>
                          </a:solidFill>
                        </a:rPr>
                        <a:t> en equipos sobre los hallazgos.</a:t>
                      </a:r>
                      <a:endParaRPr lang="es-PE" sz="1000" dirty="0">
                        <a:solidFill>
                          <a:schemeClr val="tx1"/>
                        </a:solidFill>
                      </a:endParaRPr>
                    </a:p>
                  </a:txBody>
                  <a:tcPr marL="68580" marR="68580" marT="34290" marB="34290"/>
                </a:tc>
                <a:tc>
                  <a:txBody>
                    <a:bodyPr/>
                    <a:lstStyle/>
                    <a:p>
                      <a:r>
                        <a:rPr lang="es-PE" sz="1000" dirty="0">
                          <a:solidFill>
                            <a:schemeClr val="tx1"/>
                          </a:solidFill>
                        </a:rPr>
                        <a:t>si</a:t>
                      </a:r>
                    </a:p>
                  </a:txBody>
                  <a:tcPr marL="68580" marR="68580" marT="34290" marB="34290"/>
                </a:tc>
                <a:extLst>
                  <a:ext uri="{0D108BD9-81ED-4DB2-BD59-A6C34878D82A}">
                    <a16:rowId xmlns:a16="http://schemas.microsoft.com/office/drawing/2014/main" val="1345900953"/>
                  </a:ext>
                </a:extLst>
              </a:tr>
              <a:tr h="278130">
                <a:tc>
                  <a:txBody>
                    <a:bodyPr/>
                    <a:lstStyle/>
                    <a:p>
                      <a:r>
                        <a:rPr lang="es-PE" sz="1000" dirty="0">
                          <a:solidFill>
                            <a:schemeClr val="tx1"/>
                          </a:solidFill>
                        </a:rPr>
                        <a:t>Discusión a nivel colectivo </a:t>
                      </a:r>
                    </a:p>
                  </a:txBody>
                  <a:tcPr marL="68580" marR="68580" marT="34290" marB="34290"/>
                </a:tc>
                <a:tc>
                  <a:txBody>
                    <a:bodyPr/>
                    <a:lstStyle/>
                    <a:p>
                      <a:r>
                        <a:rPr lang="es-PE" sz="1000" dirty="0">
                          <a:solidFill>
                            <a:schemeClr val="tx1"/>
                          </a:solidFill>
                        </a:rPr>
                        <a:t>Si</a:t>
                      </a:r>
                    </a:p>
                  </a:txBody>
                  <a:tcPr marL="68580" marR="68580" marT="34290" marB="34290"/>
                </a:tc>
                <a:extLst>
                  <a:ext uri="{0D108BD9-81ED-4DB2-BD59-A6C34878D82A}">
                    <a16:rowId xmlns:a16="http://schemas.microsoft.com/office/drawing/2014/main" val="1506236321"/>
                  </a:ext>
                </a:extLst>
              </a:tr>
              <a:tr h="278130">
                <a:tc>
                  <a:txBody>
                    <a:bodyPr/>
                    <a:lstStyle/>
                    <a:p>
                      <a:r>
                        <a:rPr lang="es-PE" sz="1000" dirty="0">
                          <a:solidFill>
                            <a:schemeClr val="tx1"/>
                          </a:solidFill>
                        </a:rPr>
                        <a:t>Desarrollo</a:t>
                      </a:r>
                      <a:r>
                        <a:rPr lang="es-PE" sz="1000" baseline="0" dirty="0">
                          <a:solidFill>
                            <a:schemeClr val="tx1"/>
                          </a:solidFill>
                        </a:rPr>
                        <a:t> de las actividades</a:t>
                      </a:r>
                      <a:endParaRPr lang="es-PE" sz="1000" dirty="0">
                        <a:solidFill>
                          <a:schemeClr val="tx1"/>
                        </a:solidFill>
                      </a:endParaRPr>
                    </a:p>
                  </a:txBody>
                  <a:tcPr marL="68580" marR="68580" marT="34290" marB="34290"/>
                </a:tc>
                <a:tc>
                  <a:txBody>
                    <a:bodyPr/>
                    <a:lstStyle/>
                    <a:p>
                      <a:r>
                        <a:rPr lang="es-PE" sz="1000" dirty="0">
                          <a:solidFill>
                            <a:schemeClr val="tx1"/>
                          </a:solidFill>
                        </a:rPr>
                        <a:t>si</a:t>
                      </a:r>
                    </a:p>
                  </a:txBody>
                  <a:tcPr marL="68580" marR="68580" marT="34290" marB="34290"/>
                </a:tc>
                <a:extLst>
                  <a:ext uri="{0D108BD9-81ED-4DB2-BD59-A6C34878D82A}">
                    <a16:rowId xmlns:a16="http://schemas.microsoft.com/office/drawing/2014/main" val="839627787"/>
                  </a:ext>
                </a:extLst>
              </a:tr>
            </a:tbl>
          </a:graphicData>
        </a:graphic>
      </p:graphicFrame>
      <p:sp>
        <p:nvSpPr>
          <p:cNvPr id="2" name="Rectángulo redondeado 1"/>
          <p:cNvSpPr/>
          <p:nvPr/>
        </p:nvSpPr>
        <p:spPr>
          <a:xfrm>
            <a:off x="5814812" y="1487511"/>
            <a:ext cx="3081270" cy="8403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PE" sz="1200" b="1" dirty="0"/>
              <a:t>Producto:</a:t>
            </a:r>
          </a:p>
          <a:p>
            <a:pPr algn="just"/>
            <a:r>
              <a:rPr lang="es-PE" sz="1200" b="1" dirty="0"/>
              <a:t>Redactar un texto de recomendación para la comunidad </a:t>
            </a:r>
          </a:p>
        </p:txBody>
      </p:sp>
    </p:spTree>
    <p:extLst>
      <p:ext uri="{BB962C8B-B14F-4D97-AF65-F5344CB8AC3E}">
        <p14:creationId xmlns:p14="http://schemas.microsoft.com/office/powerpoint/2010/main" val="2690310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01710" y="69171"/>
            <a:ext cx="7109138" cy="404128"/>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es-PE" dirty="0">
                <a:solidFill>
                  <a:prstClr val="black"/>
                </a:solidFill>
                <a:latin typeface="Aharoni" panose="02010803020104030203" pitchFamily="2" charset="-79"/>
                <a:cs typeface="Aharoni" panose="02010803020104030203" pitchFamily="2" charset="-79"/>
              </a:rPr>
              <a:t>Estudio de casos</a:t>
            </a:r>
          </a:p>
        </p:txBody>
      </p:sp>
      <p:sp>
        <p:nvSpPr>
          <p:cNvPr id="5" name="Rectángulo redondeado 4"/>
          <p:cNvSpPr/>
          <p:nvPr/>
        </p:nvSpPr>
        <p:spPr>
          <a:xfrm>
            <a:off x="801711" y="687411"/>
            <a:ext cx="3831250" cy="1884339"/>
          </a:xfrm>
          <a:prstGeom prst="round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defTabSz="685800">
              <a:defRPr/>
            </a:pPr>
            <a:r>
              <a:rPr lang="es-PE" sz="1350" b="1" i="1" dirty="0">
                <a:solidFill>
                  <a:prstClr val="black"/>
                </a:solidFill>
                <a:latin typeface="Arial" panose="020B0604020202020204" pitchFamily="34" charset="0"/>
                <a:cs typeface="Arial" panose="020B0604020202020204" pitchFamily="34" charset="0"/>
              </a:rPr>
              <a:t>Caso: población que abusa  de los plásticos </a:t>
            </a:r>
          </a:p>
        </p:txBody>
      </p:sp>
      <p:sp>
        <p:nvSpPr>
          <p:cNvPr id="7" name="Rectángulo redondeado 6"/>
          <p:cNvSpPr/>
          <p:nvPr/>
        </p:nvSpPr>
        <p:spPr>
          <a:xfrm>
            <a:off x="801709" y="2860715"/>
            <a:ext cx="3831251" cy="1595373"/>
          </a:xfrm>
          <a:prstGeom prst="round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defTabSz="685800">
              <a:defRPr/>
            </a:pPr>
            <a:r>
              <a:rPr lang="es-PE" sz="1350" b="1" i="1" dirty="0">
                <a:solidFill>
                  <a:prstClr val="black"/>
                </a:solidFill>
                <a:latin typeface="Arial" panose="020B0604020202020204" pitchFamily="34" charset="0"/>
                <a:cs typeface="Arial" panose="020B0604020202020204" pitchFamily="34" charset="0"/>
              </a:rPr>
              <a:t>Caso: El </a:t>
            </a:r>
            <a:r>
              <a:rPr lang="es-PE" sz="1350" b="1" i="1" dirty="0" err="1">
                <a:solidFill>
                  <a:prstClr val="black"/>
                </a:solidFill>
                <a:latin typeface="Arial" panose="020B0604020202020204" pitchFamily="34" charset="0"/>
                <a:cs typeface="Arial" panose="020B0604020202020204" pitchFamily="34" charset="0"/>
              </a:rPr>
              <a:t>bulling</a:t>
            </a:r>
            <a:r>
              <a:rPr lang="es-PE" sz="1350" b="1" i="1" dirty="0">
                <a:solidFill>
                  <a:prstClr val="black"/>
                </a:solidFill>
                <a:latin typeface="Arial" panose="020B0604020202020204" pitchFamily="34" charset="0"/>
                <a:cs typeface="Arial" panose="020B0604020202020204" pitchFamily="34" charset="0"/>
              </a:rPr>
              <a:t> en el aula</a:t>
            </a:r>
          </a:p>
        </p:txBody>
      </p:sp>
      <p:sp>
        <p:nvSpPr>
          <p:cNvPr id="8" name="Rectángulo redondeado 7"/>
          <p:cNvSpPr/>
          <p:nvPr/>
        </p:nvSpPr>
        <p:spPr>
          <a:xfrm>
            <a:off x="4858556" y="687411"/>
            <a:ext cx="3608112" cy="1933869"/>
          </a:xfrm>
          <a:prstGeom prst="round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defTabSz="685800">
              <a:defRPr/>
            </a:pPr>
            <a:r>
              <a:rPr lang="es-PE" sz="1350" b="1" i="1" dirty="0">
                <a:solidFill>
                  <a:prstClr val="black"/>
                </a:solidFill>
                <a:latin typeface="Arial" panose="020B0604020202020204" pitchFamily="34" charset="0"/>
                <a:cs typeface="Arial" panose="020B0604020202020204" pitchFamily="34" charset="0"/>
              </a:rPr>
              <a:t>Caso: Niños que llegan tarde a la IIEE</a:t>
            </a:r>
          </a:p>
        </p:txBody>
      </p:sp>
      <p:sp>
        <p:nvSpPr>
          <p:cNvPr id="9" name="Rectángulo redondeado 8"/>
          <p:cNvSpPr/>
          <p:nvPr/>
        </p:nvSpPr>
        <p:spPr>
          <a:xfrm>
            <a:off x="4945488" y="2860716"/>
            <a:ext cx="3521179" cy="1595373"/>
          </a:xfrm>
          <a:prstGeom prst="round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defTabSz="685800">
              <a:defRPr/>
            </a:pPr>
            <a:r>
              <a:rPr lang="es-PE" sz="1350" b="1" i="1" dirty="0">
                <a:solidFill>
                  <a:prstClr val="black"/>
                </a:solidFill>
                <a:latin typeface="Arial" panose="020B0604020202020204" pitchFamily="34" charset="0"/>
                <a:cs typeface="Arial" panose="020B0604020202020204" pitchFamily="34" charset="0"/>
              </a:rPr>
              <a:t>Caso: El látigo corrige</a:t>
            </a:r>
          </a:p>
        </p:txBody>
      </p:sp>
    </p:spTree>
    <p:extLst>
      <p:ext uri="{BB962C8B-B14F-4D97-AF65-F5344CB8AC3E}">
        <p14:creationId xmlns:p14="http://schemas.microsoft.com/office/powerpoint/2010/main" val="274988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8658" y="68827"/>
            <a:ext cx="8524568" cy="6658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b="1" dirty="0">
                <a:solidFill>
                  <a:schemeClr val="tx1"/>
                </a:solidFill>
                <a:latin typeface="Aharoni" panose="02010803020104030203" pitchFamily="2" charset="-79"/>
                <a:cs typeface="Aharoni" panose="02010803020104030203" pitchFamily="2" charset="-79"/>
              </a:rPr>
              <a:t>EXPERIENCIA DE APRENDIZAJE </a:t>
            </a:r>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870388"/>
            <a:ext cx="4817373" cy="2084760"/>
          </a:xfrm>
          <a:prstGeom prst="rect">
            <a:avLst/>
          </a:prstGeom>
        </p:spPr>
      </p:pic>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105" y="2512551"/>
            <a:ext cx="4320895" cy="2052611"/>
          </a:xfrm>
          <a:prstGeom prst="rect">
            <a:avLst/>
          </a:prstGeom>
        </p:spPr>
      </p:pic>
      <p:pic>
        <p:nvPicPr>
          <p:cNvPr id="5" name="Imagen 4">
            <a:extLst>
              <a:ext uri="{FF2B5EF4-FFF2-40B4-BE49-F238E27FC236}">
                <a16:creationId xmlns:a16="http://schemas.microsoft.com/office/drawing/2014/main" id="{CE76C32D-3D64-4F8C-A217-8AE62FAF25A4}"/>
              </a:ext>
            </a:extLst>
          </p:cNvPr>
          <p:cNvPicPr>
            <a:picLocks noChangeAspect="1"/>
          </p:cNvPicPr>
          <p:nvPr/>
        </p:nvPicPr>
        <p:blipFill>
          <a:blip r:embed="rId4"/>
          <a:stretch>
            <a:fillRect/>
          </a:stretch>
        </p:blipFill>
        <p:spPr>
          <a:xfrm>
            <a:off x="5207365" y="712327"/>
            <a:ext cx="3178543" cy="1664484"/>
          </a:xfrm>
          <a:prstGeom prst="rect">
            <a:avLst/>
          </a:prstGeom>
        </p:spPr>
      </p:pic>
      <p:pic>
        <p:nvPicPr>
          <p:cNvPr id="6" name="Imagen 5">
            <a:extLst>
              <a:ext uri="{FF2B5EF4-FFF2-40B4-BE49-F238E27FC236}">
                <a16:creationId xmlns:a16="http://schemas.microsoft.com/office/drawing/2014/main" id="{45080D1C-1B6A-4A2D-A618-09121E1A6200}"/>
              </a:ext>
            </a:extLst>
          </p:cNvPr>
          <p:cNvPicPr>
            <a:picLocks noChangeAspect="1"/>
          </p:cNvPicPr>
          <p:nvPr/>
        </p:nvPicPr>
        <p:blipFill>
          <a:blip r:embed="rId5"/>
          <a:stretch>
            <a:fillRect/>
          </a:stretch>
        </p:blipFill>
        <p:spPr>
          <a:xfrm>
            <a:off x="78658" y="3031271"/>
            <a:ext cx="2140911" cy="1533892"/>
          </a:xfrm>
          <a:prstGeom prst="rect">
            <a:avLst/>
          </a:prstGeom>
        </p:spPr>
      </p:pic>
      <p:pic>
        <p:nvPicPr>
          <p:cNvPr id="7" name="Imagen 6">
            <a:extLst>
              <a:ext uri="{FF2B5EF4-FFF2-40B4-BE49-F238E27FC236}">
                <a16:creationId xmlns:a16="http://schemas.microsoft.com/office/drawing/2014/main" id="{E742FB01-2D8B-4D15-8B83-356830447F28}"/>
              </a:ext>
            </a:extLst>
          </p:cNvPr>
          <p:cNvPicPr>
            <a:picLocks noChangeAspect="1"/>
          </p:cNvPicPr>
          <p:nvPr/>
        </p:nvPicPr>
        <p:blipFill>
          <a:blip r:embed="rId6"/>
          <a:stretch>
            <a:fillRect/>
          </a:stretch>
        </p:blipFill>
        <p:spPr>
          <a:xfrm>
            <a:off x="2368822" y="3031270"/>
            <a:ext cx="2305029" cy="1533892"/>
          </a:xfrm>
          <a:prstGeom prst="rect">
            <a:avLst/>
          </a:prstGeom>
        </p:spPr>
      </p:pic>
    </p:spTree>
    <p:extLst>
      <p:ext uri="{BB962C8B-B14F-4D97-AF65-F5344CB8AC3E}">
        <p14:creationId xmlns:p14="http://schemas.microsoft.com/office/powerpoint/2010/main" val="262446963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64076485"/>
              </p:ext>
            </p:extLst>
          </p:nvPr>
        </p:nvGraphicFramePr>
        <p:xfrm>
          <a:off x="-1484287" y="711199"/>
          <a:ext cx="6982998" cy="410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redondeado 3"/>
          <p:cNvSpPr/>
          <p:nvPr/>
        </p:nvSpPr>
        <p:spPr>
          <a:xfrm>
            <a:off x="4041596" y="802863"/>
            <a:ext cx="3527946" cy="1198097"/>
          </a:xfrm>
          <a:prstGeom prst="roundRect">
            <a:avLst/>
          </a:prstGeom>
          <a:solidFill>
            <a:srgbClr val="FF99CC"/>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s-PE" sz="1200" dirty="0">
                <a:latin typeface="Arial Narrow" panose="020B0606020202030204" pitchFamily="34" charset="0"/>
              </a:rPr>
              <a:t>El aprendizaje híbrido es un enfoque de la educación que combina en la enseñanza y aprendizaje de la persona con una o más formas de instrucción a distancia en línea y presencial. </a:t>
            </a:r>
            <a:r>
              <a:rPr lang="es-MX" sz="1200" dirty="0">
                <a:latin typeface="Arial Narrow" panose="020B0606020202030204" pitchFamily="34" charset="0"/>
              </a:rPr>
              <a:t>La promoción de uso de los recursos, como tabletas, cuadernos de trabajo, espacios educativos, recursos digitales, celulares, entre otros,</a:t>
            </a:r>
            <a:endParaRPr lang="es-PE" sz="1200" dirty="0">
              <a:latin typeface="Arial Narrow" panose="020B0606020202030204" pitchFamily="34" charset="0"/>
            </a:endParaRPr>
          </a:p>
        </p:txBody>
      </p:sp>
      <p:sp>
        <p:nvSpPr>
          <p:cNvPr id="5" name="Rectángulo 4">
            <a:extLst>
              <a:ext uri="{FF2B5EF4-FFF2-40B4-BE49-F238E27FC236}">
                <a16:creationId xmlns:a16="http://schemas.microsoft.com/office/drawing/2014/main" id="{A7AB3819-6D91-4E0A-B615-52BC2FA0724C}"/>
              </a:ext>
            </a:extLst>
          </p:cNvPr>
          <p:cNvSpPr/>
          <p:nvPr/>
        </p:nvSpPr>
        <p:spPr>
          <a:xfrm>
            <a:off x="515815" y="85921"/>
            <a:ext cx="8237416" cy="719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Planificación de experiencias de aprendizaje para el desarrollo de aprendizajes híbridos</a:t>
            </a:r>
            <a:endParaRPr lang="en-US" dirty="0"/>
          </a:p>
        </p:txBody>
      </p:sp>
      <p:pic>
        <p:nvPicPr>
          <p:cNvPr id="7" name="Imagen 6">
            <a:extLst>
              <a:ext uri="{FF2B5EF4-FFF2-40B4-BE49-F238E27FC236}">
                <a16:creationId xmlns:a16="http://schemas.microsoft.com/office/drawing/2014/main" id="{ED9A761A-D185-4105-AF22-B05B3AEA1A5D}"/>
              </a:ext>
            </a:extLst>
          </p:cNvPr>
          <p:cNvPicPr>
            <a:picLocks noChangeAspect="1"/>
          </p:cNvPicPr>
          <p:nvPr/>
        </p:nvPicPr>
        <p:blipFill>
          <a:blip r:embed="rId7"/>
          <a:stretch>
            <a:fillRect/>
          </a:stretch>
        </p:blipFill>
        <p:spPr>
          <a:xfrm>
            <a:off x="6092635" y="2032074"/>
            <a:ext cx="2918504" cy="1138559"/>
          </a:xfrm>
          <a:prstGeom prst="rect">
            <a:avLst/>
          </a:prstGeom>
        </p:spPr>
      </p:pic>
      <p:pic>
        <p:nvPicPr>
          <p:cNvPr id="8" name="Imagen 7">
            <a:extLst>
              <a:ext uri="{FF2B5EF4-FFF2-40B4-BE49-F238E27FC236}">
                <a16:creationId xmlns:a16="http://schemas.microsoft.com/office/drawing/2014/main" id="{00CF4845-F1FF-4FB3-8E44-2911A798A4A1}"/>
              </a:ext>
            </a:extLst>
          </p:cNvPr>
          <p:cNvPicPr>
            <a:picLocks noChangeAspect="1"/>
          </p:cNvPicPr>
          <p:nvPr/>
        </p:nvPicPr>
        <p:blipFill>
          <a:blip r:embed="rId8"/>
          <a:stretch>
            <a:fillRect/>
          </a:stretch>
        </p:blipFill>
        <p:spPr>
          <a:xfrm>
            <a:off x="4025964" y="2084157"/>
            <a:ext cx="2066671" cy="2256480"/>
          </a:xfrm>
          <a:prstGeom prst="rect">
            <a:avLst/>
          </a:prstGeom>
        </p:spPr>
      </p:pic>
      <p:pic>
        <p:nvPicPr>
          <p:cNvPr id="10" name="Imagen 9">
            <a:extLst>
              <a:ext uri="{FF2B5EF4-FFF2-40B4-BE49-F238E27FC236}">
                <a16:creationId xmlns:a16="http://schemas.microsoft.com/office/drawing/2014/main" id="{7CAC75CC-34C7-4DB2-B0EF-F105571B70AB}"/>
              </a:ext>
            </a:extLst>
          </p:cNvPr>
          <p:cNvPicPr>
            <a:picLocks noChangeAspect="1"/>
          </p:cNvPicPr>
          <p:nvPr/>
        </p:nvPicPr>
        <p:blipFill rotWithShape="1">
          <a:blip r:embed="rId9"/>
          <a:srcRect l="20156" t="5090" r="15268" b="31713"/>
          <a:stretch/>
        </p:blipFill>
        <p:spPr>
          <a:xfrm>
            <a:off x="6275754" y="3228098"/>
            <a:ext cx="2547816" cy="1297010"/>
          </a:xfrm>
          <a:prstGeom prst="rect">
            <a:avLst/>
          </a:prstGeom>
        </p:spPr>
      </p:pic>
    </p:spTree>
    <p:extLst>
      <p:ext uri="{BB962C8B-B14F-4D97-AF65-F5344CB8AC3E}">
        <p14:creationId xmlns:p14="http://schemas.microsoft.com/office/powerpoint/2010/main" val="28528998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EA592226-990A-4684-A741-2813316C5EB7}"/>
              </a:ext>
            </a:extLst>
          </p:cNvPr>
          <p:cNvGraphicFramePr/>
          <p:nvPr>
            <p:extLst>
              <p:ext uri="{D42A27DB-BD31-4B8C-83A1-F6EECF244321}">
                <p14:modId xmlns:p14="http://schemas.microsoft.com/office/powerpoint/2010/main" val="1629749891"/>
              </p:ext>
            </p:extLst>
          </p:nvPr>
        </p:nvGraphicFramePr>
        <p:xfrm>
          <a:off x="326136" y="0"/>
          <a:ext cx="8491728" cy="466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30287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589935" y="1004596"/>
            <a:ext cx="7964129" cy="2409164"/>
          </a:xfrm>
          <a:prstGeom prst="roundRect">
            <a:avLst/>
          </a:prstGeom>
          <a:solidFill>
            <a:srgbClr val="FF7C8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3600" dirty="0">
                <a:latin typeface="Aharoni" panose="02010803020104030203" pitchFamily="2" charset="-79"/>
                <a:cs typeface="Aharoni" panose="02010803020104030203" pitchFamily="2" charset="-79"/>
              </a:rPr>
              <a:t>Características de los elementos de la experiencia de aprendizaje en contextos híbridos.</a:t>
            </a:r>
          </a:p>
        </p:txBody>
      </p:sp>
    </p:spTree>
    <p:extLst>
      <p:ext uri="{BB962C8B-B14F-4D97-AF65-F5344CB8AC3E}">
        <p14:creationId xmlns:p14="http://schemas.microsoft.com/office/powerpoint/2010/main" val="169278359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263271555"/>
              </p:ext>
            </p:extLst>
          </p:nvPr>
        </p:nvGraphicFramePr>
        <p:xfrm>
          <a:off x="255638" y="890802"/>
          <a:ext cx="8888362" cy="3521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pentágono 3">
            <a:extLst>
              <a:ext uri="{FF2B5EF4-FFF2-40B4-BE49-F238E27FC236}">
                <a16:creationId xmlns:a16="http://schemas.microsoft.com/office/drawing/2014/main" id="{4796CB30-C450-4354-9BF0-00A93FCB6BAD}"/>
              </a:ext>
            </a:extLst>
          </p:cNvPr>
          <p:cNvSpPr/>
          <p:nvPr/>
        </p:nvSpPr>
        <p:spPr>
          <a:xfrm>
            <a:off x="255638" y="121920"/>
            <a:ext cx="2263140" cy="6629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De la situación</a:t>
            </a:r>
            <a:endParaRPr lang="en-US" dirty="0"/>
          </a:p>
        </p:txBody>
      </p:sp>
    </p:spTree>
    <p:extLst>
      <p:ext uri="{BB962C8B-B14F-4D97-AF65-F5344CB8AC3E}">
        <p14:creationId xmlns:p14="http://schemas.microsoft.com/office/powerpoint/2010/main" val="163590187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425360B-554C-4DC8-A7B8-7AC5C7AA3C5D}"/>
              </a:ext>
            </a:extLst>
          </p:cNvPr>
          <p:cNvPicPr>
            <a:picLocks noChangeAspect="1"/>
          </p:cNvPicPr>
          <p:nvPr/>
        </p:nvPicPr>
        <p:blipFill rotWithShape="1">
          <a:blip r:embed="rId2"/>
          <a:srcRect l="31764" t="17978" r="45177" b="50000"/>
          <a:stretch/>
        </p:blipFill>
        <p:spPr>
          <a:xfrm>
            <a:off x="204394" y="1204856"/>
            <a:ext cx="3754419" cy="1980079"/>
          </a:xfrm>
          <a:prstGeom prst="rect">
            <a:avLst/>
          </a:prstGeom>
        </p:spPr>
      </p:pic>
      <p:pic>
        <p:nvPicPr>
          <p:cNvPr id="7" name="Imagen 6">
            <a:extLst>
              <a:ext uri="{FF2B5EF4-FFF2-40B4-BE49-F238E27FC236}">
                <a16:creationId xmlns:a16="http://schemas.microsoft.com/office/drawing/2014/main" id="{C941514D-D4D6-4740-B793-7BC0C9E3DE5C}"/>
              </a:ext>
            </a:extLst>
          </p:cNvPr>
          <p:cNvPicPr>
            <a:picLocks noChangeAspect="1"/>
          </p:cNvPicPr>
          <p:nvPr/>
        </p:nvPicPr>
        <p:blipFill rotWithShape="1">
          <a:blip r:embed="rId3"/>
          <a:srcRect l="32790" t="21283" r="49443" b="7851"/>
          <a:stretch/>
        </p:blipFill>
        <p:spPr>
          <a:xfrm>
            <a:off x="5006401" y="-405238"/>
            <a:ext cx="3905026" cy="5042696"/>
          </a:xfrm>
          <a:prstGeom prst="rect">
            <a:avLst/>
          </a:prstGeom>
        </p:spPr>
      </p:pic>
      <p:sp>
        <p:nvSpPr>
          <p:cNvPr id="2" name="Rectángulo 1">
            <a:extLst>
              <a:ext uri="{FF2B5EF4-FFF2-40B4-BE49-F238E27FC236}">
                <a16:creationId xmlns:a16="http://schemas.microsoft.com/office/drawing/2014/main" id="{4E30855A-2023-4CAD-844C-F4F2C0870928}"/>
              </a:ext>
            </a:extLst>
          </p:cNvPr>
          <p:cNvSpPr/>
          <p:nvPr/>
        </p:nvSpPr>
        <p:spPr>
          <a:xfrm>
            <a:off x="5117349" y="839337"/>
            <a:ext cx="3794078" cy="409433"/>
          </a:xfrm>
          <a:prstGeom prst="rect">
            <a:avLst/>
          </a:prstGeom>
          <a:solidFill>
            <a:srgbClr val="F6B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ángulo 2">
            <a:extLst>
              <a:ext uri="{FF2B5EF4-FFF2-40B4-BE49-F238E27FC236}">
                <a16:creationId xmlns:a16="http://schemas.microsoft.com/office/drawing/2014/main" id="{8791C61B-6255-41F5-9024-946EA838676F}"/>
              </a:ext>
            </a:extLst>
          </p:cNvPr>
          <p:cNvSpPr/>
          <p:nvPr/>
        </p:nvSpPr>
        <p:spPr>
          <a:xfrm>
            <a:off x="585989" y="3488344"/>
            <a:ext cx="3739487" cy="900600"/>
          </a:xfrm>
          <a:prstGeom prst="rect">
            <a:avLst/>
          </a:prstGeom>
          <a:solidFill>
            <a:srgbClr val="F6B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RETO O DESAFÍO</a:t>
            </a:r>
            <a:endParaRPr lang="en-US" dirty="0"/>
          </a:p>
        </p:txBody>
      </p:sp>
      <p:sp>
        <p:nvSpPr>
          <p:cNvPr id="4" name="Rectángulo 3">
            <a:extLst>
              <a:ext uri="{FF2B5EF4-FFF2-40B4-BE49-F238E27FC236}">
                <a16:creationId xmlns:a16="http://schemas.microsoft.com/office/drawing/2014/main" id="{1FF9FC59-F65C-4A7D-A12C-FB1E29AD63FB}"/>
              </a:ext>
            </a:extLst>
          </p:cNvPr>
          <p:cNvSpPr/>
          <p:nvPr/>
        </p:nvSpPr>
        <p:spPr>
          <a:xfrm>
            <a:off x="348019" y="3361392"/>
            <a:ext cx="2825087" cy="1276066"/>
          </a:xfrm>
          <a:prstGeom prst="rect">
            <a:avLst/>
          </a:prstGeom>
          <a:solidFill>
            <a:srgbClr val="F6B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a:extLst>
              <a:ext uri="{FF2B5EF4-FFF2-40B4-BE49-F238E27FC236}">
                <a16:creationId xmlns:a16="http://schemas.microsoft.com/office/drawing/2014/main" id="{FBDFD013-AAB2-4E7D-ADA8-3D69C40A068C}"/>
              </a:ext>
            </a:extLst>
          </p:cNvPr>
          <p:cNvSpPr/>
          <p:nvPr/>
        </p:nvSpPr>
        <p:spPr>
          <a:xfrm>
            <a:off x="423081" y="354842"/>
            <a:ext cx="3548418" cy="484495"/>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dirty="0">
                <a:solidFill>
                  <a:schemeClr val="tx1"/>
                </a:solidFill>
              </a:rPr>
              <a:t>EJEMPLIFICANDO</a:t>
            </a:r>
            <a:endParaRPr lang="en-US" sz="2800" dirty="0">
              <a:solidFill>
                <a:schemeClr val="tx1"/>
              </a:solidFill>
            </a:endParaRPr>
          </a:p>
        </p:txBody>
      </p:sp>
    </p:spTree>
    <p:extLst>
      <p:ext uri="{BB962C8B-B14F-4D97-AF65-F5344CB8AC3E}">
        <p14:creationId xmlns:p14="http://schemas.microsoft.com/office/powerpoint/2010/main" val="251635552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bre: forma 6">
            <a:extLst>
              <a:ext uri="{FF2B5EF4-FFF2-40B4-BE49-F238E27FC236}">
                <a16:creationId xmlns:a16="http://schemas.microsoft.com/office/drawing/2014/main" id="{5B93BB17-8F7F-4E29-9F71-5EE3BA13D388}"/>
              </a:ext>
            </a:extLst>
          </p:cNvPr>
          <p:cNvSpPr/>
          <p:nvPr/>
        </p:nvSpPr>
        <p:spPr>
          <a:xfrm>
            <a:off x="1345610" y="1093944"/>
            <a:ext cx="7394530" cy="2734435"/>
          </a:xfrm>
          <a:custGeom>
            <a:avLst/>
            <a:gdLst>
              <a:gd name="connsiteX0" fmla="*/ 455748 w 2734435"/>
              <a:gd name="connsiteY0" fmla="*/ 0 h 5635651"/>
              <a:gd name="connsiteX1" fmla="*/ 2278687 w 2734435"/>
              <a:gd name="connsiteY1" fmla="*/ 0 h 5635651"/>
              <a:gd name="connsiteX2" fmla="*/ 2734435 w 2734435"/>
              <a:gd name="connsiteY2" fmla="*/ 455748 h 5635651"/>
              <a:gd name="connsiteX3" fmla="*/ 2734435 w 2734435"/>
              <a:gd name="connsiteY3" fmla="*/ 5635651 h 5635651"/>
              <a:gd name="connsiteX4" fmla="*/ 2734435 w 2734435"/>
              <a:gd name="connsiteY4" fmla="*/ 5635651 h 5635651"/>
              <a:gd name="connsiteX5" fmla="*/ 0 w 2734435"/>
              <a:gd name="connsiteY5" fmla="*/ 5635651 h 5635651"/>
              <a:gd name="connsiteX6" fmla="*/ 0 w 2734435"/>
              <a:gd name="connsiteY6" fmla="*/ 5635651 h 5635651"/>
              <a:gd name="connsiteX7" fmla="*/ 0 w 2734435"/>
              <a:gd name="connsiteY7" fmla="*/ 455748 h 5635651"/>
              <a:gd name="connsiteX8" fmla="*/ 455748 w 2734435"/>
              <a:gd name="connsiteY8" fmla="*/ 0 h 56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4435" h="5635651">
                <a:moveTo>
                  <a:pt x="2734435" y="939294"/>
                </a:moveTo>
                <a:lnTo>
                  <a:pt x="2734435" y="4696357"/>
                </a:lnTo>
                <a:cubicBezTo>
                  <a:pt x="2734435" y="5215115"/>
                  <a:pt x="2635432" y="5635650"/>
                  <a:pt x="2513305" y="5635650"/>
                </a:cubicBezTo>
                <a:lnTo>
                  <a:pt x="0" y="5635650"/>
                </a:lnTo>
                <a:lnTo>
                  <a:pt x="0" y="5635650"/>
                </a:lnTo>
                <a:lnTo>
                  <a:pt x="0" y="1"/>
                </a:lnTo>
                <a:lnTo>
                  <a:pt x="0" y="1"/>
                </a:lnTo>
                <a:lnTo>
                  <a:pt x="2513305" y="1"/>
                </a:lnTo>
                <a:cubicBezTo>
                  <a:pt x="2635432" y="1"/>
                  <a:pt x="2734435" y="420536"/>
                  <a:pt x="2734435" y="939294"/>
                </a:cubicBezTo>
                <a:close/>
              </a:path>
            </a:pathLst>
          </a:custGeom>
          <a:solidFill>
            <a:srgbClr val="F6B9BD">
              <a:alpha val="90000"/>
            </a:srgbClr>
          </a:solidFill>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167774" rIns="202064" bIns="167774" numCol="1" spcCol="1270" anchor="ctr" anchorCtr="0">
            <a:noAutofit/>
          </a:bodyPr>
          <a:lstStyle/>
          <a:p>
            <a:pPr marL="171450" lvl="1" indent="-171450" algn="just" defTabSz="800100">
              <a:lnSpc>
                <a:spcPct val="90000"/>
              </a:lnSpc>
              <a:spcBef>
                <a:spcPct val="0"/>
              </a:spcBef>
              <a:spcAft>
                <a:spcPct val="15000"/>
              </a:spcAft>
              <a:buChar char="•"/>
            </a:pPr>
            <a:r>
              <a:rPr lang="es-PE" sz="1800" kern="1200" dirty="0"/>
              <a:t>El propósito de aprendizaje es lo que se espera que logren los estudiantes en una experiencia de aprendizaje, se vincula con la situación y con las competencias que se espera desarrollen.</a:t>
            </a:r>
          </a:p>
          <a:p>
            <a:pPr lvl="1" algn="just" defTabSz="800100">
              <a:lnSpc>
                <a:spcPct val="90000"/>
              </a:lnSpc>
              <a:spcBef>
                <a:spcPct val="0"/>
              </a:spcBef>
              <a:spcAft>
                <a:spcPct val="15000"/>
              </a:spcAft>
            </a:pPr>
            <a:endParaRPr lang="es-ES" sz="1800" kern="1200" dirty="0"/>
          </a:p>
          <a:p>
            <a:pPr marL="171450" lvl="1" indent="-171450" algn="just" defTabSz="800100">
              <a:lnSpc>
                <a:spcPct val="90000"/>
              </a:lnSpc>
              <a:spcBef>
                <a:spcPct val="0"/>
              </a:spcBef>
              <a:spcAft>
                <a:spcPct val="15000"/>
              </a:spcAft>
              <a:buChar char="•"/>
            </a:pPr>
            <a:r>
              <a:rPr lang="es-PE" sz="1800" kern="1200" dirty="0"/>
              <a:t>El docente debe plantear los propósitos de aprendizaje a partir de la información obtenida (logros, avances y aspectos de mejora) y el análisis de las evidencias de aprendizaje de los y las estudiantes, con la finalidad de trabajar a partir de su nivel real de aprendizaje.</a:t>
            </a:r>
            <a:endParaRPr lang="es-ES" sz="1800" kern="1200" dirty="0"/>
          </a:p>
        </p:txBody>
      </p:sp>
      <p:sp>
        <p:nvSpPr>
          <p:cNvPr id="2" name="Flecha: pentágono 1">
            <a:extLst>
              <a:ext uri="{FF2B5EF4-FFF2-40B4-BE49-F238E27FC236}">
                <a16:creationId xmlns:a16="http://schemas.microsoft.com/office/drawing/2014/main" id="{D2B24092-306E-43B0-9A22-4F8FEFAB1084}"/>
              </a:ext>
            </a:extLst>
          </p:cNvPr>
          <p:cNvSpPr/>
          <p:nvPr/>
        </p:nvSpPr>
        <p:spPr>
          <a:xfrm>
            <a:off x="510540" y="129540"/>
            <a:ext cx="2423160"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De los propósitos de aprendizaje</a:t>
            </a:r>
            <a:endParaRPr lang="en-US" dirty="0"/>
          </a:p>
        </p:txBody>
      </p:sp>
    </p:spTree>
    <p:extLst>
      <p:ext uri="{BB962C8B-B14F-4D97-AF65-F5344CB8AC3E}">
        <p14:creationId xmlns:p14="http://schemas.microsoft.com/office/powerpoint/2010/main" val="2140139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97062556"/>
              </p:ext>
            </p:extLst>
          </p:nvPr>
        </p:nvGraphicFramePr>
        <p:xfrm>
          <a:off x="-76200" y="886198"/>
          <a:ext cx="9063613" cy="3703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pentágono 3">
            <a:extLst>
              <a:ext uri="{FF2B5EF4-FFF2-40B4-BE49-F238E27FC236}">
                <a16:creationId xmlns:a16="http://schemas.microsoft.com/office/drawing/2014/main" id="{759F9356-CAF8-492C-B433-D085992EF4D6}"/>
              </a:ext>
            </a:extLst>
          </p:cNvPr>
          <p:cNvSpPr/>
          <p:nvPr/>
        </p:nvSpPr>
        <p:spPr>
          <a:xfrm>
            <a:off x="251460" y="190500"/>
            <a:ext cx="2301240" cy="5867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De la evaluación</a:t>
            </a:r>
            <a:endParaRPr lang="en-US" dirty="0"/>
          </a:p>
        </p:txBody>
      </p:sp>
    </p:spTree>
    <p:extLst>
      <p:ext uri="{BB962C8B-B14F-4D97-AF65-F5344CB8AC3E}">
        <p14:creationId xmlns:p14="http://schemas.microsoft.com/office/powerpoint/2010/main" val="274075818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178525339"/>
              </p:ext>
            </p:extLst>
          </p:nvPr>
        </p:nvGraphicFramePr>
        <p:xfrm>
          <a:off x="413854" y="68419"/>
          <a:ext cx="8676806" cy="4534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esquinas redondeadas 3">
            <a:extLst>
              <a:ext uri="{FF2B5EF4-FFF2-40B4-BE49-F238E27FC236}">
                <a16:creationId xmlns:a16="http://schemas.microsoft.com/office/drawing/2014/main" id="{E50BDBCF-50A8-48D5-9091-29C7043BB0FB}"/>
              </a:ext>
            </a:extLst>
          </p:cNvPr>
          <p:cNvSpPr/>
          <p:nvPr/>
        </p:nvSpPr>
        <p:spPr>
          <a:xfrm>
            <a:off x="2818046" y="457889"/>
            <a:ext cx="6174889" cy="441064"/>
          </a:xfrm>
          <a:prstGeom prst="roundRect">
            <a:avLst/>
          </a:prstGeom>
          <a:solidFill>
            <a:srgbClr val="F6B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a:solidFill>
                  <a:schemeClr val="tx1"/>
                </a:solidFill>
              </a:rPr>
              <a:t>La secuencia de actividades o de acciones planteadas debe presentar un orden lógico y ser coherente con la intención de lograr el propósito planteado</a:t>
            </a:r>
            <a:endParaRPr lang="es-PE" sz="1200" dirty="0">
              <a:solidFill>
                <a:schemeClr val="tx1"/>
              </a:solidFill>
            </a:endParaRPr>
          </a:p>
        </p:txBody>
      </p:sp>
      <p:sp>
        <p:nvSpPr>
          <p:cNvPr id="5" name="Rectángulo 4">
            <a:extLst>
              <a:ext uri="{FF2B5EF4-FFF2-40B4-BE49-F238E27FC236}">
                <a16:creationId xmlns:a16="http://schemas.microsoft.com/office/drawing/2014/main" id="{9B013133-E56F-442B-BAC0-8B0CE1F25720}"/>
              </a:ext>
            </a:extLst>
          </p:cNvPr>
          <p:cNvSpPr/>
          <p:nvPr/>
        </p:nvSpPr>
        <p:spPr>
          <a:xfrm>
            <a:off x="2818046" y="969492"/>
            <a:ext cx="6174889" cy="441064"/>
          </a:xfrm>
          <a:prstGeom prst="rect">
            <a:avLst/>
          </a:prstGeom>
          <a:solidFill>
            <a:srgbClr val="F6B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a:solidFill>
                  <a:schemeClr val="tx1"/>
                </a:solidFill>
              </a:rPr>
              <a:t>La secuencia de actividades o acciones debe verse claramente relacionada con la situación planteada y  le permitan enfrentar la situación planteada.</a:t>
            </a:r>
            <a:endParaRPr lang="es-PE" sz="1200" dirty="0">
              <a:solidFill>
                <a:schemeClr val="tx1"/>
              </a:solidFill>
            </a:endParaRPr>
          </a:p>
        </p:txBody>
      </p:sp>
      <p:sp>
        <p:nvSpPr>
          <p:cNvPr id="6" name="Rectángulo 5">
            <a:extLst>
              <a:ext uri="{FF2B5EF4-FFF2-40B4-BE49-F238E27FC236}">
                <a16:creationId xmlns:a16="http://schemas.microsoft.com/office/drawing/2014/main" id="{0F9F0838-764F-4318-B375-1B2E4D098D45}"/>
              </a:ext>
            </a:extLst>
          </p:cNvPr>
          <p:cNvSpPr/>
          <p:nvPr/>
        </p:nvSpPr>
        <p:spPr>
          <a:xfrm>
            <a:off x="2818046" y="1474300"/>
            <a:ext cx="6174889" cy="441065"/>
          </a:xfrm>
          <a:prstGeom prst="rect">
            <a:avLst/>
          </a:prstGeom>
          <a:solidFill>
            <a:srgbClr val="F6B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PE" sz="1200" dirty="0">
                <a:solidFill>
                  <a:schemeClr val="tx1"/>
                </a:solidFill>
              </a:rPr>
              <a:t>La </a:t>
            </a:r>
            <a:r>
              <a:rPr lang="es-PE" sz="1200" b="1" i="1" u="sng" dirty="0">
                <a:solidFill>
                  <a:schemeClr val="tx1"/>
                </a:solidFill>
              </a:rPr>
              <a:t>secuencia de actividades </a:t>
            </a:r>
            <a:r>
              <a:rPr lang="es-PE" sz="1200" dirty="0">
                <a:solidFill>
                  <a:schemeClr val="tx1"/>
                </a:solidFill>
              </a:rPr>
              <a:t>visualizan con claridad cómo hace el estudiante para generar las versiones preliminares de los </a:t>
            </a:r>
            <a:r>
              <a:rPr lang="es-PE" sz="1200" b="1" i="1" u="sng" dirty="0">
                <a:solidFill>
                  <a:schemeClr val="tx1"/>
                </a:solidFill>
              </a:rPr>
              <a:t>productos y/o actuaciones</a:t>
            </a:r>
            <a:r>
              <a:rPr lang="es-PE" sz="1200" dirty="0">
                <a:solidFill>
                  <a:schemeClr val="tx1"/>
                </a:solidFill>
              </a:rPr>
              <a:t>.</a:t>
            </a:r>
            <a:endParaRPr lang="es-ES" sz="1200" dirty="0">
              <a:solidFill>
                <a:schemeClr val="tx1"/>
              </a:solidFill>
            </a:endParaRPr>
          </a:p>
        </p:txBody>
      </p:sp>
      <p:sp>
        <p:nvSpPr>
          <p:cNvPr id="7" name="Rectángulo 6">
            <a:extLst>
              <a:ext uri="{FF2B5EF4-FFF2-40B4-BE49-F238E27FC236}">
                <a16:creationId xmlns:a16="http://schemas.microsoft.com/office/drawing/2014/main" id="{5E697760-E1A0-416F-81DC-22742FF4AAB1}"/>
              </a:ext>
            </a:extLst>
          </p:cNvPr>
          <p:cNvSpPr/>
          <p:nvPr/>
        </p:nvSpPr>
        <p:spPr>
          <a:xfrm>
            <a:off x="2818046" y="1988677"/>
            <a:ext cx="6174889" cy="609683"/>
          </a:xfrm>
          <a:prstGeom prst="rect">
            <a:avLst/>
          </a:prstGeom>
          <a:solidFill>
            <a:srgbClr val="F6B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a:solidFill>
                  <a:schemeClr val="tx1"/>
                </a:solidFill>
              </a:rPr>
              <a:t>Este conjunto de actividades o acciones llevará al estudiante a poner en juego diversas competencias en el marco de los enfoques asociados a ellas que guían sus procesos de construcción. </a:t>
            </a:r>
            <a:endParaRPr lang="es-PE" sz="1200" dirty="0">
              <a:solidFill>
                <a:schemeClr val="tx1"/>
              </a:solidFill>
            </a:endParaRPr>
          </a:p>
        </p:txBody>
      </p:sp>
      <p:sp>
        <p:nvSpPr>
          <p:cNvPr id="8" name="Rectángulo 7">
            <a:extLst>
              <a:ext uri="{FF2B5EF4-FFF2-40B4-BE49-F238E27FC236}">
                <a16:creationId xmlns:a16="http://schemas.microsoft.com/office/drawing/2014/main" id="{FE07881A-914E-453E-80DE-3A1D11B72216}"/>
              </a:ext>
            </a:extLst>
          </p:cNvPr>
          <p:cNvSpPr/>
          <p:nvPr/>
        </p:nvSpPr>
        <p:spPr>
          <a:xfrm>
            <a:off x="2818046" y="2671772"/>
            <a:ext cx="6174889" cy="645547"/>
          </a:xfrm>
          <a:prstGeom prst="rect">
            <a:avLst/>
          </a:prstGeom>
          <a:solidFill>
            <a:srgbClr val="F6B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a:solidFill>
                  <a:schemeClr val="tx1"/>
                </a:solidFill>
              </a:rPr>
              <a:t>La secuencia de actividades o acciones debe plantear la conexión con el uso de los diversos materiales educativos, como cuadernos de trabajo, fichas de autoaprendizaje, recursos y aplicaciones de las tabletas, fuentes escritas y orales, entre otros. </a:t>
            </a:r>
            <a:endParaRPr lang="es-PE" sz="1200" dirty="0">
              <a:solidFill>
                <a:schemeClr val="tx1"/>
              </a:solidFill>
            </a:endParaRPr>
          </a:p>
        </p:txBody>
      </p:sp>
      <p:sp>
        <p:nvSpPr>
          <p:cNvPr id="9" name="Rectángulo 8">
            <a:extLst>
              <a:ext uri="{FF2B5EF4-FFF2-40B4-BE49-F238E27FC236}">
                <a16:creationId xmlns:a16="http://schemas.microsoft.com/office/drawing/2014/main" id="{AD0EDB05-E3BC-4229-A300-5D74183CBEA7}"/>
              </a:ext>
            </a:extLst>
          </p:cNvPr>
          <p:cNvSpPr/>
          <p:nvPr/>
        </p:nvSpPr>
        <p:spPr>
          <a:xfrm>
            <a:off x="2818046" y="3390731"/>
            <a:ext cx="6174889" cy="473335"/>
          </a:xfrm>
          <a:prstGeom prst="rect">
            <a:avLst/>
          </a:prstGeom>
          <a:solidFill>
            <a:srgbClr val="F6B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a:solidFill>
                  <a:schemeClr val="tx1"/>
                </a:solidFill>
              </a:rPr>
              <a:t>Las actividades o acciones deben promover el diálogo de saberes, intercultural y/o intergeneracional, para la comprensión desde diferentes perspectivas. </a:t>
            </a:r>
            <a:endParaRPr lang="es-PE" sz="1200" dirty="0">
              <a:solidFill>
                <a:schemeClr val="tx1"/>
              </a:solidFill>
            </a:endParaRPr>
          </a:p>
        </p:txBody>
      </p:sp>
      <p:sp>
        <p:nvSpPr>
          <p:cNvPr id="10" name="Rectángulo 9">
            <a:extLst>
              <a:ext uri="{FF2B5EF4-FFF2-40B4-BE49-F238E27FC236}">
                <a16:creationId xmlns:a16="http://schemas.microsoft.com/office/drawing/2014/main" id="{94F61FCE-DB1C-4861-9213-96C73A1F9F4E}"/>
              </a:ext>
            </a:extLst>
          </p:cNvPr>
          <p:cNvSpPr/>
          <p:nvPr/>
        </p:nvSpPr>
        <p:spPr>
          <a:xfrm>
            <a:off x="2818051" y="3924858"/>
            <a:ext cx="6174884" cy="599727"/>
          </a:xfrm>
          <a:prstGeom prst="rect">
            <a:avLst/>
          </a:prstGeom>
          <a:solidFill>
            <a:srgbClr val="F6B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a:solidFill>
                  <a:schemeClr val="tx1"/>
                </a:solidFill>
              </a:rPr>
              <a:t>Las actividades o acciones planteadas deben promover que el estudiante organice sus tiempos, realice acciones para lograr los propósitos, autoevalúe 17 sus procesos, avances y dificultades, entre otras acciones que favorezcan el desarrollo de la gestión autónoma de sus aprendizajes.</a:t>
            </a:r>
            <a:endParaRPr lang="es-PE" sz="1200" dirty="0">
              <a:solidFill>
                <a:schemeClr val="tx1"/>
              </a:solidFill>
            </a:endParaRPr>
          </a:p>
        </p:txBody>
      </p:sp>
      <p:sp>
        <p:nvSpPr>
          <p:cNvPr id="11" name="Flecha: pentágono 10">
            <a:extLst>
              <a:ext uri="{FF2B5EF4-FFF2-40B4-BE49-F238E27FC236}">
                <a16:creationId xmlns:a16="http://schemas.microsoft.com/office/drawing/2014/main" id="{37D45ACC-209C-40F3-B6DA-B5335B1EFC41}"/>
              </a:ext>
            </a:extLst>
          </p:cNvPr>
          <p:cNvSpPr/>
          <p:nvPr/>
        </p:nvSpPr>
        <p:spPr>
          <a:xfrm>
            <a:off x="647700" y="289560"/>
            <a:ext cx="2095491" cy="7086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De la secuencia de actividades </a:t>
            </a:r>
            <a:endParaRPr lang="en-US" dirty="0"/>
          </a:p>
        </p:txBody>
      </p:sp>
      <p:pic>
        <p:nvPicPr>
          <p:cNvPr id="12" name="Imagen 11">
            <a:extLst>
              <a:ext uri="{FF2B5EF4-FFF2-40B4-BE49-F238E27FC236}">
                <a16:creationId xmlns:a16="http://schemas.microsoft.com/office/drawing/2014/main" id="{63F93739-A7BC-4A22-BD5B-6C3AB35F91C2}"/>
              </a:ext>
            </a:extLst>
          </p:cNvPr>
          <p:cNvPicPr>
            <a:picLocks noChangeAspect="1"/>
          </p:cNvPicPr>
          <p:nvPr/>
        </p:nvPicPr>
        <p:blipFill rotWithShape="1">
          <a:blip r:embed="rId7"/>
          <a:srcRect l="5344" t="13269"/>
          <a:stretch/>
        </p:blipFill>
        <p:spPr>
          <a:xfrm>
            <a:off x="521547" y="1612052"/>
            <a:ext cx="2069210" cy="1212427"/>
          </a:xfrm>
          <a:prstGeom prst="rect">
            <a:avLst/>
          </a:prstGeom>
        </p:spPr>
      </p:pic>
    </p:spTree>
    <p:extLst>
      <p:ext uri="{BB962C8B-B14F-4D97-AF65-F5344CB8AC3E}">
        <p14:creationId xmlns:p14="http://schemas.microsoft.com/office/powerpoint/2010/main" val="166042033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416818" y="1386673"/>
            <a:ext cx="6812782" cy="1517301"/>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3200" b="1" dirty="0">
                <a:ln w="22225">
                  <a:solidFill>
                    <a:schemeClr val="accent2"/>
                  </a:solidFill>
                  <a:prstDash val="solid"/>
                </a:ln>
                <a:solidFill>
                  <a:schemeClr val="tx1"/>
                </a:solidFill>
              </a:rPr>
              <a:t>Evaluación y retroalimentación</a:t>
            </a:r>
          </a:p>
        </p:txBody>
      </p:sp>
    </p:spTree>
    <p:extLst>
      <p:ext uri="{BB962C8B-B14F-4D97-AF65-F5344CB8AC3E}">
        <p14:creationId xmlns:p14="http://schemas.microsoft.com/office/powerpoint/2010/main" val="165831541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316334" y="170822"/>
            <a:ext cx="6461090" cy="689790"/>
          </a:xfrm>
          <a:prstGeom prst="roundRect">
            <a:avLst/>
          </a:prstGeom>
          <a:solidFill>
            <a:srgbClr val="F6B9B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1800" dirty="0"/>
              <a:t>Evaluación formativa como aspecto clave para el desarrollo de competencias desde procesos de aprendizaje híbridos</a:t>
            </a:r>
            <a:endParaRPr lang="es-PE" sz="1800" dirty="0"/>
          </a:p>
        </p:txBody>
      </p:sp>
      <p:sp>
        <p:nvSpPr>
          <p:cNvPr id="3" name="Rectángulo 2">
            <a:extLst>
              <a:ext uri="{FF2B5EF4-FFF2-40B4-BE49-F238E27FC236}">
                <a16:creationId xmlns:a16="http://schemas.microsoft.com/office/drawing/2014/main" id="{A89D76A4-FB44-4C67-8839-013FE2D917AD}"/>
              </a:ext>
            </a:extLst>
          </p:cNvPr>
          <p:cNvSpPr/>
          <p:nvPr/>
        </p:nvSpPr>
        <p:spPr>
          <a:xfrm>
            <a:off x="2499383" y="1679448"/>
            <a:ext cx="2303020" cy="2749296"/>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v"/>
            </a:pPr>
            <a:r>
              <a:rPr lang="es-MX" sz="1200" dirty="0">
                <a:solidFill>
                  <a:schemeClr val="tx1"/>
                </a:solidFill>
              </a:rPr>
              <a:t>Partir del análisis de las evidencias de aprendizaje.</a:t>
            </a:r>
          </a:p>
          <a:p>
            <a:pPr marL="171450" indent="-171450" algn="just">
              <a:buFont typeface="Wingdings" panose="05000000000000000000" pitchFamily="2" charset="2"/>
              <a:buChar char="v"/>
            </a:pPr>
            <a:r>
              <a:rPr lang="es-MX" sz="1200" dirty="0">
                <a:solidFill>
                  <a:schemeClr val="tx1"/>
                </a:solidFill>
              </a:rPr>
              <a:t> Retroalimentación oportuna al estudiante para que reconozca sus fortalezas, dificultades y necesidades.</a:t>
            </a:r>
          </a:p>
          <a:p>
            <a:pPr marL="171450" indent="-171450" algn="just">
              <a:buFont typeface="Wingdings" panose="05000000000000000000" pitchFamily="2" charset="2"/>
              <a:buChar char="v"/>
            </a:pPr>
            <a:r>
              <a:rPr lang="es-MX" sz="1200" dirty="0">
                <a:solidFill>
                  <a:schemeClr val="tx1"/>
                </a:solidFill>
              </a:rPr>
              <a:t>Promover en sus estudiantes el análisis de sus evidencia.</a:t>
            </a:r>
          </a:p>
          <a:p>
            <a:pPr marL="171450" indent="-171450" algn="just">
              <a:buFont typeface="Wingdings" panose="05000000000000000000" pitchFamily="2" charset="2"/>
              <a:buChar char="v"/>
            </a:pPr>
            <a:r>
              <a:rPr lang="es-MX" sz="1200" dirty="0">
                <a:solidFill>
                  <a:schemeClr val="tx1"/>
                </a:solidFill>
              </a:rPr>
              <a:t>Desarrollo de la autónoma.</a:t>
            </a:r>
          </a:p>
          <a:p>
            <a:pPr marL="171450" indent="-171450" algn="just">
              <a:buFont typeface="Wingdings" panose="05000000000000000000" pitchFamily="2" charset="2"/>
              <a:buChar char="v"/>
            </a:pPr>
            <a:r>
              <a:rPr lang="es-MX" sz="1200" dirty="0">
                <a:solidFill>
                  <a:schemeClr val="tx1"/>
                </a:solidFill>
              </a:rPr>
              <a:t>Analizar la práctica docente.</a:t>
            </a:r>
          </a:p>
          <a:p>
            <a:pPr marL="171450" indent="-171450" algn="just">
              <a:buFont typeface="Wingdings" panose="05000000000000000000" pitchFamily="2" charset="2"/>
              <a:buChar char="v"/>
            </a:pPr>
            <a:r>
              <a:rPr lang="es-MX" sz="1200" dirty="0">
                <a:solidFill>
                  <a:schemeClr val="tx1"/>
                </a:solidFill>
              </a:rPr>
              <a:t>Tomar decisiones sobre los aspectos a mejorar para facilitar el aprendizaje de los y las estudiantes. </a:t>
            </a:r>
          </a:p>
          <a:p>
            <a:pPr algn="just"/>
            <a:endParaRPr lang="es-PE" sz="1200" dirty="0">
              <a:solidFill>
                <a:schemeClr val="tx1"/>
              </a:solidFill>
            </a:endParaRPr>
          </a:p>
        </p:txBody>
      </p:sp>
      <p:sp>
        <p:nvSpPr>
          <p:cNvPr id="4" name="Rectángulo 3">
            <a:extLst>
              <a:ext uri="{FF2B5EF4-FFF2-40B4-BE49-F238E27FC236}">
                <a16:creationId xmlns:a16="http://schemas.microsoft.com/office/drawing/2014/main" id="{2A40658D-4B3B-4DE4-9EAF-F4F3FD51729E}"/>
              </a:ext>
            </a:extLst>
          </p:cNvPr>
          <p:cNvSpPr/>
          <p:nvPr/>
        </p:nvSpPr>
        <p:spPr>
          <a:xfrm>
            <a:off x="84122" y="935736"/>
            <a:ext cx="2303020" cy="3493008"/>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Ø"/>
            </a:pPr>
            <a:r>
              <a:rPr lang="es-MX" sz="1200" dirty="0">
                <a:solidFill>
                  <a:schemeClr val="tx1"/>
                </a:solidFill>
              </a:rPr>
              <a:t>Evidencias relevantes y potentes, que permitan visibilizar y recoger información de desarrollo de las competencias de los y las estudiantes. </a:t>
            </a:r>
          </a:p>
          <a:p>
            <a:pPr marL="171450" indent="-171450" algn="just">
              <a:buFont typeface="Wingdings" panose="05000000000000000000" pitchFamily="2" charset="2"/>
              <a:buChar char="Ø"/>
            </a:pPr>
            <a:r>
              <a:rPr lang="es-MX" sz="1200" dirty="0">
                <a:solidFill>
                  <a:schemeClr val="tx1"/>
                </a:solidFill>
              </a:rPr>
              <a:t>Se realiza en función de criterios establecidos y compartidos.</a:t>
            </a:r>
          </a:p>
          <a:p>
            <a:pPr marL="171450" indent="-171450" algn="just">
              <a:buFont typeface="Wingdings" panose="05000000000000000000" pitchFamily="2" charset="2"/>
              <a:buChar char="Ø"/>
            </a:pPr>
            <a:r>
              <a:rPr lang="es-MX" sz="1200" dirty="0">
                <a:solidFill>
                  <a:schemeClr val="tx1"/>
                </a:solidFill>
              </a:rPr>
              <a:t>Las evidencias son actuaciones o producciones.</a:t>
            </a:r>
          </a:p>
          <a:p>
            <a:pPr marL="171450" indent="-171450" algn="just">
              <a:buFont typeface="Wingdings" panose="05000000000000000000" pitchFamily="2" charset="2"/>
              <a:buChar char="Ø"/>
            </a:pPr>
            <a:r>
              <a:rPr lang="es-MX" sz="1200" dirty="0">
                <a:solidFill>
                  <a:schemeClr val="tx1"/>
                </a:solidFill>
              </a:rPr>
              <a:t> En momentos de trabajo presencial o a distancia.</a:t>
            </a:r>
          </a:p>
          <a:p>
            <a:pPr marL="171450" indent="-171450" algn="just">
              <a:buFont typeface="Wingdings" panose="05000000000000000000" pitchFamily="2" charset="2"/>
              <a:buChar char="Ø"/>
            </a:pPr>
            <a:r>
              <a:rPr lang="es-MX" sz="1200" dirty="0">
                <a:solidFill>
                  <a:schemeClr val="tx1"/>
                </a:solidFill>
              </a:rPr>
              <a:t>Se debe procurar diversas formas, lenguajes y recursos para la presentación de las evidencias</a:t>
            </a:r>
          </a:p>
          <a:p>
            <a:pPr marL="171450" indent="-171450" algn="just">
              <a:buFont typeface="Wingdings" panose="05000000000000000000" pitchFamily="2" charset="2"/>
              <a:buChar char="Ø"/>
            </a:pPr>
            <a:r>
              <a:rPr lang="es-MX" sz="1200" dirty="0">
                <a:solidFill>
                  <a:schemeClr val="tx1"/>
                </a:solidFill>
              </a:rPr>
              <a:t>Orienta</a:t>
            </a:r>
            <a:endParaRPr lang="es-PE" sz="1200" dirty="0">
              <a:solidFill>
                <a:schemeClr val="tx1"/>
              </a:solidFill>
            </a:endParaRPr>
          </a:p>
        </p:txBody>
      </p:sp>
      <p:sp>
        <p:nvSpPr>
          <p:cNvPr id="5" name="Rectángulo 4">
            <a:extLst>
              <a:ext uri="{FF2B5EF4-FFF2-40B4-BE49-F238E27FC236}">
                <a16:creationId xmlns:a16="http://schemas.microsoft.com/office/drawing/2014/main" id="{3A48BECB-765B-44AB-B2E4-22219E33134F}"/>
              </a:ext>
            </a:extLst>
          </p:cNvPr>
          <p:cNvSpPr/>
          <p:nvPr/>
        </p:nvSpPr>
        <p:spPr>
          <a:xfrm>
            <a:off x="4934446" y="2028921"/>
            <a:ext cx="2151175" cy="2399823"/>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q"/>
            </a:pPr>
            <a:r>
              <a:rPr lang="es-MX" sz="1200" dirty="0">
                <a:solidFill>
                  <a:schemeClr val="tx1"/>
                </a:solidFill>
              </a:rPr>
              <a:t>Comunicar Los criterios de evaluación. </a:t>
            </a:r>
          </a:p>
          <a:p>
            <a:pPr marL="171450" indent="-171450" algn="just">
              <a:buFont typeface="Wingdings" panose="05000000000000000000" pitchFamily="2" charset="2"/>
              <a:buChar char="q"/>
            </a:pPr>
            <a:r>
              <a:rPr lang="es-MX" sz="1200" dirty="0">
                <a:solidFill>
                  <a:schemeClr val="tx1"/>
                </a:solidFill>
              </a:rPr>
              <a:t>Evaluar los criterios (proceso, final).</a:t>
            </a:r>
          </a:p>
          <a:p>
            <a:pPr marL="171450" indent="-171450" algn="just">
              <a:buFont typeface="Wingdings" panose="05000000000000000000" pitchFamily="2" charset="2"/>
              <a:buChar char="q"/>
            </a:pPr>
            <a:r>
              <a:rPr lang="es-MX" sz="1200" dirty="0">
                <a:solidFill>
                  <a:schemeClr val="tx1"/>
                </a:solidFill>
              </a:rPr>
              <a:t>El portafolio debe contener productos y todo aquello que se considere importante.</a:t>
            </a:r>
          </a:p>
          <a:p>
            <a:pPr marL="171450" indent="-171450" algn="just">
              <a:buFont typeface="Wingdings" panose="05000000000000000000" pitchFamily="2" charset="2"/>
              <a:buChar char="q"/>
            </a:pPr>
            <a:r>
              <a:rPr lang="es-MX" sz="1200" dirty="0">
                <a:solidFill>
                  <a:schemeClr val="tx1"/>
                </a:solidFill>
              </a:rPr>
              <a:t>El formato y el tipo de presentación no es importante, sino que refleje el progreso del estudiante. </a:t>
            </a:r>
          </a:p>
        </p:txBody>
      </p:sp>
      <p:sp>
        <p:nvSpPr>
          <p:cNvPr id="6" name="Rectángulo 5">
            <a:extLst>
              <a:ext uri="{FF2B5EF4-FFF2-40B4-BE49-F238E27FC236}">
                <a16:creationId xmlns:a16="http://schemas.microsoft.com/office/drawing/2014/main" id="{E1B2AFD6-3930-4223-A10F-47D4349C2F7F}"/>
              </a:ext>
            </a:extLst>
          </p:cNvPr>
          <p:cNvSpPr/>
          <p:nvPr/>
        </p:nvSpPr>
        <p:spPr>
          <a:xfrm>
            <a:off x="7194502" y="1744980"/>
            <a:ext cx="1865376" cy="2694432"/>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000" dirty="0">
                <a:solidFill>
                  <a:schemeClr val="tx1"/>
                </a:solidFill>
              </a:rPr>
              <a:t>En el caso de EBE y con discapacidad se considera la evaluación psicopedagógica, los Planes de Orientación Individual (POI), Planes Individuales de Atención (PIA) y la identificación de acciones observables para evaluar las actividades de aprendizaje, en el marco de la EF. Para los estudiantes con discapacidad, en lugar de plantear un producto como resultado del desarrollo de la </a:t>
            </a:r>
            <a:r>
              <a:rPr lang="es-MX" sz="1000" dirty="0" err="1">
                <a:solidFill>
                  <a:schemeClr val="tx1"/>
                </a:solidFill>
              </a:rPr>
              <a:t>EdA</a:t>
            </a:r>
            <a:r>
              <a:rPr lang="es-MX" sz="1000" dirty="0">
                <a:solidFill>
                  <a:schemeClr val="tx1"/>
                </a:solidFill>
              </a:rPr>
              <a:t>, es más pertinente que demuestren lo aprendido a través de evidencias en cada actividad. </a:t>
            </a:r>
            <a:endParaRPr lang="es-PE" sz="1000" dirty="0">
              <a:solidFill>
                <a:schemeClr val="tx1"/>
              </a:solidFill>
            </a:endParaRPr>
          </a:p>
        </p:txBody>
      </p:sp>
    </p:spTree>
    <p:extLst>
      <p:ext uri="{BB962C8B-B14F-4D97-AF65-F5344CB8AC3E}">
        <p14:creationId xmlns:p14="http://schemas.microsoft.com/office/powerpoint/2010/main" val="400299094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E3C529C-452D-4D56-874A-1DBE859B4E29}"/>
              </a:ext>
            </a:extLst>
          </p:cNvPr>
          <p:cNvPicPr>
            <a:picLocks noChangeAspect="1"/>
          </p:cNvPicPr>
          <p:nvPr/>
        </p:nvPicPr>
        <p:blipFill rotWithShape="1">
          <a:blip r:embed="rId2"/>
          <a:srcRect l="8296" t="17775" r="40923" b="30961"/>
          <a:stretch/>
        </p:blipFill>
        <p:spPr>
          <a:xfrm>
            <a:off x="4313459" y="1981200"/>
            <a:ext cx="4617181" cy="2484119"/>
          </a:xfrm>
          <a:prstGeom prst="rect">
            <a:avLst/>
          </a:prstGeom>
        </p:spPr>
      </p:pic>
      <p:sp>
        <p:nvSpPr>
          <p:cNvPr id="2" name="Flecha: pentágono 1">
            <a:extLst>
              <a:ext uri="{FF2B5EF4-FFF2-40B4-BE49-F238E27FC236}">
                <a16:creationId xmlns:a16="http://schemas.microsoft.com/office/drawing/2014/main" id="{E3809ED1-3EDA-4FCE-A32B-BA43DBCF6861}"/>
              </a:ext>
            </a:extLst>
          </p:cNvPr>
          <p:cNvSpPr/>
          <p:nvPr/>
        </p:nvSpPr>
        <p:spPr>
          <a:xfrm>
            <a:off x="266700" y="152400"/>
            <a:ext cx="2331720" cy="5715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El aula invertida-aprendizaje invertido</a:t>
            </a:r>
            <a:endParaRPr lang="en-US" dirty="0"/>
          </a:p>
        </p:txBody>
      </p:sp>
      <p:sp>
        <p:nvSpPr>
          <p:cNvPr id="4" name="Flecha: hacia abajo 3">
            <a:extLst>
              <a:ext uri="{FF2B5EF4-FFF2-40B4-BE49-F238E27FC236}">
                <a16:creationId xmlns:a16="http://schemas.microsoft.com/office/drawing/2014/main" id="{B56328BD-2D35-428D-A5ED-563F5A5B0CA8}"/>
              </a:ext>
            </a:extLst>
          </p:cNvPr>
          <p:cNvSpPr/>
          <p:nvPr/>
        </p:nvSpPr>
        <p:spPr>
          <a:xfrm>
            <a:off x="0" y="929639"/>
            <a:ext cx="3718560" cy="3535679"/>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000" b="0" i="1" dirty="0" err="1">
                <a:solidFill>
                  <a:schemeClr val="tx1"/>
                </a:solidFill>
                <a:effectLst/>
                <a:latin typeface="Arial" panose="020B0604020202020204" pitchFamily="34" charset="0"/>
              </a:rPr>
              <a:t>Flipped</a:t>
            </a:r>
            <a:r>
              <a:rPr lang="es-PE" sz="1000" b="0" i="1" dirty="0">
                <a:solidFill>
                  <a:schemeClr val="tx1"/>
                </a:solidFill>
                <a:effectLst/>
                <a:latin typeface="Arial" panose="020B0604020202020204" pitchFamily="34" charset="0"/>
              </a:rPr>
              <a:t> </a:t>
            </a:r>
            <a:r>
              <a:rPr lang="es-PE" sz="1000" b="0" i="1" dirty="0" err="1">
                <a:solidFill>
                  <a:schemeClr val="tx1"/>
                </a:solidFill>
                <a:effectLst/>
                <a:latin typeface="Arial" panose="020B0604020202020204" pitchFamily="34" charset="0"/>
              </a:rPr>
              <a:t>Learning</a:t>
            </a:r>
            <a:r>
              <a:rPr lang="es-PE" sz="1000" b="0" i="0" dirty="0">
                <a:solidFill>
                  <a:schemeClr val="tx1"/>
                </a:solidFill>
                <a:effectLst/>
                <a:latin typeface="Arial" panose="020B0604020202020204" pitchFamily="34" charset="0"/>
              </a:rPr>
              <a:t> o </a:t>
            </a:r>
            <a:r>
              <a:rPr lang="es-PE" sz="1000" b="1" i="0" dirty="0">
                <a:solidFill>
                  <a:schemeClr val="tx1"/>
                </a:solidFill>
                <a:effectLst/>
                <a:latin typeface="Arial" panose="020B0604020202020204" pitchFamily="34" charset="0"/>
              </a:rPr>
              <a:t>aprendizaje invertido</a:t>
            </a:r>
            <a:r>
              <a:rPr lang="es-PE" sz="1000" b="0" i="0" dirty="0">
                <a:solidFill>
                  <a:schemeClr val="tx1"/>
                </a:solidFill>
                <a:effectLst/>
                <a:latin typeface="Arial" panose="020B0604020202020204" pitchFamily="34" charset="0"/>
              </a:rPr>
              <a:t> es un enfoque </a:t>
            </a:r>
            <a:r>
              <a:rPr lang="es-PE" sz="1000" b="0" i="0" dirty="0" err="1">
                <a:solidFill>
                  <a:schemeClr val="tx1"/>
                </a:solidFill>
                <a:effectLst/>
                <a:latin typeface="Arial" panose="020B0604020202020204" pitchFamily="34" charset="0"/>
              </a:rPr>
              <a:t>pedagógico</a:t>
            </a:r>
            <a:r>
              <a:rPr lang="es-PE" sz="1000" b="0" i="0" dirty="0">
                <a:solidFill>
                  <a:schemeClr val="tx1"/>
                </a:solidFill>
                <a:effectLst/>
                <a:latin typeface="Arial" panose="020B0604020202020204" pitchFamily="34" charset="0"/>
              </a:rPr>
              <a:t> en el que la </a:t>
            </a:r>
            <a:r>
              <a:rPr lang="es-PE" sz="1000" b="0" i="0" dirty="0" err="1">
                <a:solidFill>
                  <a:schemeClr val="tx1"/>
                </a:solidFill>
                <a:effectLst/>
                <a:latin typeface="Arial" panose="020B0604020202020204" pitchFamily="34" charset="0"/>
              </a:rPr>
              <a:t>instrucción</a:t>
            </a:r>
            <a:r>
              <a:rPr lang="es-PE" sz="1000" b="0" i="0" dirty="0">
                <a:solidFill>
                  <a:schemeClr val="tx1"/>
                </a:solidFill>
                <a:effectLst/>
                <a:latin typeface="Arial" panose="020B0604020202020204" pitchFamily="34" charset="0"/>
              </a:rPr>
              <a:t> directa se realiza fuera del aula y se utiliza el tiempo de clase para llevar a cabo actividades que impliquen el desarrollo de procesos cognitivos de mayor complejidad, en las que son necesarias la ayuda y la experiencia del docente.</a:t>
            </a:r>
            <a:endParaRPr lang="en-US" sz="1000" dirty="0">
              <a:solidFill>
                <a:schemeClr val="tx1"/>
              </a:solidFill>
            </a:endParaRPr>
          </a:p>
        </p:txBody>
      </p:sp>
      <p:sp>
        <p:nvSpPr>
          <p:cNvPr id="5" name="Rectángulo 4">
            <a:extLst>
              <a:ext uri="{FF2B5EF4-FFF2-40B4-BE49-F238E27FC236}">
                <a16:creationId xmlns:a16="http://schemas.microsoft.com/office/drawing/2014/main" id="{06574CF8-C88D-4910-8380-81207041F116}"/>
              </a:ext>
            </a:extLst>
          </p:cNvPr>
          <p:cNvSpPr/>
          <p:nvPr/>
        </p:nvSpPr>
        <p:spPr>
          <a:xfrm>
            <a:off x="3398520" y="53340"/>
            <a:ext cx="4251960" cy="178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0" i="0" dirty="0">
                <a:solidFill>
                  <a:schemeClr val="tx1"/>
                </a:solidFill>
                <a:effectLst/>
                <a:latin typeface="Arial" panose="020B0604020202020204" pitchFamily="34" charset="0"/>
              </a:rPr>
              <a:t>Mejora el proceso de enseñanza-aprendizaje realizando, fuera del aula, actividades de aprendizaje sencillas (observar, memorizar, resumir, etc.) y, en el aula, actividades más complejas (razonar, examinar, priorizar, argumentar, proponer, etc.) que requieren la interacción entre iguales y la ayuda del docente como facilitador.</a:t>
            </a:r>
            <a:endParaRPr lang="en-US" sz="1200" dirty="0">
              <a:solidFill>
                <a:schemeClr val="tx1"/>
              </a:solidFill>
            </a:endParaRPr>
          </a:p>
        </p:txBody>
      </p:sp>
    </p:spTree>
    <p:extLst>
      <p:ext uri="{BB962C8B-B14F-4D97-AF65-F5344CB8AC3E}">
        <p14:creationId xmlns:p14="http://schemas.microsoft.com/office/powerpoint/2010/main" val="269985543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a la derecha con bandas 5">
            <a:extLst>
              <a:ext uri="{FF2B5EF4-FFF2-40B4-BE49-F238E27FC236}">
                <a16:creationId xmlns:a16="http://schemas.microsoft.com/office/drawing/2014/main" id="{993C8F98-7D81-471B-9307-D0757EE76882}"/>
              </a:ext>
            </a:extLst>
          </p:cNvPr>
          <p:cNvSpPr/>
          <p:nvPr/>
        </p:nvSpPr>
        <p:spPr>
          <a:xfrm>
            <a:off x="101600" y="-33867"/>
            <a:ext cx="2648374" cy="10430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ROL DEL DOCENTE </a:t>
            </a:r>
          </a:p>
          <a:p>
            <a:pPr algn="ctr"/>
            <a:endParaRPr lang="en-US" dirty="0"/>
          </a:p>
        </p:txBody>
      </p:sp>
      <p:sp>
        <p:nvSpPr>
          <p:cNvPr id="7" name="Flecha: pentágono 6">
            <a:extLst>
              <a:ext uri="{FF2B5EF4-FFF2-40B4-BE49-F238E27FC236}">
                <a16:creationId xmlns:a16="http://schemas.microsoft.com/office/drawing/2014/main" id="{2B631605-EC8B-4FBF-8343-422D1E7AFE21}"/>
              </a:ext>
            </a:extLst>
          </p:cNvPr>
          <p:cNvSpPr/>
          <p:nvPr/>
        </p:nvSpPr>
        <p:spPr>
          <a:xfrm>
            <a:off x="3359573" y="33865"/>
            <a:ext cx="5635414" cy="636694"/>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es-PE" sz="1100" dirty="0"/>
              <a:t>Diseña y planea el proceso de enseñanza-aprendizaje del aula, integrando estrategias, modelos de enseñanza y metodologías (aprendizaje basado en proyectos, aprendizaje cooperativo y colaborativo,…).</a:t>
            </a:r>
          </a:p>
        </p:txBody>
      </p:sp>
      <p:sp>
        <p:nvSpPr>
          <p:cNvPr id="8" name="Flecha: pentágono 7">
            <a:extLst>
              <a:ext uri="{FF2B5EF4-FFF2-40B4-BE49-F238E27FC236}">
                <a16:creationId xmlns:a16="http://schemas.microsoft.com/office/drawing/2014/main" id="{8BC7BC19-F3C2-4C53-906C-C7DFE9C96B51}"/>
              </a:ext>
            </a:extLst>
          </p:cNvPr>
          <p:cNvSpPr/>
          <p:nvPr/>
        </p:nvSpPr>
        <p:spPr>
          <a:xfrm>
            <a:off x="3359573" y="743203"/>
            <a:ext cx="5635414" cy="521546"/>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es-PE" sz="1400" dirty="0"/>
              <a:t>Diseña y planea actividades que se realizarán fuera del aula (ver vídeos, cumplimentar cuestionarios,…).</a:t>
            </a:r>
          </a:p>
        </p:txBody>
      </p:sp>
      <p:sp>
        <p:nvSpPr>
          <p:cNvPr id="9" name="Flecha: pentágono 8">
            <a:extLst>
              <a:ext uri="{FF2B5EF4-FFF2-40B4-BE49-F238E27FC236}">
                <a16:creationId xmlns:a16="http://schemas.microsoft.com/office/drawing/2014/main" id="{4CD88A73-B6AC-478E-988B-BBAC7305127D}"/>
              </a:ext>
            </a:extLst>
          </p:cNvPr>
          <p:cNvSpPr/>
          <p:nvPr/>
        </p:nvSpPr>
        <p:spPr>
          <a:xfrm>
            <a:off x="3359573" y="1340779"/>
            <a:ext cx="5635414" cy="33301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es-PE" sz="1400" dirty="0"/>
              <a:t>Selecciona e integra la tecnología en actividades de aprendizaje activo.</a:t>
            </a:r>
          </a:p>
        </p:txBody>
      </p:sp>
      <p:sp>
        <p:nvSpPr>
          <p:cNvPr id="10" name="Flecha: pentágono 9">
            <a:extLst>
              <a:ext uri="{FF2B5EF4-FFF2-40B4-BE49-F238E27FC236}">
                <a16:creationId xmlns:a16="http://schemas.microsoft.com/office/drawing/2014/main" id="{9D787E05-AA4F-4906-87D0-CD2B38D88C7F}"/>
              </a:ext>
            </a:extLst>
          </p:cNvPr>
          <p:cNvSpPr/>
          <p:nvPr/>
        </p:nvSpPr>
        <p:spPr>
          <a:xfrm>
            <a:off x="3383280" y="1813730"/>
            <a:ext cx="5588000" cy="333417"/>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es-PE" sz="1200" dirty="0"/>
              <a:t>Diseña actividades de evaluación que promuevan el aprendizaje del alumnado.</a:t>
            </a:r>
            <a:endParaRPr lang="en-US" sz="1200" dirty="0"/>
          </a:p>
        </p:txBody>
      </p:sp>
      <p:sp>
        <p:nvSpPr>
          <p:cNvPr id="13" name="Flecha: a la derecha con bandas 12">
            <a:extLst>
              <a:ext uri="{FF2B5EF4-FFF2-40B4-BE49-F238E27FC236}">
                <a16:creationId xmlns:a16="http://schemas.microsoft.com/office/drawing/2014/main" id="{9188BFB6-FCAD-4083-ADE9-72C2D3865B10}"/>
              </a:ext>
            </a:extLst>
          </p:cNvPr>
          <p:cNvSpPr/>
          <p:nvPr/>
        </p:nvSpPr>
        <p:spPr>
          <a:xfrm>
            <a:off x="406400" y="3118274"/>
            <a:ext cx="2343574" cy="1250526"/>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PE" dirty="0"/>
              <a:t>DEL ALUMNADO</a:t>
            </a:r>
            <a:endParaRPr lang="en-US" dirty="0"/>
          </a:p>
        </p:txBody>
      </p:sp>
      <p:sp>
        <p:nvSpPr>
          <p:cNvPr id="14" name="Flecha: a la derecha 13">
            <a:extLst>
              <a:ext uri="{FF2B5EF4-FFF2-40B4-BE49-F238E27FC236}">
                <a16:creationId xmlns:a16="http://schemas.microsoft.com/office/drawing/2014/main" id="{CECA227F-E8CB-424A-9CD3-3FE92CDA36D7}"/>
              </a:ext>
            </a:extLst>
          </p:cNvPr>
          <p:cNvSpPr/>
          <p:nvPr/>
        </p:nvSpPr>
        <p:spPr>
          <a:xfrm rot="19494906">
            <a:off x="144543" y="1873844"/>
            <a:ext cx="2745722" cy="379813"/>
          </a:xfrm>
          <a:prstGeom prst="rightArrow">
            <a:avLst>
              <a:gd name="adj1" fmla="val 50000"/>
              <a:gd name="adj2" fmla="val 7974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PE" dirty="0"/>
              <a:t>FUERA DEL AULA</a:t>
            </a:r>
            <a:endParaRPr lang="en-US" dirty="0"/>
          </a:p>
        </p:txBody>
      </p:sp>
      <p:sp>
        <p:nvSpPr>
          <p:cNvPr id="15" name="Flecha: pentágono 14">
            <a:extLst>
              <a:ext uri="{FF2B5EF4-FFF2-40B4-BE49-F238E27FC236}">
                <a16:creationId xmlns:a16="http://schemas.microsoft.com/office/drawing/2014/main" id="{2DF7DF1C-A83B-4313-8FA2-635BB9CB9B65}"/>
              </a:ext>
            </a:extLst>
          </p:cNvPr>
          <p:cNvSpPr/>
          <p:nvPr/>
        </p:nvSpPr>
        <p:spPr>
          <a:xfrm>
            <a:off x="3383280" y="3053440"/>
            <a:ext cx="5564293" cy="487679"/>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l" fontAlgn="base">
              <a:buFont typeface="Arial" panose="020B0604020202020204" pitchFamily="34" charset="0"/>
              <a:buChar char="•"/>
            </a:pPr>
            <a:r>
              <a:rPr lang="es-PE" sz="1200" b="0" i="0" dirty="0">
                <a:solidFill>
                  <a:schemeClr val="tx1"/>
                </a:solidFill>
                <a:effectLst/>
                <a:latin typeface="Arial" panose="020B0604020202020204" pitchFamily="34" charset="0"/>
              </a:rPr>
              <a:t>Accede, cuantas veces necesite, a las actividades facilitadas por el profesorado.</a:t>
            </a:r>
          </a:p>
        </p:txBody>
      </p:sp>
      <p:sp>
        <p:nvSpPr>
          <p:cNvPr id="16" name="Flecha: pentágono 15">
            <a:extLst>
              <a:ext uri="{FF2B5EF4-FFF2-40B4-BE49-F238E27FC236}">
                <a16:creationId xmlns:a16="http://schemas.microsoft.com/office/drawing/2014/main" id="{6A4BDFAB-BF0F-4D38-A0C3-678D4A643616}"/>
              </a:ext>
            </a:extLst>
          </p:cNvPr>
          <p:cNvSpPr/>
          <p:nvPr/>
        </p:nvSpPr>
        <p:spPr>
          <a:xfrm>
            <a:off x="3383280" y="3770630"/>
            <a:ext cx="5503333" cy="487679"/>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l" fontAlgn="base">
              <a:buFont typeface="Arial" panose="020B0604020202020204" pitchFamily="34" charset="0"/>
              <a:buChar char="•"/>
            </a:pPr>
            <a:r>
              <a:rPr lang="es-PE" sz="1400" b="0" i="0" dirty="0">
                <a:solidFill>
                  <a:schemeClr val="tx1"/>
                </a:solidFill>
                <a:effectLst/>
                <a:latin typeface="Arial" panose="020B0604020202020204" pitchFamily="34" charset="0"/>
              </a:rPr>
              <a:t>Realiza las actividades propuestas.</a:t>
            </a:r>
          </a:p>
        </p:txBody>
      </p:sp>
    </p:spTree>
    <p:extLst>
      <p:ext uri="{BB962C8B-B14F-4D97-AF65-F5344CB8AC3E}">
        <p14:creationId xmlns:p14="http://schemas.microsoft.com/office/powerpoint/2010/main" val="42351606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 y="0"/>
            <a:ext cx="6848472" cy="1016000"/>
          </a:xfrm>
          <a:prstGeom prst="rect">
            <a:avLst/>
          </a:prstGeom>
          <a:solidFill>
            <a:srgbClr val="E8505B"/>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3200" dirty="0">
                <a:latin typeface="Aharoni" panose="02010803020104030203" pitchFamily="2" charset="-79"/>
                <a:cs typeface="Aharoni" panose="02010803020104030203" pitchFamily="2" charset="-79"/>
              </a:rPr>
              <a:t>¿Qué practicas pedagógicas son las que se muestran?</a:t>
            </a:r>
          </a:p>
        </p:txBody>
      </p:sp>
      <p:pic>
        <p:nvPicPr>
          <p:cNvPr id="3" name="Imagen 2">
            <a:extLst>
              <a:ext uri="{FF2B5EF4-FFF2-40B4-BE49-F238E27FC236}">
                <a16:creationId xmlns:a16="http://schemas.microsoft.com/office/drawing/2014/main" id="{A9EE53C8-8B83-4D98-AA18-F34F0A689218}"/>
              </a:ext>
            </a:extLst>
          </p:cNvPr>
          <p:cNvPicPr>
            <a:picLocks noChangeAspect="1"/>
          </p:cNvPicPr>
          <p:nvPr/>
        </p:nvPicPr>
        <p:blipFill>
          <a:blip r:embed="rId2"/>
          <a:stretch>
            <a:fillRect/>
          </a:stretch>
        </p:blipFill>
        <p:spPr>
          <a:xfrm>
            <a:off x="398067" y="2113281"/>
            <a:ext cx="3874347" cy="2268670"/>
          </a:xfrm>
          <a:prstGeom prst="rect">
            <a:avLst/>
          </a:prstGeom>
        </p:spPr>
      </p:pic>
      <p:pic>
        <p:nvPicPr>
          <p:cNvPr id="7" name="Imagen 6">
            <a:extLst>
              <a:ext uri="{FF2B5EF4-FFF2-40B4-BE49-F238E27FC236}">
                <a16:creationId xmlns:a16="http://schemas.microsoft.com/office/drawing/2014/main" id="{4B2D9FA7-AF1B-4C7D-9DF3-0C5EF837653E}"/>
              </a:ext>
            </a:extLst>
          </p:cNvPr>
          <p:cNvPicPr>
            <a:picLocks noChangeAspect="1"/>
          </p:cNvPicPr>
          <p:nvPr/>
        </p:nvPicPr>
        <p:blipFill rotWithShape="1">
          <a:blip r:embed="rId3"/>
          <a:srcRect l="1" t="13339" r="-18359" b="6481"/>
          <a:stretch/>
        </p:blipFill>
        <p:spPr>
          <a:xfrm>
            <a:off x="5432845" y="1167844"/>
            <a:ext cx="3988862" cy="2505386"/>
          </a:xfrm>
          <a:prstGeom prst="rect">
            <a:avLst/>
          </a:prstGeom>
        </p:spPr>
      </p:pic>
      <p:sp>
        <p:nvSpPr>
          <p:cNvPr id="10" name="Elipse 9">
            <a:extLst>
              <a:ext uri="{FF2B5EF4-FFF2-40B4-BE49-F238E27FC236}">
                <a16:creationId xmlns:a16="http://schemas.microsoft.com/office/drawing/2014/main" id="{1B3A04D0-4997-471D-B3EA-309C788D1A9D}"/>
              </a:ext>
            </a:extLst>
          </p:cNvPr>
          <p:cNvSpPr/>
          <p:nvPr/>
        </p:nvSpPr>
        <p:spPr>
          <a:xfrm>
            <a:off x="278040" y="1849278"/>
            <a:ext cx="561854" cy="37914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1</a:t>
            </a:r>
            <a:endParaRPr lang="en-US" dirty="0">
              <a:solidFill>
                <a:schemeClr val="tx1"/>
              </a:solidFill>
            </a:endParaRPr>
          </a:p>
        </p:txBody>
      </p:sp>
      <p:sp>
        <p:nvSpPr>
          <p:cNvPr id="11" name="Elipse 10">
            <a:extLst>
              <a:ext uri="{FF2B5EF4-FFF2-40B4-BE49-F238E27FC236}">
                <a16:creationId xmlns:a16="http://schemas.microsoft.com/office/drawing/2014/main" id="{61C96577-A119-4177-931C-1EE15CB2AD22}"/>
              </a:ext>
            </a:extLst>
          </p:cNvPr>
          <p:cNvSpPr/>
          <p:nvPr/>
        </p:nvSpPr>
        <p:spPr>
          <a:xfrm>
            <a:off x="5107093" y="1124374"/>
            <a:ext cx="426720" cy="4402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2</a:t>
            </a:r>
            <a:endParaRPr lang="en-US" dirty="0"/>
          </a:p>
        </p:txBody>
      </p:sp>
    </p:spTree>
    <p:extLst>
      <p:ext uri="{BB962C8B-B14F-4D97-AF65-F5344CB8AC3E}">
        <p14:creationId xmlns:p14="http://schemas.microsoft.com/office/powerpoint/2010/main" val="163777506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a la derecha con bandas 5">
            <a:extLst>
              <a:ext uri="{FF2B5EF4-FFF2-40B4-BE49-F238E27FC236}">
                <a16:creationId xmlns:a16="http://schemas.microsoft.com/office/drawing/2014/main" id="{993C8F98-7D81-471B-9307-D0757EE76882}"/>
              </a:ext>
            </a:extLst>
          </p:cNvPr>
          <p:cNvSpPr/>
          <p:nvPr/>
        </p:nvSpPr>
        <p:spPr>
          <a:xfrm>
            <a:off x="101600" y="-33867"/>
            <a:ext cx="2648374" cy="10430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ROL DEL DOCENTE </a:t>
            </a:r>
          </a:p>
          <a:p>
            <a:pPr algn="ctr"/>
            <a:endParaRPr lang="en-US" dirty="0"/>
          </a:p>
        </p:txBody>
      </p:sp>
      <p:sp>
        <p:nvSpPr>
          <p:cNvPr id="7" name="Flecha: pentágono 6">
            <a:extLst>
              <a:ext uri="{FF2B5EF4-FFF2-40B4-BE49-F238E27FC236}">
                <a16:creationId xmlns:a16="http://schemas.microsoft.com/office/drawing/2014/main" id="{2B631605-EC8B-4FBF-8343-422D1E7AFE21}"/>
              </a:ext>
            </a:extLst>
          </p:cNvPr>
          <p:cNvSpPr/>
          <p:nvPr/>
        </p:nvSpPr>
        <p:spPr>
          <a:xfrm>
            <a:off x="3359573" y="135465"/>
            <a:ext cx="5635414" cy="352215"/>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es-PE" sz="1200" b="0" i="0" dirty="0">
                <a:solidFill>
                  <a:schemeClr val="tx1"/>
                </a:solidFill>
                <a:effectLst/>
                <a:latin typeface="Arial" panose="020B0604020202020204" pitchFamily="34" charset="0"/>
              </a:rPr>
              <a:t>Guía y facilita los procesos de aprendizaje, atendiendo a la diversidad</a:t>
            </a:r>
            <a:r>
              <a:rPr lang="es-PE" sz="1100" b="0" i="0" dirty="0">
                <a:solidFill>
                  <a:schemeClr val="tx1"/>
                </a:solidFill>
                <a:effectLst/>
                <a:latin typeface="Arial" panose="020B0604020202020204" pitchFamily="34" charset="0"/>
              </a:rPr>
              <a:t>.</a:t>
            </a:r>
          </a:p>
          <a:p>
            <a:endParaRPr lang="es-PE" sz="1100" dirty="0"/>
          </a:p>
        </p:txBody>
      </p:sp>
      <p:sp>
        <p:nvSpPr>
          <p:cNvPr id="8" name="Flecha: pentágono 7">
            <a:extLst>
              <a:ext uri="{FF2B5EF4-FFF2-40B4-BE49-F238E27FC236}">
                <a16:creationId xmlns:a16="http://schemas.microsoft.com/office/drawing/2014/main" id="{8BC7BC19-F3C2-4C53-906C-C7DFE9C96B51}"/>
              </a:ext>
            </a:extLst>
          </p:cNvPr>
          <p:cNvSpPr/>
          <p:nvPr/>
        </p:nvSpPr>
        <p:spPr>
          <a:xfrm>
            <a:off x="3359573" y="575560"/>
            <a:ext cx="5635414" cy="521546"/>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l" fontAlgn="base"/>
            <a:r>
              <a:rPr lang="es-PE" sz="1400" b="0" i="0" dirty="0">
                <a:solidFill>
                  <a:schemeClr val="tx1"/>
                </a:solidFill>
                <a:effectLst/>
                <a:latin typeface="Arial" panose="020B0604020202020204" pitchFamily="34" charset="0"/>
              </a:rPr>
              <a:t>Retroalimenta el desempeño de los equipos/grupos y del alumnado individualmente.</a:t>
            </a:r>
          </a:p>
        </p:txBody>
      </p:sp>
      <p:sp>
        <p:nvSpPr>
          <p:cNvPr id="9" name="Flecha: pentágono 8">
            <a:extLst>
              <a:ext uri="{FF2B5EF4-FFF2-40B4-BE49-F238E27FC236}">
                <a16:creationId xmlns:a16="http://schemas.microsoft.com/office/drawing/2014/main" id="{4CD88A73-B6AC-478E-988B-BBAC7305127D}"/>
              </a:ext>
            </a:extLst>
          </p:cNvPr>
          <p:cNvSpPr/>
          <p:nvPr/>
        </p:nvSpPr>
        <p:spPr>
          <a:xfrm>
            <a:off x="3359573" y="1204121"/>
            <a:ext cx="5635414" cy="333417"/>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es-PE" sz="1400" b="0" i="0" dirty="0">
                <a:solidFill>
                  <a:schemeClr val="tx1"/>
                </a:solidFill>
                <a:effectLst/>
                <a:latin typeface="Arial" panose="020B0604020202020204" pitchFamily="34" charset="0"/>
              </a:rPr>
              <a:t>Genera espacios para la coevaluación y autoevaluación.</a:t>
            </a:r>
            <a:endParaRPr lang="es-PE" sz="1400" dirty="0">
              <a:solidFill>
                <a:schemeClr val="tx1"/>
              </a:solidFill>
            </a:endParaRPr>
          </a:p>
        </p:txBody>
      </p:sp>
      <p:sp>
        <p:nvSpPr>
          <p:cNvPr id="10" name="Flecha: pentágono 9">
            <a:extLst>
              <a:ext uri="{FF2B5EF4-FFF2-40B4-BE49-F238E27FC236}">
                <a16:creationId xmlns:a16="http://schemas.microsoft.com/office/drawing/2014/main" id="{9D787E05-AA4F-4906-87D0-CD2B38D88C7F}"/>
              </a:ext>
            </a:extLst>
          </p:cNvPr>
          <p:cNvSpPr/>
          <p:nvPr/>
        </p:nvSpPr>
        <p:spPr>
          <a:xfrm>
            <a:off x="3556000" y="2405041"/>
            <a:ext cx="5330612" cy="419439"/>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r>
              <a:rPr lang="es-PE" sz="1200" b="0" i="0" dirty="0">
                <a:solidFill>
                  <a:schemeClr val="tx1"/>
                </a:solidFill>
                <a:effectLst/>
                <a:latin typeface="Arial" panose="020B0604020202020204" pitchFamily="34" charset="0"/>
              </a:rPr>
              <a:t>Accede, si fuera necesario, a las actividades previas facilitadas por el profesorado.</a:t>
            </a:r>
            <a:endParaRPr lang="en-US" sz="1200" dirty="0">
              <a:solidFill>
                <a:schemeClr val="tx1"/>
              </a:solidFill>
            </a:endParaRPr>
          </a:p>
        </p:txBody>
      </p:sp>
      <p:sp>
        <p:nvSpPr>
          <p:cNvPr id="13" name="Flecha: a la derecha con bandas 12">
            <a:extLst>
              <a:ext uri="{FF2B5EF4-FFF2-40B4-BE49-F238E27FC236}">
                <a16:creationId xmlns:a16="http://schemas.microsoft.com/office/drawing/2014/main" id="{9188BFB6-FCAD-4083-ADE9-72C2D3865B10}"/>
              </a:ext>
            </a:extLst>
          </p:cNvPr>
          <p:cNvSpPr/>
          <p:nvPr/>
        </p:nvSpPr>
        <p:spPr>
          <a:xfrm>
            <a:off x="406400" y="3118274"/>
            <a:ext cx="2343574" cy="1250526"/>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PE" dirty="0"/>
              <a:t>DEL ALUMNADO</a:t>
            </a:r>
            <a:endParaRPr lang="en-US" dirty="0"/>
          </a:p>
        </p:txBody>
      </p:sp>
      <p:sp>
        <p:nvSpPr>
          <p:cNvPr id="14" name="Flecha: a la derecha 13">
            <a:extLst>
              <a:ext uri="{FF2B5EF4-FFF2-40B4-BE49-F238E27FC236}">
                <a16:creationId xmlns:a16="http://schemas.microsoft.com/office/drawing/2014/main" id="{CECA227F-E8CB-424A-9CD3-3FE92CDA36D7}"/>
              </a:ext>
            </a:extLst>
          </p:cNvPr>
          <p:cNvSpPr/>
          <p:nvPr/>
        </p:nvSpPr>
        <p:spPr>
          <a:xfrm rot="19494906">
            <a:off x="144543" y="1873844"/>
            <a:ext cx="2745722" cy="379813"/>
          </a:xfrm>
          <a:prstGeom prst="rightArrow">
            <a:avLst>
              <a:gd name="adj1" fmla="val 50000"/>
              <a:gd name="adj2" fmla="val 7974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PE" dirty="0"/>
              <a:t>EN EL AULA</a:t>
            </a:r>
            <a:endParaRPr lang="en-US" dirty="0"/>
          </a:p>
        </p:txBody>
      </p:sp>
      <p:sp>
        <p:nvSpPr>
          <p:cNvPr id="15" name="Flecha: pentágono 14">
            <a:extLst>
              <a:ext uri="{FF2B5EF4-FFF2-40B4-BE49-F238E27FC236}">
                <a16:creationId xmlns:a16="http://schemas.microsoft.com/office/drawing/2014/main" id="{2DF7DF1C-A83B-4313-8FA2-635BB9CB9B65}"/>
              </a:ext>
            </a:extLst>
          </p:cNvPr>
          <p:cNvSpPr/>
          <p:nvPr/>
        </p:nvSpPr>
        <p:spPr>
          <a:xfrm>
            <a:off x="3556001" y="2880975"/>
            <a:ext cx="5391572" cy="487679"/>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l" fontAlgn="base">
              <a:buFont typeface="Arial" panose="020B0604020202020204" pitchFamily="34" charset="0"/>
              <a:buChar char="•"/>
            </a:pPr>
            <a:r>
              <a:rPr lang="es-PE" sz="1200" b="0" i="0" dirty="0">
                <a:solidFill>
                  <a:schemeClr val="tx1"/>
                </a:solidFill>
                <a:effectLst/>
                <a:latin typeface="Arial" panose="020B0604020202020204" pitchFamily="34" charset="0"/>
              </a:rPr>
              <a:t>Realiza las actividades (debates, exposiciones orales, informes, diario de aprendizaje, cuaderno de trabajo cooperativo,…).</a:t>
            </a:r>
          </a:p>
        </p:txBody>
      </p:sp>
      <p:sp>
        <p:nvSpPr>
          <p:cNvPr id="16" name="Flecha: pentágono 15">
            <a:extLst>
              <a:ext uri="{FF2B5EF4-FFF2-40B4-BE49-F238E27FC236}">
                <a16:creationId xmlns:a16="http://schemas.microsoft.com/office/drawing/2014/main" id="{6A4BDFAB-BF0F-4D38-A0C3-678D4A643616}"/>
              </a:ext>
            </a:extLst>
          </p:cNvPr>
          <p:cNvSpPr/>
          <p:nvPr/>
        </p:nvSpPr>
        <p:spPr>
          <a:xfrm>
            <a:off x="3556002" y="3508587"/>
            <a:ext cx="5330612" cy="487679"/>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l" fontAlgn="base"/>
            <a:r>
              <a:rPr lang="es-PE" sz="1400" b="0" i="0" dirty="0">
                <a:solidFill>
                  <a:schemeClr val="tx1"/>
                </a:solidFill>
                <a:effectLst/>
                <a:latin typeface="Arial" panose="020B0604020202020204" pitchFamily="34" charset="0"/>
              </a:rPr>
              <a:t>Recibe retroalimentación inmediata del profesorado y de sus compañeros y compañeras</a:t>
            </a:r>
          </a:p>
        </p:txBody>
      </p:sp>
    </p:spTree>
    <p:extLst>
      <p:ext uri="{BB962C8B-B14F-4D97-AF65-F5344CB8AC3E}">
        <p14:creationId xmlns:p14="http://schemas.microsoft.com/office/powerpoint/2010/main" val="359247111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a la derecha con bandas 5">
            <a:extLst>
              <a:ext uri="{FF2B5EF4-FFF2-40B4-BE49-F238E27FC236}">
                <a16:creationId xmlns:a16="http://schemas.microsoft.com/office/drawing/2014/main" id="{993C8F98-7D81-471B-9307-D0757EE76882}"/>
              </a:ext>
            </a:extLst>
          </p:cNvPr>
          <p:cNvSpPr/>
          <p:nvPr/>
        </p:nvSpPr>
        <p:spPr>
          <a:xfrm>
            <a:off x="101600" y="-33867"/>
            <a:ext cx="2648374" cy="10430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BENEFICIOS</a:t>
            </a:r>
          </a:p>
          <a:p>
            <a:pPr algn="ctr"/>
            <a:endParaRPr lang="en-US" dirty="0"/>
          </a:p>
        </p:txBody>
      </p:sp>
      <p:sp>
        <p:nvSpPr>
          <p:cNvPr id="7" name="Flecha: pentágono 6">
            <a:extLst>
              <a:ext uri="{FF2B5EF4-FFF2-40B4-BE49-F238E27FC236}">
                <a16:creationId xmlns:a16="http://schemas.microsoft.com/office/drawing/2014/main" id="{2B631605-EC8B-4FBF-8343-422D1E7AFE21}"/>
              </a:ext>
            </a:extLst>
          </p:cNvPr>
          <p:cNvSpPr/>
          <p:nvPr/>
        </p:nvSpPr>
        <p:spPr>
          <a:xfrm>
            <a:off x="101599" y="1087280"/>
            <a:ext cx="7708053" cy="528866"/>
          </a:xfrm>
          <a:prstGeom prst="homePlate">
            <a:avLst>
              <a:gd name="adj" fmla="val 150820"/>
            </a:avLst>
          </a:prstGeom>
        </p:spPr>
        <p:style>
          <a:lnRef idx="1">
            <a:schemeClr val="accent1"/>
          </a:lnRef>
          <a:fillRef idx="2">
            <a:schemeClr val="accent1"/>
          </a:fillRef>
          <a:effectRef idx="1">
            <a:schemeClr val="accent1"/>
          </a:effectRef>
          <a:fontRef idx="minor">
            <a:schemeClr val="dk1"/>
          </a:fontRef>
        </p:style>
        <p:txBody>
          <a:bodyPr rtlCol="0" anchor="ctr"/>
          <a:lstStyle/>
          <a:p>
            <a:r>
              <a:rPr lang="es-PE" sz="1100" b="0" i="0" dirty="0">
                <a:solidFill>
                  <a:srgbClr val="666666"/>
                </a:solidFill>
                <a:effectLst/>
                <a:latin typeface="Arial" panose="020B0604020202020204" pitchFamily="34" charset="0"/>
              </a:rPr>
              <a:t> </a:t>
            </a:r>
            <a:r>
              <a:rPr lang="es-PE" sz="1200" b="0" i="0" dirty="0">
                <a:solidFill>
                  <a:schemeClr val="tx1"/>
                </a:solidFill>
                <a:effectLst/>
                <a:latin typeface="Arial" panose="020B0604020202020204" pitchFamily="34" charset="0"/>
              </a:rPr>
              <a:t>Incrementa el compromiso del alumnado porque éste se hace corresponsable de su aprendizaje y participa en él de forma activa mediante actividades de cooperación y colaboración en clase.</a:t>
            </a:r>
            <a:endParaRPr lang="es-PE" sz="1200" dirty="0">
              <a:solidFill>
                <a:schemeClr val="tx1"/>
              </a:solidFill>
            </a:endParaRPr>
          </a:p>
        </p:txBody>
      </p:sp>
      <p:sp>
        <p:nvSpPr>
          <p:cNvPr id="8" name="Flecha: pentágono 7">
            <a:extLst>
              <a:ext uri="{FF2B5EF4-FFF2-40B4-BE49-F238E27FC236}">
                <a16:creationId xmlns:a16="http://schemas.microsoft.com/office/drawing/2014/main" id="{8BC7BC19-F3C2-4C53-906C-C7DFE9C96B51}"/>
              </a:ext>
            </a:extLst>
          </p:cNvPr>
          <p:cNvSpPr/>
          <p:nvPr/>
        </p:nvSpPr>
        <p:spPr>
          <a:xfrm>
            <a:off x="101599" y="2144457"/>
            <a:ext cx="7708053" cy="528866"/>
          </a:xfrm>
          <a:prstGeom prst="homePlate">
            <a:avLst>
              <a:gd name="adj" fmla="val 117878"/>
            </a:avLst>
          </a:prstGeom>
        </p:spPr>
        <p:style>
          <a:lnRef idx="1">
            <a:schemeClr val="accent1"/>
          </a:lnRef>
          <a:fillRef idx="2">
            <a:schemeClr val="accent1"/>
          </a:fillRef>
          <a:effectRef idx="1">
            <a:schemeClr val="accent1"/>
          </a:effectRef>
          <a:fontRef idx="minor">
            <a:schemeClr val="dk1"/>
          </a:fontRef>
        </p:style>
        <p:txBody>
          <a:bodyPr rtlCol="0" anchor="ctr"/>
          <a:lstStyle/>
          <a:p>
            <a:pPr algn="l" fontAlgn="base">
              <a:buFont typeface="Arial" panose="020B0604020202020204" pitchFamily="34" charset="0"/>
              <a:buChar char="•"/>
            </a:pPr>
            <a:r>
              <a:rPr lang="es-PE" sz="1200" b="0" i="0" dirty="0">
                <a:solidFill>
                  <a:schemeClr val="tx1"/>
                </a:solidFill>
                <a:effectLst/>
                <a:latin typeface="Arial" panose="020B0604020202020204" pitchFamily="34" charset="0"/>
              </a:rPr>
              <a:t>Permite que el alumnado aprenda a su propio ritmo, ya que tiene la posibilidad de acceder al material facilitado por el profesorado en cualquier momento y en cualquier lugar, todas las veces que necesite.</a:t>
            </a:r>
          </a:p>
        </p:txBody>
      </p:sp>
      <p:sp>
        <p:nvSpPr>
          <p:cNvPr id="9" name="Flecha: pentágono 8">
            <a:extLst>
              <a:ext uri="{FF2B5EF4-FFF2-40B4-BE49-F238E27FC236}">
                <a16:creationId xmlns:a16="http://schemas.microsoft.com/office/drawing/2014/main" id="{4CD88A73-B6AC-478E-988B-BBAC7305127D}"/>
              </a:ext>
            </a:extLst>
          </p:cNvPr>
          <p:cNvSpPr/>
          <p:nvPr/>
        </p:nvSpPr>
        <p:spPr>
          <a:xfrm>
            <a:off x="101600" y="1713593"/>
            <a:ext cx="7762240" cy="333417"/>
          </a:xfrm>
          <a:prstGeom prst="homePlate">
            <a:avLst>
              <a:gd name="adj" fmla="val 249086"/>
            </a:avLst>
          </a:prstGeom>
        </p:spPr>
        <p:style>
          <a:lnRef idx="1">
            <a:schemeClr val="accent1"/>
          </a:lnRef>
          <a:fillRef idx="2">
            <a:schemeClr val="accent1"/>
          </a:fillRef>
          <a:effectRef idx="1">
            <a:schemeClr val="accent1"/>
          </a:effectRef>
          <a:fontRef idx="minor">
            <a:schemeClr val="dk1"/>
          </a:fontRef>
        </p:style>
        <p:txBody>
          <a:bodyPr rtlCol="0" anchor="ctr"/>
          <a:lstStyle/>
          <a:p>
            <a:r>
              <a:rPr lang="es-PE" sz="1200" b="0" i="0" dirty="0">
                <a:solidFill>
                  <a:schemeClr val="tx1"/>
                </a:solidFill>
                <a:effectLst/>
                <a:latin typeface="Arial" panose="020B0604020202020204" pitchFamily="34" charset="0"/>
              </a:rPr>
              <a:t>Personaliza el proceso de aprendizaje del alumnado</a:t>
            </a:r>
            <a:r>
              <a:rPr lang="es-PE" sz="1400" b="0" i="0" dirty="0">
                <a:solidFill>
                  <a:srgbClr val="666666"/>
                </a:solidFill>
                <a:effectLst/>
                <a:latin typeface="Arial" panose="020B0604020202020204" pitchFamily="34" charset="0"/>
              </a:rPr>
              <a:t>.</a:t>
            </a:r>
            <a:endParaRPr lang="es-PE" sz="1400" dirty="0"/>
          </a:p>
        </p:txBody>
      </p:sp>
      <p:sp>
        <p:nvSpPr>
          <p:cNvPr id="10" name="Flecha: pentágono 9">
            <a:extLst>
              <a:ext uri="{FF2B5EF4-FFF2-40B4-BE49-F238E27FC236}">
                <a16:creationId xmlns:a16="http://schemas.microsoft.com/office/drawing/2014/main" id="{9D787E05-AA4F-4906-87D0-CD2B38D88C7F}"/>
              </a:ext>
            </a:extLst>
          </p:cNvPr>
          <p:cNvSpPr/>
          <p:nvPr/>
        </p:nvSpPr>
        <p:spPr>
          <a:xfrm>
            <a:off x="101599" y="2836301"/>
            <a:ext cx="7724984" cy="419439"/>
          </a:xfrm>
          <a:prstGeom prst="homePlate">
            <a:avLst>
              <a:gd name="adj" fmla="val 148506"/>
            </a:avLst>
          </a:prstGeom>
        </p:spPr>
        <p:style>
          <a:lnRef idx="1">
            <a:schemeClr val="accent1"/>
          </a:lnRef>
          <a:fillRef idx="2">
            <a:schemeClr val="accent1"/>
          </a:fillRef>
          <a:effectRef idx="1">
            <a:schemeClr val="accent1"/>
          </a:effectRef>
          <a:fontRef idx="minor">
            <a:schemeClr val="dk1"/>
          </a:fontRef>
        </p:style>
        <p:txBody>
          <a:bodyPr rtlCol="0" anchor="ctr"/>
          <a:lstStyle/>
          <a:p>
            <a:r>
              <a:rPr lang="es-PE" sz="1200" b="0" i="0" dirty="0">
                <a:solidFill>
                  <a:schemeClr val="tx1"/>
                </a:solidFill>
                <a:effectLst/>
                <a:latin typeface="Arial" panose="020B0604020202020204" pitchFamily="34" charset="0"/>
              </a:rPr>
              <a:t>Convierte el aula en un espacio donde se comparten ideas, se plantean interrogantes y se resuelven dudas, fortaleciendo la interacción y fomentando el pensamiento crítico, analítico y creativo.</a:t>
            </a:r>
            <a:endParaRPr lang="en-US" sz="1200" dirty="0">
              <a:solidFill>
                <a:schemeClr val="tx1"/>
              </a:solidFill>
            </a:endParaRPr>
          </a:p>
        </p:txBody>
      </p:sp>
      <p:sp>
        <p:nvSpPr>
          <p:cNvPr id="15" name="Flecha: pentágono 14">
            <a:extLst>
              <a:ext uri="{FF2B5EF4-FFF2-40B4-BE49-F238E27FC236}">
                <a16:creationId xmlns:a16="http://schemas.microsoft.com/office/drawing/2014/main" id="{2DF7DF1C-A83B-4313-8FA2-635BB9CB9B65}"/>
              </a:ext>
            </a:extLst>
          </p:cNvPr>
          <p:cNvSpPr/>
          <p:nvPr/>
        </p:nvSpPr>
        <p:spPr>
          <a:xfrm>
            <a:off x="101599" y="3462614"/>
            <a:ext cx="7724983" cy="487679"/>
          </a:xfrm>
          <a:prstGeom prst="homePlate">
            <a:avLst>
              <a:gd name="adj" fmla="val 122222"/>
            </a:avLst>
          </a:prstGeom>
        </p:spPr>
        <p:style>
          <a:lnRef idx="1">
            <a:schemeClr val="accent1"/>
          </a:lnRef>
          <a:fillRef idx="2">
            <a:schemeClr val="accent1"/>
          </a:fillRef>
          <a:effectRef idx="1">
            <a:schemeClr val="accent1"/>
          </a:effectRef>
          <a:fontRef idx="minor">
            <a:schemeClr val="dk1"/>
          </a:fontRef>
        </p:style>
        <p:txBody>
          <a:bodyPr rtlCol="0" anchor="ctr"/>
          <a:lstStyle/>
          <a:p>
            <a:pPr algn="l" fontAlgn="base">
              <a:buFont typeface="Arial" panose="020B0604020202020204" pitchFamily="34" charset="0"/>
              <a:buChar char="•"/>
            </a:pPr>
            <a:r>
              <a:rPr lang="es-PE" sz="1200" b="0" i="0" dirty="0">
                <a:solidFill>
                  <a:schemeClr val="tx1"/>
                </a:solidFill>
                <a:effectLst/>
                <a:latin typeface="Arial" panose="020B0604020202020204" pitchFamily="34" charset="0"/>
              </a:rPr>
              <a:t>Permite compartir información con las familias con lo que aumenta su implicación en el proceso de enseñanza-aprendizaje</a:t>
            </a:r>
          </a:p>
        </p:txBody>
      </p:sp>
      <p:sp>
        <p:nvSpPr>
          <p:cNvPr id="2" name="Diagrama de flujo: conector 1">
            <a:extLst>
              <a:ext uri="{FF2B5EF4-FFF2-40B4-BE49-F238E27FC236}">
                <a16:creationId xmlns:a16="http://schemas.microsoft.com/office/drawing/2014/main" id="{2BFFDE93-9407-4272-8040-98D9E7932427}"/>
              </a:ext>
            </a:extLst>
          </p:cNvPr>
          <p:cNvSpPr/>
          <p:nvPr/>
        </p:nvSpPr>
        <p:spPr>
          <a:xfrm>
            <a:off x="7999307" y="335552"/>
            <a:ext cx="487680" cy="38608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Diagrama de flujo: conector 2">
            <a:extLst>
              <a:ext uri="{FF2B5EF4-FFF2-40B4-BE49-F238E27FC236}">
                <a16:creationId xmlns:a16="http://schemas.microsoft.com/office/drawing/2014/main" id="{E1B597AC-1B02-4087-B96C-95525E21A167}"/>
              </a:ext>
            </a:extLst>
          </p:cNvPr>
          <p:cNvSpPr/>
          <p:nvPr/>
        </p:nvSpPr>
        <p:spPr>
          <a:xfrm>
            <a:off x="6084147" y="662173"/>
            <a:ext cx="284479" cy="257387"/>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Diagrama de flujo: conector 3">
            <a:extLst>
              <a:ext uri="{FF2B5EF4-FFF2-40B4-BE49-F238E27FC236}">
                <a16:creationId xmlns:a16="http://schemas.microsoft.com/office/drawing/2014/main" id="{05956553-62BC-46FC-B639-CFBFE93CE5A4}"/>
              </a:ext>
            </a:extLst>
          </p:cNvPr>
          <p:cNvSpPr/>
          <p:nvPr/>
        </p:nvSpPr>
        <p:spPr>
          <a:xfrm>
            <a:off x="8493760" y="1449160"/>
            <a:ext cx="548640" cy="528866"/>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Diagrama de flujo: conector 4">
            <a:extLst>
              <a:ext uri="{FF2B5EF4-FFF2-40B4-BE49-F238E27FC236}">
                <a16:creationId xmlns:a16="http://schemas.microsoft.com/office/drawing/2014/main" id="{EFF64787-16AE-4BA8-B565-BEA156DE0042}"/>
              </a:ext>
            </a:extLst>
          </p:cNvPr>
          <p:cNvSpPr/>
          <p:nvPr/>
        </p:nvSpPr>
        <p:spPr>
          <a:xfrm>
            <a:off x="7958667" y="2487919"/>
            <a:ext cx="379306" cy="370808"/>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Diagrama de flujo: conector 10">
            <a:extLst>
              <a:ext uri="{FF2B5EF4-FFF2-40B4-BE49-F238E27FC236}">
                <a16:creationId xmlns:a16="http://schemas.microsoft.com/office/drawing/2014/main" id="{CF2C3C4F-3412-48ED-B342-FEF248D6CD84}"/>
              </a:ext>
            </a:extLst>
          </p:cNvPr>
          <p:cNvSpPr/>
          <p:nvPr/>
        </p:nvSpPr>
        <p:spPr>
          <a:xfrm>
            <a:off x="8388774" y="3403102"/>
            <a:ext cx="379306" cy="38608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Diagrama de flujo: conector 11">
            <a:extLst>
              <a:ext uri="{FF2B5EF4-FFF2-40B4-BE49-F238E27FC236}">
                <a16:creationId xmlns:a16="http://schemas.microsoft.com/office/drawing/2014/main" id="{D331AE2A-622D-4667-8422-9855C962F991}"/>
              </a:ext>
            </a:extLst>
          </p:cNvPr>
          <p:cNvSpPr/>
          <p:nvPr/>
        </p:nvSpPr>
        <p:spPr>
          <a:xfrm>
            <a:off x="4748107" y="745231"/>
            <a:ext cx="162560" cy="155787"/>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 name="Diagrama de flujo: conector 16">
            <a:extLst>
              <a:ext uri="{FF2B5EF4-FFF2-40B4-BE49-F238E27FC236}">
                <a16:creationId xmlns:a16="http://schemas.microsoft.com/office/drawing/2014/main" id="{011B9D6A-80E6-477C-A085-4DF2CEA562D2}"/>
              </a:ext>
            </a:extLst>
          </p:cNvPr>
          <p:cNvSpPr/>
          <p:nvPr/>
        </p:nvSpPr>
        <p:spPr>
          <a:xfrm>
            <a:off x="7037494" y="387561"/>
            <a:ext cx="251460" cy="237613"/>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Diagrama de flujo: conector 17">
            <a:extLst>
              <a:ext uri="{FF2B5EF4-FFF2-40B4-BE49-F238E27FC236}">
                <a16:creationId xmlns:a16="http://schemas.microsoft.com/office/drawing/2014/main" id="{26C023E6-5D2F-448E-A71C-3D40AB7BC40E}"/>
              </a:ext>
            </a:extLst>
          </p:cNvPr>
          <p:cNvSpPr/>
          <p:nvPr/>
        </p:nvSpPr>
        <p:spPr>
          <a:xfrm>
            <a:off x="3550921" y="339213"/>
            <a:ext cx="348826" cy="305074"/>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Diagrama de flujo: conector 18">
            <a:extLst>
              <a:ext uri="{FF2B5EF4-FFF2-40B4-BE49-F238E27FC236}">
                <a16:creationId xmlns:a16="http://schemas.microsoft.com/office/drawing/2014/main" id="{AE52E401-512A-47E1-827A-32E1E0A81804}"/>
              </a:ext>
            </a:extLst>
          </p:cNvPr>
          <p:cNvSpPr/>
          <p:nvPr/>
        </p:nvSpPr>
        <p:spPr>
          <a:xfrm>
            <a:off x="5198534" y="120288"/>
            <a:ext cx="348826" cy="38608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7894920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CC40F9-AE34-4770-9156-446D99F85235}"/>
              </a:ext>
            </a:extLst>
          </p:cNvPr>
          <p:cNvPicPr>
            <a:picLocks noChangeAspect="1"/>
          </p:cNvPicPr>
          <p:nvPr/>
        </p:nvPicPr>
        <p:blipFill rotWithShape="1">
          <a:blip r:embed="rId2"/>
          <a:srcRect l="8038" t="19302" r="41051" b="33605"/>
          <a:stretch/>
        </p:blipFill>
        <p:spPr>
          <a:xfrm>
            <a:off x="1615440" y="-66338"/>
            <a:ext cx="7528560" cy="4593514"/>
          </a:xfrm>
          <a:prstGeom prst="rect">
            <a:avLst/>
          </a:prstGeom>
        </p:spPr>
      </p:pic>
    </p:spTree>
    <p:extLst>
      <p:ext uri="{BB962C8B-B14F-4D97-AF65-F5344CB8AC3E}">
        <p14:creationId xmlns:p14="http://schemas.microsoft.com/office/powerpoint/2010/main" val="96835463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78699" y="827039"/>
            <a:ext cx="7386602" cy="254010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4400" dirty="0"/>
              <a:t>Mediación de los aprendizajes </a:t>
            </a:r>
          </a:p>
        </p:txBody>
      </p:sp>
    </p:spTree>
    <p:extLst>
      <p:ext uri="{BB962C8B-B14F-4D97-AF65-F5344CB8AC3E}">
        <p14:creationId xmlns:p14="http://schemas.microsoft.com/office/powerpoint/2010/main" val="162836744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4288FAF-05A4-4580-8854-531A1064AAD3}"/>
              </a:ext>
            </a:extLst>
          </p:cNvPr>
          <p:cNvPicPr>
            <a:picLocks noChangeAspect="1"/>
          </p:cNvPicPr>
          <p:nvPr/>
        </p:nvPicPr>
        <p:blipFill rotWithShape="1">
          <a:blip r:embed="rId2"/>
          <a:srcRect l="17852" t="23830" r="40667" b="14820"/>
          <a:stretch/>
        </p:blipFill>
        <p:spPr>
          <a:xfrm>
            <a:off x="3880004" y="284480"/>
            <a:ext cx="5074843" cy="3987377"/>
          </a:xfrm>
          <a:prstGeom prst="rect">
            <a:avLst/>
          </a:prstGeom>
        </p:spPr>
      </p:pic>
      <p:sp>
        <p:nvSpPr>
          <p:cNvPr id="5" name="Flecha: pentágono 4">
            <a:extLst>
              <a:ext uri="{FF2B5EF4-FFF2-40B4-BE49-F238E27FC236}">
                <a16:creationId xmlns:a16="http://schemas.microsoft.com/office/drawing/2014/main" id="{15A21853-30E4-4872-951B-E3558BCE98BF}"/>
              </a:ext>
            </a:extLst>
          </p:cNvPr>
          <p:cNvSpPr/>
          <p:nvPr/>
        </p:nvSpPr>
        <p:spPr>
          <a:xfrm>
            <a:off x="433493" y="284480"/>
            <a:ext cx="2499360" cy="484632"/>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dirty="0"/>
              <a:t>LA MEDIACIÓN</a:t>
            </a:r>
            <a:endParaRPr lang="en-US" dirty="0"/>
          </a:p>
        </p:txBody>
      </p:sp>
      <p:sp>
        <p:nvSpPr>
          <p:cNvPr id="8" name="Rectángulo 7">
            <a:extLst>
              <a:ext uri="{FF2B5EF4-FFF2-40B4-BE49-F238E27FC236}">
                <a16:creationId xmlns:a16="http://schemas.microsoft.com/office/drawing/2014/main" id="{7351A4BD-732D-46BE-8241-986970580115}"/>
              </a:ext>
            </a:extLst>
          </p:cNvPr>
          <p:cNvSpPr/>
          <p:nvPr/>
        </p:nvSpPr>
        <p:spPr>
          <a:xfrm>
            <a:off x="433493" y="1232747"/>
            <a:ext cx="3142826" cy="284480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just"/>
            <a:r>
              <a:rPr lang="es-PE" sz="2000" dirty="0">
                <a:solidFill>
                  <a:schemeClr val="tx1"/>
                </a:solidFill>
              </a:rPr>
              <a:t>Es el despliegue de acciones organizadas de interacción pedagógica con la finalidad de promover y facilitar procesos de aprendizajes que fortalezcan el sentido aprendiente de los participantes.</a:t>
            </a:r>
            <a:endParaRPr lang="en-US" sz="2000" dirty="0">
              <a:solidFill>
                <a:schemeClr val="tx1"/>
              </a:solidFill>
            </a:endParaRPr>
          </a:p>
        </p:txBody>
      </p:sp>
    </p:spTree>
    <p:extLst>
      <p:ext uri="{BB962C8B-B14F-4D97-AF65-F5344CB8AC3E}">
        <p14:creationId xmlns:p14="http://schemas.microsoft.com/office/powerpoint/2010/main" val="272306282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42127" y="120581"/>
            <a:ext cx="8309986" cy="7480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solidFill>
                  <a:schemeClr val="tx1"/>
                </a:solidFill>
                <a:latin typeface="Arial" panose="020B0604020202020204" pitchFamily="34" charset="0"/>
              </a:rPr>
              <a:t>Mediación para el desarrollo de competencias</a:t>
            </a:r>
            <a:endParaRPr lang="es-PE" sz="2400" dirty="0">
              <a:solidFill>
                <a:schemeClr val="tx1"/>
              </a:solidFill>
            </a:endParaRPr>
          </a:p>
        </p:txBody>
      </p:sp>
      <p:graphicFrame>
        <p:nvGraphicFramePr>
          <p:cNvPr id="4" name="Diagrama 3"/>
          <p:cNvGraphicFramePr/>
          <p:nvPr>
            <p:extLst>
              <p:ext uri="{D42A27DB-BD31-4B8C-83A1-F6EECF244321}">
                <p14:modId xmlns:p14="http://schemas.microsoft.com/office/powerpoint/2010/main" val="1222515923"/>
              </p:ext>
            </p:extLst>
          </p:nvPr>
        </p:nvGraphicFramePr>
        <p:xfrm>
          <a:off x="80387" y="670560"/>
          <a:ext cx="8983225" cy="4088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47063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17E30A57-2F32-43FA-8302-3C6A8CF51E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655" y="2684172"/>
            <a:ext cx="2220181" cy="1670228"/>
          </a:xfrm>
          <a:prstGeom prst="rect">
            <a:avLst/>
          </a:prstGeom>
        </p:spPr>
      </p:pic>
      <p:pic>
        <p:nvPicPr>
          <p:cNvPr id="6" name="Gráfico 5">
            <a:extLst>
              <a:ext uri="{FF2B5EF4-FFF2-40B4-BE49-F238E27FC236}">
                <a16:creationId xmlns:a16="http://schemas.microsoft.com/office/drawing/2014/main" id="{5B43B3AD-615C-41E6-89DB-12274FEA94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88512" y="214053"/>
            <a:ext cx="1432151" cy="1359331"/>
          </a:xfrm>
          <a:prstGeom prst="rect">
            <a:avLst/>
          </a:prstGeom>
        </p:spPr>
      </p:pic>
      <p:pic>
        <p:nvPicPr>
          <p:cNvPr id="7" name="Gráfico 6">
            <a:extLst>
              <a:ext uri="{FF2B5EF4-FFF2-40B4-BE49-F238E27FC236}">
                <a16:creationId xmlns:a16="http://schemas.microsoft.com/office/drawing/2014/main" id="{F839ED40-E886-4273-9D4D-16C763EAA9A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16189"/>
          <a:stretch/>
        </p:blipFill>
        <p:spPr>
          <a:xfrm>
            <a:off x="3874847" y="2940409"/>
            <a:ext cx="1340326" cy="1413992"/>
          </a:xfrm>
          <a:prstGeom prst="rect">
            <a:avLst/>
          </a:prstGeom>
        </p:spPr>
      </p:pic>
      <p:pic>
        <p:nvPicPr>
          <p:cNvPr id="8" name="Gráfico 7">
            <a:extLst>
              <a:ext uri="{FF2B5EF4-FFF2-40B4-BE49-F238E27FC236}">
                <a16:creationId xmlns:a16="http://schemas.microsoft.com/office/drawing/2014/main" id="{325F5D85-FF2F-40C1-B90B-762F82DA05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87068" y="89492"/>
            <a:ext cx="1274853" cy="1416503"/>
          </a:xfrm>
          <a:prstGeom prst="rect">
            <a:avLst/>
          </a:prstGeom>
        </p:spPr>
      </p:pic>
      <p:pic>
        <p:nvPicPr>
          <p:cNvPr id="10" name="Gráfico 9">
            <a:extLst>
              <a:ext uri="{FF2B5EF4-FFF2-40B4-BE49-F238E27FC236}">
                <a16:creationId xmlns:a16="http://schemas.microsoft.com/office/drawing/2014/main" id="{12BF5E3A-C750-4414-817D-141917C481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40207" y="2898409"/>
            <a:ext cx="1435912" cy="1435912"/>
          </a:xfrm>
          <a:prstGeom prst="rect">
            <a:avLst/>
          </a:prstGeom>
        </p:spPr>
      </p:pic>
      <p:sp>
        <p:nvSpPr>
          <p:cNvPr id="2" name="Cerrar llave 1"/>
          <p:cNvSpPr/>
          <p:nvPr/>
        </p:nvSpPr>
        <p:spPr>
          <a:xfrm>
            <a:off x="3299789" y="2662190"/>
            <a:ext cx="485786" cy="1740478"/>
          </a:xfrm>
          <a:prstGeom prst="rightBrace">
            <a:avLst>
              <a:gd name="adj1" fmla="val 8333"/>
              <a:gd name="adj2" fmla="val 49495"/>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sz="1050"/>
          </a:p>
        </p:txBody>
      </p:sp>
      <p:sp>
        <p:nvSpPr>
          <p:cNvPr id="13" name="Cerrar llave 12"/>
          <p:cNvSpPr/>
          <p:nvPr/>
        </p:nvSpPr>
        <p:spPr>
          <a:xfrm>
            <a:off x="3339750" y="89492"/>
            <a:ext cx="485786" cy="2341849"/>
          </a:xfrm>
          <a:prstGeom prst="rightBrace">
            <a:avLst>
              <a:gd name="adj1" fmla="val 8333"/>
              <a:gd name="adj2" fmla="val 53534"/>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sz="1050"/>
          </a:p>
        </p:txBody>
      </p:sp>
      <p:pic>
        <p:nvPicPr>
          <p:cNvPr id="14" name="Gráfico 6">
            <a:extLst>
              <a:ext uri="{FF2B5EF4-FFF2-40B4-BE49-F238E27FC236}">
                <a16:creationId xmlns:a16="http://schemas.microsoft.com/office/drawing/2014/main" id="{F839ED40-E886-4273-9D4D-16C763EAA9A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16189"/>
          <a:stretch/>
        </p:blipFill>
        <p:spPr>
          <a:xfrm>
            <a:off x="5016147" y="1191953"/>
            <a:ext cx="1196991" cy="1262779"/>
          </a:xfrm>
          <a:prstGeom prst="rect">
            <a:avLst/>
          </a:prstGeom>
        </p:spPr>
      </p:pic>
      <p:pic>
        <p:nvPicPr>
          <p:cNvPr id="15" name="Gráfico 8">
            <a:extLst>
              <a:ext uri="{FF2B5EF4-FFF2-40B4-BE49-F238E27FC236}">
                <a16:creationId xmlns:a16="http://schemas.microsoft.com/office/drawing/2014/main" id="{BC193EF2-9FEF-4979-9A7C-84A5F228EC80}"/>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b="20377"/>
          <a:stretch/>
        </p:blipFill>
        <p:spPr>
          <a:xfrm>
            <a:off x="6025180" y="1246886"/>
            <a:ext cx="1132668" cy="1196227"/>
          </a:xfrm>
          <a:prstGeom prst="rect">
            <a:avLst/>
          </a:prstGeom>
        </p:spPr>
      </p:pic>
      <p:pic>
        <p:nvPicPr>
          <p:cNvPr id="2050" name="Picture 2" descr="Dibujos de Computadores para Colorear - Dibujos.ne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26359" y="3522132"/>
            <a:ext cx="1217641" cy="953819"/>
          </a:xfrm>
          <a:prstGeom prst="rect">
            <a:avLst/>
          </a:prstGeom>
          <a:noFill/>
          <a:extLst>
            <a:ext uri="{909E8E84-426E-40DD-AFC4-6F175D3DCCD1}">
              <a14:hiddenFill xmlns:a14="http://schemas.microsoft.com/office/drawing/2010/main">
                <a:solidFill>
                  <a:srgbClr val="FFFFFF"/>
                </a:solidFill>
              </a14:hiddenFill>
            </a:ext>
          </a:extLst>
        </p:spPr>
      </p:pic>
      <p:pic>
        <p:nvPicPr>
          <p:cNvPr id="9" name="Gráfico 8">
            <a:extLst>
              <a:ext uri="{FF2B5EF4-FFF2-40B4-BE49-F238E27FC236}">
                <a16:creationId xmlns:a16="http://schemas.microsoft.com/office/drawing/2014/main" id="{BC193EF2-9FEF-4979-9A7C-84A5F228EC80}"/>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b="20377"/>
          <a:stretch/>
        </p:blipFill>
        <p:spPr>
          <a:xfrm>
            <a:off x="6745018" y="2959464"/>
            <a:ext cx="1435912" cy="1516487"/>
          </a:xfrm>
          <a:prstGeom prst="rect">
            <a:avLst/>
          </a:prstGeom>
        </p:spPr>
      </p:pic>
      <p:sp>
        <p:nvSpPr>
          <p:cNvPr id="16" name="CuadroTexto 15"/>
          <p:cNvSpPr txBox="1"/>
          <p:nvPr/>
        </p:nvSpPr>
        <p:spPr>
          <a:xfrm>
            <a:off x="4064302" y="2771451"/>
            <a:ext cx="1098302" cy="253916"/>
          </a:xfrm>
          <a:prstGeom prst="rect">
            <a:avLst/>
          </a:prstGeom>
          <a:solidFill>
            <a:srgbClr val="FFFF00"/>
          </a:solidFill>
          <a:ln>
            <a:solidFill>
              <a:srgbClr val="FFFF00"/>
            </a:solidFill>
          </a:ln>
        </p:spPr>
        <p:txBody>
          <a:bodyPr wrap="square" rtlCol="0">
            <a:spAutoFit/>
          </a:bodyPr>
          <a:lstStyle/>
          <a:p>
            <a:r>
              <a:rPr lang="es-CR" sz="1050" dirty="0"/>
              <a:t>Conexión  </a:t>
            </a:r>
          </a:p>
        </p:txBody>
      </p:sp>
      <p:sp>
        <p:nvSpPr>
          <p:cNvPr id="18" name="CuadroTexto 17"/>
          <p:cNvSpPr txBox="1"/>
          <p:nvPr/>
        </p:nvSpPr>
        <p:spPr>
          <a:xfrm>
            <a:off x="6863619" y="2751865"/>
            <a:ext cx="1098302" cy="253916"/>
          </a:xfrm>
          <a:prstGeom prst="rect">
            <a:avLst/>
          </a:prstGeom>
          <a:solidFill>
            <a:srgbClr val="DD23D0"/>
          </a:solidFill>
          <a:ln>
            <a:solidFill>
              <a:srgbClr val="DD23D0"/>
            </a:solidFill>
          </a:ln>
        </p:spPr>
        <p:txBody>
          <a:bodyPr wrap="square" rtlCol="0">
            <a:spAutoFit/>
          </a:bodyPr>
          <a:lstStyle/>
          <a:p>
            <a:r>
              <a:rPr lang="es-CR" sz="1050" dirty="0"/>
              <a:t>Colaboración </a:t>
            </a:r>
          </a:p>
        </p:txBody>
      </p:sp>
      <p:sp>
        <p:nvSpPr>
          <p:cNvPr id="19" name="CuadroTexto 18"/>
          <p:cNvSpPr txBox="1"/>
          <p:nvPr/>
        </p:nvSpPr>
        <p:spPr>
          <a:xfrm>
            <a:off x="5240207" y="299926"/>
            <a:ext cx="1098302" cy="253916"/>
          </a:xfrm>
          <a:prstGeom prst="rect">
            <a:avLst/>
          </a:prstGeom>
          <a:solidFill>
            <a:srgbClr val="3CF45B"/>
          </a:solidFill>
          <a:ln>
            <a:solidFill>
              <a:srgbClr val="3CF45B"/>
            </a:solidFill>
          </a:ln>
        </p:spPr>
        <p:txBody>
          <a:bodyPr wrap="square" rtlCol="0">
            <a:spAutoFit/>
          </a:bodyPr>
          <a:lstStyle/>
          <a:p>
            <a:r>
              <a:rPr lang="es-CR" sz="1050" dirty="0"/>
              <a:t>Clarificación  </a:t>
            </a:r>
          </a:p>
        </p:txBody>
      </p:sp>
      <p:sp>
        <p:nvSpPr>
          <p:cNvPr id="20" name="CuadroTexto 19"/>
          <p:cNvSpPr txBox="1"/>
          <p:nvPr/>
        </p:nvSpPr>
        <p:spPr>
          <a:xfrm>
            <a:off x="7631779" y="1105262"/>
            <a:ext cx="1098302" cy="415498"/>
          </a:xfrm>
          <a:prstGeom prst="rect">
            <a:avLst/>
          </a:prstGeom>
          <a:solidFill>
            <a:srgbClr val="00B0F0"/>
          </a:solidFill>
          <a:ln>
            <a:solidFill>
              <a:srgbClr val="05B7BB"/>
            </a:solidFill>
          </a:ln>
        </p:spPr>
        <p:txBody>
          <a:bodyPr wrap="square" rtlCol="0">
            <a:spAutoFit/>
          </a:bodyPr>
          <a:lstStyle/>
          <a:p>
            <a:r>
              <a:rPr lang="es-CR" sz="1050" dirty="0"/>
              <a:t>Construcción / Aplicación  </a:t>
            </a:r>
          </a:p>
        </p:txBody>
      </p:sp>
      <p:pic>
        <p:nvPicPr>
          <p:cNvPr id="5" name="Imagen 4">
            <a:extLst>
              <a:ext uri="{FF2B5EF4-FFF2-40B4-BE49-F238E27FC236}">
                <a16:creationId xmlns:a16="http://schemas.microsoft.com/office/drawing/2014/main" id="{85BD2D0A-E71F-41A6-86DA-074936CCFA3A}"/>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706" b="100000" l="1053" r="98246">
                        <a14:foregroundMark x1="11754" y1="7765" x2="11754" y2="7765"/>
                        <a14:foregroundMark x1="9123" y1="11529" x2="9123" y2="11529"/>
                        <a14:foregroundMark x1="4035" y1="23765" x2="4035" y2="23765"/>
                        <a14:foregroundMark x1="4386" y1="51059" x2="4386" y2="51059"/>
                        <a14:foregroundMark x1="7544" y1="79529" x2="7544" y2="79529"/>
                        <a14:foregroundMark x1="64211" y1="95529" x2="64211" y2="95529"/>
                        <a14:foregroundMark x1="64211" y1="95529" x2="64211" y2="95529"/>
                        <a14:foregroundMark x1="2632" y1="40000" x2="2632" y2="40000"/>
                        <a14:foregroundMark x1="2632" y1="62353" x2="2632" y2="62353"/>
                        <a14:foregroundMark x1="59649" y1="96235" x2="59649" y2="96235"/>
                        <a14:foregroundMark x1="42281" y1="97176" x2="42281" y2="97176"/>
                        <a14:foregroundMark x1="87368" y1="92471" x2="87368" y2="92471"/>
                        <a14:foregroundMark x1="97018" y1="72235" x2="97018" y2="72235"/>
                      </a14:backgroundRemoval>
                    </a14:imgEffect>
                  </a14:imgLayer>
                </a14:imgProps>
              </a:ext>
              <a:ext uri="{28A0092B-C50C-407E-A947-70E740481C1C}">
                <a14:useLocalDpi xmlns:a14="http://schemas.microsoft.com/office/drawing/2010/main" val="0"/>
              </a:ext>
            </a:extLst>
          </a:blip>
          <a:stretch>
            <a:fillRect/>
          </a:stretch>
        </p:blipFill>
        <p:spPr>
          <a:xfrm>
            <a:off x="381186" y="333468"/>
            <a:ext cx="1973483" cy="1471456"/>
          </a:xfrm>
          <a:prstGeom prst="rect">
            <a:avLst/>
          </a:prstGeom>
        </p:spPr>
      </p:pic>
      <p:pic>
        <p:nvPicPr>
          <p:cNvPr id="22" name="Picture 2" descr="Dibujos de Computadores para Colorear - Dibujos.ne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49258" y="836990"/>
            <a:ext cx="523271" cy="40989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09992" y="1746498"/>
            <a:ext cx="3194945" cy="507831"/>
          </a:xfrm>
          <a:prstGeom prst="rect">
            <a:avLst/>
          </a:prstGeom>
        </p:spPr>
        <p:txBody>
          <a:bodyPr wrap="square">
            <a:spAutoFit/>
          </a:bodyPr>
          <a:lstStyle/>
          <a:p>
            <a:pPr marL="171450" algn="just"/>
            <a:r>
              <a:rPr lang="es-CR" sz="900" dirty="0">
                <a:latin typeface="Arial" panose="020B0604020202020204" pitchFamily="34" charset="0"/>
                <a:ea typeface="Times New Roman" panose="02020603050405020304" pitchFamily="18" charset="0"/>
              </a:rPr>
              <a:t>Es un proceso más colaborativo entre la persona docente y las personas estudiantes, o bien entre un grupo de personas estudiantes.</a:t>
            </a:r>
          </a:p>
        </p:txBody>
      </p:sp>
      <p:sp>
        <p:nvSpPr>
          <p:cNvPr id="21" name="Rectángulo 20"/>
          <p:cNvSpPr/>
          <p:nvPr/>
        </p:nvSpPr>
        <p:spPr>
          <a:xfrm>
            <a:off x="1844121" y="2711373"/>
            <a:ext cx="1416988" cy="1477328"/>
          </a:xfrm>
          <a:prstGeom prst="rect">
            <a:avLst/>
          </a:prstGeom>
        </p:spPr>
        <p:txBody>
          <a:bodyPr wrap="square">
            <a:spAutoFit/>
          </a:bodyPr>
          <a:lstStyle/>
          <a:p>
            <a:pPr algn="just"/>
            <a:r>
              <a:rPr lang="es-CR" sz="900" dirty="0">
                <a:latin typeface="Arial" panose="020B0604020202020204" pitchFamily="34" charset="0"/>
                <a:ea typeface="Times New Roman" panose="02020603050405020304" pitchFamily="18" charset="0"/>
              </a:rPr>
              <a:t>Planificadas para que el estudiante pueda, de manera autónoma y auto dirigida, desarrollar diferentes actividades educativas planificadas  en la  construcción de conocimientos, ampliar experiencias y desarrollar habilidades. </a:t>
            </a:r>
            <a:endParaRPr lang="es-CR" sz="900" dirty="0"/>
          </a:p>
        </p:txBody>
      </p:sp>
      <p:sp>
        <p:nvSpPr>
          <p:cNvPr id="11" name="Rectángulo redondeado 10"/>
          <p:cNvSpPr/>
          <p:nvPr/>
        </p:nvSpPr>
        <p:spPr>
          <a:xfrm>
            <a:off x="109992" y="0"/>
            <a:ext cx="2997002" cy="4031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PE" dirty="0"/>
              <a:t>Mediación combinada</a:t>
            </a:r>
          </a:p>
        </p:txBody>
      </p:sp>
    </p:spTree>
    <p:extLst>
      <p:ext uri="{BB962C8B-B14F-4D97-AF65-F5344CB8AC3E}">
        <p14:creationId xmlns:p14="http://schemas.microsoft.com/office/powerpoint/2010/main" val="384355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6" grpId="0" animBg="1"/>
      <p:bldP spid="18" grpId="0" animBg="1"/>
      <p:bldP spid="19"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pentágono 2">
            <a:extLst>
              <a:ext uri="{FF2B5EF4-FFF2-40B4-BE49-F238E27FC236}">
                <a16:creationId xmlns:a16="http://schemas.microsoft.com/office/drawing/2014/main" id="{C882918A-82FC-4F8D-97CE-16085A156694}"/>
              </a:ext>
            </a:extLst>
          </p:cNvPr>
          <p:cNvSpPr/>
          <p:nvPr/>
        </p:nvSpPr>
        <p:spPr>
          <a:xfrm>
            <a:off x="0" y="38843"/>
            <a:ext cx="6577780" cy="77893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Arial" panose="020B0604020202020204" pitchFamily="34" charset="0"/>
                <a:ea typeface="Calibri" panose="020F0502020204030204" pitchFamily="34" charset="0"/>
              </a:rPr>
              <a:t>¿</a:t>
            </a:r>
            <a:r>
              <a:rPr lang="es-ES" sz="1800" b="1" dirty="0">
                <a:solidFill>
                  <a:schemeClr val="tx1"/>
                </a:solidFill>
                <a:latin typeface="Arial" panose="020B0604020202020204" pitchFamily="34" charset="0"/>
                <a:ea typeface="Calibri" panose="020F0502020204030204" pitchFamily="34" charset="0"/>
              </a:rPr>
              <a:t>Qué es la mediación pedagógica para la educación combinada?</a:t>
            </a:r>
            <a:endParaRPr lang="en-US" dirty="0"/>
          </a:p>
        </p:txBody>
      </p:sp>
      <p:sp>
        <p:nvSpPr>
          <p:cNvPr id="5" name="Rectángulo 4">
            <a:extLst>
              <a:ext uri="{FF2B5EF4-FFF2-40B4-BE49-F238E27FC236}">
                <a16:creationId xmlns:a16="http://schemas.microsoft.com/office/drawing/2014/main" id="{F9B61028-00F8-4C6F-A408-4D35324472E6}"/>
              </a:ext>
            </a:extLst>
          </p:cNvPr>
          <p:cNvSpPr/>
          <p:nvPr/>
        </p:nvSpPr>
        <p:spPr>
          <a:xfrm>
            <a:off x="1584960" y="956837"/>
            <a:ext cx="6468533" cy="342551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ea typeface="Calibri" panose="020F0502020204030204" pitchFamily="34" charset="0"/>
              </a:rPr>
              <a:t>Es una </a:t>
            </a:r>
            <a:r>
              <a:rPr lang="es-ES" sz="1400" b="1" dirty="0">
                <a:solidFill>
                  <a:schemeClr val="tx1"/>
                </a:solidFill>
                <a:latin typeface="Arial" panose="020B0604020202020204" pitchFamily="34" charset="0"/>
                <a:ea typeface="Calibri" panose="020F0502020204030204" pitchFamily="34" charset="0"/>
              </a:rPr>
              <a:t>oportunidad flexible, cíclica y diversa para que el docente ofrezca acompañamiento al estudiante en dos espacios educativos diferentes,</a:t>
            </a:r>
            <a:r>
              <a:rPr lang="es-ES" sz="1400" dirty="0">
                <a:solidFill>
                  <a:schemeClr val="tx1"/>
                </a:solidFill>
                <a:latin typeface="Arial" panose="020B0604020202020204" pitchFamily="34" charset="0"/>
                <a:ea typeface="Calibri" panose="020F0502020204030204" pitchFamily="34" charset="0"/>
              </a:rPr>
              <a:t> en la presencialidad y a distancia, privilegiando la permanencia del vínculo de la comunidad educativa.</a:t>
            </a:r>
          </a:p>
          <a:p>
            <a:pPr algn="just"/>
            <a:endParaRPr lang="es-ES" sz="1400" dirty="0">
              <a:solidFill>
                <a:schemeClr val="tx1"/>
              </a:solidFill>
              <a:latin typeface="Arial" panose="020B0604020202020204" pitchFamily="34" charset="0"/>
              <a:ea typeface="Calibri" panose="020F0502020204030204" pitchFamily="34" charset="0"/>
            </a:endParaRPr>
          </a:p>
          <a:p>
            <a:pPr algn="just"/>
            <a:r>
              <a:rPr lang="es-ES" sz="1400" b="1" dirty="0">
                <a:solidFill>
                  <a:schemeClr val="tx1"/>
                </a:solidFill>
                <a:latin typeface="Arial" panose="020B0604020202020204" pitchFamily="34" charset="0"/>
                <a:ea typeface="Calibri" panose="020F0502020204030204" pitchFamily="34" charset="0"/>
              </a:rPr>
              <a:t>se desarrolla en </a:t>
            </a:r>
            <a:r>
              <a:rPr lang="es-ES" sz="1400" b="1" u="sng" dirty="0">
                <a:solidFill>
                  <a:schemeClr val="tx1"/>
                </a:solidFill>
                <a:latin typeface="Arial" panose="020B0604020202020204" pitchFamily="34" charset="0"/>
                <a:ea typeface="Calibri" panose="020F0502020204030204" pitchFamily="34" charset="0"/>
              </a:rPr>
              <a:t>cuatro momentos </a:t>
            </a:r>
            <a:r>
              <a:rPr lang="es-ES" sz="1400" b="1" dirty="0">
                <a:solidFill>
                  <a:schemeClr val="tx1"/>
                </a:solidFill>
                <a:latin typeface="Arial" panose="020B0604020202020204" pitchFamily="34" charset="0"/>
                <a:ea typeface="Calibri" panose="020F0502020204030204" pitchFamily="34" charset="0"/>
              </a:rPr>
              <a:t>la conexión, la colaboración, la clarificación y la construcción/aplicación que implican que la mediación pedagógica  docente pueda desarrollarse al mismo tiempo con su el subgrupo presencial y el subgrupo que trabaja en la distancia.</a:t>
            </a:r>
          </a:p>
          <a:p>
            <a:pPr algn="just"/>
            <a:endParaRPr lang="es-ES" sz="1400" b="1" dirty="0">
              <a:solidFill>
                <a:schemeClr val="tx1"/>
              </a:solidFill>
              <a:latin typeface="Arial" panose="020B0604020202020204" pitchFamily="34" charset="0"/>
              <a:ea typeface="Calibri" panose="020F0502020204030204" pitchFamily="34" charset="0"/>
            </a:endParaRPr>
          </a:p>
          <a:p>
            <a:pPr algn="just"/>
            <a:r>
              <a:rPr lang="es-ES" sz="1400" b="1" dirty="0">
                <a:solidFill>
                  <a:schemeClr val="tx1"/>
                </a:solidFill>
                <a:latin typeface="Arial" panose="020B0604020202020204" pitchFamily="34" charset="0"/>
                <a:ea typeface="Calibri" panose="020F0502020204030204" pitchFamily="34" charset="0"/>
              </a:rPr>
              <a:t>son medulares los recursos tecnológicos y materiales que se proveen, el acompañamiento y seguimiento</a:t>
            </a:r>
            <a:r>
              <a:rPr lang="es-ES" sz="1400" dirty="0">
                <a:solidFill>
                  <a:schemeClr val="tx1"/>
                </a:solidFill>
                <a:latin typeface="Arial" panose="020B0604020202020204" pitchFamily="34" charset="0"/>
                <a:ea typeface="Calibri" panose="020F0502020204030204" pitchFamily="34" charset="0"/>
              </a:rPr>
              <a:t>, las estrategias y otras iniciativas son las que complementan el accionar docente para transmitir a la persona estudiante la emoción, motivación y pasión por el aprendizaje tanto en el aula, como fuera de ella.</a:t>
            </a:r>
            <a:endParaRPr lang="es-CR" sz="1400" dirty="0">
              <a:solidFill>
                <a:schemeClr val="tx1"/>
              </a:solidFill>
              <a:latin typeface="Times New Roman" panose="02020603050405020304" pitchFamily="18" charset="0"/>
              <a:ea typeface="Calibri" panose="020F0502020204030204" pitchFamily="34" charset="0"/>
            </a:endParaRPr>
          </a:p>
          <a:p>
            <a:pPr algn="just"/>
            <a:r>
              <a:rPr lang="es-ES" sz="1100" dirty="0">
                <a:solidFill>
                  <a:srgbClr val="0070C0"/>
                </a:solidFill>
                <a:latin typeface="Arial" panose="020B0604020202020204" pitchFamily="34" charset="0"/>
                <a:ea typeface="Calibri" panose="020F0502020204030204" pitchFamily="34" charset="0"/>
              </a:rPr>
              <a:t> </a:t>
            </a:r>
            <a:endParaRPr lang="es-CR" sz="1100" dirty="0">
              <a:solidFill>
                <a:srgbClr val="0070C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5978565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00818" y="1453822"/>
            <a:ext cx="2637692" cy="900246"/>
          </a:xfrm>
          <a:prstGeom prst="rect">
            <a:avLst/>
          </a:prstGeom>
          <a:noFill/>
        </p:spPr>
        <p:txBody>
          <a:bodyPr wrap="square" rtlCol="0">
            <a:spAutoFit/>
          </a:bodyPr>
          <a:lstStyle/>
          <a:p>
            <a:pPr algn="ctr"/>
            <a:r>
              <a:rPr lang="es-CR" sz="1050" b="1" dirty="0">
                <a:latin typeface="Arial" panose="020B0604020202020204" pitchFamily="34" charset="0"/>
                <a:cs typeface="Arial" panose="020B0604020202020204" pitchFamily="34" charset="0"/>
              </a:rPr>
              <a:t>Momentos que se </a:t>
            </a:r>
          </a:p>
          <a:p>
            <a:pPr algn="ctr"/>
            <a:r>
              <a:rPr lang="es-CR" sz="1050" b="1" dirty="0">
                <a:latin typeface="Arial" panose="020B0604020202020204" pitchFamily="34" charset="0"/>
                <a:cs typeface="Arial" panose="020B0604020202020204" pitchFamily="34" charset="0"/>
              </a:rPr>
              <a:t>pueden trabajarse en la </a:t>
            </a:r>
          </a:p>
          <a:p>
            <a:pPr algn="ctr"/>
            <a:r>
              <a:rPr lang="es-CR" sz="1050" b="1" dirty="0">
                <a:latin typeface="Arial" panose="020B0604020202020204" pitchFamily="34" charset="0"/>
                <a:cs typeface="Arial" panose="020B0604020202020204" pitchFamily="34" charset="0"/>
              </a:rPr>
              <a:t>presencialidad o de </a:t>
            </a:r>
          </a:p>
          <a:p>
            <a:pPr algn="ctr"/>
            <a:r>
              <a:rPr lang="es-CR" sz="1050" b="1" dirty="0">
                <a:latin typeface="Arial" panose="020B0604020202020204" pitchFamily="34" charset="0"/>
                <a:cs typeface="Arial" panose="020B0604020202020204" pitchFamily="34" charset="0"/>
              </a:rPr>
              <a:t>manera sincrónica o</a:t>
            </a:r>
          </a:p>
          <a:p>
            <a:pPr algn="ctr"/>
            <a:r>
              <a:rPr lang="es-CR" sz="1050" b="1" dirty="0">
                <a:latin typeface="Arial" panose="020B0604020202020204" pitchFamily="34" charset="0"/>
                <a:cs typeface="Arial" panose="020B0604020202020204" pitchFamily="34" charset="0"/>
              </a:rPr>
              <a:t> asincrónica.</a:t>
            </a:r>
          </a:p>
        </p:txBody>
      </p:sp>
      <p:sp>
        <p:nvSpPr>
          <p:cNvPr id="17" name="CuadroTexto 16"/>
          <p:cNvSpPr txBox="1"/>
          <p:nvPr/>
        </p:nvSpPr>
        <p:spPr>
          <a:xfrm>
            <a:off x="1840200" y="3136682"/>
            <a:ext cx="1974748" cy="253916"/>
          </a:xfrm>
          <a:prstGeom prst="rect">
            <a:avLst/>
          </a:prstGeom>
          <a:noFill/>
        </p:spPr>
        <p:txBody>
          <a:bodyPr wrap="square" rtlCol="0">
            <a:spAutoFit/>
          </a:bodyPr>
          <a:lstStyle/>
          <a:p>
            <a:pPr algn="ctr"/>
            <a:r>
              <a:rPr lang="es-CR" sz="1050" dirty="0">
                <a:latin typeface="Arial" panose="020B0604020202020204" pitchFamily="34" charset="0"/>
                <a:cs typeface="Arial" panose="020B0604020202020204" pitchFamily="34" charset="0"/>
              </a:rPr>
              <a:t>Aplicación / Construcción</a:t>
            </a:r>
          </a:p>
        </p:txBody>
      </p:sp>
      <p:sp>
        <p:nvSpPr>
          <p:cNvPr id="18" name="CuadroTexto 17"/>
          <p:cNvSpPr txBox="1"/>
          <p:nvPr/>
        </p:nvSpPr>
        <p:spPr>
          <a:xfrm>
            <a:off x="5098280" y="3071518"/>
            <a:ext cx="1974748" cy="253916"/>
          </a:xfrm>
          <a:prstGeom prst="rect">
            <a:avLst/>
          </a:prstGeom>
          <a:noFill/>
        </p:spPr>
        <p:txBody>
          <a:bodyPr wrap="square" rtlCol="0">
            <a:spAutoFit/>
          </a:bodyPr>
          <a:lstStyle/>
          <a:p>
            <a:pPr algn="ctr"/>
            <a:r>
              <a:rPr lang="es-CR" sz="1050" dirty="0">
                <a:latin typeface="Arial" panose="020B0604020202020204" pitchFamily="34" charset="0"/>
                <a:cs typeface="Arial" panose="020B0604020202020204" pitchFamily="34" charset="0"/>
              </a:rPr>
              <a:t>Clarificación</a:t>
            </a:r>
          </a:p>
        </p:txBody>
      </p:sp>
      <p:sp>
        <p:nvSpPr>
          <p:cNvPr id="3" name="CuadroTexto 2"/>
          <p:cNvSpPr txBox="1"/>
          <p:nvPr/>
        </p:nvSpPr>
        <p:spPr>
          <a:xfrm>
            <a:off x="1705493" y="1513987"/>
            <a:ext cx="2180108" cy="253916"/>
          </a:xfrm>
          <a:prstGeom prst="rect">
            <a:avLst/>
          </a:prstGeom>
          <a:noFill/>
        </p:spPr>
        <p:txBody>
          <a:bodyPr wrap="square" rtlCol="0">
            <a:spAutoFit/>
          </a:bodyPr>
          <a:lstStyle/>
          <a:p>
            <a:pPr algn="ctr"/>
            <a:r>
              <a:rPr lang="es-ES" sz="1050" dirty="0">
                <a:latin typeface="Arial" panose="020B0604020202020204" pitchFamily="34" charset="0"/>
                <a:cs typeface="Arial" panose="020B0604020202020204" pitchFamily="34" charset="0"/>
              </a:rPr>
              <a:t>Conexión</a:t>
            </a:r>
            <a:endParaRPr lang="es-CR" sz="1050" dirty="0">
              <a:latin typeface="Arial" panose="020B0604020202020204" pitchFamily="34" charset="0"/>
              <a:cs typeface="Arial" panose="020B0604020202020204" pitchFamily="34" charset="0"/>
            </a:endParaRPr>
          </a:p>
        </p:txBody>
      </p:sp>
      <p:sp>
        <p:nvSpPr>
          <p:cNvPr id="4" name="CuadroTexto 3"/>
          <p:cNvSpPr txBox="1"/>
          <p:nvPr/>
        </p:nvSpPr>
        <p:spPr>
          <a:xfrm>
            <a:off x="8372" y="931155"/>
            <a:ext cx="1969476" cy="1546577"/>
          </a:xfrm>
          <a:prstGeom prst="rect">
            <a:avLst/>
          </a:prstGeom>
          <a:solidFill>
            <a:srgbClr val="BB75AC"/>
          </a:solidFill>
        </p:spPr>
        <p:txBody>
          <a:bodyPr wrap="square" rtlCol="0">
            <a:spAutoFit/>
          </a:bodyPr>
          <a:lstStyle>
            <a:defPPr>
              <a:defRPr lang="es-CR"/>
            </a:defPPr>
            <a:lvl1pPr algn="ctr">
              <a:defRPr sz="1400">
                <a:latin typeface="Arial" panose="020B0604020202020204" pitchFamily="34" charset="0"/>
                <a:cs typeface="Arial" panose="020B0604020202020204" pitchFamily="34" charset="0"/>
              </a:defRPr>
            </a:lvl1pPr>
          </a:lstStyle>
          <a:p>
            <a:r>
              <a:rPr lang="es-CR" sz="1050" dirty="0"/>
              <a:t>Momento para establecer todas las conexiones posibles entre los conocimientos previos de la persona estudiante, sus experiencias, intereses, emociones y los conocimientos nuevos que serán construidos</a:t>
            </a:r>
          </a:p>
          <a:p>
            <a:endParaRPr lang="es-CR" sz="1050" dirty="0"/>
          </a:p>
        </p:txBody>
      </p:sp>
      <p:sp>
        <p:nvSpPr>
          <p:cNvPr id="5" name="CuadroTexto 4"/>
          <p:cNvSpPr txBox="1"/>
          <p:nvPr/>
        </p:nvSpPr>
        <p:spPr>
          <a:xfrm>
            <a:off x="5310553" y="1635539"/>
            <a:ext cx="2154116" cy="253916"/>
          </a:xfrm>
          <a:prstGeom prst="rect">
            <a:avLst/>
          </a:prstGeom>
          <a:noFill/>
        </p:spPr>
        <p:txBody>
          <a:bodyPr wrap="square" rtlCol="0">
            <a:spAutoFit/>
          </a:bodyPr>
          <a:lstStyle>
            <a:defPPr>
              <a:defRPr lang="es-CR"/>
            </a:defPPr>
            <a:lvl1pPr algn="ctr">
              <a:defRPr sz="1400">
                <a:latin typeface="Arial" panose="020B0604020202020204" pitchFamily="34" charset="0"/>
                <a:cs typeface="Arial" panose="020B0604020202020204" pitchFamily="34" charset="0"/>
              </a:defRPr>
            </a:lvl1pPr>
          </a:lstStyle>
          <a:p>
            <a:r>
              <a:rPr lang="es-ES" sz="1050" dirty="0"/>
              <a:t>Colaboración</a:t>
            </a:r>
            <a:endParaRPr lang="es-CR" sz="1050" dirty="0"/>
          </a:p>
        </p:txBody>
      </p:sp>
      <p:sp>
        <p:nvSpPr>
          <p:cNvPr id="8" name="CuadroTexto 7"/>
          <p:cNvSpPr txBox="1"/>
          <p:nvPr/>
        </p:nvSpPr>
        <p:spPr>
          <a:xfrm>
            <a:off x="7179796" y="807491"/>
            <a:ext cx="1755513" cy="1546577"/>
          </a:xfrm>
          <a:prstGeom prst="rect">
            <a:avLst/>
          </a:prstGeom>
          <a:solidFill>
            <a:srgbClr val="F6B9BD"/>
          </a:solidFill>
        </p:spPr>
        <p:txBody>
          <a:bodyPr wrap="square" rtlCol="0">
            <a:spAutoFit/>
          </a:bodyPr>
          <a:lstStyle>
            <a:defPPr>
              <a:defRPr lang="es-CR"/>
            </a:defPPr>
            <a:lvl1pPr algn="ctr">
              <a:defRPr sz="1400">
                <a:latin typeface="Arial" panose="020B0604020202020204" pitchFamily="34" charset="0"/>
                <a:cs typeface="Arial" panose="020B0604020202020204" pitchFamily="34" charset="0"/>
              </a:defRPr>
            </a:lvl1pPr>
          </a:lstStyle>
          <a:p>
            <a:r>
              <a:rPr lang="es-CR" sz="1050" dirty="0"/>
              <a:t>Momento para crear espacios educativos que permitan una interconexión efectiva entre las personas docentes y estudiantes, el establecimiento de redes de aprendizaje entre estudiante- estudiante </a:t>
            </a:r>
          </a:p>
        </p:txBody>
      </p:sp>
      <p:sp>
        <p:nvSpPr>
          <p:cNvPr id="19" name="CuadroTexto 18"/>
          <p:cNvSpPr txBox="1"/>
          <p:nvPr/>
        </p:nvSpPr>
        <p:spPr>
          <a:xfrm>
            <a:off x="7151326" y="3243119"/>
            <a:ext cx="1836887" cy="1223412"/>
          </a:xfrm>
          <a:prstGeom prst="rect">
            <a:avLst/>
          </a:prstGeom>
          <a:solidFill>
            <a:schemeClr val="accent1">
              <a:lumMod val="60000"/>
              <a:lumOff val="40000"/>
            </a:schemeClr>
          </a:solidFill>
        </p:spPr>
        <p:txBody>
          <a:bodyPr wrap="square" rtlCol="0">
            <a:spAutoFit/>
          </a:bodyPr>
          <a:lstStyle>
            <a:defPPr>
              <a:defRPr lang="es-CR"/>
            </a:defPPr>
            <a:lvl1pPr algn="ctr">
              <a:defRPr sz="1400">
                <a:latin typeface="Arial" panose="020B0604020202020204" pitchFamily="34" charset="0"/>
                <a:cs typeface="Arial" panose="020B0604020202020204" pitchFamily="34" charset="0"/>
              </a:defRPr>
            </a:lvl1pPr>
          </a:lstStyle>
          <a:p>
            <a:r>
              <a:rPr lang="es-CR" sz="1050" dirty="0"/>
              <a:t>Momento para utilizar los conocimientos adquiridos, la experiencia en la solución de problemas o situaciones específicas en la demostración de lo aprendido. </a:t>
            </a:r>
          </a:p>
        </p:txBody>
      </p:sp>
      <p:sp>
        <p:nvSpPr>
          <p:cNvPr id="20" name="CuadroTexto 19"/>
          <p:cNvSpPr txBox="1"/>
          <p:nvPr/>
        </p:nvSpPr>
        <p:spPr>
          <a:xfrm>
            <a:off x="47564" y="3245930"/>
            <a:ext cx="1969477" cy="1223412"/>
          </a:xfrm>
          <a:prstGeom prst="rect">
            <a:avLst/>
          </a:prstGeom>
          <a:solidFill>
            <a:schemeClr val="accent2">
              <a:lumMod val="40000"/>
              <a:lumOff val="60000"/>
            </a:schemeClr>
          </a:solidFill>
        </p:spPr>
        <p:txBody>
          <a:bodyPr wrap="square" rtlCol="0">
            <a:spAutoFit/>
          </a:bodyPr>
          <a:lstStyle>
            <a:defPPr>
              <a:defRPr lang="es-CR"/>
            </a:defPPr>
            <a:lvl1pPr algn="ctr">
              <a:defRPr sz="1400">
                <a:latin typeface="Arial" panose="020B0604020202020204" pitchFamily="34" charset="0"/>
                <a:cs typeface="Arial" panose="020B0604020202020204" pitchFamily="34" charset="0"/>
              </a:defRPr>
            </a:lvl1pPr>
          </a:lstStyle>
          <a:p>
            <a:r>
              <a:rPr lang="es-CR" sz="1050" dirty="0"/>
              <a:t>Momento para comunicar, expresar dudas, consultas e inquietudes, para profundizar y fortalecer los conocimientos, habilidades y destrezas que se han adquirido</a:t>
            </a:r>
          </a:p>
        </p:txBody>
      </p:sp>
      <p:grpSp>
        <p:nvGrpSpPr>
          <p:cNvPr id="21" name="Grupo 20"/>
          <p:cNvGrpSpPr/>
          <p:nvPr/>
        </p:nvGrpSpPr>
        <p:grpSpPr>
          <a:xfrm>
            <a:off x="2052300" y="571432"/>
            <a:ext cx="1759712" cy="1759712"/>
            <a:chOff x="1663530" y="308864"/>
            <a:chExt cx="2346282" cy="2346282"/>
          </a:xfrm>
        </p:grpSpPr>
        <p:sp>
          <p:nvSpPr>
            <p:cNvPr id="22" name="Circular 21"/>
            <p:cNvSpPr/>
            <p:nvPr/>
          </p:nvSpPr>
          <p:spPr>
            <a:xfrm>
              <a:off x="1663530" y="308864"/>
              <a:ext cx="2346282" cy="2346282"/>
            </a:xfrm>
            <a:prstGeom prst="pieWedg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Circular 4"/>
            <p:cNvSpPr/>
            <p:nvPr/>
          </p:nvSpPr>
          <p:spPr>
            <a:xfrm>
              <a:off x="2350740" y="996074"/>
              <a:ext cx="1659072" cy="1659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96012" rIns="96012" bIns="96012" numCol="1" spcCol="1270" anchor="ctr" anchorCtr="0">
              <a:noAutofit/>
            </a:bodyPr>
            <a:lstStyle/>
            <a:p>
              <a:pPr algn="ctr" defTabSz="600075">
                <a:lnSpc>
                  <a:spcPct val="90000"/>
                </a:lnSpc>
                <a:spcBef>
                  <a:spcPct val="0"/>
                </a:spcBef>
                <a:spcAft>
                  <a:spcPct val="35000"/>
                </a:spcAft>
              </a:pPr>
              <a:r>
                <a:rPr lang="es-ES" sz="1050" b="1" dirty="0"/>
                <a:t>Momento para conectar </a:t>
              </a:r>
              <a:endParaRPr lang="es-ES" sz="1350" b="1" kern="1200" dirty="0"/>
            </a:p>
          </p:txBody>
        </p:sp>
      </p:grpSp>
      <p:grpSp>
        <p:nvGrpSpPr>
          <p:cNvPr id="24" name="Grupo 23"/>
          <p:cNvGrpSpPr/>
          <p:nvPr/>
        </p:nvGrpSpPr>
        <p:grpSpPr>
          <a:xfrm>
            <a:off x="5391614" y="594356"/>
            <a:ext cx="1759712" cy="1759712"/>
            <a:chOff x="4118186" y="308864"/>
            <a:chExt cx="2346282" cy="2346282"/>
          </a:xfrm>
        </p:grpSpPr>
        <p:sp>
          <p:nvSpPr>
            <p:cNvPr id="25" name="Circular 24"/>
            <p:cNvSpPr/>
            <p:nvPr/>
          </p:nvSpPr>
          <p:spPr>
            <a:xfrm rot="5400000">
              <a:off x="4118186" y="308864"/>
              <a:ext cx="2346282" cy="2346282"/>
            </a:xfrm>
            <a:prstGeom prst="pieWedge">
              <a:avLst/>
            </a:pr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26" name="Circular 4"/>
            <p:cNvSpPr/>
            <p:nvPr/>
          </p:nvSpPr>
          <p:spPr>
            <a:xfrm>
              <a:off x="4118186" y="996074"/>
              <a:ext cx="1659072" cy="1659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96012" rIns="96012" bIns="96012" numCol="1" spcCol="1270" anchor="ctr" anchorCtr="0">
              <a:noAutofit/>
            </a:bodyPr>
            <a:lstStyle/>
            <a:p>
              <a:pPr algn="ctr" defTabSz="600075">
                <a:lnSpc>
                  <a:spcPct val="90000"/>
                </a:lnSpc>
                <a:spcBef>
                  <a:spcPct val="0"/>
                </a:spcBef>
                <a:spcAft>
                  <a:spcPct val="35000"/>
                </a:spcAft>
              </a:pPr>
              <a:r>
                <a:rPr lang="es-ES" sz="1050" b="1" dirty="0"/>
                <a:t>Momento para colaborar </a:t>
              </a:r>
              <a:endParaRPr lang="es-ES" sz="750" b="1" kern="1200" dirty="0">
                <a:solidFill>
                  <a:schemeClr val="tx1"/>
                </a:solidFill>
              </a:endParaRPr>
            </a:p>
          </p:txBody>
        </p:sp>
      </p:grpSp>
      <p:grpSp>
        <p:nvGrpSpPr>
          <p:cNvPr id="27" name="Grupo 26"/>
          <p:cNvGrpSpPr/>
          <p:nvPr/>
        </p:nvGrpSpPr>
        <p:grpSpPr>
          <a:xfrm>
            <a:off x="2062262" y="2758291"/>
            <a:ext cx="1759712" cy="1759712"/>
            <a:chOff x="1663530" y="2763520"/>
            <a:chExt cx="2346282" cy="2346282"/>
          </a:xfrm>
        </p:grpSpPr>
        <p:sp>
          <p:nvSpPr>
            <p:cNvPr id="28" name="Circular 27"/>
            <p:cNvSpPr/>
            <p:nvPr/>
          </p:nvSpPr>
          <p:spPr>
            <a:xfrm rot="16200000">
              <a:off x="1663530" y="2763520"/>
              <a:ext cx="2346282" cy="2346282"/>
            </a:xfrm>
            <a:prstGeom prst="pieWedge">
              <a:avLst/>
            </a:pr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29" name="Circular 4"/>
            <p:cNvSpPr/>
            <p:nvPr/>
          </p:nvSpPr>
          <p:spPr>
            <a:xfrm rot="21600000">
              <a:off x="2350740" y="2763520"/>
              <a:ext cx="1659072" cy="1659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96012" rIns="96012" bIns="96012" numCol="1" spcCol="1270" anchor="ctr" anchorCtr="0">
              <a:noAutofit/>
            </a:bodyPr>
            <a:lstStyle/>
            <a:p>
              <a:pPr algn="ctr" defTabSz="600075">
                <a:lnSpc>
                  <a:spcPct val="90000"/>
                </a:lnSpc>
                <a:spcBef>
                  <a:spcPct val="0"/>
                </a:spcBef>
                <a:spcAft>
                  <a:spcPct val="35000"/>
                </a:spcAft>
              </a:pPr>
              <a:r>
                <a:rPr lang="es-ES" sz="1350" b="1" kern="1200" dirty="0">
                  <a:solidFill>
                    <a:prstClr val="white"/>
                  </a:solidFill>
                  <a:latin typeface="Calibri" panose="020F0502020204030204"/>
                </a:rPr>
                <a:t>Momento para clarificar</a:t>
              </a:r>
            </a:p>
            <a:p>
              <a:pPr algn="ctr" defTabSz="600075">
                <a:lnSpc>
                  <a:spcPct val="90000"/>
                </a:lnSpc>
                <a:spcBef>
                  <a:spcPct val="0"/>
                </a:spcBef>
                <a:spcAft>
                  <a:spcPct val="35000"/>
                </a:spcAft>
              </a:pPr>
              <a:r>
                <a:rPr lang="es-ES" sz="900" kern="1200" dirty="0">
                  <a:solidFill>
                    <a:schemeClr val="tx1"/>
                  </a:solidFill>
                </a:rPr>
                <a:t> </a:t>
              </a:r>
            </a:p>
          </p:txBody>
        </p:sp>
      </p:grpSp>
      <p:grpSp>
        <p:nvGrpSpPr>
          <p:cNvPr id="36" name="Grupo 35"/>
          <p:cNvGrpSpPr/>
          <p:nvPr/>
        </p:nvGrpSpPr>
        <p:grpSpPr>
          <a:xfrm>
            <a:off x="5409383" y="2654708"/>
            <a:ext cx="1772699" cy="1751388"/>
            <a:chOff x="4016436" y="2732476"/>
            <a:chExt cx="2363598" cy="2335184"/>
          </a:xfrm>
        </p:grpSpPr>
        <p:sp>
          <p:nvSpPr>
            <p:cNvPr id="37" name="Circular 36"/>
            <p:cNvSpPr/>
            <p:nvPr/>
          </p:nvSpPr>
          <p:spPr>
            <a:xfrm rot="10800000">
              <a:off x="4016436" y="2732476"/>
              <a:ext cx="2363598" cy="2335184"/>
            </a:xfrm>
            <a:prstGeom prst="pieWedge">
              <a:avLst/>
            </a:pr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sp>
        <p:sp>
          <p:nvSpPr>
            <p:cNvPr id="38" name="Circular 4"/>
            <p:cNvSpPr/>
            <p:nvPr/>
          </p:nvSpPr>
          <p:spPr>
            <a:xfrm rot="21600000">
              <a:off x="4124099" y="2740632"/>
              <a:ext cx="1671316" cy="1651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endParaRPr lang="es-ES" sz="1200" kern="1200" dirty="0"/>
            </a:p>
            <a:p>
              <a:pPr algn="ctr" defTabSz="533400">
                <a:lnSpc>
                  <a:spcPct val="90000"/>
                </a:lnSpc>
                <a:spcBef>
                  <a:spcPct val="0"/>
                </a:spcBef>
                <a:spcAft>
                  <a:spcPct val="35000"/>
                </a:spcAft>
              </a:pPr>
              <a:r>
                <a:rPr lang="es-ES" sz="1350" b="1" kern="1200" dirty="0">
                  <a:solidFill>
                    <a:schemeClr val="bg1"/>
                  </a:solidFill>
                </a:rPr>
                <a:t>    Momento para  Aplicar Construir  </a:t>
              </a:r>
            </a:p>
          </p:txBody>
        </p:sp>
      </p:grpSp>
      <p:sp>
        <p:nvSpPr>
          <p:cNvPr id="39" name="Rectángulo 38"/>
          <p:cNvSpPr/>
          <p:nvPr/>
        </p:nvSpPr>
        <p:spPr>
          <a:xfrm>
            <a:off x="2305362" y="40927"/>
            <a:ext cx="4572000" cy="415498"/>
          </a:xfrm>
          <a:prstGeom prst="rect">
            <a:avLst/>
          </a:prstGeom>
        </p:spPr>
        <p:txBody>
          <a:bodyPr>
            <a:spAutoFit/>
          </a:bodyPr>
          <a:lstStyle/>
          <a:p>
            <a:pPr algn="ctr"/>
            <a:r>
              <a:rPr lang="es-ES" sz="1050" b="1" dirty="0">
                <a:solidFill>
                  <a:srgbClr val="0070C0"/>
                </a:solidFill>
              </a:rPr>
              <a:t>MOMENTO de  la mediación pedagógica para la educación combinada</a:t>
            </a:r>
            <a:endParaRPr lang="es-CR" sz="1050" b="1" dirty="0">
              <a:solidFill>
                <a:srgbClr val="0070C0"/>
              </a:solidFill>
            </a:endParaRPr>
          </a:p>
        </p:txBody>
      </p:sp>
      <p:pic>
        <p:nvPicPr>
          <p:cNvPr id="40" name="Picture 2" descr="La primera formación de Factory Matters - Factory Mat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1206" y="33145"/>
            <a:ext cx="1203464" cy="67694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Obráz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264" y="52197"/>
            <a:ext cx="848709" cy="85713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omparativa entre formación online y presencial: diferencias de efectividad  | Prevención Integral &amp; ORP Conferen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719" y="2520543"/>
            <a:ext cx="915269" cy="69242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acia la nueva normalidad: recursos humanos, software cloud y gestión  empresarial - Blog Yunbit Softwa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0262" y="2415397"/>
            <a:ext cx="1048019" cy="721285"/>
          </a:xfrm>
          <a:prstGeom prst="rect">
            <a:avLst/>
          </a:prstGeom>
          <a:noFill/>
          <a:extLst>
            <a:ext uri="{909E8E84-426E-40DD-AFC4-6F175D3DCCD1}">
              <a14:hiddenFill xmlns:a14="http://schemas.microsoft.com/office/drawing/2010/main">
                <a:solidFill>
                  <a:srgbClr val="FFFFFF"/>
                </a:solidFill>
              </a14:hiddenFill>
            </a:ext>
          </a:extLst>
        </p:spPr>
      </p:pic>
      <p:sp>
        <p:nvSpPr>
          <p:cNvPr id="6" name="Diagrama de flujo: conector 5">
            <a:extLst>
              <a:ext uri="{FF2B5EF4-FFF2-40B4-BE49-F238E27FC236}">
                <a16:creationId xmlns:a16="http://schemas.microsoft.com/office/drawing/2014/main" id="{20A4A294-BF41-4388-9647-C02C122B50E1}"/>
              </a:ext>
            </a:extLst>
          </p:cNvPr>
          <p:cNvSpPr/>
          <p:nvPr/>
        </p:nvSpPr>
        <p:spPr>
          <a:xfrm>
            <a:off x="3310886" y="592852"/>
            <a:ext cx="493127" cy="497946"/>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PE" dirty="0"/>
              <a:t>1</a:t>
            </a:r>
            <a:endParaRPr lang="en-US" dirty="0"/>
          </a:p>
        </p:txBody>
      </p:sp>
      <p:sp>
        <p:nvSpPr>
          <p:cNvPr id="7" name="Diagrama de flujo: conector 6">
            <a:extLst>
              <a:ext uri="{FF2B5EF4-FFF2-40B4-BE49-F238E27FC236}">
                <a16:creationId xmlns:a16="http://schemas.microsoft.com/office/drawing/2014/main" id="{E6C45FED-2B03-45B1-BDEB-973486E2F82C}"/>
              </a:ext>
            </a:extLst>
          </p:cNvPr>
          <p:cNvSpPr/>
          <p:nvPr/>
        </p:nvSpPr>
        <p:spPr>
          <a:xfrm>
            <a:off x="5401682" y="615061"/>
            <a:ext cx="493127" cy="472329"/>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PE" dirty="0"/>
              <a:t>2</a:t>
            </a:r>
            <a:endParaRPr lang="en-US" dirty="0"/>
          </a:p>
        </p:txBody>
      </p:sp>
      <p:sp>
        <p:nvSpPr>
          <p:cNvPr id="9" name="Diagrama de flujo: conector 8">
            <a:extLst>
              <a:ext uri="{FF2B5EF4-FFF2-40B4-BE49-F238E27FC236}">
                <a16:creationId xmlns:a16="http://schemas.microsoft.com/office/drawing/2014/main" id="{4D7C54EE-E033-4E1C-B749-833778D651A3}"/>
              </a:ext>
            </a:extLst>
          </p:cNvPr>
          <p:cNvSpPr/>
          <p:nvPr/>
        </p:nvSpPr>
        <p:spPr>
          <a:xfrm>
            <a:off x="3352522" y="2556257"/>
            <a:ext cx="514673" cy="482200"/>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dirty="0"/>
              <a:t>3</a:t>
            </a:r>
            <a:endParaRPr lang="en-US" dirty="0"/>
          </a:p>
        </p:txBody>
      </p:sp>
      <p:sp>
        <p:nvSpPr>
          <p:cNvPr id="10" name="Diagrama de flujo: conector 9">
            <a:extLst>
              <a:ext uri="{FF2B5EF4-FFF2-40B4-BE49-F238E27FC236}">
                <a16:creationId xmlns:a16="http://schemas.microsoft.com/office/drawing/2014/main" id="{4E6C53ED-F952-4C91-82C5-83091E8A977F}"/>
              </a:ext>
            </a:extLst>
          </p:cNvPr>
          <p:cNvSpPr/>
          <p:nvPr/>
        </p:nvSpPr>
        <p:spPr>
          <a:xfrm>
            <a:off x="5312906" y="2497709"/>
            <a:ext cx="477598" cy="509564"/>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PE" dirty="0"/>
              <a:t>4</a:t>
            </a:r>
            <a:endParaRPr lang="en-US" dirty="0"/>
          </a:p>
        </p:txBody>
      </p:sp>
    </p:spTree>
    <p:extLst>
      <p:ext uri="{BB962C8B-B14F-4D97-AF65-F5344CB8AC3E}">
        <p14:creationId xmlns:p14="http://schemas.microsoft.com/office/powerpoint/2010/main" val="2220637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324401210"/>
              </p:ext>
            </p:extLst>
          </p:nvPr>
        </p:nvGraphicFramePr>
        <p:xfrm>
          <a:off x="1494263" y="55217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redondeado 3"/>
          <p:cNvSpPr/>
          <p:nvPr/>
        </p:nvSpPr>
        <p:spPr>
          <a:xfrm>
            <a:off x="6163825" y="196396"/>
            <a:ext cx="2792877" cy="2198479"/>
          </a:xfrm>
          <a:prstGeom prst="round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MX" sz="1200" b="1" dirty="0"/>
          </a:p>
          <a:p>
            <a:pPr algn="ctr"/>
            <a:endParaRPr lang="es-MX" sz="1200" b="1" dirty="0"/>
          </a:p>
          <a:p>
            <a:pPr algn="ctr"/>
            <a:r>
              <a:rPr lang="es-MX" sz="1200" b="1" dirty="0"/>
              <a:t>Colaboración</a:t>
            </a:r>
          </a:p>
          <a:p>
            <a:pPr algn="just"/>
            <a:r>
              <a:rPr lang="es-ES" sz="1200" dirty="0"/>
              <a:t>Trabajo en grupo o en pareja </a:t>
            </a:r>
          </a:p>
          <a:p>
            <a:pPr algn="just"/>
            <a:r>
              <a:rPr lang="es-ES" sz="1200" dirty="0"/>
              <a:t>Podría ser un proyecto grupal Realimentación grupal o en parejas en donde se resuelvan retos se </a:t>
            </a:r>
          </a:p>
          <a:p>
            <a:pPr algn="just"/>
            <a:r>
              <a:rPr lang="es-MX" sz="1200" dirty="0"/>
              <a:t>respondan interrogantes y se comenten con otros . Se plantean rutinas</a:t>
            </a:r>
            <a:r>
              <a:rPr lang="es-ES" sz="1200" dirty="0">
                <a:solidFill>
                  <a:schemeClr val="tx1"/>
                </a:solidFill>
              </a:rPr>
              <a:t> de pensamiento visible con planteamientos y preguntas orientadoras  alineadas con las experiencias de aprendizaje. </a:t>
            </a:r>
          </a:p>
          <a:p>
            <a:pPr algn="just"/>
            <a:r>
              <a:rPr lang="es-ES" sz="1200" dirty="0">
                <a:solidFill>
                  <a:schemeClr val="tx1"/>
                </a:solidFill>
              </a:rPr>
              <a:t> </a:t>
            </a:r>
          </a:p>
          <a:p>
            <a:pPr algn="ctr"/>
            <a:endParaRPr lang="es-ES" sz="1200" dirty="0">
              <a:solidFill>
                <a:schemeClr val="tx1"/>
              </a:solidFill>
            </a:endParaRPr>
          </a:p>
          <a:p>
            <a:pPr algn="ctr"/>
            <a:endParaRPr lang="es-MX" sz="1200" dirty="0"/>
          </a:p>
        </p:txBody>
      </p:sp>
      <p:sp>
        <p:nvSpPr>
          <p:cNvPr id="5" name="Rectángulo redondeado 4"/>
          <p:cNvSpPr/>
          <p:nvPr/>
        </p:nvSpPr>
        <p:spPr>
          <a:xfrm>
            <a:off x="246774" y="196396"/>
            <a:ext cx="2733403" cy="2083165"/>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200" b="1" dirty="0"/>
          </a:p>
          <a:p>
            <a:pPr algn="ctr"/>
            <a:endParaRPr lang="es-ES" sz="1200" b="1" dirty="0"/>
          </a:p>
          <a:p>
            <a:pPr algn="ctr"/>
            <a:r>
              <a:rPr lang="es-ES" sz="1200" b="1" dirty="0"/>
              <a:t>Reuniones “cara a cara” </a:t>
            </a:r>
          </a:p>
          <a:p>
            <a:pPr algn="just"/>
            <a:r>
              <a:rPr lang="es-ES" sz="1200" dirty="0">
                <a:solidFill>
                  <a:schemeClr val="tx1"/>
                </a:solidFill>
              </a:rPr>
              <a:t>Introduce y explica las actividades, promueve interacción social y conexión; aprendizaje previo actividades que generen curiosidad y asombro. El propósito es motivar a la exploración y al andamiaje cognitivo. </a:t>
            </a:r>
          </a:p>
          <a:p>
            <a:pPr algn="ctr"/>
            <a:r>
              <a:rPr lang="es-ES" sz="1200" dirty="0">
                <a:solidFill>
                  <a:schemeClr val="tx1"/>
                </a:solidFill>
              </a:rPr>
              <a:t> </a:t>
            </a:r>
          </a:p>
          <a:p>
            <a:pPr algn="ctr"/>
            <a:endParaRPr lang="es-ES" sz="1200" b="1" dirty="0"/>
          </a:p>
        </p:txBody>
      </p:sp>
      <p:sp>
        <p:nvSpPr>
          <p:cNvPr id="6" name="Rectángulo redondeado 5"/>
          <p:cNvSpPr/>
          <p:nvPr/>
        </p:nvSpPr>
        <p:spPr>
          <a:xfrm>
            <a:off x="127561" y="2635344"/>
            <a:ext cx="2733403" cy="17982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200" b="1" dirty="0"/>
              <a:t>Acompañamiento presencial </a:t>
            </a:r>
          </a:p>
          <a:p>
            <a:pPr algn="ctr"/>
            <a:r>
              <a:rPr lang="es-MX" sz="1200" b="1" dirty="0"/>
              <a:t> mesas de discusión </a:t>
            </a:r>
          </a:p>
          <a:p>
            <a:pPr algn="just"/>
            <a:r>
              <a:rPr lang="es-MX" sz="1200" dirty="0"/>
              <a:t>con mesas de discusión para aclarar dudas y  preguntas de los estudiantes.</a:t>
            </a:r>
            <a:r>
              <a:rPr lang="es-ES" sz="1200" b="1" dirty="0">
                <a:solidFill>
                  <a:schemeClr val="tx1"/>
                </a:solidFill>
              </a:rPr>
              <a:t> </a:t>
            </a:r>
          </a:p>
          <a:p>
            <a:pPr algn="just"/>
            <a:r>
              <a:rPr lang="es-ES" sz="1200" dirty="0">
                <a:solidFill>
                  <a:schemeClr val="tx1"/>
                </a:solidFill>
              </a:rPr>
              <a:t>Clarificar ideas o conceptos erróneos</a:t>
            </a:r>
          </a:p>
          <a:p>
            <a:pPr algn="just"/>
            <a:r>
              <a:rPr lang="es-ES" sz="1200" dirty="0">
                <a:solidFill>
                  <a:schemeClr val="tx1"/>
                </a:solidFill>
              </a:rPr>
              <a:t>Brindar apoyo pedagógico y emocional.</a:t>
            </a:r>
          </a:p>
          <a:p>
            <a:pPr algn="ctr"/>
            <a:endParaRPr lang="es-CR" sz="1050" dirty="0"/>
          </a:p>
        </p:txBody>
      </p:sp>
      <p:sp>
        <p:nvSpPr>
          <p:cNvPr id="7" name="Rectángulo redondeado 6"/>
          <p:cNvSpPr/>
          <p:nvPr/>
        </p:nvSpPr>
        <p:spPr>
          <a:xfrm>
            <a:off x="6163825" y="2626675"/>
            <a:ext cx="2733403" cy="1701485"/>
          </a:xfrm>
          <a:prstGeom prst="round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MX" sz="1200" b="1" dirty="0"/>
          </a:p>
          <a:p>
            <a:pPr algn="ctr"/>
            <a:endParaRPr lang="es-MX" sz="1200" b="1" dirty="0"/>
          </a:p>
          <a:p>
            <a:pPr algn="ctr"/>
            <a:endParaRPr lang="es-MX" sz="1200" b="1" dirty="0"/>
          </a:p>
          <a:p>
            <a:pPr algn="ctr"/>
            <a:endParaRPr lang="es-MX" sz="1200" b="1" dirty="0"/>
          </a:p>
          <a:p>
            <a:pPr algn="ctr"/>
            <a:r>
              <a:rPr lang="es-MX" sz="1200" b="1" dirty="0"/>
              <a:t>Aplicación o/ construcción </a:t>
            </a:r>
          </a:p>
          <a:p>
            <a:pPr algn="just"/>
            <a:r>
              <a:rPr lang="es-MX" sz="1200" dirty="0"/>
              <a:t>de conocimiento de acuerdo al nivel educativo.</a:t>
            </a:r>
          </a:p>
          <a:p>
            <a:pPr algn="just"/>
            <a:r>
              <a:rPr lang="es-MX" sz="1200" dirty="0"/>
              <a:t>Resolución de problemas.</a:t>
            </a:r>
          </a:p>
          <a:p>
            <a:pPr algn="just"/>
            <a:r>
              <a:rPr lang="es-MX" sz="1200" dirty="0">
                <a:solidFill>
                  <a:schemeClr val="tx1"/>
                </a:solidFill>
              </a:rPr>
              <a:t>Producciones.</a:t>
            </a:r>
          </a:p>
          <a:p>
            <a:pPr algn="just"/>
            <a:r>
              <a:rPr lang="es-MX" sz="1200" dirty="0">
                <a:solidFill>
                  <a:schemeClr val="tx1"/>
                </a:solidFill>
              </a:rPr>
              <a:t>Resolución de casos.</a:t>
            </a:r>
          </a:p>
          <a:p>
            <a:pPr algn="just"/>
            <a:r>
              <a:rPr lang="es-MX" sz="1200" dirty="0">
                <a:solidFill>
                  <a:schemeClr val="tx1"/>
                </a:solidFill>
              </a:rPr>
              <a:t>Practicas experimentales.</a:t>
            </a:r>
          </a:p>
          <a:p>
            <a:pPr algn="just"/>
            <a:r>
              <a:rPr lang="es-MX" sz="1200" dirty="0">
                <a:solidFill>
                  <a:schemeClr val="tx1"/>
                </a:solidFill>
              </a:rPr>
              <a:t>Exposiciones.</a:t>
            </a:r>
          </a:p>
          <a:p>
            <a:pPr algn="just"/>
            <a:r>
              <a:rPr lang="es-MX" sz="1200" dirty="0">
                <a:solidFill>
                  <a:schemeClr val="tx1"/>
                </a:solidFill>
              </a:rPr>
              <a:t>Resolución de ejercicios. </a:t>
            </a:r>
          </a:p>
          <a:p>
            <a:pPr algn="ctr"/>
            <a:r>
              <a:rPr lang="es-MX" sz="1200" dirty="0">
                <a:solidFill>
                  <a:schemeClr val="tx1"/>
                </a:solidFill>
              </a:rPr>
              <a:t> </a:t>
            </a:r>
          </a:p>
          <a:p>
            <a:pPr algn="ctr"/>
            <a:endParaRPr lang="es-MX" sz="1200" dirty="0">
              <a:solidFill>
                <a:schemeClr val="tx1"/>
              </a:solidFill>
            </a:endParaRPr>
          </a:p>
          <a:p>
            <a:pPr algn="ctr"/>
            <a:endParaRPr lang="es-ES" sz="1200" b="1" dirty="0">
              <a:solidFill>
                <a:schemeClr val="tx1"/>
              </a:solidFill>
            </a:endParaRPr>
          </a:p>
          <a:p>
            <a:pPr algn="ctr"/>
            <a:endParaRPr lang="es-MX" sz="1200" dirty="0"/>
          </a:p>
        </p:txBody>
      </p:sp>
      <p:sp>
        <p:nvSpPr>
          <p:cNvPr id="13" name="CuadroTexto 12">
            <a:extLst>
              <a:ext uri="{FF2B5EF4-FFF2-40B4-BE49-F238E27FC236}">
                <a16:creationId xmlns:a16="http://schemas.microsoft.com/office/drawing/2014/main" id="{D9A1AE58-F67D-4F4E-A5DB-45759C863622}"/>
              </a:ext>
            </a:extLst>
          </p:cNvPr>
          <p:cNvSpPr txBox="1"/>
          <p:nvPr/>
        </p:nvSpPr>
        <p:spPr>
          <a:xfrm>
            <a:off x="3155603" y="138028"/>
            <a:ext cx="2733403" cy="738664"/>
          </a:xfrm>
          <a:prstGeom prst="rect">
            <a:avLst/>
          </a:prstGeom>
          <a:noFill/>
        </p:spPr>
        <p:txBody>
          <a:bodyPr wrap="square" rtlCol="0">
            <a:spAutoFit/>
          </a:bodyPr>
          <a:lstStyle/>
          <a:p>
            <a:pPr algn="ctr"/>
            <a:r>
              <a:rPr lang="es-ES" sz="1050" b="1" dirty="0">
                <a:solidFill>
                  <a:srgbClr val="0070C0"/>
                </a:solidFill>
              </a:rPr>
              <a:t>Ejemplos de actividades a desarrollar en cada MOMENTO de  la mediación pedagógica para la educación combinada</a:t>
            </a:r>
            <a:endParaRPr lang="es-CR" sz="1050" b="1" dirty="0">
              <a:solidFill>
                <a:srgbClr val="0070C0"/>
              </a:solidFill>
            </a:endParaRPr>
          </a:p>
        </p:txBody>
      </p:sp>
    </p:spTree>
    <p:extLst>
      <p:ext uri="{BB962C8B-B14F-4D97-AF65-F5344CB8AC3E}">
        <p14:creationId xmlns:p14="http://schemas.microsoft.com/office/powerpoint/2010/main" val="18727784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96427" y="1474769"/>
            <a:ext cx="4412345" cy="2434457"/>
          </a:xfrm>
          <a:prstGeom prst="rect">
            <a:avLst/>
          </a:prstGeom>
        </p:spPr>
      </p:pic>
      <p:pic>
        <p:nvPicPr>
          <p:cNvPr id="2" name="Imagen 1">
            <a:extLst>
              <a:ext uri="{FF2B5EF4-FFF2-40B4-BE49-F238E27FC236}">
                <a16:creationId xmlns:a16="http://schemas.microsoft.com/office/drawing/2014/main" id="{8A822185-5E2C-4C03-9B3B-2F4E35D61274}"/>
              </a:ext>
            </a:extLst>
          </p:cNvPr>
          <p:cNvPicPr>
            <a:picLocks noChangeAspect="1"/>
          </p:cNvPicPr>
          <p:nvPr/>
        </p:nvPicPr>
        <p:blipFill>
          <a:blip r:embed="rId3"/>
          <a:stretch>
            <a:fillRect/>
          </a:stretch>
        </p:blipFill>
        <p:spPr>
          <a:xfrm>
            <a:off x="4902249" y="298025"/>
            <a:ext cx="4092738" cy="2517679"/>
          </a:xfrm>
          <a:prstGeom prst="rect">
            <a:avLst/>
          </a:prstGeom>
        </p:spPr>
      </p:pic>
      <p:sp>
        <p:nvSpPr>
          <p:cNvPr id="10" name="Elipse 9">
            <a:extLst>
              <a:ext uri="{FF2B5EF4-FFF2-40B4-BE49-F238E27FC236}">
                <a16:creationId xmlns:a16="http://schemas.microsoft.com/office/drawing/2014/main" id="{B364446D-C1E3-4E58-8114-0A829815F160}"/>
              </a:ext>
            </a:extLst>
          </p:cNvPr>
          <p:cNvSpPr/>
          <p:nvPr/>
        </p:nvSpPr>
        <p:spPr>
          <a:xfrm>
            <a:off x="0" y="1234274"/>
            <a:ext cx="392854" cy="430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3</a:t>
            </a:r>
            <a:endParaRPr lang="en-US" dirty="0"/>
          </a:p>
        </p:txBody>
      </p:sp>
      <p:sp>
        <p:nvSpPr>
          <p:cNvPr id="11" name="Elipse 10">
            <a:extLst>
              <a:ext uri="{FF2B5EF4-FFF2-40B4-BE49-F238E27FC236}">
                <a16:creationId xmlns:a16="http://schemas.microsoft.com/office/drawing/2014/main" id="{A0BAB103-E225-4796-803A-AA198B1E19C6}"/>
              </a:ext>
            </a:extLst>
          </p:cNvPr>
          <p:cNvSpPr/>
          <p:nvPr/>
        </p:nvSpPr>
        <p:spPr>
          <a:xfrm>
            <a:off x="4651635" y="148499"/>
            <a:ext cx="501227" cy="4402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4</a:t>
            </a:r>
            <a:endParaRPr lang="en-US" dirty="0"/>
          </a:p>
        </p:txBody>
      </p:sp>
    </p:spTree>
    <p:extLst>
      <p:ext uri="{BB962C8B-B14F-4D97-AF65-F5344CB8AC3E}">
        <p14:creationId xmlns:p14="http://schemas.microsoft.com/office/powerpoint/2010/main" val="245402412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715713447"/>
              </p:ext>
            </p:extLst>
          </p:nvPr>
        </p:nvGraphicFramePr>
        <p:xfrm>
          <a:off x="1494263" y="55217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8EEBB346-C3EC-42BD-9593-E35A3C943E54}"/>
              </a:ext>
            </a:extLst>
          </p:cNvPr>
          <p:cNvPicPr>
            <a:picLocks noChangeAspect="1"/>
          </p:cNvPicPr>
          <p:nvPr/>
        </p:nvPicPr>
        <p:blipFill>
          <a:blip r:embed="rId8"/>
          <a:stretch>
            <a:fillRect/>
          </a:stretch>
        </p:blipFill>
        <p:spPr>
          <a:xfrm>
            <a:off x="2396703" y="-32127"/>
            <a:ext cx="4688203" cy="4623448"/>
          </a:xfrm>
          <a:prstGeom prst="rect">
            <a:avLst/>
          </a:prstGeom>
        </p:spPr>
      </p:pic>
    </p:spTree>
    <p:extLst>
      <p:ext uri="{BB962C8B-B14F-4D97-AF65-F5344CB8AC3E}">
        <p14:creationId xmlns:p14="http://schemas.microsoft.com/office/powerpoint/2010/main" val="40763379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77983" y="2626601"/>
            <a:ext cx="3370673" cy="1859728"/>
          </a:xfrm>
          <a:prstGeom prst="rect">
            <a:avLst/>
          </a:prstGeom>
        </p:spPr>
      </p:pic>
      <p:sp>
        <p:nvSpPr>
          <p:cNvPr id="8" name="Rectángulo redondeado 7"/>
          <p:cNvSpPr/>
          <p:nvPr/>
        </p:nvSpPr>
        <p:spPr>
          <a:xfrm>
            <a:off x="3803492" y="117096"/>
            <a:ext cx="4927002" cy="591819"/>
          </a:xfrm>
          <a:prstGeom prst="round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1600" b="1" dirty="0"/>
              <a:t>¿En qué imágenes se observa que los estudiantes desarrollan competencias?</a:t>
            </a:r>
          </a:p>
        </p:txBody>
      </p:sp>
      <p:pic>
        <p:nvPicPr>
          <p:cNvPr id="2" name="Imagen 1">
            <a:extLst>
              <a:ext uri="{FF2B5EF4-FFF2-40B4-BE49-F238E27FC236}">
                <a16:creationId xmlns:a16="http://schemas.microsoft.com/office/drawing/2014/main" id="{8A822185-5E2C-4C03-9B3B-2F4E35D61274}"/>
              </a:ext>
            </a:extLst>
          </p:cNvPr>
          <p:cNvPicPr>
            <a:picLocks noChangeAspect="1"/>
          </p:cNvPicPr>
          <p:nvPr/>
        </p:nvPicPr>
        <p:blipFill>
          <a:blip r:embed="rId3"/>
          <a:stretch>
            <a:fillRect/>
          </a:stretch>
        </p:blipFill>
        <p:spPr>
          <a:xfrm>
            <a:off x="4159457" y="2809929"/>
            <a:ext cx="2725155" cy="1676400"/>
          </a:xfrm>
          <a:prstGeom prst="rect">
            <a:avLst/>
          </a:prstGeom>
        </p:spPr>
      </p:pic>
      <p:pic>
        <p:nvPicPr>
          <p:cNvPr id="3" name="Imagen 2">
            <a:extLst>
              <a:ext uri="{FF2B5EF4-FFF2-40B4-BE49-F238E27FC236}">
                <a16:creationId xmlns:a16="http://schemas.microsoft.com/office/drawing/2014/main" id="{A9EE53C8-8B83-4D98-AA18-F34F0A689218}"/>
              </a:ext>
            </a:extLst>
          </p:cNvPr>
          <p:cNvPicPr>
            <a:picLocks noChangeAspect="1"/>
          </p:cNvPicPr>
          <p:nvPr/>
        </p:nvPicPr>
        <p:blipFill>
          <a:blip r:embed="rId4"/>
          <a:stretch>
            <a:fillRect/>
          </a:stretch>
        </p:blipFill>
        <p:spPr>
          <a:xfrm>
            <a:off x="387956" y="657171"/>
            <a:ext cx="3088307" cy="1831698"/>
          </a:xfrm>
          <a:prstGeom prst="rect">
            <a:avLst/>
          </a:prstGeom>
        </p:spPr>
      </p:pic>
      <p:pic>
        <p:nvPicPr>
          <p:cNvPr id="7" name="Imagen 6">
            <a:extLst>
              <a:ext uri="{FF2B5EF4-FFF2-40B4-BE49-F238E27FC236}">
                <a16:creationId xmlns:a16="http://schemas.microsoft.com/office/drawing/2014/main" id="{4B2D9FA7-AF1B-4C7D-9DF3-0C5EF837653E}"/>
              </a:ext>
            </a:extLst>
          </p:cNvPr>
          <p:cNvPicPr>
            <a:picLocks noChangeAspect="1"/>
          </p:cNvPicPr>
          <p:nvPr/>
        </p:nvPicPr>
        <p:blipFill rotWithShape="1">
          <a:blip r:embed="rId5"/>
          <a:srcRect l="1" t="13339" r="-18359" b="6481"/>
          <a:stretch/>
        </p:blipFill>
        <p:spPr>
          <a:xfrm>
            <a:off x="4159458" y="914944"/>
            <a:ext cx="2725154" cy="1711657"/>
          </a:xfrm>
          <a:prstGeom prst="rect">
            <a:avLst/>
          </a:prstGeom>
        </p:spPr>
      </p:pic>
      <p:sp>
        <p:nvSpPr>
          <p:cNvPr id="4" name="Elipse 3">
            <a:extLst>
              <a:ext uri="{FF2B5EF4-FFF2-40B4-BE49-F238E27FC236}">
                <a16:creationId xmlns:a16="http://schemas.microsoft.com/office/drawing/2014/main" id="{75C4979E-3720-41E4-B26A-7818DD623F74}"/>
              </a:ext>
            </a:extLst>
          </p:cNvPr>
          <p:cNvSpPr/>
          <p:nvPr/>
        </p:nvSpPr>
        <p:spPr>
          <a:xfrm>
            <a:off x="413506" y="657171"/>
            <a:ext cx="561854" cy="379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1</a:t>
            </a:r>
            <a:endParaRPr lang="en-US" dirty="0"/>
          </a:p>
        </p:txBody>
      </p:sp>
      <p:sp>
        <p:nvSpPr>
          <p:cNvPr id="10" name="Elipse 9">
            <a:extLst>
              <a:ext uri="{FF2B5EF4-FFF2-40B4-BE49-F238E27FC236}">
                <a16:creationId xmlns:a16="http://schemas.microsoft.com/office/drawing/2014/main" id="{5ABB9E04-EA2C-4689-A204-7B6DBAA8D702}"/>
              </a:ext>
            </a:extLst>
          </p:cNvPr>
          <p:cNvSpPr/>
          <p:nvPr/>
        </p:nvSpPr>
        <p:spPr>
          <a:xfrm>
            <a:off x="3989493" y="846667"/>
            <a:ext cx="426720" cy="4402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2</a:t>
            </a:r>
            <a:endParaRPr lang="en-US" dirty="0"/>
          </a:p>
        </p:txBody>
      </p:sp>
      <p:sp>
        <p:nvSpPr>
          <p:cNvPr id="11" name="Elipse 10">
            <a:extLst>
              <a:ext uri="{FF2B5EF4-FFF2-40B4-BE49-F238E27FC236}">
                <a16:creationId xmlns:a16="http://schemas.microsoft.com/office/drawing/2014/main" id="{B3FFE35F-9C65-480F-9B2D-7BF18F592DEB}"/>
              </a:ext>
            </a:extLst>
          </p:cNvPr>
          <p:cNvSpPr/>
          <p:nvPr/>
        </p:nvSpPr>
        <p:spPr>
          <a:xfrm>
            <a:off x="128693" y="2488869"/>
            <a:ext cx="392854" cy="430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3</a:t>
            </a:r>
            <a:endParaRPr lang="en-US" dirty="0"/>
          </a:p>
        </p:txBody>
      </p:sp>
      <p:sp>
        <p:nvSpPr>
          <p:cNvPr id="12" name="Elipse 11">
            <a:extLst>
              <a:ext uri="{FF2B5EF4-FFF2-40B4-BE49-F238E27FC236}">
                <a16:creationId xmlns:a16="http://schemas.microsoft.com/office/drawing/2014/main" id="{8DDE70BD-B64C-4F1A-B7A9-F5F73989E55F}"/>
              </a:ext>
            </a:extLst>
          </p:cNvPr>
          <p:cNvSpPr/>
          <p:nvPr/>
        </p:nvSpPr>
        <p:spPr>
          <a:xfrm>
            <a:off x="3989493" y="2654632"/>
            <a:ext cx="501227" cy="4402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4</a:t>
            </a:r>
            <a:endParaRPr lang="en-US" dirty="0"/>
          </a:p>
        </p:txBody>
      </p:sp>
    </p:spTree>
    <p:extLst>
      <p:ext uri="{BB962C8B-B14F-4D97-AF65-F5344CB8AC3E}">
        <p14:creationId xmlns:p14="http://schemas.microsoft.com/office/powerpoint/2010/main" val="298329331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58" y="776748"/>
            <a:ext cx="8897134" cy="3787437"/>
          </a:xfrm>
          <a:prstGeom prst="rect">
            <a:avLst/>
          </a:prstGeom>
        </p:spPr>
      </p:pic>
      <p:sp>
        <p:nvSpPr>
          <p:cNvPr id="4" name="Rectángulo redondeado 3"/>
          <p:cNvSpPr/>
          <p:nvPr/>
        </p:nvSpPr>
        <p:spPr>
          <a:xfrm>
            <a:off x="192159" y="137652"/>
            <a:ext cx="7280358" cy="63909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PE" sz="2800" b="1" i="0" u="none" strike="noStrike" kern="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sym typeface="Arial"/>
              </a:rPr>
              <a:t>¿Qué </a:t>
            </a:r>
            <a:r>
              <a:rPr lang="es-PE" sz="2800" b="1" kern="0" dirty="0">
                <a:solidFill>
                  <a:prstClr val="black"/>
                </a:solidFill>
                <a:latin typeface="Aharoni" panose="02010803020104030203" pitchFamily="2" charset="-79"/>
                <a:cs typeface="Aharoni" panose="02010803020104030203" pitchFamily="2" charset="-79"/>
                <a:sym typeface="Arial"/>
              </a:rPr>
              <a:t>se entiende por </a:t>
            </a:r>
            <a:r>
              <a:rPr kumimoji="0" lang="es-PE" sz="2800" b="1" i="0" u="none" strike="noStrike" kern="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sym typeface="Arial"/>
              </a:rPr>
              <a:t>competencia?</a:t>
            </a:r>
          </a:p>
        </p:txBody>
      </p:sp>
    </p:spTree>
    <p:extLst>
      <p:ext uri="{BB962C8B-B14F-4D97-AF65-F5344CB8AC3E}">
        <p14:creationId xmlns:p14="http://schemas.microsoft.com/office/powerpoint/2010/main" val="37926338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A3E85A9-B804-43A0-8FA6-BF8EFD6919E9}"/>
              </a:ext>
            </a:extLst>
          </p:cNvPr>
          <p:cNvPicPr>
            <a:picLocks noChangeAspect="1"/>
          </p:cNvPicPr>
          <p:nvPr/>
        </p:nvPicPr>
        <p:blipFill rotWithShape="1">
          <a:blip r:embed="rId2"/>
          <a:srcRect l="1152" t="3329" r="893" b="7818"/>
          <a:stretch/>
        </p:blipFill>
        <p:spPr>
          <a:xfrm>
            <a:off x="422031" y="0"/>
            <a:ext cx="8440615" cy="4587630"/>
          </a:xfrm>
          <a:prstGeom prst="rect">
            <a:avLst/>
          </a:prstGeom>
        </p:spPr>
      </p:pic>
    </p:spTree>
    <p:extLst>
      <p:ext uri="{BB962C8B-B14F-4D97-AF65-F5344CB8AC3E}">
        <p14:creationId xmlns:p14="http://schemas.microsoft.com/office/powerpoint/2010/main" val="13376583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FA3013F8-2973-42E3-9050-9FE8D3A8A22D}"/>
              </a:ext>
            </a:extLst>
          </p:cNvPr>
          <p:cNvGraphicFramePr>
            <a:graphicFrameLocks noGrp="1"/>
          </p:cNvGraphicFramePr>
          <p:nvPr>
            <p:extLst>
              <p:ext uri="{D42A27DB-BD31-4B8C-83A1-F6EECF244321}">
                <p14:modId xmlns:p14="http://schemas.microsoft.com/office/powerpoint/2010/main" val="3244013369"/>
              </p:ext>
            </p:extLst>
          </p:nvPr>
        </p:nvGraphicFramePr>
        <p:xfrm>
          <a:off x="535093" y="1144172"/>
          <a:ext cx="8073814" cy="2034540"/>
        </p:xfrm>
        <a:graphic>
          <a:graphicData uri="http://schemas.openxmlformats.org/drawingml/2006/table">
            <a:tbl>
              <a:tblPr firstRow="1" bandRow="1">
                <a:effectLst>
                  <a:innerShdw blurRad="63500" dist="50800" dir="13500000">
                    <a:prstClr val="black">
                      <a:alpha val="50000"/>
                    </a:prstClr>
                  </a:innerShdw>
                </a:effectLst>
                <a:tableStyleId>{FC665B39-9FEB-4667-8C8F-393173E14868}</a:tableStyleId>
              </a:tblPr>
              <a:tblGrid>
                <a:gridCol w="1652758">
                  <a:extLst>
                    <a:ext uri="{9D8B030D-6E8A-4147-A177-3AD203B41FA5}">
                      <a16:colId xmlns:a16="http://schemas.microsoft.com/office/drawing/2014/main" val="1862558877"/>
                    </a:ext>
                  </a:extLst>
                </a:gridCol>
                <a:gridCol w="3115542">
                  <a:extLst>
                    <a:ext uri="{9D8B030D-6E8A-4147-A177-3AD203B41FA5}">
                      <a16:colId xmlns:a16="http://schemas.microsoft.com/office/drawing/2014/main" val="2644811768"/>
                    </a:ext>
                  </a:extLst>
                </a:gridCol>
                <a:gridCol w="3305514">
                  <a:extLst>
                    <a:ext uri="{9D8B030D-6E8A-4147-A177-3AD203B41FA5}">
                      <a16:colId xmlns:a16="http://schemas.microsoft.com/office/drawing/2014/main" val="3088069392"/>
                    </a:ext>
                  </a:extLst>
                </a:gridCol>
              </a:tblGrid>
              <a:tr h="450557">
                <a:tc>
                  <a:txBody>
                    <a:bodyPr/>
                    <a:lstStyle/>
                    <a:p>
                      <a:r>
                        <a:rPr lang="es-PE" b="1" dirty="0"/>
                        <a:t>CAPACIDADES PRE BÁSICAS</a:t>
                      </a:r>
                    </a:p>
                  </a:txBody>
                  <a:tcPr>
                    <a:solidFill>
                      <a:srgbClr val="F6B9BD"/>
                    </a:solidFill>
                  </a:tcPr>
                </a:tc>
                <a:tc>
                  <a:txBody>
                    <a:bodyPr/>
                    <a:lstStyle/>
                    <a:p>
                      <a:r>
                        <a:rPr lang="es-PE" b="1" dirty="0"/>
                        <a:t>CAPACIDADES BÁSICAS</a:t>
                      </a:r>
                    </a:p>
                  </a:txBody>
                  <a:tcPr>
                    <a:solidFill>
                      <a:srgbClr val="F6B9BD"/>
                    </a:solidFill>
                  </a:tcPr>
                </a:tc>
                <a:tc>
                  <a:txBody>
                    <a:bodyPr/>
                    <a:lstStyle/>
                    <a:p>
                      <a:r>
                        <a:rPr lang="es-PE" b="1" dirty="0"/>
                        <a:t>CAPACIDADES SUPERIORES</a:t>
                      </a:r>
                    </a:p>
                  </a:txBody>
                  <a:tcPr>
                    <a:solidFill>
                      <a:srgbClr val="F6B9BD"/>
                    </a:solidFill>
                  </a:tcPr>
                </a:tc>
                <a:extLst>
                  <a:ext uri="{0D108BD9-81ED-4DB2-BD59-A6C34878D82A}">
                    <a16:rowId xmlns:a16="http://schemas.microsoft.com/office/drawing/2014/main" val="1580556813"/>
                  </a:ext>
                </a:extLst>
              </a:tr>
              <a:tr h="1407682">
                <a:tc>
                  <a:txBody>
                    <a:bodyPr/>
                    <a:lstStyle/>
                    <a:p>
                      <a:pPr algn="just"/>
                      <a:r>
                        <a:rPr lang="es-MX" sz="1350" b="0" i="0" u="none" strike="noStrike" kern="1200" baseline="0" dirty="0">
                          <a:solidFill>
                            <a:srgbClr val="000000"/>
                          </a:solidFill>
                          <a:latin typeface="Arial"/>
                          <a:ea typeface="Arial"/>
                          <a:cs typeface="Arial"/>
                        </a:rPr>
                        <a:t> La </a:t>
                      </a:r>
                      <a:r>
                        <a:rPr lang="es-MX" sz="1350" b="0" i="1" u="none" strike="noStrike" kern="1200" baseline="0" dirty="0">
                          <a:solidFill>
                            <a:srgbClr val="000000"/>
                          </a:solidFill>
                          <a:latin typeface="Arial"/>
                          <a:ea typeface="Arial"/>
                          <a:cs typeface="Arial"/>
                        </a:rPr>
                        <a:t>atención. la percepción y la memoria. </a:t>
                      </a:r>
                      <a:r>
                        <a:rPr lang="es-MX" sz="1350" b="0" i="0" u="none" strike="noStrike" kern="1200" baseline="0" dirty="0">
                          <a:solidFill>
                            <a:srgbClr val="000000"/>
                          </a:solidFill>
                          <a:latin typeface="Arial"/>
                          <a:ea typeface="Arial"/>
                          <a:cs typeface="Arial"/>
                        </a:rPr>
                        <a:t>Sin ellas no es posible desarrollar las demás capacidades. </a:t>
                      </a:r>
                      <a:endParaRPr lang="es-PE" dirty="0"/>
                    </a:p>
                  </a:txBody>
                  <a:tcPr>
                    <a:solidFill>
                      <a:srgbClr val="F6B9BD"/>
                    </a:solidFill>
                  </a:tcPr>
                </a:tc>
                <a:tc>
                  <a:txBody>
                    <a:bodyPr/>
                    <a:lstStyle/>
                    <a:p>
                      <a:pPr algn="just"/>
                      <a:r>
                        <a:rPr lang="es-MX" sz="1350" b="0" i="0" u="none" strike="noStrike" kern="1200" baseline="0" dirty="0">
                          <a:solidFill>
                            <a:srgbClr val="000000"/>
                          </a:solidFill>
                          <a:latin typeface="Arial"/>
                          <a:ea typeface="Arial"/>
                          <a:cs typeface="Arial"/>
                        </a:rPr>
                        <a:t>El </a:t>
                      </a:r>
                      <a:r>
                        <a:rPr lang="es-MX" sz="1350" b="0" i="1" u="none" strike="noStrike" kern="1200" baseline="0" dirty="0">
                          <a:solidFill>
                            <a:srgbClr val="000000"/>
                          </a:solidFill>
                          <a:latin typeface="Arial"/>
                          <a:ea typeface="Arial"/>
                          <a:cs typeface="Arial"/>
                        </a:rPr>
                        <a:t>razonamiento lógico (comprensión), la expresión, la orientación espacio-temporal y la socialización. </a:t>
                      </a:r>
                      <a:r>
                        <a:rPr lang="es-MX" sz="1350" b="0" i="0" u="none" strike="noStrike" kern="1200" baseline="0" dirty="0">
                          <a:solidFill>
                            <a:srgbClr val="000000"/>
                          </a:solidFill>
                          <a:latin typeface="Arial"/>
                          <a:ea typeface="Arial"/>
                          <a:cs typeface="Arial"/>
                        </a:rPr>
                        <a:t>Estas capacidades son </a:t>
                      </a:r>
                      <a:r>
                        <a:rPr lang="es-MX" sz="1350" b="0" i="1" u="none" strike="noStrike" kern="1200" baseline="0" dirty="0">
                          <a:solidFill>
                            <a:srgbClr val="000000"/>
                          </a:solidFill>
                          <a:latin typeface="Arial"/>
                          <a:ea typeface="Arial"/>
                          <a:cs typeface="Arial"/>
                        </a:rPr>
                        <a:t>imprescindibles para los aprendizajes escolares</a:t>
                      </a:r>
                      <a:r>
                        <a:rPr lang="es-MX" sz="1350" b="0" i="0" u="none" strike="noStrike" kern="1200" baseline="0" dirty="0">
                          <a:solidFill>
                            <a:srgbClr val="000000"/>
                          </a:solidFill>
                          <a:latin typeface="Arial"/>
                          <a:ea typeface="Arial"/>
                          <a:cs typeface="Arial"/>
                        </a:rPr>
                        <a:t>. Son las más utilizadas a nivel escolar. </a:t>
                      </a:r>
                      <a:endParaRPr lang="es-PE" dirty="0"/>
                    </a:p>
                  </a:txBody>
                  <a:tcPr>
                    <a:solidFill>
                      <a:srgbClr val="F6B9BD"/>
                    </a:solidFill>
                  </a:tcPr>
                </a:tc>
                <a:tc>
                  <a:txBody>
                    <a:bodyPr/>
                    <a:lstStyle/>
                    <a:p>
                      <a:pPr algn="just"/>
                      <a:r>
                        <a:rPr lang="es-MX" sz="1350" b="0" i="1" u="none" strike="noStrike" kern="1200" baseline="0" dirty="0">
                          <a:solidFill>
                            <a:srgbClr val="000000"/>
                          </a:solidFill>
                          <a:latin typeface="Arial"/>
                          <a:ea typeface="Arial"/>
                          <a:cs typeface="Arial"/>
                        </a:rPr>
                        <a:t>Son el pensamiento creativo, el pensamiento crítico, el pensamiento resolutivo (resolución de problemas) y el pensamiento ejecutivo (toma de decisiones). </a:t>
                      </a:r>
                      <a:r>
                        <a:rPr lang="es-MX" sz="1350" b="0" i="0" u="none" strike="noStrike" kern="1200" baseline="0" dirty="0">
                          <a:solidFill>
                            <a:srgbClr val="000000"/>
                          </a:solidFill>
                          <a:latin typeface="Arial"/>
                          <a:ea typeface="Arial"/>
                          <a:cs typeface="Arial"/>
                        </a:rPr>
                        <a:t>Presuponen un adecuado desarrollo de las capacidades prebásicas y básicas. </a:t>
                      </a:r>
                      <a:endParaRPr lang="es-PE" dirty="0"/>
                    </a:p>
                  </a:txBody>
                  <a:tcPr>
                    <a:solidFill>
                      <a:srgbClr val="F6B9BD"/>
                    </a:solidFill>
                  </a:tcPr>
                </a:tc>
                <a:extLst>
                  <a:ext uri="{0D108BD9-81ED-4DB2-BD59-A6C34878D82A}">
                    <a16:rowId xmlns:a16="http://schemas.microsoft.com/office/drawing/2014/main" val="3945295129"/>
                  </a:ext>
                </a:extLst>
              </a:tr>
            </a:tbl>
          </a:graphicData>
        </a:graphic>
      </p:graphicFrame>
      <p:sp>
        <p:nvSpPr>
          <p:cNvPr id="4" name="Rectángulo: esquinas redondeadas 3">
            <a:extLst>
              <a:ext uri="{FF2B5EF4-FFF2-40B4-BE49-F238E27FC236}">
                <a16:creationId xmlns:a16="http://schemas.microsoft.com/office/drawing/2014/main" id="{F475BB76-ED0F-4EBB-8287-9721025BEBFF}"/>
              </a:ext>
            </a:extLst>
          </p:cNvPr>
          <p:cNvSpPr/>
          <p:nvPr/>
        </p:nvSpPr>
        <p:spPr>
          <a:xfrm>
            <a:off x="690880" y="501227"/>
            <a:ext cx="4368800" cy="467360"/>
          </a:xfrm>
          <a:prstGeom prst="roundRect">
            <a:avLst/>
          </a:prstGeom>
          <a:solidFill>
            <a:srgbClr val="E85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a:t>CAPACIDADES INNATAS </a:t>
            </a:r>
            <a:endParaRPr lang="en-US" dirty="0"/>
          </a:p>
        </p:txBody>
      </p:sp>
    </p:spTree>
    <p:extLst>
      <p:ext uri="{BB962C8B-B14F-4D97-AF65-F5344CB8AC3E}">
        <p14:creationId xmlns:p14="http://schemas.microsoft.com/office/powerpoint/2010/main" val="4113303040"/>
      </p:ext>
    </p:extLst>
  </p:cSld>
  <p:clrMapOvr>
    <a:masterClrMapping/>
  </p:clrMapOvr>
  <p:transition>
    <p:fade/>
  </p:transition>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16285</TotalTime>
  <Words>3617</Words>
  <Application>Microsoft Office PowerPoint</Application>
  <PresentationFormat>Presentación en pantalla (16:9)</PresentationFormat>
  <Paragraphs>328</Paragraphs>
  <Slides>50</Slides>
  <Notes>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50</vt:i4>
      </vt:variant>
    </vt:vector>
  </HeadingPairs>
  <TitlesOfParts>
    <vt:vector size="60" baseType="lpstr">
      <vt:lpstr>Aharoni</vt:lpstr>
      <vt:lpstr>Arial</vt:lpstr>
      <vt:lpstr>Segoe UI Historic</vt:lpstr>
      <vt:lpstr>Arial Narrow</vt:lpstr>
      <vt:lpstr>Arial Black</vt:lpstr>
      <vt:lpstr>Wingdings</vt:lpstr>
      <vt:lpstr>Gill Sans MT</vt:lpstr>
      <vt:lpstr>Times New Roman</vt:lpstr>
      <vt:lpstr>Calibri</vt:lpstr>
      <vt:lpstr>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Proyectos de aprendizaje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Estudio de casos metodología de enseñanza y aprendizaje</vt:lpstr>
      <vt:lpstr>Los casos como estrategias para aprender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HERNRY</dc:creator>
  <cp:lastModifiedBy>HENRRY</cp:lastModifiedBy>
  <cp:revision>247</cp:revision>
  <dcterms:modified xsi:type="dcterms:W3CDTF">2022-03-11T17:24:29Z</dcterms:modified>
</cp:coreProperties>
</file>