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7" r:id="rId2"/>
    <p:sldId id="258" r:id="rId3"/>
    <p:sldId id="259" r:id="rId4"/>
    <p:sldId id="260" r:id="rId5"/>
    <p:sldId id="261" r:id="rId6"/>
    <p:sldId id="262" r:id="rId7"/>
    <p:sldId id="263" r:id="rId8"/>
    <p:sldId id="265" r:id="rId9"/>
    <p:sldId id="266" r:id="rId10"/>
    <p:sldId id="267" r:id="rId11"/>
    <p:sldId id="272" r:id="rId12"/>
    <p:sldId id="273" r:id="rId13"/>
    <p:sldId id="274" r:id="rId14"/>
    <p:sldId id="325" r:id="rId15"/>
    <p:sldId id="277" r:id="rId16"/>
    <p:sldId id="278" r:id="rId17"/>
    <p:sldId id="279" r:id="rId18"/>
    <p:sldId id="280" r:id="rId19"/>
    <p:sldId id="281" r:id="rId20"/>
    <p:sldId id="338" r:id="rId21"/>
    <p:sldId id="339" r:id="rId22"/>
    <p:sldId id="340" r:id="rId23"/>
    <p:sldId id="341" r:id="rId24"/>
    <p:sldId id="345" r:id="rId25"/>
    <p:sldId id="349" r:id="rId26"/>
    <p:sldId id="350" r:id="rId27"/>
    <p:sldId id="353" r:id="rId28"/>
    <p:sldId id="342" r:id="rId29"/>
    <p:sldId id="351"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364" autoAdjust="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530E98-C872-5B44-91A6-8BC3205D9C7D}" type="doc">
      <dgm:prSet loTypeId="urn:microsoft.com/office/officeart/2005/8/layout/StepDownProcess" loCatId="" qsTypeId="urn:microsoft.com/office/officeart/2005/8/quickstyle/3d3" qsCatId="3D" csTypeId="urn:microsoft.com/office/officeart/2005/8/colors/colorful4" csCatId="colorful" phldr="1"/>
      <dgm:spPr/>
      <dgm:t>
        <a:bodyPr/>
        <a:lstStyle/>
        <a:p>
          <a:endParaRPr lang="es-ES"/>
        </a:p>
      </dgm:t>
    </dgm:pt>
    <dgm:pt modelId="{FF4C4441-8ACF-8449-BE98-0F24488EB8EA}">
      <dgm:prSet phldrT="[Texto]" custT="1"/>
      <dgm:spPr/>
      <dgm:t>
        <a:bodyPr/>
        <a:lstStyle/>
        <a:p>
          <a:r>
            <a:rPr lang="es-ES" sz="1800" dirty="0"/>
            <a:t>El docente no solo debe identificar el nivel de desarrollo de la competencia</a:t>
          </a:r>
        </a:p>
      </dgm:t>
    </dgm:pt>
    <dgm:pt modelId="{1E4B46E3-F28A-AB4E-A5ED-1A0B1163DB1A}" type="parTrans" cxnId="{DA67EBD5-7CC2-5349-90AE-C32A7571B712}">
      <dgm:prSet/>
      <dgm:spPr/>
      <dgm:t>
        <a:bodyPr/>
        <a:lstStyle/>
        <a:p>
          <a:endParaRPr lang="es-ES"/>
        </a:p>
      </dgm:t>
    </dgm:pt>
    <dgm:pt modelId="{8F4BA61D-BC2D-7A4E-B069-1D8FEE4CCC28}" type="sibTrans" cxnId="{DA67EBD5-7CC2-5349-90AE-C32A7571B712}">
      <dgm:prSet/>
      <dgm:spPr/>
      <dgm:t>
        <a:bodyPr/>
        <a:lstStyle/>
        <a:p>
          <a:endParaRPr lang="es-ES"/>
        </a:p>
      </dgm:t>
    </dgm:pt>
    <dgm:pt modelId="{3AD18588-EA2F-C94B-BF83-EB9049075698}">
      <dgm:prSet phldrT="[Texto]"/>
      <dgm:spPr/>
      <dgm:t>
        <a:bodyPr/>
        <a:lstStyle/>
        <a:p>
          <a:r>
            <a:rPr lang="es-ES" dirty="0"/>
            <a:t>También sobre el proceso de evaluación</a:t>
          </a:r>
        </a:p>
      </dgm:t>
    </dgm:pt>
    <dgm:pt modelId="{35F0D775-74FE-2E4B-9AB0-5B3AA0298B61}" type="parTrans" cxnId="{BA905854-44F5-5E4E-911C-4172BA9BA990}">
      <dgm:prSet/>
      <dgm:spPr/>
      <dgm:t>
        <a:bodyPr/>
        <a:lstStyle/>
        <a:p>
          <a:endParaRPr lang="es-ES"/>
        </a:p>
      </dgm:t>
    </dgm:pt>
    <dgm:pt modelId="{BCC04F2B-EC40-AE41-8381-DE32185123F9}" type="sibTrans" cxnId="{BA905854-44F5-5E4E-911C-4172BA9BA990}">
      <dgm:prSet/>
      <dgm:spPr/>
      <dgm:t>
        <a:bodyPr/>
        <a:lstStyle/>
        <a:p>
          <a:endParaRPr lang="es-ES"/>
        </a:p>
      </dgm:t>
    </dgm:pt>
    <dgm:pt modelId="{57C8A81E-FC42-D04C-8F30-8D4EF3199802}">
      <dgm:prSet phldrT="[Texto]"/>
      <dgm:spPr/>
      <dgm:t>
        <a:bodyPr/>
        <a:lstStyle/>
        <a:p>
          <a:r>
            <a:rPr lang="es-ES" dirty="0"/>
            <a:t>Y el impacto de los resultados de la evaluación en los estudiantes</a:t>
          </a:r>
        </a:p>
      </dgm:t>
    </dgm:pt>
    <dgm:pt modelId="{73032AF7-37E4-9943-96FE-75A143F92DE4}" type="parTrans" cxnId="{7E3A8583-51B0-0F4D-AE57-74344EFE6A19}">
      <dgm:prSet/>
      <dgm:spPr/>
      <dgm:t>
        <a:bodyPr/>
        <a:lstStyle/>
        <a:p>
          <a:endParaRPr lang="es-ES"/>
        </a:p>
      </dgm:t>
    </dgm:pt>
    <dgm:pt modelId="{6C94792A-CACC-6741-B999-B7AAF23C653A}" type="sibTrans" cxnId="{7E3A8583-51B0-0F4D-AE57-74344EFE6A19}">
      <dgm:prSet/>
      <dgm:spPr/>
      <dgm:t>
        <a:bodyPr/>
        <a:lstStyle/>
        <a:p>
          <a:endParaRPr lang="es-ES"/>
        </a:p>
      </dgm:t>
    </dgm:pt>
    <dgm:pt modelId="{F7D5FF4D-A87B-5648-B6A7-79CCC6512E2B}" type="pres">
      <dgm:prSet presAssocID="{65530E98-C872-5B44-91A6-8BC3205D9C7D}" presName="rootnode" presStyleCnt="0">
        <dgm:presLayoutVars>
          <dgm:chMax/>
          <dgm:chPref/>
          <dgm:dir/>
          <dgm:animLvl val="lvl"/>
        </dgm:presLayoutVars>
      </dgm:prSet>
      <dgm:spPr/>
      <dgm:t>
        <a:bodyPr/>
        <a:lstStyle/>
        <a:p>
          <a:endParaRPr lang="es-PE"/>
        </a:p>
      </dgm:t>
    </dgm:pt>
    <dgm:pt modelId="{B64B7F55-AEAC-FD41-8B89-E71D34DF6FE8}" type="pres">
      <dgm:prSet presAssocID="{FF4C4441-8ACF-8449-BE98-0F24488EB8EA}" presName="composite" presStyleCnt="0"/>
      <dgm:spPr/>
      <dgm:t>
        <a:bodyPr/>
        <a:lstStyle/>
        <a:p>
          <a:endParaRPr lang="es-PE"/>
        </a:p>
      </dgm:t>
    </dgm:pt>
    <dgm:pt modelId="{0AF945C0-CD2C-9540-B577-99266C5F068D}" type="pres">
      <dgm:prSet presAssocID="{FF4C4441-8ACF-8449-BE98-0F24488EB8EA}" presName="bentUpArrow1" presStyleLbl="alignImgPlace1" presStyleIdx="0" presStyleCnt="2"/>
      <dgm:spPr/>
      <dgm:t>
        <a:bodyPr/>
        <a:lstStyle/>
        <a:p>
          <a:endParaRPr lang="es-PE"/>
        </a:p>
      </dgm:t>
    </dgm:pt>
    <dgm:pt modelId="{CC341C57-5B8A-354F-8AD6-33886169D1AF}" type="pres">
      <dgm:prSet presAssocID="{FF4C4441-8ACF-8449-BE98-0F24488EB8EA}" presName="ParentText" presStyleLbl="node1" presStyleIdx="0" presStyleCnt="3" custScaleX="199348" custScaleY="101272">
        <dgm:presLayoutVars>
          <dgm:chMax val="1"/>
          <dgm:chPref val="1"/>
          <dgm:bulletEnabled val="1"/>
        </dgm:presLayoutVars>
      </dgm:prSet>
      <dgm:spPr/>
      <dgm:t>
        <a:bodyPr/>
        <a:lstStyle/>
        <a:p>
          <a:endParaRPr lang="es-PE"/>
        </a:p>
      </dgm:t>
    </dgm:pt>
    <dgm:pt modelId="{1A67B885-AFF7-6343-818D-07E7EF511A14}" type="pres">
      <dgm:prSet presAssocID="{FF4C4441-8ACF-8449-BE98-0F24488EB8EA}" presName="ChildText" presStyleLbl="revTx" presStyleIdx="0" presStyleCnt="2">
        <dgm:presLayoutVars>
          <dgm:chMax val="0"/>
          <dgm:chPref val="0"/>
          <dgm:bulletEnabled val="1"/>
        </dgm:presLayoutVars>
      </dgm:prSet>
      <dgm:spPr/>
      <dgm:t>
        <a:bodyPr/>
        <a:lstStyle/>
        <a:p>
          <a:endParaRPr lang="es-PE"/>
        </a:p>
      </dgm:t>
    </dgm:pt>
    <dgm:pt modelId="{FF5D5C77-3DB4-D74E-9B35-A6424E7980A3}" type="pres">
      <dgm:prSet presAssocID="{8F4BA61D-BC2D-7A4E-B069-1D8FEE4CCC28}" presName="sibTrans" presStyleCnt="0"/>
      <dgm:spPr/>
      <dgm:t>
        <a:bodyPr/>
        <a:lstStyle/>
        <a:p>
          <a:endParaRPr lang="es-PE"/>
        </a:p>
      </dgm:t>
    </dgm:pt>
    <dgm:pt modelId="{8173996E-F8A7-0D44-9AF6-93D5789C15BB}" type="pres">
      <dgm:prSet presAssocID="{3AD18588-EA2F-C94B-BF83-EB9049075698}" presName="composite" presStyleCnt="0"/>
      <dgm:spPr/>
      <dgm:t>
        <a:bodyPr/>
        <a:lstStyle/>
        <a:p>
          <a:endParaRPr lang="es-PE"/>
        </a:p>
      </dgm:t>
    </dgm:pt>
    <dgm:pt modelId="{29520A4E-B039-F447-91C3-E6517E5A2A58}" type="pres">
      <dgm:prSet presAssocID="{3AD18588-EA2F-C94B-BF83-EB9049075698}" presName="bentUpArrow1" presStyleLbl="alignImgPlace1" presStyleIdx="1" presStyleCnt="2"/>
      <dgm:spPr/>
      <dgm:t>
        <a:bodyPr/>
        <a:lstStyle/>
        <a:p>
          <a:endParaRPr lang="es-PE"/>
        </a:p>
      </dgm:t>
    </dgm:pt>
    <dgm:pt modelId="{EE8C7731-5BF7-1043-B94C-E6AA4A1F516D}" type="pres">
      <dgm:prSet presAssocID="{3AD18588-EA2F-C94B-BF83-EB9049075698}" presName="ParentText" presStyleLbl="node1" presStyleIdx="1" presStyleCnt="3" custScaleX="155645" custScaleY="81263">
        <dgm:presLayoutVars>
          <dgm:chMax val="1"/>
          <dgm:chPref val="1"/>
          <dgm:bulletEnabled val="1"/>
        </dgm:presLayoutVars>
      </dgm:prSet>
      <dgm:spPr/>
      <dgm:t>
        <a:bodyPr/>
        <a:lstStyle/>
        <a:p>
          <a:endParaRPr lang="es-PE"/>
        </a:p>
      </dgm:t>
    </dgm:pt>
    <dgm:pt modelId="{5E0B7D0A-2080-EB41-B86D-7B27A8625C3F}" type="pres">
      <dgm:prSet presAssocID="{3AD18588-EA2F-C94B-BF83-EB9049075698}" presName="ChildText" presStyleLbl="revTx" presStyleIdx="1" presStyleCnt="2">
        <dgm:presLayoutVars>
          <dgm:chMax val="0"/>
          <dgm:chPref val="0"/>
          <dgm:bulletEnabled val="1"/>
        </dgm:presLayoutVars>
      </dgm:prSet>
      <dgm:spPr/>
      <dgm:t>
        <a:bodyPr/>
        <a:lstStyle/>
        <a:p>
          <a:endParaRPr lang="es-PE"/>
        </a:p>
      </dgm:t>
    </dgm:pt>
    <dgm:pt modelId="{9AE2A3F0-2FE7-AD46-8D68-54D409687340}" type="pres">
      <dgm:prSet presAssocID="{BCC04F2B-EC40-AE41-8381-DE32185123F9}" presName="sibTrans" presStyleCnt="0"/>
      <dgm:spPr/>
      <dgm:t>
        <a:bodyPr/>
        <a:lstStyle/>
        <a:p>
          <a:endParaRPr lang="es-PE"/>
        </a:p>
      </dgm:t>
    </dgm:pt>
    <dgm:pt modelId="{21CCBE2D-636B-6B4D-98BD-72DA63C09D91}" type="pres">
      <dgm:prSet presAssocID="{57C8A81E-FC42-D04C-8F30-8D4EF3199802}" presName="composite" presStyleCnt="0"/>
      <dgm:spPr/>
      <dgm:t>
        <a:bodyPr/>
        <a:lstStyle/>
        <a:p>
          <a:endParaRPr lang="es-PE"/>
        </a:p>
      </dgm:t>
    </dgm:pt>
    <dgm:pt modelId="{9E96774D-D15B-A043-8AE2-A6DA97FC4A11}" type="pres">
      <dgm:prSet presAssocID="{57C8A81E-FC42-D04C-8F30-8D4EF3199802}" presName="ParentText" presStyleLbl="node1" presStyleIdx="2" presStyleCnt="3" custScaleX="239067" custScaleY="113159">
        <dgm:presLayoutVars>
          <dgm:chMax val="1"/>
          <dgm:chPref val="1"/>
          <dgm:bulletEnabled val="1"/>
        </dgm:presLayoutVars>
      </dgm:prSet>
      <dgm:spPr/>
      <dgm:t>
        <a:bodyPr/>
        <a:lstStyle/>
        <a:p>
          <a:endParaRPr lang="es-PE"/>
        </a:p>
      </dgm:t>
    </dgm:pt>
  </dgm:ptLst>
  <dgm:cxnLst>
    <dgm:cxn modelId="{5609F971-6324-436B-ACBA-F685D1609719}" type="presOf" srcId="{FF4C4441-8ACF-8449-BE98-0F24488EB8EA}" destId="{CC341C57-5B8A-354F-8AD6-33886169D1AF}" srcOrd="0" destOrd="0" presId="urn:microsoft.com/office/officeart/2005/8/layout/StepDownProcess"/>
    <dgm:cxn modelId="{DA32993A-179E-4FA3-AC41-840DF029C711}" type="presOf" srcId="{3AD18588-EA2F-C94B-BF83-EB9049075698}" destId="{EE8C7731-5BF7-1043-B94C-E6AA4A1F516D}" srcOrd="0" destOrd="0" presId="urn:microsoft.com/office/officeart/2005/8/layout/StepDownProcess"/>
    <dgm:cxn modelId="{BA905854-44F5-5E4E-911C-4172BA9BA990}" srcId="{65530E98-C872-5B44-91A6-8BC3205D9C7D}" destId="{3AD18588-EA2F-C94B-BF83-EB9049075698}" srcOrd="1" destOrd="0" parTransId="{35F0D775-74FE-2E4B-9AB0-5B3AA0298B61}" sibTransId="{BCC04F2B-EC40-AE41-8381-DE32185123F9}"/>
    <dgm:cxn modelId="{3B25A232-2EC9-43DE-BEF2-30C71E583242}" type="presOf" srcId="{65530E98-C872-5B44-91A6-8BC3205D9C7D}" destId="{F7D5FF4D-A87B-5648-B6A7-79CCC6512E2B}" srcOrd="0" destOrd="0" presId="urn:microsoft.com/office/officeart/2005/8/layout/StepDownProcess"/>
    <dgm:cxn modelId="{7E3A8583-51B0-0F4D-AE57-74344EFE6A19}" srcId="{65530E98-C872-5B44-91A6-8BC3205D9C7D}" destId="{57C8A81E-FC42-D04C-8F30-8D4EF3199802}" srcOrd="2" destOrd="0" parTransId="{73032AF7-37E4-9943-96FE-75A143F92DE4}" sibTransId="{6C94792A-CACC-6741-B999-B7AAF23C653A}"/>
    <dgm:cxn modelId="{252F2645-E4A8-4849-828A-181702402D00}" type="presOf" srcId="{57C8A81E-FC42-D04C-8F30-8D4EF3199802}" destId="{9E96774D-D15B-A043-8AE2-A6DA97FC4A11}" srcOrd="0" destOrd="0" presId="urn:microsoft.com/office/officeart/2005/8/layout/StepDownProcess"/>
    <dgm:cxn modelId="{DA67EBD5-7CC2-5349-90AE-C32A7571B712}" srcId="{65530E98-C872-5B44-91A6-8BC3205D9C7D}" destId="{FF4C4441-8ACF-8449-BE98-0F24488EB8EA}" srcOrd="0" destOrd="0" parTransId="{1E4B46E3-F28A-AB4E-A5ED-1A0B1163DB1A}" sibTransId="{8F4BA61D-BC2D-7A4E-B069-1D8FEE4CCC28}"/>
    <dgm:cxn modelId="{CB7C0AF3-3CD1-4C6E-AE9D-CD7C9FD7411E}" type="presParOf" srcId="{F7D5FF4D-A87B-5648-B6A7-79CCC6512E2B}" destId="{B64B7F55-AEAC-FD41-8B89-E71D34DF6FE8}" srcOrd="0" destOrd="0" presId="urn:microsoft.com/office/officeart/2005/8/layout/StepDownProcess"/>
    <dgm:cxn modelId="{47C563EE-83FE-4771-9FA9-C0D7DFA6DB84}" type="presParOf" srcId="{B64B7F55-AEAC-FD41-8B89-E71D34DF6FE8}" destId="{0AF945C0-CD2C-9540-B577-99266C5F068D}" srcOrd="0" destOrd="0" presId="urn:microsoft.com/office/officeart/2005/8/layout/StepDownProcess"/>
    <dgm:cxn modelId="{C082686C-AD2B-4DDB-9CCE-B14650D5FE66}" type="presParOf" srcId="{B64B7F55-AEAC-FD41-8B89-E71D34DF6FE8}" destId="{CC341C57-5B8A-354F-8AD6-33886169D1AF}" srcOrd="1" destOrd="0" presId="urn:microsoft.com/office/officeart/2005/8/layout/StepDownProcess"/>
    <dgm:cxn modelId="{D6598D32-8B7E-4AE7-B872-7C4C700390E3}" type="presParOf" srcId="{B64B7F55-AEAC-FD41-8B89-E71D34DF6FE8}" destId="{1A67B885-AFF7-6343-818D-07E7EF511A14}" srcOrd="2" destOrd="0" presId="urn:microsoft.com/office/officeart/2005/8/layout/StepDownProcess"/>
    <dgm:cxn modelId="{8027519C-B165-4A2D-A214-64ABE5722F68}" type="presParOf" srcId="{F7D5FF4D-A87B-5648-B6A7-79CCC6512E2B}" destId="{FF5D5C77-3DB4-D74E-9B35-A6424E7980A3}" srcOrd="1" destOrd="0" presId="urn:microsoft.com/office/officeart/2005/8/layout/StepDownProcess"/>
    <dgm:cxn modelId="{9EA9ECE4-C5C1-4063-8A9D-4B0FA2CF37A6}" type="presParOf" srcId="{F7D5FF4D-A87B-5648-B6A7-79CCC6512E2B}" destId="{8173996E-F8A7-0D44-9AF6-93D5789C15BB}" srcOrd="2" destOrd="0" presId="urn:microsoft.com/office/officeart/2005/8/layout/StepDownProcess"/>
    <dgm:cxn modelId="{E7786DCE-174B-4E09-9332-B9168FD63E34}" type="presParOf" srcId="{8173996E-F8A7-0D44-9AF6-93D5789C15BB}" destId="{29520A4E-B039-F447-91C3-E6517E5A2A58}" srcOrd="0" destOrd="0" presId="urn:microsoft.com/office/officeart/2005/8/layout/StepDownProcess"/>
    <dgm:cxn modelId="{121C40A9-1EEA-4EFA-90BE-512606AA9A7C}" type="presParOf" srcId="{8173996E-F8A7-0D44-9AF6-93D5789C15BB}" destId="{EE8C7731-5BF7-1043-B94C-E6AA4A1F516D}" srcOrd="1" destOrd="0" presId="urn:microsoft.com/office/officeart/2005/8/layout/StepDownProcess"/>
    <dgm:cxn modelId="{F0ECB393-1132-4A7C-894D-3CDAC9A68B0C}" type="presParOf" srcId="{8173996E-F8A7-0D44-9AF6-93D5789C15BB}" destId="{5E0B7D0A-2080-EB41-B86D-7B27A8625C3F}" srcOrd="2" destOrd="0" presId="urn:microsoft.com/office/officeart/2005/8/layout/StepDownProcess"/>
    <dgm:cxn modelId="{60A7D353-C440-4384-95E6-10949877E727}" type="presParOf" srcId="{F7D5FF4D-A87B-5648-B6A7-79CCC6512E2B}" destId="{9AE2A3F0-2FE7-AD46-8D68-54D409687340}" srcOrd="3" destOrd="0" presId="urn:microsoft.com/office/officeart/2005/8/layout/StepDownProcess"/>
    <dgm:cxn modelId="{1584E2B1-A1C9-43B7-9B23-8DB84A8AEDE9}" type="presParOf" srcId="{F7D5FF4D-A87B-5648-B6A7-79CCC6512E2B}" destId="{21CCBE2D-636B-6B4D-98BD-72DA63C09D91}" srcOrd="4" destOrd="0" presId="urn:microsoft.com/office/officeart/2005/8/layout/StepDownProcess"/>
    <dgm:cxn modelId="{BFF71177-31E6-437B-9730-438361AE32C6}" type="presParOf" srcId="{21CCBE2D-636B-6B4D-98BD-72DA63C09D91}" destId="{9E96774D-D15B-A043-8AE2-A6DA97FC4A11}"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F945C0-CD2C-9540-B577-99266C5F068D}">
      <dsp:nvSpPr>
        <dsp:cNvPr id="0" name=""/>
        <dsp:cNvSpPr/>
      </dsp:nvSpPr>
      <dsp:spPr>
        <a:xfrm rot="5400000">
          <a:off x="2139473" y="1498898"/>
          <a:ext cx="1318298" cy="1500836"/>
        </a:xfrm>
        <a:prstGeom prst="bentUpArrow">
          <a:avLst>
            <a:gd name="adj1" fmla="val 32840"/>
            <a:gd name="adj2" fmla="val 25000"/>
            <a:gd name="adj3" fmla="val 35780"/>
          </a:avLst>
        </a:prstGeom>
        <a:solidFill>
          <a:schemeClr val="accent4">
            <a:tint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CC341C57-5B8A-354F-8AD6-33886169D1AF}">
      <dsp:nvSpPr>
        <dsp:cNvPr id="0" name=""/>
        <dsp:cNvSpPr/>
      </dsp:nvSpPr>
      <dsp:spPr>
        <a:xfrm>
          <a:off x="687819" y="27658"/>
          <a:ext cx="4424008" cy="1573154"/>
        </a:xfrm>
        <a:prstGeom prst="roundRect">
          <a:avLst>
            <a:gd name="adj" fmla="val 1667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a:t>El docente no solo debe identificar el nivel de desarrollo de la competencia</a:t>
          </a:r>
        </a:p>
      </dsp:txBody>
      <dsp:txXfrm>
        <a:off x="764628" y="104467"/>
        <a:ext cx="4270390" cy="1419536"/>
      </dsp:txXfrm>
    </dsp:sp>
    <dsp:sp modelId="{1A67B885-AFF7-6343-818D-07E7EF511A14}">
      <dsp:nvSpPr>
        <dsp:cNvPr id="0" name=""/>
        <dsp:cNvSpPr/>
      </dsp:nvSpPr>
      <dsp:spPr>
        <a:xfrm>
          <a:off x="4009443" y="185689"/>
          <a:ext cx="1614062" cy="1255522"/>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29520A4E-B039-F447-91C3-E6517E5A2A58}">
      <dsp:nvSpPr>
        <dsp:cNvPr id="0" name=""/>
        <dsp:cNvSpPr/>
      </dsp:nvSpPr>
      <dsp:spPr>
        <a:xfrm rot="5400000">
          <a:off x="4023666" y="3098344"/>
          <a:ext cx="1318298" cy="1500836"/>
        </a:xfrm>
        <a:prstGeom prst="bentUpArrow">
          <a:avLst>
            <a:gd name="adj1" fmla="val 32840"/>
            <a:gd name="adj2" fmla="val 25000"/>
            <a:gd name="adj3" fmla="val 35780"/>
          </a:avLst>
        </a:prstGeom>
        <a:solidFill>
          <a:schemeClr val="accent4">
            <a:tint val="50000"/>
            <a:hueOff val="11499901"/>
            <a:satOff val="-63047"/>
            <a:lumOff val="6813"/>
            <a:alphaOff val="0"/>
          </a:schemeClr>
        </a:solidFill>
        <a:ln>
          <a:noFill/>
        </a:ln>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EE8C7731-5BF7-1043-B94C-E6AA4A1F516D}">
      <dsp:nvSpPr>
        <dsp:cNvPr id="0" name=""/>
        <dsp:cNvSpPr/>
      </dsp:nvSpPr>
      <dsp:spPr>
        <a:xfrm>
          <a:off x="3056949" y="1782513"/>
          <a:ext cx="3454134" cy="1262335"/>
        </a:xfrm>
        <a:prstGeom prst="roundRect">
          <a:avLst>
            <a:gd name="adj" fmla="val 16670"/>
          </a:avLst>
        </a:prstGeom>
        <a:solidFill>
          <a:schemeClr val="accent4">
            <a:hueOff val="5197846"/>
            <a:satOff val="-23984"/>
            <a:lumOff val="88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s-ES" sz="2700" kern="1200" dirty="0"/>
            <a:t>También sobre el proceso de evaluación</a:t>
          </a:r>
        </a:p>
      </dsp:txBody>
      <dsp:txXfrm>
        <a:off x="3118582" y="1844146"/>
        <a:ext cx="3330868" cy="1139069"/>
      </dsp:txXfrm>
    </dsp:sp>
    <dsp:sp modelId="{5E0B7D0A-2080-EB41-B86D-7B27A8625C3F}">
      <dsp:nvSpPr>
        <dsp:cNvPr id="0" name=""/>
        <dsp:cNvSpPr/>
      </dsp:nvSpPr>
      <dsp:spPr>
        <a:xfrm>
          <a:off x="5893636" y="1785135"/>
          <a:ext cx="1614062" cy="1255522"/>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9E96774D-D15B-A043-8AE2-A6DA97FC4A11}">
      <dsp:nvSpPr>
        <dsp:cNvPr id="0" name=""/>
        <dsp:cNvSpPr/>
      </dsp:nvSpPr>
      <dsp:spPr>
        <a:xfrm>
          <a:off x="5426079" y="3381959"/>
          <a:ext cx="5305467" cy="1757806"/>
        </a:xfrm>
        <a:prstGeom prst="roundRect">
          <a:avLst>
            <a:gd name="adj" fmla="val 16670"/>
          </a:avLst>
        </a:prstGeom>
        <a:solidFill>
          <a:schemeClr val="accent4">
            <a:hueOff val="10395692"/>
            <a:satOff val="-47968"/>
            <a:lumOff val="176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s-ES" sz="2700" kern="1200" dirty="0"/>
            <a:t>Y el impacto de los resultados de la evaluación en los estudiantes</a:t>
          </a:r>
        </a:p>
      </dsp:txBody>
      <dsp:txXfrm>
        <a:off x="5511903" y="3467783"/>
        <a:ext cx="5133819" cy="1586158"/>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E6C59B-51E4-4691-A144-B75F36D1CA4B}" type="datetimeFigureOut">
              <a:rPr lang="en-US" smtClean="0"/>
              <a:t>3/9/2022</a:t>
            </a:fld>
            <a:endParaRPr lang="en-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46DA01-0BBF-42C0-A3E0-B0112E62DDDD}" type="slidenum">
              <a:rPr lang="en-US" smtClean="0"/>
              <a:t>‹Nº›</a:t>
            </a:fld>
            <a:endParaRPr lang="en-US"/>
          </a:p>
        </p:txBody>
      </p:sp>
    </p:spTree>
    <p:extLst>
      <p:ext uri="{BB962C8B-B14F-4D97-AF65-F5344CB8AC3E}">
        <p14:creationId xmlns:p14="http://schemas.microsoft.com/office/powerpoint/2010/main" val="40977490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PE" sz="1200" kern="1200" dirty="0" smtClean="0">
                <a:solidFill>
                  <a:schemeClr val="tx1"/>
                </a:solidFill>
                <a:effectLst/>
                <a:latin typeface="+mn-lt"/>
                <a:ea typeface="+mn-ea"/>
                <a:cs typeface="+mn-cs"/>
              </a:rPr>
              <a:t>.</a:t>
            </a:r>
            <a:endParaRPr lang="es-PE" dirty="0" smtClean="0"/>
          </a:p>
        </p:txBody>
      </p:sp>
      <p:sp>
        <p:nvSpPr>
          <p:cNvPr id="4" name="Marcador de número de diapositiva 3"/>
          <p:cNvSpPr>
            <a:spLocks noGrp="1"/>
          </p:cNvSpPr>
          <p:nvPr>
            <p:ph type="sldNum" sz="quarter" idx="10"/>
          </p:nvPr>
        </p:nvSpPr>
        <p:spPr/>
        <p:txBody>
          <a:bodyPr/>
          <a:lstStyle/>
          <a:p>
            <a:fld id="{830F6487-1CFA-4508-9EB8-B1A88532B7A6}" type="slidenum">
              <a:rPr lang="es-PE" smtClean="0"/>
              <a:t>2</a:t>
            </a:fld>
            <a:endParaRPr lang="es-PE"/>
          </a:p>
        </p:txBody>
      </p:sp>
    </p:spTree>
    <p:extLst>
      <p:ext uri="{BB962C8B-B14F-4D97-AF65-F5344CB8AC3E}">
        <p14:creationId xmlns:p14="http://schemas.microsoft.com/office/powerpoint/2010/main" val="38370966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E3A7A2A7-6A04-49E9-A143-1B389BBBDBF9}" type="slidenum">
              <a:rPr lang="en-US" smtClean="0"/>
              <a:t>16</a:t>
            </a:fld>
            <a:endParaRPr lang="en-US"/>
          </a:p>
        </p:txBody>
      </p:sp>
    </p:spTree>
    <p:extLst>
      <p:ext uri="{BB962C8B-B14F-4D97-AF65-F5344CB8AC3E}">
        <p14:creationId xmlns:p14="http://schemas.microsoft.com/office/powerpoint/2010/main" val="10831795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E3A7A2A7-6A04-49E9-A143-1B389BBBDBF9}" type="slidenum">
              <a:rPr lang="en-US" smtClean="0"/>
              <a:t>17</a:t>
            </a:fld>
            <a:endParaRPr lang="en-US"/>
          </a:p>
        </p:txBody>
      </p:sp>
    </p:spTree>
    <p:extLst>
      <p:ext uri="{BB962C8B-B14F-4D97-AF65-F5344CB8AC3E}">
        <p14:creationId xmlns:p14="http://schemas.microsoft.com/office/powerpoint/2010/main" val="22116674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B046DA01-0BBF-42C0-A3E0-B0112E62DDDD}" type="slidenum">
              <a:rPr lang="en-US" smtClean="0"/>
              <a:t>18</a:t>
            </a:fld>
            <a:endParaRPr lang="en-US"/>
          </a:p>
        </p:txBody>
      </p:sp>
    </p:spTree>
    <p:extLst>
      <p:ext uri="{BB962C8B-B14F-4D97-AF65-F5344CB8AC3E}">
        <p14:creationId xmlns:p14="http://schemas.microsoft.com/office/powerpoint/2010/main" val="36423735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sz="1200" b="0" i="0" u="none" strike="noStrike" kern="1200" baseline="0" dirty="0" smtClean="0">
              <a:solidFill>
                <a:schemeClr val="tx1"/>
              </a:solidFill>
              <a:latin typeface="+mn-lt"/>
              <a:ea typeface="+mn-ea"/>
              <a:cs typeface="+mn-cs"/>
            </a:endParaRPr>
          </a:p>
        </p:txBody>
      </p:sp>
      <p:sp>
        <p:nvSpPr>
          <p:cNvPr id="4" name="Marcador de número de diapositiva 3"/>
          <p:cNvSpPr>
            <a:spLocks noGrp="1"/>
          </p:cNvSpPr>
          <p:nvPr>
            <p:ph type="sldNum" sz="quarter" idx="10"/>
          </p:nvPr>
        </p:nvSpPr>
        <p:spPr/>
        <p:txBody>
          <a:bodyPr/>
          <a:lstStyle/>
          <a:p>
            <a:fld id="{830F6487-1CFA-4508-9EB8-B1A88532B7A6}" type="slidenum">
              <a:rPr lang="es-PE" smtClean="0"/>
              <a:t>20</a:t>
            </a:fld>
            <a:endParaRPr lang="es-PE"/>
          </a:p>
        </p:txBody>
      </p:sp>
    </p:spTree>
    <p:extLst>
      <p:ext uri="{BB962C8B-B14F-4D97-AF65-F5344CB8AC3E}">
        <p14:creationId xmlns:p14="http://schemas.microsoft.com/office/powerpoint/2010/main" val="9528823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B046DA01-0BBF-42C0-A3E0-B0112E62DDDD}" type="slidenum">
              <a:rPr lang="en-US" smtClean="0"/>
              <a:t>21</a:t>
            </a:fld>
            <a:endParaRPr lang="en-US"/>
          </a:p>
        </p:txBody>
      </p:sp>
    </p:spTree>
    <p:extLst>
      <p:ext uri="{BB962C8B-B14F-4D97-AF65-F5344CB8AC3E}">
        <p14:creationId xmlns:p14="http://schemas.microsoft.com/office/powerpoint/2010/main" val="6652499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g5465e7bc0b_1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7" name="Google Shape;567;g5465e7bc0b_1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178864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g5465e7bc0b_1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7" name="Google Shape;567;g5465e7bc0b_1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9448535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BD1D73F1-F867-4949-A8F2-079E7D630013}" type="slidenum">
              <a:rPr lang="en-US" smtClean="0"/>
              <a:t>24</a:t>
            </a:fld>
            <a:endParaRPr lang="en-US"/>
          </a:p>
        </p:txBody>
      </p:sp>
    </p:spTree>
    <p:extLst>
      <p:ext uri="{BB962C8B-B14F-4D97-AF65-F5344CB8AC3E}">
        <p14:creationId xmlns:p14="http://schemas.microsoft.com/office/powerpoint/2010/main" val="2593345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B046DA01-0BBF-42C0-A3E0-B0112E62DDDD}" type="slidenum">
              <a:rPr lang="en-US" smtClean="0"/>
              <a:t>25</a:t>
            </a:fld>
            <a:endParaRPr lang="en-US"/>
          </a:p>
        </p:txBody>
      </p:sp>
    </p:spTree>
    <p:extLst>
      <p:ext uri="{BB962C8B-B14F-4D97-AF65-F5344CB8AC3E}">
        <p14:creationId xmlns:p14="http://schemas.microsoft.com/office/powerpoint/2010/main" val="7679496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fld id="{830F6487-1CFA-4508-9EB8-B1A88532B7A6}" type="slidenum">
              <a:rPr lang="es-PE" smtClean="0"/>
              <a:t>28</a:t>
            </a:fld>
            <a:endParaRPr lang="es-PE"/>
          </a:p>
        </p:txBody>
      </p:sp>
    </p:spTree>
    <p:extLst>
      <p:ext uri="{BB962C8B-B14F-4D97-AF65-F5344CB8AC3E}">
        <p14:creationId xmlns:p14="http://schemas.microsoft.com/office/powerpoint/2010/main" val="24789477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s-ES" b="1" dirty="0"/>
          </a:p>
        </p:txBody>
      </p:sp>
      <p:sp>
        <p:nvSpPr>
          <p:cNvPr id="4" name="Marcador de número de diapositiva 3"/>
          <p:cNvSpPr>
            <a:spLocks noGrp="1"/>
          </p:cNvSpPr>
          <p:nvPr>
            <p:ph type="sldNum" sz="quarter" idx="10"/>
          </p:nvPr>
        </p:nvSpPr>
        <p:spPr/>
        <p:txBody>
          <a:bodyPr/>
          <a:lstStyle/>
          <a:p>
            <a:fld id="{E3A7A2A7-6A04-49E9-A143-1B389BBBDBF9}" type="slidenum">
              <a:rPr lang="en-US" smtClean="0"/>
              <a:t>4</a:t>
            </a:fld>
            <a:endParaRPr lang="en-US"/>
          </a:p>
        </p:txBody>
      </p:sp>
    </p:spTree>
    <p:extLst>
      <p:ext uri="{BB962C8B-B14F-4D97-AF65-F5344CB8AC3E}">
        <p14:creationId xmlns:p14="http://schemas.microsoft.com/office/powerpoint/2010/main" val="27850339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E3A7A2A7-6A04-49E9-A143-1B389BBBDBF9}" type="slidenum">
              <a:rPr lang="en-US" smtClean="0"/>
              <a:t>6</a:t>
            </a:fld>
            <a:endParaRPr lang="en-US"/>
          </a:p>
        </p:txBody>
      </p:sp>
    </p:spTree>
    <p:extLst>
      <p:ext uri="{BB962C8B-B14F-4D97-AF65-F5344CB8AC3E}">
        <p14:creationId xmlns:p14="http://schemas.microsoft.com/office/powerpoint/2010/main" val="9442524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sz="1200" dirty="0" smtClean="0"/>
          </a:p>
          <a:p>
            <a:endParaRPr lang="en-US" dirty="0"/>
          </a:p>
        </p:txBody>
      </p:sp>
      <p:sp>
        <p:nvSpPr>
          <p:cNvPr id="4" name="Marcador de número de diapositiva 3"/>
          <p:cNvSpPr>
            <a:spLocks noGrp="1"/>
          </p:cNvSpPr>
          <p:nvPr>
            <p:ph type="sldNum" sz="quarter" idx="10"/>
          </p:nvPr>
        </p:nvSpPr>
        <p:spPr/>
        <p:txBody>
          <a:bodyPr/>
          <a:lstStyle/>
          <a:p>
            <a:fld id="{E3A7A2A7-6A04-49E9-A143-1B389BBBDBF9}" type="slidenum">
              <a:rPr lang="en-US" smtClean="0"/>
              <a:t>8</a:t>
            </a:fld>
            <a:endParaRPr lang="en-US"/>
          </a:p>
        </p:txBody>
      </p:sp>
    </p:spTree>
    <p:extLst>
      <p:ext uri="{BB962C8B-B14F-4D97-AF65-F5344CB8AC3E}">
        <p14:creationId xmlns:p14="http://schemas.microsoft.com/office/powerpoint/2010/main" val="41882249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E3A7A2A7-6A04-49E9-A143-1B389BBBDBF9}" type="slidenum">
              <a:rPr lang="en-US" smtClean="0"/>
              <a:t>9</a:t>
            </a:fld>
            <a:endParaRPr lang="en-US"/>
          </a:p>
        </p:txBody>
      </p:sp>
    </p:spTree>
    <p:extLst>
      <p:ext uri="{BB962C8B-B14F-4D97-AF65-F5344CB8AC3E}">
        <p14:creationId xmlns:p14="http://schemas.microsoft.com/office/powerpoint/2010/main" val="17113881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smtClean="0"/>
              <a:t>      </a:t>
            </a:r>
          </a:p>
        </p:txBody>
      </p:sp>
      <p:sp>
        <p:nvSpPr>
          <p:cNvPr id="4" name="Marcador de número de diapositiva 3"/>
          <p:cNvSpPr>
            <a:spLocks noGrp="1"/>
          </p:cNvSpPr>
          <p:nvPr>
            <p:ph type="sldNum" sz="quarter" idx="10"/>
          </p:nvPr>
        </p:nvSpPr>
        <p:spPr/>
        <p:txBody>
          <a:bodyPr/>
          <a:lstStyle/>
          <a:p>
            <a:fld id="{E3A7A2A7-6A04-49E9-A143-1B389BBBDBF9}" type="slidenum">
              <a:rPr lang="en-US" smtClean="0"/>
              <a:t>10</a:t>
            </a:fld>
            <a:endParaRPr lang="en-US"/>
          </a:p>
        </p:txBody>
      </p:sp>
    </p:spTree>
    <p:extLst>
      <p:ext uri="{BB962C8B-B14F-4D97-AF65-F5344CB8AC3E}">
        <p14:creationId xmlns:p14="http://schemas.microsoft.com/office/powerpoint/2010/main" val="25685858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dirty="0" smtClean="0"/>
          </a:p>
        </p:txBody>
      </p:sp>
      <p:sp>
        <p:nvSpPr>
          <p:cNvPr id="4" name="Marcador de número de diapositiva 3"/>
          <p:cNvSpPr>
            <a:spLocks noGrp="1"/>
          </p:cNvSpPr>
          <p:nvPr>
            <p:ph type="sldNum" sz="quarter" idx="10"/>
          </p:nvPr>
        </p:nvSpPr>
        <p:spPr/>
        <p:txBody>
          <a:bodyPr/>
          <a:lstStyle/>
          <a:p>
            <a:fld id="{E3A7A2A7-6A04-49E9-A143-1B389BBBDBF9}" type="slidenum">
              <a:rPr lang="en-US" smtClean="0"/>
              <a:t>12</a:t>
            </a:fld>
            <a:endParaRPr lang="en-US"/>
          </a:p>
        </p:txBody>
      </p:sp>
    </p:spTree>
    <p:extLst>
      <p:ext uri="{BB962C8B-B14F-4D97-AF65-F5344CB8AC3E}">
        <p14:creationId xmlns:p14="http://schemas.microsoft.com/office/powerpoint/2010/main" val="38779463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B046DA01-0BBF-42C0-A3E0-B0112E62DDDD}" type="slidenum">
              <a:rPr lang="en-US" smtClean="0"/>
              <a:t>13</a:t>
            </a:fld>
            <a:endParaRPr lang="en-US"/>
          </a:p>
        </p:txBody>
      </p:sp>
    </p:spTree>
    <p:extLst>
      <p:ext uri="{BB962C8B-B14F-4D97-AF65-F5344CB8AC3E}">
        <p14:creationId xmlns:p14="http://schemas.microsoft.com/office/powerpoint/2010/main" val="11575858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E3A7A2A7-6A04-49E9-A143-1B389BBBDBF9}" type="slidenum">
              <a:rPr lang="en-US" smtClean="0"/>
              <a:t>15</a:t>
            </a:fld>
            <a:endParaRPr lang="en-US"/>
          </a:p>
        </p:txBody>
      </p:sp>
    </p:spTree>
    <p:extLst>
      <p:ext uri="{BB962C8B-B14F-4D97-AF65-F5344CB8AC3E}">
        <p14:creationId xmlns:p14="http://schemas.microsoft.com/office/powerpoint/2010/main" val="42787217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n-U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n-US"/>
          </a:p>
        </p:txBody>
      </p:sp>
      <p:sp>
        <p:nvSpPr>
          <p:cNvPr id="4" name="Marcador de fecha 3"/>
          <p:cNvSpPr>
            <a:spLocks noGrp="1"/>
          </p:cNvSpPr>
          <p:nvPr>
            <p:ph type="dt" sz="half" idx="10"/>
          </p:nvPr>
        </p:nvSpPr>
        <p:spPr/>
        <p:txBody>
          <a:bodyPr/>
          <a:lstStyle/>
          <a:p>
            <a:fld id="{A76E0A0C-7E2B-4688-94D6-EFA4D591DE90}" type="datetimeFigureOut">
              <a:rPr lang="en-US" smtClean="0"/>
              <a:t>3/9/2022</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1B328E78-D240-4199-BAC8-F2240C8E413F}" type="slidenum">
              <a:rPr lang="en-US" smtClean="0"/>
              <a:t>‹Nº›</a:t>
            </a:fld>
            <a:endParaRPr lang="en-US"/>
          </a:p>
        </p:txBody>
      </p:sp>
    </p:spTree>
    <p:extLst>
      <p:ext uri="{BB962C8B-B14F-4D97-AF65-F5344CB8AC3E}">
        <p14:creationId xmlns:p14="http://schemas.microsoft.com/office/powerpoint/2010/main" val="20971253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10"/>
          </p:nvPr>
        </p:nvSpPr>
        <p:spPr/>
        <p:txBody>
          <a:bodyPr/>
          <a:lstStyle/>
          <a:p>
            <a:fld id="{A76E0A0C-7E2B-4688-94D6-EFA4D591DE90}" type="datetimeFigureOut">
              <a:rPr lang="en-US" smtClean="0"/>
              <a:t>3/9/2022</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1B328E78-D240-4199-BAC8-F2240C8E413F}" type="slidenum">
              <a:rPr lang="en-US" smtClean="0"/>
              <a:t>‹Nº›</a:t>
            </a:fld>
            <a:endParaRPr lang="en-US"/>
          </a:p>
        </p:txBody>
      </p:sp>
    </p:spTree>
    <p:extLst>
      <p:ext uri="{BB962C8B-B14F-4D97-AF65-F5344CB8AC3E}">
        <p14:creationId xmlns:p14="http://schemas.microsoft.com/office/powerpoint/2010/main" val="1868157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n-U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10"/>
          </p:nvPr>
        </p:nvSpPr>
        <p:spPr/>
        <p:txBody>
          <a:bodyPr/>
          <a:lstStyle/>
          <a:p>
            <a:fld id="{A76E0A0C-7E2B-4688-94D6-EFA4D591DE90}" type="datetimeFigureOut">
              <a:rPr lang="en-US" smtClean="0"/>
              <a:t>3/9/2022</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1B328E78-D240-4199-BAC8-F2240C8E413F}" type="slidenum">
              <a:rPr lang="en-US" smtClean="0"/>
              <a:t>‹Nº›</a:t>
            </a:fld>
            <a:endParaRPr lang="en-US"/>
          </a:p>
        </p:txBody>
      </p:sp>
    </p:spTree>
    <p:extLst>
      <p:ext uri="{BB962C8B-B14F-4D97-AF65-F5344CB8AC3E}">
        <p14:creationId xmlns:p14="http://schemas.microsoft.com/office/powerpoint/2010/main" val="837574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TEXT">
  <p:cSld name="TITLE + TEXT">
    <p:bg>
      <p:bgPr>
        <a:solidFill>
          <a:srgbClr val="A5DDDA">
            <a:alpha val="71900"/>
          </a:srgbClr>
        </a:solidFill>
        <a:effectLst/>
      </p:bgPr>
    </p:bg>
    <p:spTree>
      <p:nvGrpSpPr>
        <p:cNvPr id="1" name="Shape 39"/>
        <p:cNvGrpSpPr/>
        <p:nvPr/>
      </p:nvGrpSpPr>
      <p:grpSpPr>
        <a:xfrm>
          <a:off x="0" y="0"/>
          <a:ext cx="0" cy="0"/>
          <a:chOff x="0" y="0"/>
          <a:chExt cx="0" cy="0"/>
        </a:xfrm>
      </p:grpSpPr>
      <p:sp>
        <p:nvSpPr>
          <p:cNvPr id="40" name="Google Shape;40;p5"/>
          <p:cNvSpPr txBox="1">
            <a:spLocks noGrp="1"/>
          </p:cNvSpPr>
          <p:nvPr>
            <p:ph type="sldNum" idx="12"/>
          </p:nvPr>
        </p:nvSpPr>
        <p:spPr>
          <a:xfrm>
            <a:off x="11409045" y="4182276"/>
            <a:ext cx="731600" cy="524800"/>
          </a:xfrm>
          <a:prstGeom prst="rect">
            <a:avLst/>
          </a:prstGeom>
          <a:noFill/>
          <a:ln>
            <a:noFill/>
          </a:ln>
        </p:spPr>
        <p:txBody>
          <a:bodyPr spcFirstLastPara="1" wrap="square" lIns="91425" tIns="91425" rIns="91425" bIns="91425" anchor="ctr" anchorCtr="0">
            <a:noAutofit/>
          </a:bodyPr>
          <a:lstStyle>
            <a:lvl1pPr lvl="0" algn="ctr" rtl="0">
              <a:buNone/>
              <a:defRPr>
                <a:solidFill>
                  <a:srgbClr val="F4F2F2"/>
                </a:solidFill>
                <a:latin typeface="Barlow Semi Condensed"/>
                <a:ea typeface="Barlow Semi Condensed"/>
                <a:cs typeface="Barlow Semi Condensed"/>
                <a:sym typeface="Barlow Semi Condensed"/>
              </a:defRPr>
            </a:lvl1pPr>
            <a:lvl2pPr lvl="1" algn="ctr" rtl="0">
              <a:buNone/>
              <a:defRPr>
                <a:solidFill>
                  <a:srgbClr val="F4F2F2"/>
                </a:solidFill>
                <a:latin typeface="Barlow Semi Condensed"/>
                <a:ea typeface="Barlow Semi Condensed"/>
                <a:cs typeface="Barlow Semi Condensed"/>
                <a:sym typeface="Barlow Semi Condensed"/>
              </a:defRPr>
            </a:lvl2pPr>
            <a:lvl3pPr lvl="2" algn="ctr" rtl="0">
              <a:buNone/>
              <a:defRPr>
                <a:solidFill>
                  <a:srgbClr val="F4F2F2"/>
                </a:solidFill>
                <a:latin typeface="Barlow Semi Condensed"/>
                <a:ea typeface="Barlow Semi Condensed"/>
                <a:cs typeface="Barlow Semi Condensed"/>
                <a:sym typeface="Barlow Semi Condensed"/>
              </a:defRPr>
            </a:lvl3pPr>
            <a:lvl4pPr lvl="3" algn="ctr" rtl="0">
              <a:buNone/>
              <a:defRPr>
                <a:solidFill>
                  <a:srgbClr val="F4F2F2"/>
                </a:solidFill>
                <a:latin typeface="Barlow Semi Condensed"/>
                <a:ea typeface="Barlow Semi Condensed"/>
                <a:cs typeface="Barlow Semi Condensed"/>
                <a:sym typeface="Barlow Semi Condensed"/>
              </a:defRPr>
            </a:lvl4pPr>
            <a:lvl5pPr lvl="4" algn="ctr" rtl="0">
              <a:buNone/>
              <a:defRPr>
                <a:solidFill>
                  <a:srgbClr val="F4F2F2"/>
                </a:solidFill>
                <a:latin typeface="Barlow Semi Condensed"/>
                <a:ea typeface="Barlow Semi Condensed"/>
                <a:cs typeface="Barlow Semi Condensed"/>
                <a:sym typeface="Barlow Semi Condensed"/>
              </a:defRPr>
            </a:lvl5pPr>
            <a:lvl6pPr lvl="5" algn="ctr" rtl="0">
              <a:buNone/>
              <a:defRPr>
                <a:solidFill>
                  <a:srgbClr val="F4F2F2"/>
                </a:solidFill>
                <a:latin typeface="Barlow Semi Condensed"/>
                <a:ea typeface="Barlow Semi Condensed"/>
                <a:cs typeface="Barlow Semi Condensed"/>
                <a:sym typeface="Barlow Semi Condensed"/>
              </a:defRPr>
            </a:lvl6pPr>
            <a:lvl7pPr lvl="6" algn="ctr" rtl="0">
              <a:buNone/>
              <a:defRPr>
                <a:solidFill>
                  <a:srgbClr val="F4F2F2"/>
                </a:solidFill>
                <a:latin typeface="Barlow Semi Condensed"/>
                <a:ea typeface="Barlow Semi Condensed"/>
                <a:cs typeface="Barlow Semi Condensed"/>
                <a:sym typeface="Barlow Semi Condensed"/>
              </a:defRPr>
            </a:lvl7pPr>
            <a:lvl8pPr lvl="7" algn="ctr" rtl="0">
              <a:buNone/>
              <a:defRPr>
                <a:solidFill>
                  <a:srgbClr val="F4F2F2"/>
                </a:solidFill>
                <a:latin typeface="Barlow Semi Condensed"/>
                <a:ea typeface="Barlow Semi Condensed"/>
                <a:cs typeface="Barlow Semi Condensed"/>
                <a:sym typeface="Barlow Semi Condensed"/>
              </a:defRPr>
            </a:lvl8pPr>
            <a:lvl9pPr lvl="8" algn="ctr" rtl="0">
              <a:buNone/>
              <a:defRPr>
                <a:solidFill>
                  <a:srgbClr val="F4F2F2"/>
                </a:solidFill>
                <a:latin typeface="Barlow Semi Condensed"/>
                <a:ea typeface="Barlow Semi Condensed"/>
                <a:cs typeface="Barlow Semi Condensed"/>
                <a:sym typeface="Barlow Semi Condensed"/>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s-PE" sz="1200" b="0" i="0" u="none" strike="noStrike" kern="1200" cap="none" spc="0" normalizeH="0" baseline="0" noProof="0" smtClean="0">
                <a:ln>
                  <a:noFill/>
                </a:ln>
                <a:solidFill>
                  <a:srgbClr val="F4F2F2"/>
                </a:solidFill>
                <a:effectLst/>
                <a:uLnTx/>
                <a:uFillTx/>
                <a:latin typeface="Barlow Semi Condensed"/>
                <a:sym typeface="Barlow Semi Condensed"/>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s-PE" sz="1200" b="0" i="0" u="none" strike="noStrike" kern="1200" cap="none" spc="0" normalizeH="0" baseline="0" noProof="0">
              <a:ln>
                <a:noFill/>
              </a:ln>
              <a:solidFill>
                <a:srgbClr val="F4F2F2"/>
              </a:solidFill>
              <a:effectLst/>
              <a:uLnTx/>
              <a:uFillTx/>
              <a:latin typeface="Barlow Semi Condensed"/>
              <a:sym typeface="Barlow Semi Condensed"/>
            </a:endParaRPr>
          </a:p>
        </p:txBody>
      </p:sp>
      <p:sp>
        <p:nvSpPr>
          <p:cNvPr id="41" name="Google Shape;41;p5"/>
          <p:cNvSpPr/>
          <p:nvPr/>
        </p:nvSpPr>
        <p:spPr>
          <a:xfrm>
            <a:off x="510233" y="530200"/>
            <a:ext cx="11171600" cy="5797600"/>
          </a:xfrm>
          <a:prstGeom prst="rect">
            <a:avLst/>
          </a:prstGeom>
          <a:solidFill>
            <a:srgbClr val="F4E9DF"/>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42" name="Google Shape;42;p5"/>
          <p:cNvCxnSpPr/>
          <p:nvPr/>
        </p:nvCxnSpPr>
        <p:spPr>
          <a:xfrm>
            <a:off x="5112200" y="3537767"/>
            <a:ext cx="1967600" cy="0"/>
          </a:xfrm>
          <a:prstGeom prst="straightConnector1">
            <a:avLst/>
          </a:prstGeom>
          <a:noFill/>
          <a:ln w="28575" cap="flat" cmpd="sng">
            <a:solidFill>
              <a:srgbClr val="FF7C3E"/>
            </a:solidFill>
            <a:prstDash val="solid"/>
            <a:round/>
            <a:headEnd type="none" w="med" len="med"/>
            <a:tailEnd type="none" w="med" len="med"/>
          </a:ln>
        </p:spPr>
      </p:cxnSp>
      <p:sp>
        <p:nvSpPr>
          <p:cNvPr id="43" name="Google Shape;43;p5"/>
          <p:cNvSpPr txBox="1">
            <a:spLocks noGrp="1"/>
          </p:cNvSpPr>
          <p:nvPr>
            <p:ph type="ctrTitle"/>
          </p:nvPr>
        </p:nvSpPr>
        <p:spPr>
          <a:xfrm>
            <a:off x="510200" y="1034667"/>
            <a:ext cx="11171600" cy="2376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500"/>
              <a:buNone/>
              <a:defRPr sz="7333"/>
            </a:lvl1pPr>
            <a:lvl2pPr lvl="1" algn="ctr" rtl="0">
              <a:spcBef>
                <a:spcPts val="0"/>
              </a:spcBef>
              <a:spcAft>
                <a:spcPts val="0"/>
              </a:spcAft>
              <a:buClr>
                <a:srgbClr val="F4783C"/>
              </a:buClr>
              <a:buSzPts val="5200"/>
              <a:buFont typeface="Barlow"/>
              <a:buNone/>
              <a:defRPr sz="6933" b="1">
                <a:solidFill>
                  <a:srgbClr val="F4783C"/>
                </a:solidFill>
                <a:latin typeface="Barlow"/>
                <a:ea typeface="Barlow"/>
                <a:cs typeface="Barlow"/>
                <a:sym typeface="Barlow"/>
              </a:defRPr>
            </a:lvl2pPr>
            <a:lvl3pPr lvl="2" algn="ctr" rtl="0">
              <a:spcBef>
                <a:spcPts val="0"/>
              </a:spcBef>
              <a:spcAft>
                <a:spcPts val="0"/>
              </a:spcAft>
              <a:buClr>
                <a:srgbClr val="F4783C"/>
              </a:buClr>
              <a:buSzPts val="5200"/>
              <a:buFont typeface="Barlow"/>
              <a:buNone/>
              <a:defRPr sz="6933" b="1">
                <a:solidFill>
                  <a:srgbClr val="F4783C"/>
                </a:solidFill>
                <a:latin typeface="Barlow"/>
                <a:ea typeface="Barlow"/>
                <a:cs typeface="Barlow"/>
                <a:sym typeface="Barlow"/>
              </a:defRPr>
            </a:lvl3pPr>
            <a:lvl4pPr lvl="3" algn="ctr" rtl="0">
              <a:spcBef>
                <a:spcPts val="0"/>
              </a:spcBef>
              <a:spcAft>
                <a:spcPts val="0"/>
              </a:spcAft>
              <a:buClr>
                <a:srgbClr val="F4783C"/>
              </a:buClr>
              <a:buSzPts val="5200"/>
              <a:buFont typeface="Barlow"/>
              <a:buNone/>
              <a:defRPr sz="6933" b="1">
                <a:solidFill>
                  <a:srgbClr val="F4783C"/>
                </a:solidFill>
                <a:latin typeface="Barlow"/>
                <a:ea typeface="Barlow"/>
                <a:cs typeface="Barlow"/>
                <a:sym typeface="Barlow"/>
              </a:defRPr>
            </a:lvl4pPr>
            <a:lvl5pPr lvl="4" algn="ctr" rtl="0">
              <a:spcBef>
                <a:spcPts val="0"/>
              </a:spcBef>
              <a:spcAft>
                <a:spcPts val="0"/>
              </a:spcAft>
              <a:buClr>
                <a:srgbClr val="F4783C"/>
              </a:buClr>
              <a:buSzPts val="5200"/>
              <a:buFont typeface="Barlow"/>
              <a:buNone/>
              <a:defRPr sz="6933" b="1">
                <a:solidFill>
                  <a:srgbClr val="F4783C"/>
                </a:solidFill>
                <a:latin typeface="Barlow"/>
                <a:ea typeface="Barlow"/>
                <a:cs typeface="Barlow"/>
                <a:sym typeface="Barlow"/>
              </a:defRPr>
            </a:lvl5pPr>
            <a:lvl6pPr lvl="5" algn="ctr" rtl="0">
              <a:spcBef>
                <a:spcPts val="0"/>
              </a:spcBef>
              <a:spcAft>
                <a:spcPts val="0"/>
              </a:spcAft>
              <a:buClr>
                <a:srgbClr val="F4783C"/>
              </a:buClr>
              <a:buSzPts val="5200"/>
              <a:buFont typeface="Barlow"/>
              <a:buNone/>
              <a:defRPr sz="6933" b="1">
                <a:solidFill>
                  <a:srgbClr val="F4783C"/>
                </a:solidFill>
                <a:latin typeface="Barlow"/>
                <a:ea typeface="Barlow"/>
                <a:cs typeface="Barlow"/>
                <a:sym typeface="Barlow"/>
              </a:defRPr>
            </a:lvl6pPr>
            <a:lvl7pPr lvl="6" algn="ctr" rtl="0">
              <a:spcBef>
                <a:spcPts val="0"/>
              </a:spcBef>
              <a:spcAft>
                <a:spcPts val="0"/>
              </a:spcAft>
              <a:buClr>
                <a:srgbClr val="F4783C"/>
              </a:buClr>
              <a:buSzPts val="5200"/>
              <a:buFont typeface="Barlow"/>
              <a:buNone/>
              <a:defRPr sz="6933" b="1">
                <a:solidFill>
                  <a:srgbClr val="F4783C"/>
                </a:solidFill>
                <a:latin typeface="Barlow"/>
                <a:ea typeface="Barlow"/>
                <a:cs typeface="Barlow"/>
                <a:sym typeface="Barlow"/>
              </a:defRPr>
            </a:lvl7pPr>
            <a:lvl8pPr lvl="7" algn="ctr" rtl="0">
              <a:spcBef>
                <a:spcPts val="0"/>
              </a:spcBef>
              <a:spcAft>
                <a:spcPts val="0"/>
              </a:spcAft>
              <a:buClr>
                <a:srgbClr val="F4783C"/>
              </a:buClr>
              <a:buSzPts val="5200"/>
              <a:buFont typeface="Barlow"/>
              <a:buNone/>
              <a:defRPr sz="6933" b="1">
                <a:solidFill>
                  <a:srgbClr val="F4783C"/>
                </a:solidFill>
                <a:latin typeface="Barlow"/>
                <a:ea typeface="Barlow"/>
                <a:cs typeface="Barlow"/>
                <a:sym typeface="Barlow"/>
              </a:defRPr>
            </a:lvl8pPr>
            <a:lvl9pPr lvl="8" algn="ctr" rtl="0">
              <a:spcBef>
                <a:spcPts val="0"/>
              </a:spcBef>
              <a:spcAft>
                <a:spcPts val="0"/>
              </a:spcAft>
              <a:buClr>
                <a:srgbClr val="F4783C"/>
              </a:buClr>
              <a:buSzPts val="5200"/>
              <a:buFont typeface="Barlow"/>
              <a:buNone/>
              <a:defRPr sz="6933" b="1">
                <a:solidFill>
                  <a:srgbClr val="F4783C"/>
                </a:solidFill>
                <a:latin typeface="Barlow"/>
                <a:ea typeface="Barlow"/>
                <a:cs typeface="Barlow"/>
                <a:sym typeface="Barlow"/>
              </a:defRPr>
            </a:lvl9pPr>
          </a:lstStyle>
          <a:p>
            <a:endParaRPr/>
          </a:p>
        </p:txBody>
      </p:sp>
      <p:sp>
        <p:nvSpPr>
          <p:cNvPr id="44" name="Google Shape;44;p5"/>
          <p:cNvSpPr txBox="1">
            <a:spLocks noGrp="1"/>
          </p:cNvSpPr>
          <p:nvPr>
            <p:ph type="subTitle" idx="1"/>
          </p:nvPr>
        </p:nvSpPr>
        <p:spPr>
          <a:xfrm>
            <a:off x="3194596" y="3751072"/>
            <a:ext cx="5802800" cy="95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Font typeface="Barlow Semi Condensed"/>
              <a:buNone/>
              <a:defRPr sz="1867">
                <a:latin typeface="Barlow Semi Condensed"/>
                <a:ea typeface="Barlow Semi Condensed"/>
                <a:cs typeface="Barlow Semi Condensed"/>
                <a:sym typeface="Barlow Semi Condensed"/>
              </a:defRPr>
            </a:lvl1pPr>
            <a:lvl2pPr lvl="1" algn="ctr" rtl="0">
              <a:lnSpc>
                <a:spcPct val="100000"/>
              </a:lnSpc>
              <a:spcBef>
                <a:spcPts val="0"/>
              </a:spcBef>
              <a:spcAft>
                <a:spcPts val="0"/>
              </a:spcAft>
              <a:buClr>
                <a:srgbClr val="F4783C"/>
              </a:buClr>
              <a:buSzPts val="2800"/>
              <a:buNone/>
              <a:defRPr sz="3733">
                <a:solidFill>
                  <a:srgbClr val="F4783C"/>
                </a:solidFill>
              </a:defRPr>
            </a:lvl2pPr>
            <a:lvl3pPr lvl="2" algn="ctr" rtl="0">
              <a:lnSpc>
                <a:spcPct val="100000"/>
              </a:lnSpc>
              <a:spcBef>
                <a:spcPts val="0"/>
              </a:spcBef>
              <a:spcAft>
                <a:spcPts val="0"/>
              </a:spcAft>
              <a:buClr>
                <a:srgbClr val="F4783C"/>
              </a:buClr>
              <a:buSzPts val="2800"/>
              <a:buNone/>
              <a:defRPr sz="3733">
                <a:solidFill>
                  <a:srgbClr val="F4783C"/>
                </a:solidFill>
              </a:defRPr>
            </a:lvl3pPr>
            <a:lvl4pPr lvl="3" algn="ctr" rtl="0">
              <a:lnSpc>
                <a:spcPct val="100000"/>
              </a:lnSpc>
              <a:spcBef>
                <a:spcPts val="0"/>
              </a:spcBef>
              <a:spcAft>
                <a:spcPts val="0"/>
              </a:spcAft>
              <a:buClr>
                <a:srgbClr val="F4783C"/>
              </a:buClr>
              <a:buSzPts val="2800"/>
              <a:buNone/>
              <a:defRPr sz="3733">
                <a:solidFill>
                  <a:srgbClr val="F4783C"/>
                </a:solidFill>
              </a:defRPr>
            </a:lvl4pPr>
            <a:lvl5pPr lvl="4" algn="ctr" rtl="0">
              <a:lnSpc>
                <a:spcPct val="100000"/>
              </a:lnSpc>
              <a:spcBef>
                <a:spcPts val="0"/>
              </a:spcBef>
              <a:spcAft>
                <a:spcPts val="0"/>
              </a:spcAft>
              <a:buClr>
                <a:srgbClr val="F4783C"/>
              </a:buClr>
              <a:buSzPts val="2800"/>
              <a:buNone/>
              <a:defRPr sz="3733">
                <a:solidFill>
                  <a:srgbClr val="F4783C"/>
                </a:solidFill>
              </a:defRPr>
            </a:lvl5pPr>
            <a:lvl6pPr lvl="5" algn="ctr" rtl="0">
              <a:lnSpc>
                <a:spcPct val="100000"/>
              </a:lnSpc>
              <a:spcBef>
                <a:spcPts val="0"/>
              </a:spcBef>
              <a:spcAft>
                <a:spcPts val="0"/>
              </a:spcAft>
              <a:buClr>
                <a:srgbClr val="F4783C"/>
              </a:buClr>
              <a:buSzPts val="2800"/>
              <a:buNone/>
              <a:defRPr sz="3733">
                <a:solidFill>
                  <a:srgbClr val="F4783C"/>
                </a:solidFill>
              </a:defRPr>
            </a:lvl6pPr>
            <a:lvl7pPr lvl="6" algn="ctr" rtl="0">
              <a:lnSpc>
                <a:spcPct val="100000"/>
              </a:lnSpc>
              <a:spcBef>
                <a:spcPts val="0"/>
              </a:spcBef>
              <a:spcAft>
                <a:spcPts val="0"/>
              </a:spcAft>
              <a:buClr>
                <a:srgbClr val="F4783C"/>
              </a:buClr>
              <a:buSzPts val="2800"/>
              <a:buNone/>
              <a:defRPr sz="3733">
                <a:solidFill>
                  <a:srgbClr val="F4783C"/>
                </a:solidFill>
              </a:defRPr>
            </a:lvl7pPr>
            <a:lvl8pPr lvl="7" algn="ctr" rtl="0">
              <a:lnSpc>
                <a:spcPct val="100000"/>
              </a:lnSpc>
              <a:spcBef>
                <a:spcPts val="0"/>
              </a:spcBef>
              <a:spcAft>
                <a:spcPts val="0"/>
              </a:spcAft>
              <a:buClr>
                <a:srgbClr val="F4783C"/>
              </a:buClr>
              <a:buSzPts val="2800"/>
              <a:buNone/>
              <a:defRPr sz="3733">
                <a:solidFill>
                  <a:srgbClr val="F4783C"/>
                </a:solidFill>
              </a:defRPr>
            </a:lvl8pPr>
            <a:lvl9pPr lvl="8" algn="ctr" rtl="0">
              <a:lnSpc>
                <a:spcPct val="100000"/>
              </a:lnSpc>
              <a:spcBef>
                <a:spcPts val="0"/>
              </a:spcBef>
              <a:spcAft>
                <a:spcPts val="0"/>
              </a:spcAft>
              <a:buClr>
                <a:srgbClr val="F4783C"/>
              </a:buClr>
              <a:buSzPts val="2800"/>
              <a:buNone/>
              <a:defRPr sz="3733">
                <a:solidFill>
                  <a:srgbClr val="F4783C"/>
                </a:solidFill>
              </a:defRPr>
            </a:lvl9pPr>
          </a:lstStyle>
          <a:p>
            <a:endParaRPr/>
          </a:p>
        </p:txBody>
      </p:sp>
    </p:spTree>
    <p:extLst>
      <p:ext uri="{BB962C8B-B14F-4D97-AF65-F5344CB8AC3E}">
        <p14:creationId xmlns:p14="http://schemas.microsoft.com/office/powerpoint/2010/main" val="2572863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10"/>
          </p:nvPr>
        </p:nvSpPr>
        <p:spPr/>
        <p:txBody>
          <a:bodyPr/>
          <a:lstStyle/>
          <a:p>
            <a:fld id="{A76E0A0C-7E2B-4688-94D6-EFA4D591DE90}" type="datetimeFigureOut">
              <a:rPr lang="en-US" smtClean="0"/>
              <a:t>3/9/2022</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1B328E78-D240-4199-BAC8-F2240C8E413F}" type="slidenum">
              <a:rPr lang="en-US" smtClean="0"/>
              <a:t>‹Nº›</a:t>
            </a:fld>
            <a:endParaRPr lang="en-US"/>
          </a:p>
        </p:txBody>
      </p:sp>
    </p:spTree>
    <p:extLst>
      <p:ext uri="{BB962C8B-B14F-4D97-AF65-F5344CB8AC3E}">
        <p14:creationId xmlns:p14="http://schemas.microsoft.com/office/powerpoint/2010/main" val="16989373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n-U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fld id="{A76E0A0C-7E2B-4688-94D6-EFA4D591DE90}" type="datetimeFigureOut">
              <a:rPr lang="en-US" smtClean="0"/>
              <a:t>3/9/2022</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1B328E78-D240-4199-BAC8-F2240C8E413F}" type="slidenum">
              <a:rPr lang="en-US" smtClean="0"/>
              <a:t>‹Nº›</a:t>
            </a:fld>
            <a:endParaRPr lang="en-US"/>
          </a:p>
        </p:txBody>
      </p:sp>
    </p:spTree>
    <p:extLst>
      <p:ext uri="{BB962C8B-B14F-4D97-AF65-F5344CB8AC3E}">
        <p14:creationId xmlns:p14="http://schemas.microsoft.com/office/powerpoint/2010/main" val="22565523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contenido 2"/>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contenido 3"/>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Marcador de fecha 4"/>
          <p:cNvSpPr>
            <a:spLocks noGrp="1"/>
          </p:cNvSpPr>
          <p:nvPr>
            <p:ph type="dt" sz="half" idx="10"/>
          </p:nvPr>
        </p:nvSpPr>
        <p:spPr/>
        <p:txBody>
          <a:bodyPr/>
          <a:lstStyle/>
          <a:p>
            <a:fld id="{A76E0A0C-7E2B-4688-94D6-EFA4D591DE90}" type="datetimeFigureOut">
              <a:rPr lang="en-US" smtClean="0"/>
              <a:t>3/9/2022</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1B328E78-D240-4199-BAC8-F2240C8E413F}" type="slidenum">
              <a:rPr lang="en-US" smtClean="0"/>
              <a:t>‹Nº›</a:t>
            </a:fld>
            <a:endParaRPr lang="en-US"/>
          </a:p>
        </p:txBody>
      </p:sp>
    </p:spTree>
    <p:extLst>
      <p:ext uri="{BB962C8B-B14F-4D97-AF65-F5344CB8AC3E}">
        <p14:creationId xmlns:p14="http://schemas.microsoft.com/office/powerpoint/2010/main" val="1887165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n-U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Marcador de fecha 6"/>
          <p:cNvSpPr>
            <a:spLocks noGrp="1"/>
          </p:cNvSpPr>
          <p:nvPr>
            <p:ph type="dt" sz="half" idx="10"/>
          </p:nvPr>
        </p:nvSpPr>
        <p:spPr/>
        <p:txBody>
          <a:bodyPr/>
          <a:lstStyle/>
          <a:p>
            <a:fld id="{A76E0A0C-7E2B-4688-94D6-EFA4D591DE90}" type="datetimeFigureOut">
              <a:rPr lang="en-US" smtClean="0"/>
              <a:t>3/9/2022</a:t>
            </a:fld>
            <a:endParaRPr lang="en-US"/>
          </a:p>
        </p:txBody>
      </p:sp>
      <p:sp>
        <p:nvSpPr>
          <p:cNvPr id="8" name="Marcador de pie de página 7"/>
          <p:cNvSpPr>
            <a:spLocks noGrp="1"/>
          </p:cNvSpPr>
          <p:nvPr>
            <p:ph type="ftr" sz="quarter" idx="11"/>
          </p:nvPr>
        </p:nvSpPr>
        <p:spPr/>
        <p:txBody>
          <a:bodyPr/>
          <a:lstStyle/>
          <a:p>
            <a:endParaRPr lang="en-US"/>
          </a:p>
        </p:txBody>
      </p:sp>
      <p:sp>
        <p:nvSpPr>
          <p:cNvPr id="9" name="Marcador de número de diapositiva 8"/>
          <p:cNvSpPr>
            <a:spLocks noGrp="1"/>
          </p:cNvSpPr>
          <p:nvPr>
            <p:ph type="sldNum" sz="quarter" idx="12"/>
          </p:nvPr>
        </p:nvSpPr>
        <p:spPr/>
        <p:txBody>
          <a:bodyPr/>
          <a:lstStyle/>
          <a:p>
            <a:fld id="{1B328E78-D240-4199-BAC8-F2240C8E413F}" type="slidenum">
              <a:rPr lang="en-US" smtClean="0"/>
              <a:t>‹Nº›</a:t>
            </a:fld>
            <a:endParaRPr lang="en-US"/>
          </a:p>
        </p:txBody>
      </p:sp>
    </p:spTree>
    <p:extLst>
      <p:ext uri="{BB962C8B-B14F-4D97-AF65-F5344CB8AC3E}">
        <p14:creationId xmlns:p14="http://schemas.microsoft.com/office/powerpoint/2010/main" val="377300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fecha 2"/>
          <p:cNvSpPr>
            <a:spLocks noGrp="1"/>
          </p:cNvSpPr>
          <p:nvPr>
            <p:ph type="dt" sz="half" idx="10"/>
          </p:nvPr>
        </p:nvSpPr>
        <p:spPr/>
        <p:txBody>
          <a:bodyPr/>
          <a:lstStyle/>
          <a:p>
            <a:fld id="{A76E0A0C-7E2B-4688-94D6-EFA4D591DE90}" type="datetimeFigureOut">
              <a:rPr lang="en-US" smtClean="0"/>
              <a:t>3/9/2022</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1B328E78-D240-4199-BAC8-F2240C8E413F}" type="slidenum">
              <a:rPr lang="en-US" smtClean="0"/>
              <a:t>‹Nº›</a:t>
            </a:fld>
            <a:endParaRPr lang="en-US"/>
          </a:p>
        </p:txBody>
      </p:sp>
    </p:spTree>
    <p:extLst>
      <p:ext uri="{BB962C8B-B14F-4D97-AF65-F5344CB8AC3E}">
        <p14:creationId xmlns:p14="http://schemas.microsoft.com/office/powerpoint/2010/main" val="18806679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A76E0A0C-7E2B-4688-94D6-EFA4D591DE90}" type="datetimeFigureOut">
              <a:rPr lang="en-US" smtClean="0"/>
              <a:t>3/9/2022</a:t>
            </a:fld>
            <a:endParaRPr lang="en-US"/>
          </a:p>
        </p:txBody>
      </p:sp>
      <p:sp>
        <p:nvSpPr>
          <p:cNvPr id="3" name="Marcador de pie de página 2"/>
          <p:cNvSpPr>
            <a:spLocks noGrp="1"/>
          </p:cNvSpPr>
          <p:nvPr>
            <p:ph type="ftr" sz="quarter" idx="11"/>
          </p:nvPr>
        </p:nvSpPr>
        <p:spPr/>
        <p:txBody>
          <a:bodyPr/>
          <a:lstStyle/>
          <a:p>
            <a:endParaRPr lang="en-US"/>
          </a:p>
        </p:txBody>
      </p:sp>
      <p:sp>
        <p:nvSpPr>
          <p:cNvPr id="4" name="Marcador de número de diapositiva 3"/>
          <p:cNvSpPr>
            <a:spLocks noGrp="1"/>
          </p:cNvSpPr>
          <p:nvPr>
            <p:ph type="sldNum" sz="quarter" idx="12"/>
          </p:nvPr>
        </p:nvSpPr>
        <p:spPr/>
        <p:txBody>
          <a:bodyPr/>
          <a:lstStyle/>
          <a:p>
            <a:fld id="{1B328E78-D240-4199-BAC8-F2240C8E413F}" type="slidenum">
              <a:rPr lang="en-US" smtClean="0"/>
              <a:t>‹Nº›</a:t>
            </a:fld>
            <a:endParaRPr lang="en-US"/>
          </a:p>
        </p:txBody>
      </p:sp>
    </p:spTree>
    <p:extLst>
      <p:ext uri="{BB962C8B-B14F-4D97-AF65-F5344CB8AC3E}">
        <p14:creationId xmlns:p14="http://schemas.microsoft.com/office/powerpoint/2010/main" val="1669357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A76E0A0C-7E2B-4688-94D6-EFA4D591DE90}" type="datetimeFigureOut">
              <a:rPr lang="en-US" smtClean="0"/>
              <a:t>3/9/2022</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1B328E78-D240-4199-BAC8-F2240C8E413F}" type="slidenum">
              <a:rPr lang="en-US" smtClean="0"/>
              <a:t>‹Nº›</a:t>
            </a:fld>
            <a:endParaRPr lang="en-US"/>
          </a:p>
        </p:txBody>
      </p:sp>
    </p:spTree>
    <p:extLst>
      <p:ext uri="{BB962C8B-B14F-4D97-AF65-F5344CB8AC3E}">
        <p14:creationId xmlns:p14="http://schemas.microsoft.com/office/powerpoint/2010/main" val="2273797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A76E0A0C-7E2B-4688-94D6-EFA4D591DE90}" type="datetimeFigureOut">
              <a:rPr lang="en-US" smtClean="0"/>
              <a:t>3/9/2022</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1B328E78-D240-4199-BAC8-F2240C8E413F}" type="slidenum">
              <a:rPr lang="en-US" smtClean="0"/>
              <a:t>‹Nº›</a:t>
            </a:fld>
            <a:endParaRPr lang="en-US"/>
          </a:p>
        </p:txBody>
      </p:sp>
    </p:spTree>
    <p:extLst>
      <p:ext uri="{BB962C8B-B14F-4D97-AF65-F5344CB8AC3E}">
        <p14:creationId xmlns:p14="http://schemas.microsoft.com/office/powerpoint/2010/main" val="4228788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6E0A0C-7E2B-4688-94D6-EFA4D591DE90}" type="datetimeFigureOut">
              <a:rPr lang="en-US" smtClean="0"/>
              <a:t>3/9/2022</a:t>
            </a:fld>
            <a:endParaRPr lang="en-U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328E78-D240-4199-BAC8-F2240C8E413F}" type="slidenum">
              <a:rPr lang="en-US" smtClean="0"/>
              <a:t>‹Nº›</a:t>
            </a:fld>
            <a:endParaRPr lang="en-US"/>
          </a:p>
        </p:txBody>
      </p:sp>
    </p:spTree>
    <p:extLst>
      <p:ext uri="{BB962C8B-B14F-4D97-AF65-F5344CB8AC3E}">
        <p14:creationId xmlns:p14="http://schemas.microsoft.com/office/powerpoint/2010/main" val="41406778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4.jpe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microsoft.com/office/2007/relationships/hdphoto" Target="../media/hdphoto2.wdp"/></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342418" y="622571"/>
            <a:ext cx="9182148" cy="3393618"/>
          </a:xfrm>
        </p:spPr>
        <p:txBody>
          <a:bodyPr>
            <a:normAutofit fontScale="90000"/>
          </a:bodyPr>
          <a:lstStyle/>
          <a:p>
            <a:r>
              <a:rPr lang="es-ES" b="1" dirty="0" smtClean="0"/>
              <a:t>EVALUACIÓN DIAGNÓSTICA PARA EL NIVEL DE EDUCACIÓN INICIAL</a:t>
            </a:r>
            <a:br>
              <a:rPr lang="es-ES" b="1" dirty="0" smtClean="0"/>
            </a:br>
            <a:r>
              <a:rPr lang="en-US" sz="4000" b="1" dirty="0" smtClean="0"/>
              <a:t>EVALUAMOS PARA DIAGNOSTICAR</a:t>
            </a:r>
            <a:br>
              <a:rPr lang="en-US" sz="4000" b="1" dirty="0" smtClean="0"/>
            </a:br>
            <a:r>
              <a:rPr lang="en-US" b="1" dirty="0" smtClean="0"/>
              <a:t/>
            </a:r>
            <a:br>
              <a:rPr lang="en-US" b="1" dirty="0" smtClean="0"/>
            </a:br>
            <a:endParaRPr lang="en-US" dirty="0"/>
          </a:p>
        </p:txBody>
      </p:sp>
      <p:pic>
        <p:nvPicPr>
          <p:cNvPr id="4" name="Imagen 3">
            <a:extLst>
              <a:ext uri="{FF2B5EF4-FFF2-40B4-BE49-F238E27FC236}">
                <a16:creationId xmlns:a16="http://schemas.microsoft.com/office/drawing/2014/main" id="{7AB2AEEF-841D-4150-8F1D-839C38B09D41}"/>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9956" b="89956" l="10000" r="96550">
                        <a14:foregroundMark x1="60650" y1="76533" x2="92450" y2="78044"/>
                        <a14:foregroundMark x1="96550" y1="77689" x2="96550" y2="77689"/>
                        <a14:foregroundMark x1="94750" y1="75911" x2="94750" y2="75911"/>
                        <a14:foregroundMark x1="91250" y1="75022" x2="95250" y2="74044"/>
                        <a14:foregroundMark x1="95250" y1="74044" x2="95400" y2="74044"/>
                        <a14:foregroundMark x1="94050" y1="71822" x2="93900" y2="66578"/>
                        <a14:foregroundMark x1="87250" y1="72978" x2="86200" y2="59556"/>
                        <a14:foregroundMark x1="85700" y1="57867" x2="87950" y2="57778"/>
                        <a14:foregroundMark x1="83800" y1="45067" x2="85300" y2="51644"/>
                        <a14:foregroundMark x1="85300" y1="51644" x2="85350" y2="53156"/>
                        <a14:foregroundMark x1="80600" y1="75022" x2="80600" y2="75022"/>
                        <a14:foregroundMark x1="81800" y1="74756" x2="81800" y2="74756"/>
                        <a14:foregroundMark x1="80950" y1="74489" x2="80950" y2="74489"/>
                      </a14:backgroundRemoval>
                    </a14:imgEffect>
                  </a14:imgLayer>
                </a14:imgProps>
              </a:ext>
            </a:extLst>
          </a:blip>
          <a:srcRect l="57436" t="34381" r="1981" b="17694"/>
          <a:stretch/>
        </p:blipFill>
        <p:spPr>
          <a:xfrm>
            <a:off x="2352155" y="2581835"/>
            <a:ext cx="6379470" cy="4237595"/>
          </a:xfrm>
          <a:prstGeom prst="rect">
            <a:avLst/>
          </a:prstGeom>
        </p:spPr>
      </p:pic>
    </p:spTree>
    <p:extLst>
      <p:ext uri="{BB962C8B-B14F-4D97-AF65-F5344CB8AC3E}">
        <p14:creationId xmlns:p14="http://schemas.microsoft.com/office/powerpoint/2010/main" val="25183402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731519" y="927462"/>
            <a:ext cx="9914709" cy="5478423"/>
          </a:xfrm>
          <a:prstGeom prst="rect">
            <a:avLst/>
          </a:prstGeom>
        </p:spPr>
        <p:txBody>
          <a:bodyPr wrap="square">
            <a:spAutoFit/>
          </a:bodyPr>
          <a:lstStyle/>
          <a:p>
            <a:endParaRPr lang="es-ES" dirty="0"/>
          </a:p>
          <a:p>
            <a:endParaRPr lang="es-ES" dirty="0" smtClean="0"/>
          </a:p>
          <a:p>
            <a:endParaRPr lang="es-ES" b="1" dirty="0"/>
          </a:p>
          <a:p>
            <a:endParaRPr lang="es-ES" b="1" dirty="0" smtClean="0"/>
          </a:p>
          <a:p>
            <a:endParaRPr lang="es-ES" b="1" dirty="0"/>
          </a:p>
          <a:p>
            <a:endParaRPr lang="es-ES" b="1" dirty="0" smtClean="0"/>
          </a:p>
          <a:p>
            <a:pPr algn="just"/>
            <a:endParaRPr lang="es-ES" sz="2800" dirty="0" smtClean="0"/>
          </a:p>
          <a:p>
            <a:pPr algn="just"/>
            <a:r>
              <a:rPr lang="es-ES" sz="2800" dirty="0" smtClean="0"/>
              <a:t>En síntesis, la evaluación formativa tiene, como parte de los procesos, una mirada diagnóstica continua, porque se propone recoger información sobre la base de evidencias: </a:t>
            </a:r>
          </a:p>
          <a:p>
            <a:pPr marL="285750" indent="-285750" algn="just">
              <a:buFont typeface="Arial" panose="020B0604020202020204" pitchFamily="34" charset="0"/>
              <a:buChar char="•"/>
            </a:pPr>
            <a:r>
              <a:rPr lang="en-US" sz="2800" b="1" dirty="0"/>
              <a:t>C</a:t>
            </a:r>
            <a:r>
              <a:rPr lang="en-US" sz="2800" b="1" dirty="0" smtClean="0"/>
              <a:t>ondiciones del aprendizaje</a:t>
            </a:r>
          </a:p>
          <a:p>
            <a:pPr marL="285750" indent="-285750" algn="just">
              <a:buFont typeface="Arial" panose="020B0604020202020204" pitchFamily="34" charset="0"/>
              <a:buChar char="•"/>
            </a:pPr>
            <a:r>
              <a:rPr lang="es-ES" sz="2800" b="1" dirty="0" smtClean="0"/>
              <a:t>Nivel de desarrollo del aprendizaje</a:t>
            </a:r>
          </a:p>
          <a:p>
            <a:pPr marL="285750" indent="-285750" algn="just">
              <a:buFont typeface="Arial" panose="020B0604020202020204" pitchFamily="34" charset="0"/>
              <a:buChar char="•"/>
            </a:pPr>
            <a:r>
              <a:rPr lang="es-ES" sz="2800" b="1" dirty="0" smtClean="0"/>
              <a:t>Situación personal del estudiante.</a:t>
            </a:r>
          </a:p>
          <a:p>
            <a:pPr marL="285750" indent="-285750" algn="just">
              <a:buFont typeface="Arial" panose="020B0604020202020204" pitchFamily="34" charset="0"/>
              <a:buChar char="•"/>
            </a:pPr>
            <a:r>
              <a:rPr lang="en-US" b="1" dirty="0" smtClean="0"/>
              <a:t/>
            </a:r>
            <a:br>
              <a:rPr lang="en-US" b="1" dirty="0" smtClean="0"/>
            </a:br>
            <a:endParaRPr lang="en-US" b="1" dirty="0" smtClean="0"/>
          </a:p>
        </p:txBody>
      </p:sp>
      <p:sp>
        <p:nvSpPr>
          <p:cNvPr id="3" name="Rectángulo 2"/>
          <p:cNvSpPr/>
          <p:nvPr/>
        </p:nvSpPr>
        <p:spPr>
          <a:xfrm>
            <a:off x="878541" y="627529"/>
            <a:ext cx="10152624" cy="2079812"/>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2400" dirty="0">
                <a:solidFill>
                  <a:schemeClr val="tx1"/>
                </a:solidFill>
              </a:rPr>
              <a:t>“Recojo de información que se realiza al comenzar el año o periodo educativo al </a:t>
            </a:r>
            <a:r>
              <a:rPr lang="es-ES" sz="2400" dirty="0" smtClean="0">
                <a:solidFill>
                  <a:schemeClr val="tx1"/>
                </a:solidFill>
              </a:rPr>
              <a:t>2022 </a:t>
            </a:r>
            <a:r>
              <a:rPr lang="es-ES" sz="2400" dirty="0">
                <a:solidFill>
                  <a:schemeClr val="tx1"/>
                </a:solidFill>
              </a:rPr>
              <a:t>con la finalidad de obtener información que permita reconocer los niveles de desarrollo de las competencias de los estudiantes, para, a partir de ello, determinar sus necesidades de aprendizaje y orientar las acciones del proceso de consolidación de aprendizajes para el desarrollo de competencias”</a:t>
            </a:r>
          </a:p>
        </p:txBody>
      </p:sp>
      <p:pic>
        <p:nvPicPr>
          <p:cNvPr id="4" name="Imagen 3">
            <a:extLst>
              <a:ext uri="{FF2B5EF4-FFF2-40B4-BE49-F238E27FC236}">
                <a16:creationId xmlns:a16="http://schemas.microsoft.com/office/drawing/2014/main" id="{342FC93C-DAB6-490B-A935-773BBAC30D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39953" y="3982914"/>
            <a:ext cx="2698743" cy="2422971"/>
          </a:xfrm>
          <a:prstGeom prst="ellipse">
            <a:avLst/>
          </a:prstGeom>
          <a:ln>
            <a:noFill/>
          </a:ln>
          <a:effectLst>
            <a:softEdge rad="112500"/>
          </a:effectLst>
        </p:spPr>
      </p:pic>
    </p:spTree>
    <p:extLst>
      <p:ext uri="{BB962C8B-B14F-4D97-AF65-F5344CB8AC3E}">
        <p14:creationId xmlns:p14="http://schemas.microsoft.com/office/powerpoint/2010/main" val="9513604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280159" y="788894"/>
            <a:ext cx="10087088" cy="5103968"/>
          </a:xfrm>
          <a:prstGeom prst="rect">
            <a:avLst/>
          </a:prstGeom>
        </p:spPr>
        <p:txBody>
          <a:bodyPr wrap="square">
            <a:spAutoFit/>
          </a:bodyPr>
          <a:lstStyle/>
          <a:p>
            <a:pPr algn="just"/>
            <a:r>
              <a:rPr lang="es-ES" sz="3200" b="1" dirty="0" smtClean="0">
                <a:solidFill>
                  <a:schemeClr val="accent2">
                    <a:lumMod val="75000"/>
                  </a:schemeClr>
                </a:solidFill>
                <a:latin typeface="Century Gothic" panose="020B0502020202020204" pitchFamily="34" charset="0"/>
                <a:ea typeface="+mj-ea"/>
                <a:cs typeface="+mj-cs"/>
              </a:rPr>
              <a:t>¿QUÉ Y CÓMO DIAGNOSTICAR? </a:t>
            </a:r>
          </a:p>
          <a:p>
            <a:pPr algn="just"/>
            <a:r>
              <a:rPr lang="es-ES" sz="2400" dirty="0" smtClean="0"/>
              <a:t>La evaluación diagnóstica sirve para recoger información sustentada en evidencias, que proporciona el nivel de logro de aprendizajes de las y los estudiantes. En esa medida, orienta la toma de decisiones para la planificación curricular. </a:t>
            </a:r>
          </a:p>
          <a:p>
            <a:pPr algn="just"/>
            <a:r>
              <a:rPr lang="es-ES" sz="2400" dirty="0" smtClean="0"/>
              <a:t>Para realizar una evaluación diagnóstica, se sugiere considerar:</a:t>
            </a:r>
          </a:p>
          <a:p>
            <a:endParaRPr lang="es-ES" sz="2400" dirty="0" smtClean="0"/>
          </a:p>
          <a:p>
            <a:endParaRPr lang="es-ES" sz="2400" dirty="0" smtClean="0"/>
          </a:p>
          <a:p>
            <a:endParaRPr lang="es-ES" dirty="0" smtClean="0"/>
          </a:p>
          <a:p>
            <a:endParaRPr lang="es-ES" dirty="0" smtClean="0"/>
          </a:p>
          <a:p>
            <a:endParaRPr lang="es-ES" dirty="0" smtClean="0"/>
          </a:p>
          <a:p>
            <a:endParaRPr lang="es-ES" dirty="0"/>
          </a:p>
          <a:p>
            <a:endParaRPr lang="es-ES" dirty="0" smtClean="0"/>
          </a:p>
          <a:p>
            <a:endParaRPr lang="es-ES" dirty="0" smtClean="0"/>
          </a:p>
          <a:p>
            <a:endParaRPr lang="es-ES" dirty="0" smtClean="0"/>
          </a:p>
        </p:txBody>
      </p:sp>
      <p:sp>
        <p:nvSpPr>
          <p:cNvPr id="3" name="Rectángulo redondeado 2"/>
          <p:cNvSpPr/>
          <p:nvPr/>
        </p:nvSpPr>
        <p:spPr>
          <a:xfrm>
            <a:off x="2615429" y="3240597"/>
            <a:ext cx="5268143" cy="469317"/>
          </a:xfrm>
          <a:prstGeom prst="roundRect">
            <a:avLst/>
          </a:prstGeom>
          <a:solidFill>
            <a:schemeClr val="accent2">
              <a:lumMod val="20000"/>
              <a:lumOff val="80000"/>
            </a:schemeClr>
          </a:solidFill>
          <a:ln w="38100">
            <a:solidFill>
              <a:schemeClr val="accent2">
                <a:lumMod val="40000"/>
                <a:lumOff val="60000"/>
              </a:schemeClr>
            </a:solidFill>
          </a:ln>
        </p:spPr>
        <p:style>
          <a:lnRef idx="2">
            <a:schemeClr val="accent6"/>
          </a:lnRef>
          <a:fillRef idx="1">
            <a:schemeClr val="lt1"/>
          </a:fillRef>
          <a:effectRef idx="0">
            <a:schemeClr val="accent6"/>
          </a:effectRef>
          <a:fontRef idx="minor">
            <a:schemeClr val="dk1"/>
          </a:fontRef>
        </p:style>
        <p:txBody>
          <a:bodyPr rtlCol="0" anchor="ctr"/>
          <a:lstStyle/>
          <a:p>
            <a:r>
              <a:rPr lang="es-ES" dirty="0" smtClean="0"/>
              <a:t>El contexto de aprendizaje: condiciones</a:t>
            </a:r>
          </a:p>
        </p:txBody>
      </p:sp>
      <p:sp>
        <p:nvSpPr>
          <p:cNvPr id="6" name="Rectángulo redondeado 5"/>
          <p:cNvSpPr/>
          <p:nvPr/>
        </p:nvSpPr>
        <p:spPr>
          <a:xfrm>
            <a:off x="2615427" y="3719942"/>
            <a:ext cx="5268145" cy="449260"/>
          </a:xfrm>
          <a:prstGeom prst="roundRect">
            <a:avLst/>
          </a:prstGeom>
          <a:solidFill>
            <a:schemeClr val="accent2">
              <a:lumMod val="40000"/>
              <a:lumOff val="60000"/>
            </a:schemeClr>
          </a:solidFill>
          <a:ln w="38100">
            <a:solidFill>
              <a:schemeClr val="accent2">
                <a:lumMod val="40000"/>
                <a:lumOff val="60000"/>
              </a:schemeClr>
            </a:solidFill>
          </a:ln>
        </p:spPr>
        <p:style>
          <a:lnRef idx="2">
            <a:schemeClr val="accent6"/>
          </a:lnRef>
          <a:fillRef idx="1">
            <a:schemeClr val="lt1"/>
          </a:fillRef>
          <a:effectRef idx="0">
            <a:schemeClr val="accent6"/>
          </a:effectRef>
          <a:fontRef idx="minor">
            <a:schemeClr val="dk1"/>
          </a:fontRef>
        </p:style>
        <p:txBody>
          <a:bodyPr rtlCol="0" anchor="ctr"/>
          <a:lstStyle/>
          <a:p>
            <a:r>
              <a:rPr lang="es-ES" dirty="0" smtClean="0"/>
              <a:t>El desarrollo de las competencias</a:t>
            </a:r>
          </a:p>
        </p:txBody>
      </p:sp>
      <p:sp>
        <p:nvSpPr>
          <p:cNvPr id="7" name="Rectángulo redondeado 6"/>
          <p:cNvSpPr/>
          <p:nvPr/>
        </p:nvSpPr>
        <p:spPr>
          <a:xfrm>
            <a:off x="2615427" y="4179230"/>
            <a:ext cx="5268145" cy="469317"/>
          </a:xfrm>
          <a:prstGeom prst="roundRect">
            <a:avLst/>
          </a:prstGeom>
          <a:solidFill>
            <a:schemeClr val="accent4">
              <a:lumMod val="20000"/>
              <a:lumOff val="80000"/>
            </a:schemeClr>
          </a:solidFill>
          <a:ln w="38100">
            <a:solidFill>
              <a:schemeClr val="accent2">
                <a:lumMod val="40000"/>
                <a:lumOff val="60000"/>
              </a:schemeClr>
            </a:solidFill>
          </a:ln>
        </p:spPr>
        <p:style>
          <a:lnRef idx="2">
            <a:schemeClr val="accent6"/>
          </a:lnRef>
          <a:fillRef idx="1">
            <a:schemeClr val="lt1"/>
          </a:fillRef>
          <a:effectRef idx="0">
            <a:schemeClr val="accent6"/>
          </a:effectRef>
          <a:fontRef idx="minor">
            <a:schemeClr val="dk1"/>
          </a:fontRef>
        </p:style>
        <p:txBody>
          <a:bodyPr rtlCol="0" anchor="ctr"/>
          <a:lstStyle/>
          <a:p>
            <a:r>
              <a:rPr lang="es-ES" dirty="0" smtClean="0"/>
              <a:t>Al estudiante como ser integral</a:t>
            </a:r>
          </a:p>
        </p:txBody>
      </p:sp>
      <p:pic>
        <p:nvPicPr>
          <p:cNvPr id="8" name="Imagen 7">
            <a:extLst>
              <a:ext uri="{FF2B5EF4-FFF2-40B4-BE49-F238E27FC236}">
                <a16:creationId xmlns:a16="http://schemas.microsoft.com/office/drawing/2014/main" id="{9EFC7383-290B-421A-ACD4-2A325EDD2C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8829" y="3249995"/>
            <a:ext cx="3459430" cy="3483965"/>
          </a:xfrm>
          <a:prstGeom prst="rect">
            <a:avLst/>
          </a:prstGeom>
        </p:spPr>
      </p:pic>
    </p:spTree>
    <p:extLst>
      <p:ext uri="{BB962C8B-B14F-4D97-AF65-F5344CB8AC3E}">
        <p14:creationId xmlns:p14="http://schemas.microsoft.com/office/powerpoint/2010/main" val="21727715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809897" y="369651"/>
            <a:ext cx="10882750" cy="800219"/>
          </a:xfrm>
          <a:prstGeom prst="rect">
            <a:avLst/>
          </a:prstGeom>
        </p:spPr>
        <p:txBody>
          <a:bodyPr wrap="square">
            <a:spAutoFit/>
          </a:bodyPr>
          <a:lstStyle/>
          <a:p>
            <a:r>
              <a:rPr lang="es-ES" sz="2800" b="1" dirty="0" smtClean="0">
                <a:solidFill>
                  <a:srgbClr val="CC0066"/>
                </a:solidFill>
              </a:rPr>
              <a:t> El </a:t>
            </a:r>
            <a:r>
              <a:rPr lang="es-ES" sz="2800" b="1" dirty="0">
                <a:solidFill>
                  <a:srgbClr val="CC0066"/>
                </a:solidFill>
              </a:rPr>
              <a:t>contexto de aprendizaje: condiciones</a:t>
            </a:r>
          </a:p>
          <a:p>
            <a:pPr algn="just"/>
            <a:endParaRPr lang="es-ES" dirty="0" smtClean="0"/>
          </a:p>
        </p:txBody>
      </p:sp>
      <p:graphicFrame>
        <p:nvGraphicFramePr>
          <p:cNvPr id="3" name="Tabla 2"/>
          <p:cNvGraphicFramePr>
            <a:graphicFrameLocks noGrp="1"/>
          </p:cNvGraphicFramePr>
          <p:nvPr>
            <p:extLst>
              <p:ext uri="{D42A27DB-BD31-4B8C-83A1-F6EECF244321}">
                <p14:modId xmlns:p14="http://schemas.microsoft.com/office/powerpoint/2010/main" val="2754904494"/>
              </p:ext>
            </p:extLst>
          </p:nvPr>
        </p:nvGraphicFramePr>
        <p:xfrm>
          <a:off x="2492188" y="1613647"/>
          <a:ext cx="9095955" cy="3406588"/>
        </p:xfrm>
        <a:graphic>
          <a:graphicData uri="http://schemas.openxmlformats.org/drawingml/2006/table">
            <a:tbl>
              <a:tblPr firstRow="1" bandRow="1">
                <a:tableStyleId>{5C22544A-7EE6-4342-B048-85BDC9FD1C3A}</a:tableStyleId>
              </a:tblPr>
              <a:tblGrid>
                <a:gridCol w="532764">
                  <a:extLst>
                    <a:ext uri="{9D8B030D-6E8A-4147-A177-3AD203B41FA5}">
                      <a16:colId xmlns:a16="http://schemas.microsoft.com/office/drawing/2014/main" val="3855406543"/>
                    </a:ext>
                  </a:extLst>
                </a:gridCol>
                <a:gridCol w="5531206">
                  <a:extLst>
                    <a:ext uri="{9D8B030D-6E8A-4147-A177-3AD203B41FA5}">
                      <a16:colId xmlns:a16="http://schemas.microsoft.com/office/drawing/2014/main" val="2194827379"/>
                    </a:ext>
                  </a:extLst>
                </a:gridCol>
                <a:gridCol w="3031985">
                  <a:extLst>
                    <a:ext uri="{9D8B030D-6E8A-4147-A177-3AD203B41FA5}">
                      <a16:colId xmlns:a16="http://schemas.microsoft.com/office/drawing/2014/main" val="481867788"/>
                    </a:ext>
                  </a:extLst>
                </a:gridCol>
              </a:tblGrid>
              <a:tr h="851647">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Variables o focos de análisis</a:t>
                      </a:r>
                    </a:p>
                    <a:p>
                      <a:pPr algn="r"/>
                      <a:endParaRPr lang="en-US" dirty="0"/>
                    </a:p>
                  </a:txBody>
                  <a:tcPr>
                    <a:solidFill>
                      <a:schemeClr val="accent2">
                        <a:lumMod val="20000"/>
                        <a:lumOff val="80000"/>
                      </a:schemeClr>
                    </a:solidFill>
                  </a:tcPr>
                </a:tc>
                <a:tc hMerge="1">
                  <a:txBody>
                    <a:bodyPr/>
                    <a:lstStyle/>
                    <a:p>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Dimensiones</a:t>
                      </a:r>
                    </a:p>
                    <a:p>
                      <a:endParaRPr lang="en-US" dirty="0"/>
                    </a:p>
                  </a:txBody>
                  <a:tcPr>
                    <a:solidFill>
                      <a:schemeClr val="accent2">
                        <a:lumMod val="20000"/>
                        <a:lumOff val="80000"/>
                      </a:schemeClr>
                    </a:solidFill>
                  </a:tcPr>
                </a:tc>
                <a:extLst>
                  <a:ext uri="{0D108BD9-81ED-4DB2-BD59-A6C34878D82A}">
                    <a16:rowId xmlns:a16="http://schemas.microsoft.com/office/drawing/2014/main" val="3909749537"/>
                  </a:ext>
                </a:extLst>
              </a:tr>
              <a:tr h="851647">
                <a:tc>
                  <a:txBody>
                    <a:bodyPr/>
                    <a:lstStyle/>
                    <a:p>
                      <a:r>
                        <a:rPr lang="es-ES" b="1" dirty="0" smtClean="0"/>
                        <a:t>01</a:t>
                      </a:r>
                      <a:endParaRPr lang="en-US" b="1" dirty="0"/>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Ámbito o zona</a:t>
                      </a:r>
                    </a:p>
                    <a:p>
                      <a:endParaRPr lang="en-US" dirty="0"/>
                    </a:p>
                  </a:txBody>
                  <a:tcPr>
                    <a:solidFill>
                      <a:schemeClr val="bg1"/>
                    </a:solidFill>
                  </a:tcPr>
                </a:tc>
                <a:tc>
                  <a:txBody>
                    <a:bodyPr/>
                    <a:lstStyle/>
                    <a:p>
                      <a:pPr marL="342900" indent="-342900">
                        <a:buAutoNum type="alphaLcParenR"/>
                      </a:pPr>
                      <a:r>
                        <a:rPr lang="en-US" dirty="0" smtClean="0"/>
                        <a:t>Rural</a:t>
                      </a:r>
                    </a:p>
                    <a:p>
                      <a:pPr marL="342900" indent="-342900">
                        <a:buAutoNum type="alphaLcParenR"/>
                      </a:pPr>
                      <a:r>
                        <a:rPr lang="en-US" dirty="0" smtClean="0"/>
                        <a:t> b) Urbana</a:t>
                      </a:r>
                      <a:endParaRPr lang="en-US" dirty="0"/>
                    </a:p>
                  </a:txBody>
                  <a:tcPr>
                    <a:solidFill>
                      <a:schemeClr val="bg1"/>
                    </a:solidFill>
                  </a:tcPr>
                </a:tc>
                <a:extLst>
                  <a:ext uri="{0D108BD9-81ED-4DB2-BD59-A6C34878D82A}">
                    <a16:rowId xmlns:a16="http://schemas.microsoft.com/office/drawing/2014/main" val="1719100818"/>
                  </a:ext>
                </a:extLst>
              </a:tr>
              <a:tr h="851647">
                <a:tc>
                  <a:txBody>
                    <a:bodyPr/>
                    <a:lstStyle/>
                    <a:p>
                      <a:r>
                        <a:rPr lang="es-ES" b="1" dirty="0" smtClean="0"/>
                        <a:t>02</a:t>
                      </a:r>
                      <a:endParaRPr lang="en-US" b="1" dirty="0"/>
                    </a:p>
                  </a:txBody>
                  <a:tcPr/>
                </a:tc>
                <a:tc>
                  <a:txBody>
                    <a:bodyPr/>
                    <a:lstStyle/>
                    <a:p>
                      <a:r>
                        <a:rPr lang="es-ES" dirty="0" smtClean="0"/>
                        <a:t>Forma o canal de acceso al servicio educativo</a:t>
                      </a:r>
                      <a:endParaRPr lang="en-US" dirty="0"/>
                    </a:p>
                  </a:txBody>
                  <a:tcPr/>
                </a:tc>
                <a:tc>
                  <a:txBody>
                    <a:bodyPr/>
                    <a:lstStyle/>
                    <a:p>
                      <a:r>
                        <a:rPr lang="es-ES" dirty="0" smtClean="0"/>
                        <a:t>Radio b) Televisión c) Página Web d) Profesor Itinerante</a:t>
                      </a:r>
                      <a:endParaRPr lang="en-US" dirty="0"/>
                    </a:p>
                  </a:txBody>
                  <a:tcPr/>
                </a:tc>
                <a:extLst>
                  <a:ext uri="{0D108BD9-81ED-4DB2-BD59-A6C34878D82A}">
                    <a16:rowId xmlns:a16="http://schemas.microsoft.com/office/drawing/2014/main" val="1482029454"/>
                  </a:ext>
                </a:extLst>
              </a:tr>
              <a:tr h="851647">
                <a:tc>
                  <a:txBody>
                    <a:bodyPr/>
                    <a:lstStyle/>
                    <a:p>
                      <a:r>
                        <a:rPr lang="es-ES" b="1" dirty="0" smtClean="0"/>
                        <a:t>03</a:t>
                      </a:r>
                      <a:endParaRPr lang="en-US" b="1" dirty="0"/>
                    </a:p>
                  </a:txBody>
                  <a:tcPr>
                    <a:solidFill>
                      <a:schemeClr val="bg1"/>
                    </a:solidFill>
                  </a:tcPr>
                </a:tc>
                <a:tc>
                  <a:txBody>
                    <a:bodyPr/>
                    <a:lstStyle/>
                    <a:p>
                      <a:r>
                        <a:rPr lang="es-ES" dirty="0" smtClean="0"/>
                        <a:t>Modalidad de comunicación del docente con el estudiante (acompañamiento)</a:t>
                      </a:r>
                      <a:endParaRPr lang="en-US" dirty="0"/>
                    </a:p>
                  </a:txBody>
                  <a:tcPr>
                    <a:solidFill>
                      <a:schemeClr val="bg1"/>
                    </a:solidFill>
                  </a:tcPr>
                </a:tc>
                <a:tc>
                  <a:txBody>
                    <a:bodyPr/>
                    <a:lstStyle/>
                    <a:p>
                      <a:pPr marL="342900" indent="-342900">
                        <a:buAutoNum type="alphaLcParenR"/>
                      </a:pPr>
                      <a:r>
                        <a:rPr lang="en-US" dirty="0" smtClean="0"/>
                        <a:t>Sincrónica </a:t>
                      </a:r>
                    </a:p>
                    <a:p>
                      <a:pPr marL="0" indent="0">
                        <a:buNone/>
                      </a:pPr>
                      <a:r>
                        <a:rPr lang="en-US" dirty="0" smtClean="0"/>
                        <a:t>b) Asincrónica</a:t>
                      </a:r>
                      <a:endParaRPr lang="en-US" dirty="0"/>
                    </a:p>
                  </a:txBody>
                  <a:tcPr>
                    <a:solidFill>
                      <a:schemeClr val="bg1"/>
                    </a:solidFill>
                  </a:tcPr>
                </a:tc>
                <a:extLst>
                  <a:ext uri="{0D108BD9-81ED-4DB2-BD59-A6C34878D82A}">
                    <a16:rowId xmlns:a16="http://schemas.microsoft.com/office/drawing/2014/main" val="2028876489"/>
                  </a:ext>
                </a:extLst>
              </a:tr>
            </a:tbl>
          </a:graphicData>
        </a:graphic>
      </p:graphicFrame>
      <p:pic>
        <p:nvPicPr>
          <p:cNvPr id="4" name="Imagen 3">
            <a:extLst>
              <a:ext uri="{FF2B5EF4-FFF2-40B4-BE49-F238E27FC236}">
                <a16:creationId xmlns:a16="http://schemas.microsoft.com/office/drawing/2014/main" id="{3D342CAD-CF11-4CD7-B49A-4195096E77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9897" y="1613647"/>
            <a:ext cx="1604518" cy="3147718"/>
          </a:xfrm>
          <a:prstGeom prst="rect">
            <a:avLst/>
          </a:prstGeom>
        </p:spPr>
      </p:pic>
    </p:spTree>
    <p:extLst>
      <p:ext uri="{BB962C8B-B14F-4D97-AF65-F5344CB8AC3E}">
        <p14:creationId xmlns:p14="http://schemas.microsoft.com/office/powerpoint/2010/main" val="10390816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645459" y="408562"/>
            <a:ext cx="11163920" cy="1631216"/>
          </a:xfrm>
          <a:prstGeom prst="rect">
            <a:avLst/>
          </a:prstGeom>
        </p:spPr>
        <p:txBody>
          <a:bodyPr wrap="square">
            <a:spAutoFit/>
          </a:bodyPr>
          <a:lstStyle/>
          <a:p>
            <a:r>
              <a:rPr lang="es-ES" sz="2800" b="1" dirty="0" smtClean="0">
                <a:solidFill>
                  <a:srgbClr val="CC0066"/>
                </a:solidFill>
              </a:rPr>
              <a:t>2.- El </a:t>
            </a:r>
            <a:r>
              <a:rPr lang="es-ES" sz="2800" b="1" dirty="0">
                <a:solidFill>
                  <a:srgbClr val="CC0066"/>
                </a:solidFill>
              </a:rPr>
              <a:t>desarrollo de las competencias</a:t>
            </a:r>
          </a:p>
          <a:p>
            <a:pPr algn="just"/>
            <a:r>
              <a:rPr lang="es-ES" sz="2400" dirty="0" smtClean="0"/>
              <a:t> La evaluación diagnóstica de entrada debe tener como base la identificación de las competencias de las y los estudiantes como, lo señala el Currículo Nacional de educación Básica. Con respecto a las actividades de evaluación diagnóstica de entrada</a:t>
            </a:r>
          </a:p>
        </p:txBody>
      </p:sp>
      <p:pic>
        <p:nvPicPr>
          <p:cNvPr id="3" name="Imagen 2">
            <a:extLst>
              <a:ext uri="{FF2B5EF4-FFF2-40B4-BE49-F238E27FC236}">
                <a16:creationId xmlns:a16="http://schemas.microsoft.com/office/drawing/2014/main" id="{7A0DA2E4-91C0-4AA7-AED5-2B96316645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6264613" y="3442841"/>
            <a:ext cx="918595" cy="2841519"/>
          </a:xfrm>
          <a:prstGeom prst="rect">
            <a:avLst/>
          </a:prstGeom>
        </p:spPr>
      </p:pic>
      <p:pic>
        <p:nvPicPr>
          <p:cNvPr id="5" name="Imagen 4">
            <a:extLst>
              <a:ext uri="{FF2B5EF4-FFF2-40B4-BE49-F238E27FC236}">
                <a16:creationId xmlns:a16="http://schemas.microsoft.com/office/drawing/2014/main" id="{2F7C0FA8-FE6A-45EA-BCD8-90AAED7BB8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5333770" y="3136642"/>
            <a:ext cx="930843" cy="3147718"/>
          </a:xfrm>
          <a:prstGeom prst="rect">
            <a:avLst/>
          </a:prstGeom>
        </p:spPr>
      </p:pic>
    </p:spTree>
    <p:extLst>
      <p:ext uri="{BB962C8B-B14F-4D97-AF65-F5344CB8AC3E}">
        <p14:creationId xmlns:p14="http://schemas.microsoft.com/office/powerpoint/2010/main" val="20290397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Marcador de contenido 3"/>
          <p:cNvGraphicFramePr>
            <a:graphicFrameLocks/>
          </p:cNvGraphicFramePr>
          <p:nvPr>
            <p:extLst>
              <p:ext uri="{D42A27DB-BD31-4B8C-83A1-F6EECF244321}">
                <p14:modId xmlns:p14="http://schemas.microsoft.com/office/powerpoint/2010/main" val="3275630990"/>
              </p:ext>
            </p:extLst>
          </p:nvPr>
        </p:nvGraphicFramePr>
        <p:xfrm>
          <a:off x="361507" y="1360967"/>
          <a:ext cx="11419367" cy="5167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ángulo 2"/>
          <p:cNvSpPr/>
          <p:nvPr/>
        </p:nvSpPr>
        <p:spPr>
          <a:xfrm>
            <a:off x="1990165" y="411485"/>
            <a:ext cx="6759388" cy="523220"/>
          </a:xfrm>
          <a:prstGeom prst="rect">
            <a:avLst/>
          </a:prstGeom>
        </p:spPr>
        <p:txBody>
          <a:bodyPr wrap="square">
            <a:spAutoFit/>
          </a:bodyPr>
          <a:lstStyle/>
          <a:p>
            <a:pPr algn="ctr"/>
            <a:r>
              <a:rPr lang="es-PE" sz="2800" b="1" dirty="0" smtClean="0">
                <a:solidFill>
                  <a:srgbClr val="CC0066"/>
                </a:solidFill>
              </a:rPr>
              <a:t>3. Al estudiante como ser integral</a:t>
            </a:r>
            <a:endParaRPr lang="en-US" sz="2800" dirty="0"/>
          </a:p>
        </p:txBody>
      </p:sp>
      <p:pic>
        <p:nvPicPr>
          <p:cNvPr id="4" name="Imagen 3">
            <a:extLst>
              <a:ext uri="{FF2B5EF4-FFF2-40B4-BE49-F238E27FC236}">
                <a16:creationId xmlns:a16="http://schemas.microsoft.com/office/drawing/2014/main" id="{31BC88D3-6D3F-4770-9F51-2EF59F71284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26586" y="673095"/>
            <a:ext cx="1885839" cy="3495971"/>
          </a:xfrm>
          <a:prstGeom prst="rect">
            <a:avLst/>
          </a:prstGeom>
          <a:ln>
            <a:noFill/>
          </a:ln>
          <a:effectLst>
            <a:softEdge rad="112500"/>
          </a:effectLst>
        </p:spPr>
      </p:pic>
    </p:spTree>
    <p:extLst>
      <p:ext uri="{BB962C8B-B14F-4D97-AF65-F5344CB8AC3E}">
        <p14:creationId xmlns:p14="http://schemas.microsoft.com/office/powerpoint/2010/main" val="37686081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05119" y="408562"/>
            <a:ext cx="11126438" cy="3600986"/>
          </a:xfrm>
          <a:prstGeom prst="rect">
            <a:avLst/>
          </a:prstGeom>
        </p:spPr>
        <p:txBody>
          <a:bodyPr wrap="square">
            <a:spAutoFit/>
          </a:bodyPr>
          <a:lstStyle/>
          <a:p>
            <a:r>
              <a:rPr lang="es-ES" sz="2800" b="1" dirty="0" smtClean="0">
                <a:solidFill>
                  <a:schemeClr val="accent2">
                    <a:lumMod val="75000"/>
                  </a:schemeClr>
                </a:solidFill>
                <a:latin typeface="Century Gothic" panose="020B0502020202020204" pitchFamily="34" charset="0"/>
              </a:rPr>
              <a:t>TÉCNICAS DE EVALUACIÓN EN EL NIVEL INICIAL?</a:t>
            </a:r>
            <a:endParaRPr lang="es-ES" sz="2800" b="1" dirty="0" smtClean="0">
              <a:solidFill>
                <a:schemeClr val="accent2">
                  <a:lumMod val="75000"/>
                </a:schemeClr>
              </a:solidFill>
              <a:latin typeface="Century Gothic" panose="020B0502020202020204" pitchFamily="34" charset="0"/>
              <a:ea typeface="+mj-ea"/>
              <a:cs typeface="+mj-cs"/>
            </a:endParaRPr>
          </a:p>
          <a:p>
            <a:pPr indent="-457200">
              <a:buFont typeface="Arial" panose="020B0604020202020204" pitchFamily="34" charset="0"/>
              <a:buChar char="•"/>
            </a:pPr>
            <a:r>
              <a:rPr lang="es-ES" sz="2800" b="1" dirty="0" smtClean="0">
                <a:solidFill>
                  <a:schemeClr val="accent2">
                    <a:lumMod val="75000"/>
                  </a:schemeClr>
                </a:solidFill>
                <a:latin typeface="Century Gothic" panose="020B0502020202020204" pitchFamily="34" charset="0"/>
                <a:ea typeface="+mj-ea"/>
                <a:cs typeface="+mj-cs"/>
              </a:rPr>
              <a:t>OBSERVACIÓN </a:t>
            </a:r>
          </a:p>
          <a:p>
            <a:pPr algn="just"/>
            <a:r>
              <a:rPr lang="es-ES" sz="2800" dirty="0" smtClean="0"/>
              <a:t>En el nivel inicial, la observación es la principal técnica empleada para hacer la evaluación permanente de las niñas y los niños. Es una habilidad que se desarrolla con la experiencia. Es más que mirar: implica prestar atención y mantener una actitud de apertura ante un fenómeno sin emitir juicio de valor alguno, sin interpretar y sin que intervenga la subjetividad del observador.</a:t>
            </a:r>
            <a:endParaRPr lang="es-ES" sz="2800" dirty="0"/>
          </a:p>
        </p:txBody>
      </p:sp>
      <p:pic>
        <p:nvPicPr>
          <p:cNvPr id="3" name="Imagen 2">
            <a:extLst>
              <a:ext uri="{FF2B5EF4-FFF2-40B4-BE49-F238E27FC236}">
                <a16:creationId xmlns:a16="http://schemas.microsoft.com/office/drawing/2014/main" id="{8140EF15-D551-43B5-A10A-F5CB24AC1C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925550">
            <a:off x="4443131" y="3717029"/>
            <a:ext cx="3022492" cy="2873945"/>
          </a:xfrm>
          <a:prstGeom prst="rect">
            <a:avLst/>
          </a:prstGeom>
          <a:ln>
            <a:noFill/>
          </a:ln>
          <a:effectLst>
            <a:softEdge rad="112500"/>
          </a:effectLst>
        </p:spPr>
      </p:pic>
    </p:spTree>
    <p:extLst>
      <p:ext uri="{BB962C8B-B14F-4D97-AF65-F5344CB8AC3E}">
        <p14:creationId xmlns:p14="http://schemas.microsoft.com/office/powerpoint/2010/main" val="29904149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551329" y="3164880"/>
            <a:ext cx="11295530" cy="1200329"/>
          </a:xfrm>
          <a:prstGeom prst="rect">
            <a:avLst/>
          </a:prstGeom>
        </p:spPr>
        <p:txBody>
          <a:bodyPr wrap="square">
            <a:spAutoFit/>
          </a:bodyPr>
          <a:lstStyle/>
          <a:p>
            <a:pPr marL="342900" indent="-342900" algn="just">
              <a:buAutoNum type="alphaLcPeriod"/>
            </a:pPr>
            <a:endParaRPr lang="es-ES" dirty="0" smtClean="0"/>
          </a:p>
          <a:p>
            <a:pPr marL="342900" indent="-342900" algn="just">
              <a:buAutoNum type="alphaLcPeriod"/>
            </a:pPr>
            <a:endParaRPr lang="es-ES" dirty="0" smtClean="0"/>
          </a:p>
          <a:p>
            <a:pPr marL="342900" indent="-342900" algn="just">
              <a:buAutoNum type="alphaLcPeriod"/>
            </a:pPr>
            <a:endParaRPr lang="es-ES" dirty="0" smtClean="0"/>
          </a:p>
          <a:p>
            <a:pPr marL="342900" indent="-342900" algn="just">
              <a:buAutoNum type="alphaLcPeriod"/>
            </a:pPr>
            <a:endParaRPr lang="es-ES" dirty="0" smtClean="0"/>
          </a:p>
        </p:txBody>
      </p:sp>
      <p:sp>
        <p:nvSpPr>
          <p:cNvPr id="7" name="Rectángulo 6"/>
          <p:cNvSpPr/>
          <p:nvPr/>
        </p:nvSpPr>
        <p:spPr>
          <a:xfrm>
            <a:off x="878541" y="986118"/>
            <a:ext cx="10470777" cy="3939540"/>
          </a:xfrm>
          <a:prstGeom prst="rect">
            <a:avLst/>
          </a:prstGeom>
        </p:spPr>
        <p:txBody>
          <a:bodyPr wrap="square">
            <a:spAutoFit/>
          </a:bodyPr>
          <a:lstStyle/>
          <a:p>
            <a:pPr algn="just"/>
            <a:r>
              <a:rPr lang="es-ES" sz="2800" dirty="0"/>
              <a:t>El proceso de evaluación de las niñas y los niños se inicia con la observación y el recojo de información, la cual puede realizarse de manera espontánea o de manera planificada: </a:t>
            </a:r>
          </a:p>
          <a:p>
            <a:pPr marL="342900" indent="-342900" algn="just">
              <a:buAutoNum type="alphaLcPeriod"/>
            </a:pPr>
            <a:r>
              <a:rPr lang="es-ES" sz="2800" b="1" dirty="0">
                <a:solidFill>
                  <a:schemeClr val="accent2">
                    <a:lumMod val="75000"/>
                  </a:schemeClr>
                </a:solidFill>
                <a:latin typeface="Century Gothic" panose="020B0502020202020204" pitchFamily="34" charset="0"/>
              </a:rPr>
              <a:t>La observación espontánea </a:t>
            </a:r>
            <a:r>
              <a:rPr lang="es-ES" sz="2800" dirty="0"/>
              <a:t>ocurre cuando, en el transcurso de la jornada pedagógica, se </a:t>
            </a:r>
            <a:r>
              <a:rPr lang="es-ES" sz="2800" dirty="0" smtClean="0"/>
              <a:t>detecta situaciones y </a:t>
            </a:r>
            <a:r>
              <a:rPr lang="es-ES" sz="2800" dirty="0"/>
              <a:t>que </a:t>
            </a:r>
            <a:r>
              <a:rPr lang="es-ES" sz="2800" dirty="0" smtClean="0"/>
              <a:t>registramos </a:t>
            </a:r>
            <a:r>
              <a:rPr lang="es-ES" sz="2800" dirty="0"/>
              <a:t>en el cuaderno de </a:t>
            </a:r>
            <a:r>
              <a:rPr lang="es-ES" sz="2800" dirty="0" smtClean="0"/>
              <a:t>campo y/o el anecdotario. </a:t>
            </a:r>
          </a:p>
          <a:p>
            <a:pPr algn="just"/>
            <a:r>
              <a:rPr lang="es-ES" sz="2800" dirty="0"/>
              <a:t>	</a:t>
            </a:r>
            <a:endParaRPr lang="es-ES" dirty="0" smtClean="0">
              <a:solidFill>
                <a:schemeClr val="dk1"/>
              </a:solidFill>
            </a:endParaRPr>
          </a:p>
          <a:p>
            <a:pPr algn="just"/>
            <a:endParaRPr lang="es-ES" dirty="0">
              <a:solidFill>
                <a:schemeClr val="dk1"/>
              </a:solidFill>
            </a:endParaRPr>
          </a:p>
          <a:p>
            <a:pPr marL="342900" indent="-342900" algn="just">
              <a:buAutoNum type="alphaLcPeriod"/>
            </a:pPr>
            <a:endParaRPr lang="es-ES" dirty="0"/>
          </a:p>
          <a:p>
            <a:pPr marL="342900" indent="-342900" algn="just">
              <a:buAutoNum type="alphaLcPeriod"/>
            </a:pPr>
            <a:endParaRPr lang="es-ES" dirty="0"/>
          </a:p>
        </p:txBody>
      </p:sp>
      <p:pic>
        <p:nvPicPr>
          <p:cNvPr id="4" name="Imagen 3">
            <a:extLst>
              <a:ext uri="{FF2B5EF4-FFF2-40B4-BE49-F238E27FC236}">
                <a16:creationId xmlns:a16="http://schemas.microsoft.com/office/drawing/2014/main" id="{2DCCF0E4-57F2-4C56-BD46-8D8A3A3872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57785" y="3588981"/>
            <a:ext cx="5041274" cy="2954990"/>
          </a:xfrm>
          <a:prstGeom prst="rect">
            <a:avLst/>
          </a:prstGeom>
        </p:spPr>
      </p:pic>
    </p:spTree>
    <p:extLst>
      <p:ext uri="{BB962C8B-B14F-4D97-AF65-F5344CB8AC3E}">
        <p14:creationId xmlns:p14="http://schemas.microsoft.com/office/powerpoint/2010/main" val="35875122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76518" y="452048"/>
            <a:ext cx="11452315" cy="3724096"/>
          </a:xfrm>
          <a:prstGeom prst="rect">
            <a:avLst/>
          </a:prstGeom>
        </p:spPr>
        <p:txBody>
          <a:bodyPr wrap="square">
            <a:spAutoFit/>
          </a:bodyPr>
          <a:lstStyle/>
          <a:p>
            <a:pPr algn="just"/>
            <a:r>
              <a:rPr lang="es-ES" sz="2800" b="1" dirty="0">
                <a:solidFill>
                  <a:schemeClr val="accent2">
                    <a:lumMod val="75000"/>
                  </a:schemeClr>
                </a:solidFill>
                <a:latin typeface="Century Gothic" panose="020B0502020202020204" pitchFamily="34" charset="0"/>
              </a:rPr>
              <a:t>b. La observación </a:t>
            </a:r>
            <a:r>
              <a:rPr lang="es-ES" sz="2800" b="1" dirty="0" smtClean="0">
                <a:solidFill>
                  <a:schemeClr val="accent2">
                    <a:lumMod val="75000"/>
                  </a:schemeClr>
                </a:solidFill>
                <a:latin typeface="Century Gothic" panose="020B0502020202020204" pitchFamily="34" charset="0"/>
              </a:rPr>
              <a:t>planificada</a:t>
            </a:r>
            <a:r>
              <a:rPr lang="es-ES" dirty="0" smtClean="0"/>
              <a:t>, </a:t>
            </a:r>
            <a:r>
              <a:rPr lang="es-ES" sz="2400" dirty="0" smtClean="0"/>
              <a:t>responde a las preguntas sobre: qué quieres saber/conocer/constatar sobre el desarrollo y aprendizaje de los niños y las niñas. </a:t>
            </a:r>
          </a:p>
          <a:p>
            <a:pPr algn="just"/>
            <a:r>
              <a:rPr lang="es-ES" sz="2400" dirty="0" smtClean="0"/>
              <a:t>Es importante poder diferenciar una observación objetiva de una observación subjetiva </a:t>
            </a:r>
          </a:p>
          <a:p>
            <a:pPr algn="just"/>
            <a:r>
              <a:rPr lang="es-ES" sz="2400" dirty="0" smtClean="0"/>
              <a:t>• </a:t>
            </a:r>
            <a:r>
              <a:rPr lang="es-ES" sz="2800" b="1" dirty="0">
                <a:solidFill>
                  <a:schemeClr val="accent2">
                    <a:lumMod val="75000"/>
                  </a:schemeClr>
                </a:solidFill>
                <a:latin typeface="Century Gothic" panose="020B0502020202020204" pitchFamily="34" charset="0"/>
              </a:rPr>
              <a:t>Observación subjetiva </a:t>
            </a:r>
            <a:r>
              <a:rPr lang="es-ES" sz="2400" dirty="0" smtClean="0"/>
              <a:t>Referida a las percepciones y argumentos que contienen el punto de vista de la persona que la expone tomando en cuenta sus intereses y deseos particulares, sin dejar de pensar que las cosas se pueden apreciar desde diferentes tipos de puntos de vista.</a:t>
            </a:r>
          </a:p>
          <a:p>
            <a:r>
              <a:rPr lang="es-ES" sz="2400" dirty="0" smtClean="0"/>
              <a:t> </a:t>
            </a:r>
          </a:p>
          <a:p>
            <a:endParaRPr lang="es-ES" dirty="0"/>
          </a:p>
          <a:p>
            <a:endParaRPr lang="en-US" dirty="0"/>
          </a:p>
        </p:txBody>
      </p:sp>
      <p:pic>
        <p:nvPicPr>
          <p:cNvPr id="3" name="Imagen 2">
            <a:extLst>
              <a:ext uri="{FF2B5EF4-FFF2-40B4-BE49-F238E27FC236}">
                <a16:creationId xmlns:a16="http://schemas.microsoft.com/office/drawing/2014/main" id="{1C3E2E6F-6A9D-493D-9D89-FDE40503A1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9708" y="3030069"/>
            <a:ext cx="2305933" cy="3386233"/>
          </a:xfrm>
          <a:prstGeom prst="rect">
            <a:avLst/>
          </a:prstGeom>
        </p:spPr>
      </p:pic>
    </p:spTree>
    <p:extLst>
      <p:ext uri="{BB962C8B-B14F-4D97-AF65-F5344CB8AC3E}">
        <p14:creationId xmlns:p14="http://schemas.microsoft.com/office/powerpoint/2010/main" val="5396300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22068" y="640079"/>
            <a:ext cx="11612880" cy="2369880"/>
          </a:xfrm>
          <a:prstGeom prst="rect">
            <a:avLst/>
          </a:prstGeom>
        </p:spPr>
        <p:txBody>
          <a:bodyPr wrap="square">
            <a:spAutoFit/>
          </a:bodyPr>
          <a:lstStyle/>
          <a:p>
            <a:pPr algn="just"/>
            <a:r>
              <a:rPr lang="es-ES" b="1" dirty="0" smtClean="0"/>
              <a:t>• </a:t>
            </a:r>
            <a:r>
              <a:rPr lang="es-ES" sz="2800" b="1" dirty="0">
                <a:solidFill>
                  <a:schemeClr val="accent2">
                    <a:lumMod val="75000"/>
                  </a:schemeClr>
                </a:solidFill>
                <a:latin typeface="Century Gothic" panose="020B0502020202020204" pitchFamily="34" charset="0"/>
              </a:rPr>
              <a:t>Observación objetiva: </a:t>
            </a:r>
          </a:p>
          <a:p>
            <a:pPr algn="just"/>
            <a:r>
              <a:rPr lang="es-ES" sz="2400" dirty="0" smtClean="0"/>
              <a:t>Es una descripción de lo que se ve: no implica interpretación ni deducción, sino se basa en la ausencia de prejuicios e intereses personales. Es muy importante que antes de suponer, determinar o afirmar algo con base en lo que ha observado, pueda hacer las preguntas necesarias para saber si está o no en lo correcto. </a:t>
            </a:r>
          </a:p>
          <a:p>
            <a:pPr algn="just"/>
            <a:endParaRPr lang="es-ES" sz="2400" dirty="0" smtClean="0"/>
          </a:p>
        </p:txBody>
      </p:sp>
      <p:pic>
        <p:nvPicPr>
          <p:cNvPr id="3" name="Imagen 2">
            <a:extLst>
              <a:ext uri="{FF2B5EF4-FFF2-40B4-BE49-F238E27FC236}">
                <a16:creationId xmlns:a16="http://schemas.microsoft.com/office/drawing/2014/main" id="{5B963EE4-D3B8-4408-8839-3419E86778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4339933" y="2910114"/>
            <a:ext cx="2831831" cy="3660190"/>
          </a:xfrm>
          <a:prstGeom prst="rect">
            <a:avLst/>
          </a:prstGeom>
        </p:spPr>
      </p:pic>
    </p:spTree>
    <p:extLst>
      <p:ext uri="{BB962C8B-B14F-4D97-AF65-F5344CB8AC3E}">
        <p14:creationId xmlns:p14="http://schemas.microsoft.com/office/powerpoint/2010/main" val="28144477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25295" y="233464"/>
            <a:ext cx="10836612" cy="2554545"/>
          </a:xfrm>
          <a:prstGeom prst="rect">
            <a:avLst/>
          </a:prstGeom>
        </p:spPr>
        <p:txBody>
          <a:bodyPr wrap="square">
            <a:spAutoFit/>
          </a:bodyPr>
          <a:lstStyle/>
          <a:p>
            <a:pPr algn="just"/>
            <a:endParaRPr lang="es-ES" sz="3200" b="1" dirty="0" smtClean="0">
              <a:solidFill>
                <a:schemeClr val="accent2">
                  <a:lumMod val="75000"/>
                </a:schemeClr>
              </a:solidFill>
              <a:latin typeface="Century Gothic" panose="020B0502020202020204" pitchFamily="34" charset="0"/>
            </a:endParaRPr>
          </a:p>
          <a:p>
            <a:pPr algn="just"/>
            <a:r>
              <a:rPr lang="es-ES" sz="3200" b="1" dirty="0" smtClean="0">
                <a:solidFill>
                  <a:schemeClr val="accent2">
                    <a:lumMod val="75000"/>
                  </a:schemeClr>
                </a:solidFill>
                <a:latin typeface="Century Gothic" panose="020B0502020202020204" pitchFamily="34" charset="0"/>
              </a:rPr>
              <a:t>LA </a:t>
            </a:r>
            <a:r>
              <a:rPr lang="es-ES" sz="3200" b="1" dirty="0">
                <a:solidFill>
                  <a:schemeClr val="accent2">
                    <a:lumMod val="75000"/>
                  </a:schemeClr>
                </a:solidFill>
                <a:latin typeface="Century Gothic" panose="020B0502020202020204" pitchFamily="34" charset="0"/>
              </a:rPr>
              <a:t>ENTREVISTA </a:t>
            </a:r>
          </a:p>
          <a:p>
            <a:pPr algn="just"/>
            <a:r>
              <a:rPr lang="es-ES" sz="2400" dirty="0"/>
              <a:t>Es una técnica muy importante en el nivel de educación inicial, porque a través de ella recogemos información valiosa del niño o niña y de su entorno familiar. Además de asegurar confiabilidad, será necesario delimitar con precisión la información que se desea </a:t>
            </a:r>
            <a:r>
              <a:rPr lang="es-ES" sz="2400" dirty="0" smtClean="0"/>
              <a:t>obtener, Esta </a:t>
            </a:r>
            <a:r>
              <a:rPr lang="es-ES" sz="2400" dirty="0"/>
              <a:t>técnica suele ser empleada con las madres y los padres de </a:t>
            </a:r>
            <a:r>
              <a:rPr lang="es-ES" sz="2400" dirty="0" smtClean="0"/>
              <a:t>familia. </a:t>
            </a:r>
            <a:endParaRPr lang="en-US" sz="2400" dirty="0"/>
          </a:p>
        </p:txBody>
      </p:sp>
      <p:pic>
        <p:nvPicPr>
          <p:cNvPr id="3" name="Imagen 2">
            <a:extLst>
              <a:ext uri="{FF2B5EF4-FFF2-40B4-BE49-F238E27FC236}">
                <a16:creationId xmlns:a16="http://schemas.microsoft.com/office/drawing/2014/main" id="{A1211863-D600-4955-A39C-474B5EB0812C}"/>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2344" b="92578" l="6641" r="94727"/>
                    </a14:imgEffect>
                  </a14:imgLayer>
                </a14:imgProps>
              </a:ext>
            </a:extLst>
          </a:blip>
          <a:stretch>
            <a:fillRect/>
          </a:stretch>
        </p:blipFill>
        <p:spPr>
          <a:xfrm>
            <a:off x="3746244" y="3137647"/>
            <a:ext cx="3270781" cy="3270781"/>
          </a:xfrm>
          <a:prstGeom prst="rect">
            <a:avLst/>
          </a:prstGeom>
        </p:spPr>
      </p:pic>
    </p:spTree>
    <p:extLst>
      <p:ext uri="{BB962C8B-B14F-4D97-AF65-F5344CB8AC3E}">
        <p14:creationId xmlns:p14="http://schemas.microsoft.com/office/powerpoint/2010/main" val="41522081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PE" b="1" dirty="0" smtClean="0">
                <a:solidFill>
                  <a:srgbClr val="CC0066"/>
                </a:solidFill>
                <a:latin typeface="Century Gothic" panose="020B0502020202020204" pitchFamily="34" charset="0"/>
              </a:rPr>
              <a:t>PROPÓSITO</a:t>
            </a:r>
            <a:endParaRPr lang="es-PE" dirty="0">
              <a:solidFill>
                <a:srgbClr val="CC0066"/>
              </a:solidFill>
            </a:endParaRPr>
          </a:p>
        </p:txBody>
      </p:sp>
      <p:pic>
        <p:nvPicPr>
          <p:cNvPr id="11" name="Imagen 10"/>
          <p:cNvPicPr>
            <a:picLocks noChangeAspect="1"/>
          </p:cNvPicPr>
          <p:nvPr/>
        </p:nvPicPr>
        <p:blipFill rotWithShape="1">
          <a:blip r:embed="rId3">
            <a:extLst>
              <a:ext uri="{BEBA8EAE-BF5A-486C-A8C5-ECC9F3942E4B}">
                <a14:imgProps xmlns:a14="http://schemas.microsoft.com/office/drawing/2010/main">
                  <a14:imgLayer r:embed="rId4">
                    <a14:imgEffect>
                      <a14:backgroundRemoval t="858" b="89700" l="835" r="99499">
                        <a14:foregroundMark x1="7012" y1="87124" x2="8180" y2="86266"/>
                        <a14:foregroundMark x1="14524" y1="87124" x2="14023" y2="86695"/>
                        <a14:foregroundMark x1="2504" y1="60086" x2="7679" y2="51502"/>
                        <a14:foregroundMark x1="14691" y1="54077" x2="19199" y2="60086"/>
                        <a14:foregroundMark x1="19199" y1="60086" x2="26711" y2="49785"/>
                        <a14:foregroundMark x1="25376" y1="53219" x2="24040" y2="86266"/>
                        <a14:foregroundMark x1="4007" y1="26609" x2="78631" y2="80258"/>
                        <a14:foregroundMark x1="4674" y1="83691" x2="77295" y2="10300"/>
                        <a14:foregroundMark x1="69783" y1="57940" x2="86144" y2="60515"/>
                        <a14:foregroundMark x1="91820" y1="80687" x2="3005" y2="82403"/>
                        <a14:foregroundMark x1="87312" y1="69957" x2="87145" y2="21030"/>
                        <a14:foregroundMark x1="94491" y1="61803" x2="86978" y2="48927"/>
                        <a14:foregroundMark x1="94491" y1="59657" x2="87813" y2="45494"/>
                        <a14:foregroundMark x1="71786" y1="38627" x2="68280" y2="34335"/>
                        <a14:backgroundMark x1="77629" y1="19313" x2="91319" y2="37339"/>
                        <a14:backgroundMark x1="81135" y1="69957" x2="88815" y2="67382"/>
                      </a14:backgroundRemoval>
                    </a14:imgEffect>
                  </a14:imgLayer>
                </a14:imgProps>
              </a:ext>
            </a:extLst>
          </a:blip>
          <a:srcRect r="19014"/>
          <a:stretch/>
        </p:blipFill>
        <p:spPr>
          <a:xfrm>
            <a:off x="6325890" y="3446465"/>
            <a:ext cx="5498487" cy="2640970"/>
          </a:xfrm>
          <a:prstGeom prst="rect">
            <a:avLst/>
          </a:prstGeom>
        </p:spPr>
      </p:pic>
      <p:pic>
        <p:nvPicPr>
          <p:cNvPr id="9" name="Imagen 8"/>
          <p:cNvPicPr>
            <a:picLocks noChangeAspect="1"/>
          </p:cNvPicPr>
          <p:nvPr/>
        </p:nvPicPr>
        <p:blipFill>
          <a:blip r:embed="rId5">
            <a:extLst>
              <a:ext uri="{BEBA8EAE-BF5A-486C-A8C5-ECC9F3942E4B}">
                <a14:imgProps xmlns:a14="http://schemas.microsoft.com/office/drawing/2010/main">
                  <a14:imgLayer r:embed="rId4">
                    <a14:imgEffect>
                      <a14:backgroundRemoval t="858" b="89700" l="835" r="99499">
                        <a14:foregroundMark x1="7012" y1="87124" x2="8180" y2="86266"/>
                        <a14:foregroundMark x1="14524" y1="87124" x2="14023" y2="86695"/>
                        <a14:foregroundMark x1="2504" y1="60086" x2="7679" y2="51502"/>
                        <a14:foregroundMark x1="14691" y1="54077" x2="19199" y2="60086"/>
                        <a14:foregroundMark x1="19199" y1="60086" x2="26711" y2="49785"/>
                        <a14:foregroundMark x1="25376" y1="53219" x2="24040" y2="86266"/>
                        <a14:foregroundMark x1="4007" y1="26609" x2="78631" y2="80258"/>
                        <a14:foregroundMark x1="4674" y1="83691" x2="77295" y2="10300"/>
                        <a14:foregroundMark x1="69783" y1="57940" x2="86144" y2="60515"/>
                        <a14:foregroundMark x1="91820" y1="80687" x2="3005" y2="82403"/>
                        <a14:foregroundMark x1="87312" y1="69957" x2="87145" y2="21030"/>
                        <a14:foregroundMark x1="94491" y1="61803" x2="86978" y2="48927"/>
                        <a14:foregroundMark x1="94491" y1="59657" x2="87813" y2="45494"/>
                      </a14:backgroundRemoval>
                    </a14:imgEffect>
                  </a14:imgLayer>
                </a14:imgProps>
              </a:ext>
            </a:extLst>
          </a:blip>
          <a:stretch>
            <a:fillRect/>
          </a:stretch>
        </p:blipFill>
        <p:spPr>
          <a:xfrm>
            <a:off x="417350" y="3568773"/>
            <a:ext cx="6372095" cy="2478628"/>
          </a:xfrm>
          <a:prstGeom prst="rect">
            <a:avLst/>
          </a:prstGeom>
        </p:spPr>
      </p:pic>
      <p:sp>
        <p:nvSpPr>
          <p:cNvPr id="4" name="Rectángulo 3"/>
          <p:cNvSpPr/>
          <p:nvPr/>
        </p:nvSpPr>
        <p:spPr>
          <a:xfrm>
            <a:off x="838201" y="1559859"/>
            <a:ext cx="10672482" cy="1624114"/>
          </a:xfrm>
          <a:prstGeom prst="rect">
            <a:avLst/>
          </a:prstGeom>
          <a:solidFill>
            <a:schemeClr val="accent2">
              <a:lumMod val="20000"/>
              <a:lumOff val="80000"/>
            </a:schemeClr>
          </a:solidFill>
          <a:ln>
            <a:solidFill>
              <a:schemeClr val="accent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es-PE" sz="2400" dirty="0">
                <a:latin typeface="Century Gothic" panose="020B0502020202020204" pitchFamily="34" charset="0"/>
              </a:rPr>
              <a:t>Comprender </a:t>
            </a:r>
            <a:r>
              <a:rPr lang="es-PE" sz="2400" dirty="0" smtClean="0">
                <a:latin typeface="Century Gothic" panose="020B0502020202020204" pitchFamily="34" charset="0"/>
              </a:rPr>
              <a:t>la </a:t>
            </a:r>
            <a:r>
              <a:rPr lang="es-PE" sz="2400" dirty="0">
                <a:latin typeface="Century Gothic" panose="020B0502020202020204" pitchFamily="34" charset="0"/>
              </a:rPr>
              <a:t>finalidad de la Evaluación diagnóstica con el objeto de identificar las necesidades de aprendizaje de los estudiantes en relación a </a:t>
            </a:r>
            <a:r>
              <a:rPr lang="es-PE" sz="2400" dirty="0" smtClean="0">
                <a:latin typeface="Century Gothic" panose="020B0502020202020204" pitchFamily="34" charset="0"/>
              </a:rPr>
              <a:t>las </a:t>
            </a:r>
            <a:r>
              <a:rPr lang="es-PE" sz="2400" dirty="0">
                <a:latin typeface="Century Gothic" panose="020B0502020202020204" pitchFamily="34" charset="0"/>
              </a:rPr>
              <a:t>competencias del CNEB </a:t>
            </a:r>
          </a:p>
        </p:txBody>
      </p:sp>
    </p:spTree>
    <p:extLst>
      <p:ext uri="{BB962C8B-B14F-4D97-AF65-F5344CB8AC3E}">
        <p14:creationId xmlns:p14="http://schemas.microsoft.com/office/powerpoint/2010/main" val="14384937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PE" b="1" dirty="0" smtClean="0">
                <a:solidFill>
                  <a:srgbClr val="CC0066"/>
                </a:solidFill>
              </a:rPr>
              <a:t>Determinar </a:t>
            </a:r>
            <a:r>
              <a:rPr lang="es-PE" b="1" dirty="0">
                <a:solidFill>
                  <a:srgbClr val="CC0066"/>
                </a:solidFill>
              </a:rPr>
              <a:t>qué instrumentos me </a:t>
            </a:r>
            <a:r>
              <a:rPr lang="es-PE" b="1" dirty="0" smtClean="0">
                <a:solidFill>
                  <a:srgbClr val="CC0066"/>
                </a:solidFill>
              </a:rPr>
              <a:t>permitirán tener </a:t>
            </a:r>
            <a:r>
              <a:rPr lang="es-PE" b="1" dirty="0">
                <a:solidFill>
                  <a:srgbClr val="CC0066"/>
                </a:solidFill>
              </a:rPr>
              <a:t>un diagnóstico de los niños </a:t>
            </a:r>
            <a:r>
              <a:rPr lang="es-PE" b="1" dirty="0" smtClean="0">
                <a:solidFill>
                  <a:srgbClr val="CC0066"/>
                </a:solidFill>
              </a:rPr>
              <a:t>y las </a:t>
            </a:r>
            <a:r>
              <a:rPr lang="es-PE" b="1" dirty="0">
                <a:solidFill>
                  <a:srgbClr val="CC0066"/>
                </a:solidFill>
              </a:rPr>
              <a:t>niñas.</a:t>
            </a:r>
            <a:endParaRPr lang="es-PE" dirty="0">
              <a:solidFill>
                <a:srgbClr val="CC0066"/>
              </a:solidFill>
            </a:endParaRPr>
          </a:p>
        </p:txBody>
      </p:sp>
      <p:pic>
        <p:nvPicPr>
          <p:cNvPr id="6146" name="Picture 2" descr="Niño Leyendo Un Libro De Ilustración Ilustraciones Vectoriales, Clip Art  Vectorizado Libre De Derechos. Image 3106032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79231" y="2105246"/>
            <a:ext cx="4189423" cy="418942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77035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EF5AFDB2-32C3-407F-8E03-DE3892114F82}"/>
              </a:ext>
            </a:extLst>
          </p:cNvPr>
          <p:cNvSpPr txBox="1">
            <a:spLocks/>
          </p:cNvSpPr>
          <p:nvPr/>
        </p:nvSpPr>
        <p:spPr>
          <a:xfrm>
            <a:off x="574500" y="1288815"/>
            <a:ext cx="11226152" cy="395863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buClr>
                <a:srgbClr val="FF7C3E"/>
              </a:buClr>
              <a:buSzPts val="7200"/>
            </a:pPr>
            <a:r>
              <a:rPr lang="es-ES" sz="4800" dirty="0">
                <a:solidFill>
                  <a:srgbClr val="FF7C3E"/>
                </a:solidFill>
                <a:latin typeface="Denk One" panose="020B0604020202020204" charset="0"/>
              </a:rPr>
              <a:t>Ficha de matrícula</a:t>
            </a:r>
          </a:p>
          <a:p>
            <a:r>
              <a:rPr lang="es-ES" sz="2667" dirty="0" smtClean="0">
                <a:latin typeface="Barlow Semi Condensed Light" panose="020B0604020202020204" charset="0"/>
              </a:rPr>
              <a:t>Lengua materna. </a:t>
            </a:r>
            <a:br>
              <a:rPr lang="es-ES" sz="2667" dirty="0" smtClean="0">
                <a:latin typeface="Barlow Semi Condensed Light" panose="020B0604020202020204" charset="0"/>
              </a:rPr>
            </a:br>
            <a:r>
              <a:rPr lang="es-ES" sz="2667" dirty="0" smtClean="0">
                <a:latin typeface="Barlow Semi Condensed Light" panose="020B0604020202020204" charset="0"/>
              </a:rPr>
              <a:t>-Segunda lengua. </a:t>
            </a:r>
            <a:br>
              <a:rPr lang="es-ES" sz="2667" dirty="0" smtClean="0">
                <a:latin typeface="Barlow Semi Condensed Light" panose="020B0604020202020204" charset="0"/>
              </a:rPr>
            </a:br>
            <a:r>
              <a:rPr lang="es-ES" sz="2667" dirty="0" smtClean="0">
                <a:latin typeface="Barlow Semi Condensed Light" panose="020B0604020202020204" charset="0"/>
              </a:rPr>
              <a:t>-</a:t>
            </a:r>
            <a:r>
              <a:rPr lang="es-PE" sz="2667" dirty="0" smtClean="0">
                <a:latin typeface="Barlow Semi Condensed Light" panose="020B0604020202020204" charset="0"/>
              </a:rPr>
              <a:t>Si la niña o el niño cuenta o no con DNI. </a:t>
            </a:r>
            <a:br>
              <a:rPr lang="es-PE" sz="2667" dirty="0" smtClean="0">
                <a:latin typeface="Barlow Semi Condensed Light" panose="020B0604020202020204" charset="0"/>
              </a:rPr>
            </a:br>
            <a:r>
              <a:rPr lang="es-PE" sz="2667" dirty="0" smtClean="0">
                <a:latin typeface="Barlow Semi Condensed Light" panose="020B0604020202020204" charset="0"/>
              </a:rPr>
              <a:t>.Datos de cómo fue su nacimiento. </a:t>
            </a:r>
            <a:br>
              <a:rPr lang="es-PE" sz="2667" dirty="0" smtClean="0">
                <a:latin typeface="Barlow Semi Condensed Light" panose="020B0604020202020204" charset="0"/>
              </a:rPr>
            </a:br>
            <a:r>
              <a:rPr lang="es-PE" sz="2667" dirty="0" smtClean="0">
                <a:latin typeface="Barlow Semi Condensed Light" panose="020B0604020202020204" charset="0"/>
              </a:rPr>
              <a:t>-</a:t>
            </a:r>
            <a:r>
              <a:rPr lang="es-ES" sz="2667" dirty="0" smtClean="0">
                <a:latin typeface="Barlow Semi Condensed Light" panose="020B0604020202020204" charset="0"/>
              </a:rPr>
              <a:t>Estado de salud. </a:t>
            </a:r>
            <a:br>
              <a:rPr lang="es-ES" sz="2667" dirty="0" smtClean="0">
                <a:latin typeface="Barlow Semi Condensed Light" panose="020B0604020202020204" charset="0"/>
              </a:rPr>
            </a:br>
            <a:r>
              <a:rPr lang="es-ES" sz="2667" dirty="0" smtClean="0">
                <a:latin typeface="Barlow Semi Condensed Light" panose="020B0604020202020204" charset="0"/>
              </a:rPr>
              <a:t>-</a:t>
            </a:r>
            <a:r>
              <a:rPr lang="es-PE" sz="2667" dirty="0" smtClean="0">
                <a:latin typeface="Barlow Semi Condensed Light" panose="020B0604020202020204" charset="0"/>
              </a:rPr>
              <a:t>Evolución de su desarrollo motriz y del lenguaje en sus primeros años. </a:t>
            </a:r>
            <a:br>
              <a:rPr lang="es-PE" sz="2667" dirty="0" smtClean="0">
                <a:latin typeface="Barlow Semi Condensed Light" panose="020B0604020202020204" charset="0"/>
              </a:rPr>
            </a:br>
            <a:r>
              <a:rPr lang="es-PE" sz="2667" dirty="0" smtClean="0">
                <a:latin typeface="Barlow Semi Condensed Light" panose="020B0604020202020204" charset="0"/>
              </a:rPr>
              <a:t>.</a:t>
            </a:r>
            <a:r>
              <a:rPr lang="es-ES" sz="2667" dirty="0" smtClean="0">
                <a:latin typeface="Barlow Semi Condensed Light" panose="020B0604020202020204" charset="0"/>
              </a:rPr>
              <a:t>Si tiene hermanas/os. </a:t>
            </a:r>
            <a:br>
              <a:rPr lang="es-ES" sz="2667" dirty="0" smtClean="0">
                <a:latin typeface="Barlow Semi Condensed Light" panose="020B0604020202020204" charset="0"/>
              </a:rPr>
            </a:br>
            <a:r>
              <a:rPr lang="es-ES" sz="2667" dirty="0" smtClean="0">
                <a:latin typeface="Barlow Semi Condensed Light" panose="020B0604020202020204" charset="0"/>
              </a:rPr>
              <a:t>-</a:t>
            </a:r>
            <a:r>
              <a:rPr lang="es-PE" sz="2667" dirty="0" smtClean="0">
                <a:latin typeface="Barlow Semi Condensed Light" panose="020B0604020202020204" charset="0"/>
              </a:rPr>
              <a:t>Grado de instrucción de la madre y el padre, ocupación, supervivencia, si viven o no con la niña o el niño. </a:t>
            </a:r>
            <a:br>
              <a:rPr lang="es-PE" sz="2667" dirty="0" smtClean="0">
                <a:latin typeface="Barlow Semi Condensed Light" panose="020B0604020202020204" charset="0"/>
              </a:rPr>
            </a:br>
            <a:r>
              <a:rPr lang="es-PE" sz="2667" dirty="0" smtClean="0">
                <a:latin typeface="Barlow Semi Condensed Light" panose="020B0604020202020204" charset="0"/>
              </a:rPr>
              <a:t>-Desde cuándo asiste a un servicio educativo. </a:t>
            </a:r>
            <a:r>
              <a:rPr lang="es-PE" sz="2400" dirty="0" smtClean="0">
                <a:latin typeface="Calibri" panose="020F0502020204030204" pitchFamily="34" charset="0"/>
              </a:rPr>
              <a:t/>
            </a:r>
            <a:br>
              <a:rPr lang="es-PE" sz="2400" dirty="0" smtClean="0">
                <a:latin typeface="Calibri" panose="020F0502020204030204" pitchFamily="34" charset="0"/>
              </a:rPr>
            </a:br>
            <a:endParaRPr lang="es-ES" dirty="0"/>
          </a:p>
        </p:txBody>
      </p:sp>
      <p:pic>
        <p:nvPicPr>
          <p:cNvPr id="6" name="Picture 2" descr="PDF) FICHA ÚNICA DE MATRÍCULA | Josue Rodriguez - Academia.edu">
            <a:extLst>
              <a:ext uri="{FF2B5EF4-FFF2-40B4-BE49-F238E27FC236}">
                <a16:creationId xmlns:a16="http://schemas.microsoft.com/office/drawing/2014/main" id="{2E1A91EB-C31D-4A93-9983-35A84E4B071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51392">
            <a:off x="8700958" y="1535067"/>
            <a:ext cx="2266999" cy="20635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5170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sp>
        <p:nvSpPr>
          <p:cNvPr id="2" name="Rectángulo 1">
            <a:extLst>
              <a:ext uri="{FF2B5EF4-FFF2-40B4-BE49-F238E27FC236}">
                <a16:creationId xmlns:a16="http://schemas.microsoft.com/office/drawing/2014/main" id="{63080D30-2020-46CC-A707-158F73B5A3EB}"/>
              </a:ext>
            </a:extLst>
          </p:cNvPr>
          <p:cNvSpPr/>
          <p:nvPr/>
        </p:nvSpPr>
        <p:spPr>
          <a:xfrm>
            <a:off x="4891853" y="3429000"/>
            <a:ext cx="2423348" cy="198496"/>
          </a:xfrm>
          <a:prstGeom prst="rect">
            <a:avLst/>
          </a:prstGeom>
          <a:solidFill>
            <a:srgbClr val="F4E9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9" name="Google Shape;569;p24"/>
          <p:cNvSpPr txBox="1">
            <a:spLocks noGrp="1"/>
          </p:cNvSpPr>
          <p:nvPr>
            <p:ph type="subTitle" idx="1"/>
          </p:nvPr>
        </p:nvSpPr>
        <p:spPr>
          <a:xfrm>
            <a:off x="286195" y="1179857"/>
            <a:ext cx="8126527" cy="5486896"/>
          </a:xfrm>
          <a:prstGeom prst="rect">
            <a:avLst/>
          </a:prstGeom>
        </p:spPr>
        <p:txBody>
          <a:bodyPr spcFirstLastPara="1" vert="horz" wrap="square" lIns="121900" tIns="121900" rIns="121900" bIns="121900" rtlCol="0" anchor="t" anchorCtr="0">
            <a:noAutofit/>
          </a:bodyPr>
          <a:lstStyle/>
          <a:p>
            <a:pPr marL="118530" indent="84665" algn="just"/>
            <a:r>
              <a:rPr lang="es-PE" sz="3200" dirty="0"/>
              <a:t> </a:t>
            </a:r>
            <a:r>
              <a:rPr lang="es-PE" sz="3000" dirty="0"/>
              <a:t>A través de las conclusiones o informes descriptivos </a:t>
            </a:r>
            <a:r>
              <a:rPr lang="es-PE" sz="3000" b="1" dirty="0"/>
              <a:t>sabremos el nivel de logro alcanzado de la niña o el niño</a:t>
            </a:r>
            <a:r>
              <a:rPr lang="es-PE" sz="3000" dirty="0"/>
              <a:t>, al término del año anterior</a:t>
            </a:r>
            <a:r>
              <a:rPr lang="es-PE" sz="3000" b="1" dirty="0"/>
              <a:t>, en relación a las competencias esperadas. </a:t>
            </a:r>
            <a:r>
              <a:rPr lang="es-PE" sz="3000" dirty="0"/>
              <a:t>Recordemos que esta información se realizó en un momento determinado. A lo largo del tiempo, </a:t>
            </a:r>
            <a:r>
              <a:rPr lang="es-PE" sz="3000" b="1" dirty="0"/>
              <a:t>a partir de las evidencias que recojamos </a:t>
            </a:r>
            <a:r>
              <a:rPr lang="es-PE" sz="3000" dirty="0"/>
              <a:t>en el año, podremos estimar cuánto ha progresado en su proceso de aprendizaje</a:t>
            </a:r>
            <a:r>
              <a:rPr lang="es-PE" sz="3200" dirty="0"/>
              <a:t>. </a:t>
            </a:r>
            <a:endParaRPr lang="es-ES" sz="3200" dirty="0"/>
          </a:p>
          <a:p>
            <a:pPr marL="0" indent="0" algn="l"/>
            <a:endParaRPr dirty="0">
              <a:latin typeface="Barlow Semi Condensed Light"/>
              <a:ea typeface="Barlow Semi Condensed Light"/>
              <a:cs typeface="Barlow Semi Condensed Light"/>
              <a:sym typeface="Barlow Semi Condensed Light"/>
            </a:endParaRPr>
          </a:p>
        </p:txBody>
      </p:sp>
      <p:sp>
        <p:nvSpPr>
          <p:cNvPr id="570" name="Google Shape;570;p24"/>
          <p:cNvSpPr txBox="1">
            <a:spLocks noGrp="1"/>
          </p:cNvSpPr>
          <p:nvPr>
            <p:ph type="ctrTitle"/>
          </p:nvPr>
        </p:nvSpPr>
        <p:spPr>
          <a:xfrm>
            <a:off x="466606" y="191248"/>
            <a:ext cx="11258785" cy="988609"/>
          </a:xfrm>
          <a:prstGeom prst="rect">
            <a:avLst/>
          </a:prstGeom>
        </p:spPr>
        <p:txBody>
          <a:bodyPr spcFirstLastPara="1" vert="horz" wrap="square" lIns="121900" tIns="121900" rIns="121900" bIns="121900" rtlCol="0" anchor="b" anchorCtr="0">
            <a:noAutofit/>
          </a:bodyPr>
          <a:lstStyle/>
          <a:p>
            <a:r>
              <a:rPr lang="es-PE" sz="4800" dirty="0"/>
              <a:t>Informe del progreso de años anteriores</a:t>
            </a:r>
            <a:endParaRPr sz="4800" dirty="0">
              <a:solidFill>
                <a:srgbClr val="FF7C3E"/>
              </a:solidFill>
            </a:endParaRPr>
          </a:p>
        </p:txBody>
      </p:sp>
      <p:pic>
        <p:nvPicPr>
          <p:cNvPr id="1026" name="Picture 2" descr="Formato de Informe de Progreso del Aprendizaje del Estudiante - Tus  Materiales Docente">
            <a:extLst>
              <a:ext uri="{FF2B5EF4-FFF2-40B4-BE49-F238E27FC236}">
                <a16:creationId xmlns:a16="http://schemas.microsoft.com/office/drawing/2014/main" id="{965CF6CD-5EB5-46C6-9204-721995D9E6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94951">
            <a:off x="8687196" y="1210014"/>
            <a:ext cx="2854455" cy="2381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53459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sp>
        <p:nvSpPr>
          <p:cNvPr id="2" name="Rectángulo 1">
            <a:extLst>
              <a:ext uri="{FF2B5EF4-FFF2-40B4-BE49-F238E27FC236}">
                <a16:creationId xmlns:a16="http://schemas.microsoft.com/office/drawing/2014/main" id="{63080D30-2020-46CC-A707-158F73B5A3EB}"/>
              </a:ext>
            </a:extLst>
          </p:cNvPr>
          <p:cNvSpPr/>
          <p:nvPr/>
        </p:nvSpPr>
        <p:spPr>
          <a:xfrm>
            <a:off x="4891853" y="3429000"/>
            <a:ext cx="2423348" cy="198496"/>
          </a:xfrm>
          <a:prstGeom prst="rect">
            <a:avLst/>
          </a:prstGeom>
          <a:solidFill>
            <a:srgbClr val="F4E9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400"/>
          </a:p>
        </p:txBody>
      </p:sp>
      <p:sp>
        <p:nvSpPr>
          <p:cNvPr id="569" name="Google Shape;569;p24"/>
          <p:cNvSpPr txBox="1">
            <a:spLocks noGrp="1"/>
          </p:cNvSpPr>
          <p:nvPr>
            <p:ph type="subTitle" idx="1"/>
          </p:nvPr>
        </p:nvSpPr>
        <p:spPr>
          <a:xfrm>
            <a:off x="883842" y="1631350"/>
            <a:ext cx="11047639" cy="4275329"/>
          </a:xfrm>
          <a:prstGeom prst="rect">
            <a:avLst/>
          </a:prstGeom>
        </p:spPr>
        <p:txBody>
          <a:bodyPr spcFirstLastPara="1" vert="horz" wrap="square" lIns="121900" tIns="121900" rIns="121900" bIns="121900" rtlCol="0" anchor="t" anchorCtr="0">
            <a:noAutofit/>
          </a:bodyPr>
          <a:lstStyle/>
          <a:p>
            <a:pPr marL="660383" indent="-457189" algn="l">
              <a:buFont typeface="Arial" panose="020B0604020202020204" pitchFamily="34" charset="0"/>
              <a:buChar char="•"/>
            </a:pPr>
            <a:r>
              <a:rPr lang="es-PE" sz="3200" dirty="0" smtClean="0"/>
              <a:t>Establecer </a:t>
            </a:r>
            <a:r>
              <a:rPr lang="es-PE" sz="3200" b="1" dirty="0"/>
              <a:t>vínculo</a:t>
            </a:r>
            <a:r>
              <a:rPr lang="es-PE" sz="3200" dirty="0"/>
              <a:t> con la familia. </a:t>
            </a:r>
          </a:p>
          <a:p>
            <a:pPr marL="660383" indent="-457189" algn="l">
              <a:buFont typeface="Arial" panose="020B0604020202020204" pitchFamily="34" charset="0"/>
              <a:buChar char="•"/>
            </a:pPr>
            <a:r>
              <a:rPr lang="es-PE" sz="3200" dirty="0"/>
              <a:t>Obtener </a:t>
            </a:r>
            <a:r>
              <a:rPr lang="es-PE" sz="3200" b="1" dirty="0"/>
              <a:t>información </a:t>
            </a:r>
            <a:r>
              <a:rPr lang="es-PE" sz="3200" dirty="0"/>
              <a:t>del proceso de aprendizaje de las niñas y los niños desde la mirada de los padres o cuidadoras/es.</a:t>
            </a:r>
          </a:p>
          <a:p>
            <a:pPr marL="660383" indent="-457189" algn="l">
              <a:buFont typeface="Arial" panose="020B0604020202020204" pitchFamily="34" charset="0"/>
              <a:buChar char="•"/>
            </a:pPr>
            <a:r>
              <a:rPr lang="es-PE" sz="3200" dirty="0"/>
              <a:t> Conocer el </a:t>
            </a:r>
            <a:r>
              <a:rPr lang="es-PE" sz="3200" b="1" dirty="0"/>
              <a:t>contexto familiar</a:t>
            </a:r>
            <a:r>
              <a:rPr lang="es-PE" sz="3200" dirty="0"/>
              <a:t>. </a:t>
            </a:r>
          </a:p>
          <a:p>
            <a:pPr marL="660383" indent="-457189" algn="l">
              <a:buFont typeface="Arial" panose="020B0604020202020204" pitchFamily="34" charset="0"/>
              <a:buChar char="•"/>
            </a:pPr>
            <a:r>
              <a:rPr lang="es-PE" sz="3200" dirty="0"/>
              <a:t> Conocer las </a:t>
            </a:r>
            <a:r>
              <a:rPr lang="es-PE" sz="3200" b="1" dirty="0"/>
              <a:t>oportunidades de aprendizaje </a:t>
            </a:r>
            <a:r>
              <a:rPr lang="es-PE" sz="3200" dirty="0"/>
              <a:t>en el hogar.</a:t>
            </a:r>
          </a:p>
          <a:p>
            <a:pPr marL="660383" indent="-457189" algn="l">
              <a:buFont typeface="Arial" panose="020B0604020202020204" pitchFamily="34" charset="0"/>
              <a:buChar char="•"/>
            </a:pPr>
            <a:r>
              <a:rPr lang="es-PE" sz="3200" dirty="0"/>
              <a:t> Establecer</a:t>
            </a:r>
            <a:r>
              <a:rPr lang="es-PE" sz="3200" b="1" dirty="0"/>
              <a:t> acuerdos </a:t>
            </a:r>
            <a:r>
              <a:rPr lang="es-PE" sz="3200" dirty="0"/>
              <a:t>para la frecuencia y horarios de comunicación con la familia. </a:t>
            </a:r>
            <a:endParaRPr lang="es-ES" sz="3200" dirty="0"/>
          </a:p>
          <a:p>
            <a:pPr marL="0" indent="0" algn="l"/>
            <a:endParaRPr dirty="0">
              <a:latin typeface="Barlow Semi Condensed Light"/>
              <a:ea typeface="Barlow Semi Condensed Light"/>
              <a:cs typeface="Barlow Semi Condensed Light"/>
              <a:sym typeface="Barlow Semi Condensed Light"/>
            </a:endParaRPr>
          </a:p>
        </p:txBody>
      </p:sp>
      <p:pic>
        <p:nvPicPr>
          <p:cNvPr id="2050" name="Picture 2" descr="Juego móvil en el teléfono. dibujando figuras en una fila. plano | Vector  Premium">
            <a:extLst>
              <a:ext uri="{FF2B5EF4-FFF2-40B4-BE49-F238E27FC236}">
                <a16:creationId xmlns:a16="http://schemas.microsoft.com/office/drawing/2014/main" id="{0E2DD637-497A-4154-A92A-C8E8F5F1FEC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778707">
            <a:off x="9686234" y="246888"/>
            <a:ext cx="2423348" cy="1975755"/>
          </a:xfrm>
          <a:prstGeom prst="rect">
            <a:avLst/>
          </a:prstGeom>
          <a:noFill/>
          <a:extLst>
            <a:ext uri="{909E8E84-426E-40DD-AFC4-6F175D3DCCD1}">
              <a14:hiddenFill xmlns:a14="http://schemas.microsoft.com/office/drawing/2010/main">
                <a:solidFill>
                  <a:srgbClr val="FFFFFF"/>
                </a:solidFill>
              </a14:hiddenFill>
            </a:ext>
          </a:extLst>
        </p:spPr>
      </p:pic>
      <p:sp>
        <p:nvSpPr>
          <p:cNvPr id="570" name="Google Shape;570;p24"/>
          <p:cNvSpPr txBox="1">
            <a:spLocks noGrp="1"/>
          </p:cNvSpPr>
          <p:nvPr>
            <p:ph type="ctrTitle"/>
          </p:nvPr>
        </p:nvSpPr>
        <p:spPr>
          <a:xfrm>
            <a:off x="466606" y="285986"/>
            <a:ext cx="11258785" cy="1138237"/>
          </a:xfrm>
          <a:prstGeom prst="rect">
            <a:avLst/>
          </a:prstGeom>
        </p:spPr>
        <p:txBody>
          <a:bodyPr spcFirstLastPara="1" vert="horz" wrap="square" lIns="121900" tIns="121900" rIns="121900" bIns="121900" rtlCol="0" anchor="b" anchorCtr="0">
            <a:noAutofit/>
          </a:bodyPr>
          <a:lstStyle/>
          <a:p>
            <a:r>
              <a:rPr lang="es-ES" sz="5333" dirty="0"/>
              <a:t>Entrevista con la familia.</a:t>
            </a:r>
            <a:endParaRPr sz="8800" dirty="0">
              <a:solidFill>
                <a:srgbClr val="FF7C3E"/>
              </a:solidFill>
            </a:endParaRPr>
          </a:p>
        </p:txBody>
      </p:sp>
    </p:spTree>
    <p:extLst>
      <p:ext uri="{BB962C8B-B14F-4D97-AF65-F5344CB8AC3E}">
        <p14:creationId xmlns:p14="http://schemas.microsoft.com/office/powerpoint/2010/main" val="32775631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509451" y="470263"/>
            <a:ext cx="11064240" cy="1569660"/>
          </a:xfrm>
          <a:prstGeom prst="rect">
            <a:avLst/>
          </a:prstGeom>
        </p:spPr>
        <p:txBody>
          <a:bodyPr wrap="square">
            <a:spAutoFit/>
          </a:bodyPr>
          <a:lstStyle/>
          <a:p>
            <a:r>
              <a:rPr lang="es-ES" sz="2400" b="1" dirty="0" smtClean="0"/>
              <a:t>El Portafolio </a:t>
            </a:r>
          </a:p>
          <a:p>
            <a:r>
              <a:rPr lang="es-ES" sz="2400" dirty="0" smtClean="0"/>
              <a:t>Es un recurso que permite organizar evidencias en un lapso determinado, demostrando progresión en el desarrollo de una actividad o aprendizaje. Pero lo más importante de este recurso es el proceso reflexivo y metacognitivo que provoca en el estudiante.</a:t>
            </a:r>
            <a:endParaRPr lang="en-US" sz="2400" dirty="0"/>
          </a:p>
        </p:txBody>
      </p:sp>
      <p:pic>
        <p:nvPicPr>
          <p:cNvPr id="8196" name="Picture 4" descr="Algunas clases de documentos - El blog de MCarmen C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3363" y="2012420"/>
            <a:ext cx="4487334" cy="44873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32462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87829" y="535577"/>
            <a:ext cx="10802982" cy="2954655"/>
          </a:xfrm>
          <a:prstGeom prst="rect">
            <a:avLst/>
          </a:prstGeom>
        </p:spPr>
        <p:txBody>
          <a:bodyPr wrap="square">
            <a:spAutoFit/>
          </a:bodyPr>
          <a:lstStyle/>
          <a:p>
            <a:r>
              <a:rPr lang="es-ES" sz="2400" b="1" dirty="0" smtClean="0"/>
              <a:t>El cuaderno de campo </a:t>
            </a:r>
          </a:p>
          <a:p>
            <a:r>
              <a:rPr lang="es-ES" sz="2400" dirty="0" smtClean="0"/>
              <a:t>Es otro de los instrumentos de registro que implican que el o la docente anote o registre información relevante sobre los niños y las niñas, relacionada con las actividades realizadas, estados emocionales, entre otros.</a:t>
            </a:r>
          </a:p>
          <a:p>
            <a:r>
              <a:rPr lang="es-ES" sz="2400" b="1" dirty="0" smtClean="0"/>
              <a:t> • ¿Para qué sirve? </a:t>
            </a:r>
          </a:p>
          <a:p>
            <a:r>
              <a:rPr lang="es-ES" sz="2400" dirty="0" smtClean="0"/>
              <a:t>Permite describir las observaciones que se hacen de los aprendizajes de los niños y niñas y promueve la reflexión sobre el propio quehacer educativo.</a:t>
            </a:r>
          </a:p>
          <a:p>
            <a:endParaRPr lang="en-US" dirty="0"/>
          </a:p>
        </p:txBody>
      </p:sp>
      <p:pic>
        <p:nvPicPr>
          <p:cNvPr id="12290" name="Picture 2" descr="Mi cuaderno de campo y algunas recetas - noviembre 2020 - Editorial Circulo  Roj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2812" y="3242038"/>
            <a:ext cx="3631474" cy="3250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40993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8645498" y="689364"/>
            <a:ext cx="3295490" cy="4697014"/>
          </a:xfrm>
          <a:prstGeom prst="rect">
            <a:avLst/>
          </a:prstGeom>
        </p:spPr>
      </p:pic>
      <p:pic>
        <p:nvPicPr>
          <p:cNvPr id="3" name="Imagen 2"/>
          <p:cNvPicPr>
            <a:picLocks noChangeAspect="1"/>
          </p:cNvPicPr>
          <p:nvPr/>
        </p:nvPicPr>
        <p:blipFill>
          <a:blip r:embed="rId3"/>
          <a:stretch>
            <a:fillRect/>
          </a:stretch>
        </p:blipFill>
        <p:spPr>
          <a:xfrm>
            <a:off x="663388" y="897106"/>
            <a:ext cx="7678084" cy="4983741"/>
          </a:xfrm>
          <a:prstGeom prst="rect">
            <a:avLst/>
          </a:prstGeom>
        </p:spPr>
      </p:pic>
    </p:spTree>
    <p:extLst>
      <p:ext uri="{BB962C8B-B14F-4D97-AF65-F5344CB8AC3E}">
        <p14:creationId xmlns:p14="http://schemas.microsoft.com/office/powerpoint/2010/main" val="35064626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165860" y="1417320"/>
            <a:ext cx="9692640" cy="3693319"/>
          </a:xfrm>
          <a:prstGeom prst="rect">
            <a:avLst/>
          </a:prstGeom>
        </p:spPr>
        <p:txBody>
          <a:bodyPr wrap="square">
            <a:spAutoFit/>
          </a:bodyPr>
          <a:lstStyle/>
          <a:p>
            <a:r>
              <a:rPr lang="es-ES" b="1" dirty="0" smtClean="0"/>
              <a:t>ASPECTOS A TOMAR EN CUENTA EN LA EVALUACIÓN DIAGNÓSTICA.</a:t>
            </a:r>
          </a:p>
          <a:p>
            <a:pPr marL="285750" indent="-285750">
              <a:buFont typeface="Arial" panose="020B0604020202020204" pitchFamily="34" charset="0"/>
              <a:buChar char="•"/>
            </a:pPr>
            <a:r>
              <a:rPr lang="es-ES" dirty="0" smtClean="0"/>
              <a:t>Revisar </a:t>
            </a:r>
            <a:r>
              <a:rPr lang="es-ES" dirty="0"/>
              <a:t>el informe del progreso de los niños y niñas, el cual permite conocer cómo se desarrollaron las competencias logradas en el 2020</a:t>
            </a:r>
            <a:r>
              <a:rPr lang="es-ES" dirty="0" smtClean="0"/>
              <a:t>.</a:t>
            </a:r>
          </a:p>
          <a:p>
            <a:pPr marL="285750" indent="-285750">
              <a:buFont typeface="Arial" panose="020B0604020202020204" pitchFamily="34" charset="0"/>
              <a:buChar char="•"/>
            </a:pPr>
            <a:r>
              <a:rPr lang="es-ES" dirty="0"/>
              <a:t>Revisar la ficha de matrícula para recoger información personal y familiar de las niñas y niños</a:t>
            </a:r>
            <a:r>
              <a:rPr lang="es-ES" dirty="0" smtClean="0"/>
              <a:t>.</a:t>
            </a:r>
          </a:p>
          <a:p>
            <a:pPr marL="285750" indent="-285750">
              <a:buFont typeface="Arial" panose="020B0604020202020204" pitchFamily="34" charset="0"/>
              <a:buChar char="•"/>
            </a:pPr>
            <a:r>
              <a:rPr lang="es-ES" dirty="0"/>
              <a:t>Entrevistar a las madres y los padres de familia para recoger información que permita conocer cómo el niño o la niña llevó a cabo su proceso de aprendizaje en el 2020, y conocer cómo se encuentran en relación con los aprendizajes previstos</a:t>
            </a:r>
            <a:r>
              <a:rPr lang="es-ES" dirty="0" smtClean="0"/>
              <a:t>.</a:t>
            </a:r>
          </a:p>
          <a:p>
            <a:pPr marL="285750" indent="-285750">
              <a:buFont typeface="Arial" panose="020B0604020202020204" pitchFamily="34" charset="0"/>
              <a:buChar char="•"/>
            </a:pPr>
            <a:r>
              <a:rPr lang="es-ES" dirty="0"/>
              <a:t>Generar experiencias de aprendizaje que permitan recoger información sobre el nivel de desarrollo de las competencias que se desarrollarán en el presente año</a:t>
            </a:r>
            <a:r>
              <a:rPr lang="es-ES" dirty="0" smtClean="0"/>
              <a:t>.</a:t>
            </a:r>
          </a:p>
          <a:p>
            <a:r>
              <a:rPr lang="es-ES" b="1" dirty="0"/>
              <a:t>DETERMINAR QUÉ INSTRUMENTOS ME PERMITIRÁN TENER UN DIAGNÓSTICO DE LOS NIÑOS Y LAS NIÑAS. </a:t>
            </a:r>
            <a:endParaRPr lang="es-ES" b="1" dirty="0" smtClean="0"/>
          </a:p>
          <a:p>
            <a:r>
              <a:rPr lang="es-ES" b="1" dirty="0" smtClean="0"/>
              <a:t>ANALIZAR Y DESCRIBIR LA INFORMACIÓN RECOGIDA.</a:t>
            </a:r>
          </a:p>
          <a:p>
            <a:endParaRPr lang="en-US" b="1" dirty="0"/>
          </a:p>
        </p:txBody>
      </p:sp>
      <p:pic>
        <p:nvPicPr>
          <p:cNvPr id="3" name="Imagen 2"/>
          <p:cNvPicPr>
            <a:picLocks noChangeAspect="1"/>
          </p:cNvPicPr>
          <p:nvPr/>
        </p:nvPicPr>
        <p:blipFill>
          <a:blip r:embed="rId2"/>
          <a:stretch>
            <a:fillRect/>
          </a:stretch>
        </p:blipFill>
        <p:spPr>
          <a:xfrm>
            <a:off x="2228850" y="4869603"/>
            <a:ext cx="5314950" cy="1545962"/>
          </a:xfrm>
          <a:prstGeom prst="rect">
            <a:avLst/>
          </a:prstGeom>
        </p:spPr>
      </p:pic>
    </p:spTree>
    <p:extLst>
      <p:ext uri="{BB962C8B-B14F-4D97-AF65-F5344CB8AC3E}">
        <p14:creationId xmlns:p14="http://schemas.microsoft.com/office/powerpoint/2010/main" val="32500036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PE" b="1" dirty="0" smtClean="0">
                <a:solidFill>
                  <a:srgbClr val="CC0066"/>
                </a:solidFill>
              </a:rPr>
              <a:t>Analizar </a:t>
            </a:r>
            <a:r>
              <a:rPr lang="es-PE" b="1" dirty="0">
                <a:solidFill>
                  <a:srgbClr val="CC0066"/>
                </a:solidFill>
              </a:rPr>
              <a:t>y describir la información recogida.</a:t>
            </a:r>
            <a:endParaRPr lang="es-PE" dirty="0">
              <a:solidFill>
                <a:srgbClr val="CC0066"/>
              </a:solidFill>
            </a:endParaRPr>
          </a:p>
        </p:txBody>
      </p:sp>
      <p:pic>
        <p:nvPicPr>
          <p:cNvPr id="7170" name="Picture 2" descr="Niño y niña escribiendo con grandes lápices | Vector Premi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4675" y="2252257"/>
            <a:ext cx="5962650" cy="34671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36120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id="{AC31613F-E2BE-432E-8736-C39EEE9BC98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16144" y="2037844"/>
            <a:ext cx="1514475" cy="3095625"/>
          </a:xfrm>
        </p:spPr>
      </p:pic>
      <p:pic>
        <p:nvPicPr>
          <p:cNvPr id="7" name="Imagen 6">
            <a:extLst>
              <a:ext uri="{FF2B5EF4-FFF2-40B4-BE49-F238E27FC236}">
                <a16:creationId xmlns:a16="http://schemas.microsoft.com/office/drawing/2014/main" id="{2A6DB1BF-885C-46EC-A03E-794DD56222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87295" y="1852179"/>
            <a:ext cx="1409700" cy="2876550"/>
          </a:xfrm>
          <a:prstGeom prst="rect">
            <a:avLst/>
          </a:prstGeom>
        </p:spPr>
      </p:pic>
      <p:sp>
        <p:nvSpPr>
          <p:cNvPr id="8" name="Pergamino: horizontal 7">
            <a:extLst>
              <a:ext uri="{FF2B5EF4-FFF2-40B4-BE49-F238E27FC236}">
                <a16:creationId xmlns:a16="http://schemas.microsoft.com/office/drawing/2014/main" id="{C454DD02-4F86-4FB5-ACF9-D96BF5CF1416}"/>
              </a:ext>
            </a:extLst>
          </p:cNvPr>
          <p:cNvSpPr/>
          <p:nvPr/>
        </p:nvSpPr>
        <p:spPr>
          <a:xfrm>
            <a:off x="2342066" y="1690688"/>
            <a:ext cx="6954334" cy="2862116"/>
          </a:xfrm>
          <a:prstGeom prst="horizontalScroll">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PE" sz="11500" b="1" dirty="0">
                <a:ln w="22225">
                  <a:solidFill>
                    <a:schemeClr val="accent2"/>
                  </a:solidFill>
                  <a:prstDash val="solid"/>
                </a:ln>
                <a:solidFill>
                  <a:schemeClr val="accent2">
                    <a:lumMod val="40000"/>
                    <a:lumOff val="60000"/>
                  </a:schemeClr>
                </a:solidFill>
              </a:rPr>
              <a:t>GRACIAS</a:t>
            </a:r>
          </a:p>
        </p:txBody>
      </p:sp>
    </p:spTree>
    <p:extLst>
      <p:ext uri="{BB962C8B-B14F-4D97-AF65-F5344CB8AC3E}">
        <p14:creationId xmlns:p14="http://schemas.microsoft.com/office/powerpoint/2010/main" val="12394396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57200" y="496389"/>
            <a:ext cx="11090366" cy="5139869"/>
          </a:xfrm>
          <a:prstGeom prst="rect">
            <a:avLst/>
          </a:prstGeom>
          <a:solidFill>
            <a:schemeClr val="accent2">
              <a:lumMod val="20000"/>
              <a:lumOff val="80000"/>
            </a:schemeClr>
          </a:solidFill>
        </p:spPr>
        <p:txBody>
          <a:bodyPr wrap="square">
            <a:spAutoFit/>
          </a:bodyPr>
          <a:lstStyle/>
          <a:p>
            <a:pPr algn="just"/>
            <a:r>
              <a:rPr lang="es-ES" sz="3200" b="1" dirty="0" smtClean="0">
                <a:solidFill>
                  <a:schemeClr val="accent2">
                    <a:lumMod val="75000"/>
                  </a:schemeClr>
                </a:solidFill>
                <a:latin typeface="Century Gothic" panose="020B0502020202020204" pitchFamily="34" charset="0"/>
                <a:ea typeface="+mj-ea"/>
                <a:cs typeface="+mj-cs"/>
              </a:rPr>
              <a:t>LA EVALUACIÓN DIAGNÓSTICA DE ENTRADA</a:t>
            </a:r>
            <a:r>
              <a:rPr lang="es-ES" sz="2800" dirty="0" smtClean="0"/>
              <a:t> </a:t>
            </a:r>
            <a:r>
              <a:rPr lang="es-ES" sz="2800" b="1" dirty="0" smtClean="0"/>
              <a:t>en el enfoque formativo de la evaluación</a:t>
            </a:r>
            <a:r>
              <a:rPr lang="es-ES" sz="2800" dirty="0" smtClean="0"/>
              <a:t>, constituye un hito importante para identificar en qué situación se encuentran los estudiantes respecto al nivel de </a:t>
            </a:r>
            <a:r>
              <a:rPr lang="es-ES" sz="2800" b="1" dirty="0" smtClean="0"/>
              <a:t>desarrollo de las competencias de cada área y sus respectivas situaciones personales</a:t>
            </a:r>
            <a:r>
              <a:rPr lang="es-ES" sz="2800" dirty="0" smtClean="0"/>
              <a:t>. Esta evaluación brindará información al docente que le será útil para planificar estrategias de atención a las necesidades de aprendizaje de los estudiantes, de manera integral y pertinente, en coordinación con la comunidad educativa</a:t>
            </a:r>
          </a:p>
          <a:p>
            <a:pPr algn="just"/>
            <a:endParaRPr lang="es-ES" sz="2800" dirty="0" smtClean="0"/>
          </a:p>
          <a:p>
            <a:endParaRPr lang="es-ES" dirty="0"/>
          </a:p>
          <a:p>
            <a:endParaRPr lang="es-ES" dirty="0" smtClean="0"/>
          </a:p>
          <a:p>
            <a:endParaRPr lang="es-ES" dirty="0"/>
          </a:p>
          <a:p>
            <a:r>
              <a:rPr lang="es-ES" dirty="0" smtClean="0"/>
              <a:t>.</a:t>
            </a:r>
            <a:endParaRPr lang="en-US" dirty="0"/>
          </a:p>
        </p:txBody>
      </p:sp>
      <p:pic>
        <p:nvPicPr>
          <p:cNvPr id="3" name="Picture 8" descr="Webquest Creator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1" y="4141419"/>
            <a:ext cx="10910046" cy="25515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56993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806824" y="555812"/>
            <a:ext cx="10381129" cy="268996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457200" indent="-457200">
              <a:lnSpc>
                <a:spcPct val="90000"/>
              </a:lnSpc>
              <a:spcBef>
                <a:spcPct val="0"/>
              </a:spcBef>
              <a:buFont typeface="Arial" panose="020B0604020202020204" pitchFamily="34" charset="0"/>
              <a:buChar char="•"/>
            </a:pPr>
            <a:r>
              <a:rPr lang="es-ES" sz="3200" b="1" dirty="0" smtClean="0">
                <a:solidFill>
                  <a:schemeClr val="accent2">
                    <a:lumMod val="75000"/>
                  </a:schemeClr>
                </a:solidFill>
                <a:latin typeface="Century Gothic" panose="020B0502020202020204" pitchFamily="34" charset="0"/>
                <a:ea typeface="+mj-ea"/>
                <a:cs typeface="+mj-cs"/>
              </a:rPr>
              <a:t>ENFOQUE </a:t>
            </a:r>
            <a:r>
              <a:rPr lang="es-ES" sz="3200" b="1" dirty="0">
                <a:solidFill>
                  <a:schemeClr val="accent2">
                    <a:lumMod val="75000"/>
                  </a:schemeClr>
                </a:solidFill>
                <a:latin typeface="Century Gothic" panose="020B0502020202020204" pitchFamily="34" charset="0"/>
                <a:ea typeface="+mj-ea"/>
                <a:cs typeface="+mj-cs"/>
              </a:rPr>
              <a:t>FORMATIVO DE </a:t>
            </a:r>
            <a:r>
              <a:rPr lang="es-ES" sz="3200" b="1" dirty="0" smtClean="0">
                <a:solidFill>
                  <a:schemeClr val="accent2">
                    <a:lumMod val="75000"/>
                  </a:schemeClr>
                </a:solidFill>
                <a:latin typeface="Century Gothic" panose="020B0502020202020204" pitchFamily="34" charset="0"/>
                <a:ea typeface="+mj-ea"/>
                <a:cs typeface="+mj-cs"/>
              </a:rPr>
              <a:t>LA EVALUACIÓN  </a:t>
            </a:r>
            <a:endParaRPr lang="es-ES" sz="3200" b="1" dirty="0">
              <a:solidFill>
                <a:schemeClr val="accent2">
                  <a:lumMod val="75000"/>
                </a:schemeClr>
              </a:solidFill>
              <a:latin typeface="Century Gothic" panose="020B0502020202020204" pitchFamily="34" charset="0"/>
              <a:ea typeface="+mj-ea"/>
              <a:cs typeface="+mj-cs"/>
            </a:endParaRPr>
          </a:p>
          <a:p>
            <a:pPr algn="just"/>
            <a:r>
              <a:rPr lang="es-ES" sz="2800" dirty="0" smtClean="0"/>
              <a:t>El concepto de evaluación formativa está contenido en documentos nacionales como la Ley General de Educación N° 28044, en el que se afirma que la evaluación “es formativa e integral porque se orienta a mejorar esos procesos y se ajusta a las características y necesidades de los estudiantes” </a:t>
            </a:r>
          </a:p>
        </p:txBody>
      </p:sp>
      <p:pic>
        <p:nvPicPr>
          <p:cNvPr id="3" name="Picture 2" descr="LÍO EN LA GUARDERÍA - Cosas de una Bailarina - Noticias de última hora  sobre la actualidad en Españ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3294" y="3460932"/>
            <a:ext cx="6840070" cy="2943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37159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735106" y="681318"/>
            <a:ext cx="10739717" cy="4031873"/>
          </a:xfrm>
          <a:prstGeom prst="rect">
            <a:avLst/>
          </a:prstGeom>
        </p:spPr>
        <p:txBody>
          <a:bodyPr wrap="square">
            <a:spAutoFit/>
          </a:bodyPr>
          <a:lstStyle/>
          <a:p>
            <a:pPr algn="just"/>
            <a:r>
              <a:rPr lang="es-ES" sz="3200" b="1" dirty="0" smtClean="0">
                <a:solidFill>
                  <a:schemeClr val="accent2">
                    <a:lumMod val="75000"/>
                  </a:schemeClr>
                </a:solidFill>
                <a:latin typeface="Century Gothic" panose="020B0502020202020204" pitchFamily="34" charset="0"/>
                <a:ea typeface="+mj-ea"/>
                <a:cs typeface="+mj-cs"/>
              </a:rPr>
              <a:t>lo primero </a:t>
            </a:r>
            <a:r>
              <a:rPr lang="es-ES" sz="2800" dirty="0" smtClean="0"/>
              <a:t>que debemos tomar en cuenta cuando nos referimos a la evaluación formativa es entenderla </a:t>
            </a:r>
            <a:r>
              <a:rPr lang="es-ES" sz="2800" b="1" dirty="0" smtClean="0"/>
              <a:t>como un proceso continuo. </a:t>
            </a:r>
          </a:p>
          <a:p>
            <a:pPr algn="just"/>
            <a:r>
              <a:rPr lang="es-ES" sz="2800" dirty="0" smtClean="0"/>
              <a:t>Esto quiere decir que ella no se da solo al final del proceso de aprendizaje para saber si los estudiantes alcanzaron las metas propuestas, sino que es parte constituyente </a:t>
            </a:r>
            <a:r>
              <a:rPr lang="es-ES" sz="2800" b="1" dirty="0" smtClean="0"/>
              <a:t>de todo ese proceso de aprendizaje</a:t>
            </a:r>
            <a:r>
              <a:rPr lang="es-ES" sz="2800" dirty="0" smtClean="0"/>
              <a:t>. Se trata de que él docente pueda recabar información sobre el avance de los estudiantes durante todo su aprendizaje para, a </a:t>
            </a:r>
            <a:r>
              <a:rPr lang="es-ES" sz="2800" b="1" dirty="0" smtClean="0"/>
              <a:t>partir de ella, brindarles retroalimentación </a:t>
            </a:r>
            <a:r>
              <a:rPr lang="es-ES" sz="2800" dirty="0" smtClean="0"/>
              <a:t>de manera oportuna y tiempo para mejorar sus desempeños</a:t>
            </a:r>
            <a:r>
              <a:rPr lang="es-ES" sz="2400" dirty="0" smtClean="0"/>
              <a:t>.</a:t>
            </a:r>
          </a:p>
        </p:txBody>
      </p:sp>
      <p:pic>
        <p:nvPicPr>
          <p:cNvPr id="3" name="Picture 8" descr="Gifs animados niños violentos - Imagu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24282" y="4371163"/>
            <a:ext cx="2813635" cy="22089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83297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862149" y="136187"/>
            <a:ext cx="10830498" cy="5324535"/>
          </a:xfrm>
          <a:prstGeom prst="rect">
            <a:avLst/>
          </a:prstGeom>
        </p:spPr>
        <p:txBody>
          <a:bodyPr wrap="square">
            <a:spAutoFit/>
          </a:bodyPr>
          <a:lstStyle/>
          <a:p>
            <a:endParaRPr lang="es-ES" dirty="0" smtClean="0"/>
          </a:p>
          <a:p>
            <a:endParaRPr lang="es-ES" dirty="0" smtClean="0"/>
          </a:p>
          <a:p>
            <a:r>
              <a:rPr lang="es-ES" sz="2800" dirty="0" smtClean="0"/>
              <a:t>Esto último nos lleva al </a:t>
            </a:r>
            <a:r>
              <a:rPr lang="es-ES" sz="3200" b="1" dirty="0" smtClean="0">
                <a:solidFill>
                  <a:schemeClr val="accent2">
                    <a:lumMod val="75000"/>
                  </a:schemeClr>
                </a:solidFill>
                <a:latin typeface="Century Gothic" panose="020B0502020202020204" pitchFamily="34" charset="0"/>
                <a:ea typeface="+mj-ea"/>
                <a:cs typeface="+mj-cs"/>
              </a:rPr>
              <a:t>segundo punto </a:t>
            </a:r>
            <a:r>
              <a:rPr lang="es-ES" sz="2800" dirty="0" smtClean="0"/>
              <a:t>fundamental de la evaluación formativa: que ayuda a </a:t>
            </a:r>
            <a:r>
              <a:rPr lang="es-ES" sz="2800" b="1" dirty="0" smtClean="0"/>
              <a:t>tomar decisiones informadas, </a:t>
            </a:r>
            <a:r>
              <a:rPr lang="es-ES" sz="2800" dirty="0" smtClean="0"/>
              <a:t>tanto a docentes como a estudiantes:</a:t>
            </a:r>
          </a:p>
          <a:p>
            <a:endParaRPr lang="es-ES" dirty="0" smtClean="0"/>
          </a:p>
          <a:p>
            <a:endParaRPr lang="es-ES" dirty="0"/>
          </a:p>
          <a:p>
            <a:endParaRPr lang="es-ES" dirty="0" smtClean="0"/>
          </a:p>
          <a:p>
            <a:endParaRPr lang="es-ES" dirty="0" smtClean="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p:txBody>
      </p:sp>
      <p:sp>
        <p:nvSpPr>
          <p:cNvPr id="3" name="Rectángulo 2"/>
          <p:cNvSpPr/>
          <p:nvPr/>
        </p:nvSpPr>
        <p:spPr>
          <a:xfrm>
            <a:off x="1686220" y="2484945"/>
            <a:ext cx="1854926" cy="627017"/>
          </a:xfrm>
          <a:prstGeom prst="rect">
            <a:avLst/>
          </a:prstGeom>
          <a:solidFill>
            <a:schemeClr val="accent4">
              <a:lumMod val="40000"/>
              <a:lumOff val="60000"/>
            </a:schemeClr>
          </a:solidFill>
          <a:ln>
            <a:solidFill>
              <a:schemeClr val="accent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Al docente:</a:t>
            </a:r>
          </a:p>
        </p:txBody>
      </p:sp>
      <p:sp>
        <p:nvSpPr>
          <p:cNvPr id="4" name="Rectángulo 3"/>
          <p:cNvSpPr/>
          <p:nvPr/>
        </p:nvSpPr>
        <p:spPr>
          <a:xfrm>
            <a:off x="7338684" y="2484944"/>
            <a:ext cx="1658985" cy="627017"/>
          </a:xfrm>
          <a:prstGeom prst="rect">
            <a:avLst/>
          </a:prstGeom>
          <a:solidFill>
            <a:schemeClr val="accent4">
              <a:lumMod val="40000"/>
              <a:lumOff val="60000"/>
            </a:schemeClr>
          </a:solidFill>
          <a:ln>
            <a:solidFill>
              <a:schemeClr val="accent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Al estudiante</a:t>
            </a:r>
            <a:r>
              <a:rPr lang="es-ES" dirty="0" smtClean="0"/>
              <a:t> :</a:t>
            </a:r>
          </a:p>
        </p:txBody>
      </p:sp>
      <p:sp>
        <p:nvSpPr>
          <p:cNvPr id="5" name="Rectángulo 4"/>
          <p:cNvSpPr/>
          <p:nvPr/>
        </p:nvSpPr>
        <p:spPr>
          <a:xfrm>
            <a:off x="881604" y="3465573"/>
            <a:ext cx="3814354" cy="1995149"/>
          </a:xfrm>
          <a:prstGeom prst="rect">
            <a:avLst/>
          </a:prstGeom>
          <a:solidFill>
            <a:schemeClr val="accent2">
              <a:lumMod val="20000"/>
              <a:lumOff val="80000"/>
            </a:schemeClr>
          </a:solidFill>
          <a:ln>
            <a:solidFill>
              <a:schemeClr val="accent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285750" indent="-285750" algn="just">
              <a:buFont typeface="Arial" panose="020B0604020202020204" pitchFamily="34" charset="0"/>
              <a:buChar char="•"/>
            </a:pPr>
            <a:r>
              <a:rPr lang="es-ES" dirty="0" smtClean="0"/>
              <a:t>Analiza la información que se recaba de las y los estudiantes.</a:t>
            </a:r>
          </a:p>
          <a:p>
            <a:pPr marL="285750" indent="-285750" algn="just">
              <a:buFont typeface="Arial" panose="020B0604020202020204" pitchFamily="34" charset="0"/>
              <a:buChar char="•"/>
            </a:pPr>
            <a:r>
              <a:rPr lang="es-ES" dirty="0" smtClean="0"/>
              <a:t>Realiza ajustes en la enseñanza. </a:t>
            </a:r>
          </a:p>
          <a:p>
            <a:pPr marL="285750" indent="-285750" algn="just">
              <a:buFont typeface="Arial" panose="020B0604020202020204" pitchFamily="34" charset="0"/>
              <a:buChar char="•"/>
            </a:pPr>
            <a:r>
              <a:rPr lang="es-ES" dirty="0" smtClean="0"/>
              <a:t>Atiende de manera oportuna las necesidades que identifica.</a:t>
            </a:r>
          </a:p>
        </p:txBody>
      </p:sp>
      <p:sp>
        <p:nvSpPr>
          <p:cNvPr id="6" name="Rectángulo 5"/>
          <p:cNvSpPr/>
          <p:nvPr/>
        </p:nvSpPr>
        <p:spPr>
          <a:xfrm>
            <a:off x="6110777" y="3478637"/>
            <a:ext cx="4114801" cy="1982085"/>
          </a:xfrm>
          <a:prstGeom prst="rect">
            <a:avLst/>
          </a:prstGeom>
          <a:solidFill>
            <a:schemeClr val="accent2">
              <a:lumMod val="20000"/>
              <a:lumOff val="80000"/>
            </a:schemeClr>
          </a:solidFill>
          <a:ln w="28575">
            <a:solidFill>
              <a:schemeClr val="accent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285750" indent="-285750" algn="just">
              <a:buFont typeface="Arial" panose="020B0604020202020204" pitchFamily="34" charset="0"/>
              <a:buChar char="•"/>
            </a:pPr>
            <a:r>
              <a:rPr lang="es-ES" dirty="0" smtClean="0"/>
              <a:t>La retroalimentación recibida les permite hacerse más responsables de su aprendizaje y ser capaces de supervisar su propio progreso</a:t>
            </a:r>
            <a:endParaRPr lang="en-US" dirty="0" smtClean="0"/>
          </a:p>
        </p:txBody>
      </p:sp>
      <p:cxnSp>
        <p:nvCxnSpPr>
          <p:cNvPr id="8" name="Conector recto de flecha 7"/>
          <p:cNvCxnSpPr/>
          <p:nvPr/>
        </p:nvCxnSpPr>
        <p:spPr>
          <a:xfrm>
            <a:off x="2613683" y="3165127"/>
            <a:ext cx="0" cy="300446"/>
          </a:xfrm>
          <a:prstGeom prst="straightConnector1">
            <a:avLst/>
          </a:prstGeom>
          <a:ln>
            <a:solidFill>
              <a:schemeClr val="accent2">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 name="Conector recto de flecha 9"/>
          <p:cNvCxnSpPr/>
          <p:nvPr/>
        </p:nvCxnSpPr>
        <p:spPr>
          <a:xfrm>
            <a:off x="8168177" y="3165127"/>
            <a:ext cx="0" cy="300446"/>
          </a:xfrm>
          <a:prstGeom prst="straightConnector1">
            <a:avLst/>
          </a:prstGeom>
          <a:ln>
            <a:solidFill>
              <a:schemeClr val="accent2">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24774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79268" y="718457"/>
            <a:ext cx="10776857" cy="4893647"/>
          </a:xfrm>
          <a:prstGeom prst="rect">
            <a:avLst/>
          </a:prstGeom>
        </p:spPr>
        <p:txBody>
          <a:bodyPr wrap="square">
            <a:spAutoFit/>
          </a:bodyPr>
          <a:lstStyle/>
          <a:p>
            <a:pPr algn="just"/>
            <a:r>
              <a:rPr lang="es-ES" sz="3200" b="1" dirty="0" smtClean="0">
                <a:solidFill>
                  <a:schemeClr val="accent2">
                    <a:lumMod val="75000"/>
                  </a:schemeClr>
                </a:solidFill>
                <a:latin typeface="Century Gothic" panose="020B0502020202020204" pitchFamily="34" charset="0"/>
                <a:ea typeface="+mj-ea"/>
                <a:cs typeface="+mj-cs"/>
              </a:rPr>
              <a:t>LA RETROALIMENTACIÓN </a:t>
            </a:r>
            <a:r>
              <a:rPr lang="es-ES" sz="2800" dirty="0"/>
              <a:t>es un </a:t>
            </a:r>
            <a:r>
              <a:rPr lang="es-ES" sz="3200" b="1" dirty="0" smtClean="0">
                <a:solidFill>
                  <a:schemeClr val="accent2">
                    <a:lumMod val="75000"/>
                  </a:schemeClr>
                </a:solidFill>
                <a:latin typeface="Century Gothic" panose="020B0502020202020204" pitchFamily="34" charset="0"/>
                <a:ea typeface="+mj-ea"/>
                <a:cs typeface="+mj-cs"/>
              </a:rPr>
              <a:t>tercer aspecto </a:t>
            </a:r>
            <a:r>
              <a:rPr lang="es-ES" sz="2800" dirty="0" smtClean="0"/>
              <a:t>clave en la evaluación formativa. Tiene como propósito que los estudiantes puedan “comprender sus modos de aprender; valorar sus procesos y resultados; y autorregular su aprendizaje” (Anijovich, 2011). Es en suma, un proceso de </a:t>
            </a:r>
            <a:r>
              <a:rPr lang="es-ES" sz="2800" b="1" dirty="0" smtClean="0"/>
              <a:t>diálogo, intercambios, demostraciones y formulación de preguntas que se da entre docente-estudiantes o entre estudiantes</a:t>
            </a:r>
            <a:r>
              <a:rPr lang="es-ES" sz="2800" dirty="0" smtClean="0"/>
              <a:t>, con la finalidad de que estos últimos puedan establecer algunas pautas para mejorar su desempeño. Lograr una retroalimentación efectiva implica que hayamos establecido con claridad los criterios de evaluación. Otros aspectos relevantes son el acopio de evidencias de aprendizaje y el análisis e interpretación de estas.</a:t>
            </a:r>
            <a:endParaRPr lang="en-US" sz="2800" dirty="0"/>
          </a:p>
        </p:txBody>
      </p:sp>
      <p:pic>
        <p:nvPicPr>
          <p:cNvPr id="3" name="Imagen 2">
            <a:extLst>
              <a:ext uri="{FF2B5EF4-FFF2-40B4-BE49-F238E27FC236}">
                <a16:creationId xmlns:a16="http://schemas.microsoft.com/office/drawing/2014/main" id="{7A73A3D9-415C-4B3B-B131-1842A4DBD4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24281" y="5181600"/>
            <a:ext cx="4069977" cy="1676400"/>
          </a:xfrm>
          <a:prstGeom prst="rect">
            <a:avLst/>
          </a:prstGeom>
          <a:ln>
            <a:noFill/>
          </a:ln>
          <a:effectLst>
            <a:softEdge rad="112500"/>
          </a:effectLst>
        </p:spPr>
      </p:pic>
    </p:spTree>
    <p:extLst>
      <p:ext uri="{BB962C8B-B14F-4D97-AF65-F5344CB8AC3E}">
        <p14:creationId xmlns:p14="http://schemas.microsoft.com/office/powerpoint/2010/main" val="10190016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63387" y="2545976"/>
            <a:ext cx="10873291" cy="3447098"/>
          </a:xfrm>
          <a:prstGeom prst="rect">
            <a:avLst/>
          </a:prstGeom>
        </p:spPr>
        <p:txBody>
          <a:bodyPr wrap="square">
            <a:spAutoFit/>
          </a:bodyPr>
          <a:lstStyle/>
          <a:p>
            <a:pPr marL="457200" indent="-457200">
              <a:buFont typeface="Arial" panose="020B0604020202020204" pitchFamily="34" charset="0"/>
              <a:buChar char="•"/>
            </a:pPr>
            <a:r>
              <a:rPr lang="es-ES" sz="3200" b="1" dirty="0" smtClean="0">
                <a:solidFill>
                  <a:schemeClr val="accent2">
                    <a:lumMod val="75000"/>
                  </a:schemeClr>
                </a:solidFill>
                <a:latin typeface="Century Gothic" panose="020B0502020202020204" pitchFamily="34" charset="0"/>
                <a:ea typeface="+mj-ea"/>
                <a:cs typeface="+mj-cs"/>
              </a:rPr>
              <a:t>USO DIAGNÓSTICO DE LA EVALUACIÓN:</a:t>
            </a:r>
          </a:p>
          <a:p>
            <a:pPr algn="just"/>
            <a:r>
              <a:rPr lang="es-ES" sz="2800" dirty="0" smtClean="0"/>
              <a:t>En el proceso educativo, la evaluación formativa cumple diversas finalidades, dependiendo del momento en que se utiliza.</a:t>
            </a:r>
          </a:p>
          <a:p>
            <a:pPr algn="just"/>
            <a:r>
              <a:rPr lang="es-ES" sz="2800" b="1" dirty="0" smtClean="0"/>
              <a:t>Aquella que se aplica en el punto de partida </a:t>
            </a:r>
            <a:r>
              <a:rPr lang="es-ES" sz="2800" dirty="0" smtClean="0"/>
              <a:t>del proceso de enseñanza nos permite identificar el nivel de desarrollo de las competencias con las que las y los estudiantes inician este proceso y que son necesarios para alcanzar los niveles de logro esperados. </a:t>
            </a:r>
          </a:p>
          <a:p>
            <a:endParaRPr lang="en-US" dirty="0"/>
          </a:p>
        </p:txBody>
      </p:sp>
      <p:pic>
        <p:nvPicPr>
          <p:cNvPr id="3" name="Imagen 2">
            <a:extLst>
              <a:ext uri="{FF2B5EF4-FFF2-40B4-BE49-F238E27FC236}">
                <a16:creationId xmlns:a16="http://schemas.microsoft.com/office/drawing/2014/main" id="{D0E501EE-8A3C-42F7-9897-A1737D0A4E2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4048" y="231875"/>
            <a:ext cx="9251576" cy="2314101"/>
          </a:xfrm>
          <a:prstGeom prst="rect">
            <a:avLst/>
          </a:prstGeom>
        </p:spPr>
      </p:pic>
    </p:spTree>
    <p:extLst>
      <p:ext uri="{BB962C8B-B14F-4D97-AF65-F5344CB8AC3E}">
        <p14:creationId xmlns:p14="http://schemas.microsoft.com/office/powerpoint/2010/main" val="28271125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83660" y="252919"/>
            <a:ext cx="11608340" cy="4339650"/>
          </a:xfrm>
          <a:prstGeom prst="rect">
            <a:avLst/>
          </a:prstGeom>
        </p:spPr>
        <p:txBody>
          <a:bodyPr wrap="square">
            <a:spAutoFit/>
          </a:bodyPr>
          <a:lstStyle/>
          <a:p>
            <a:pPr algn="just"/>
            <a:r>
              <a:rPr lang="es-ES" sz="2400" b="1" dirty="0"/>
              <a:t>Decidir</a:t>
            </a:r>
            <a:r>
              <a:rPr lang="es-ES" sz="2400" b="1" dirty="0" smtClean="0"/>
              <a:t> qué otras fuentes de información del estudiante aportan a la toma de decisiones</a:t>
            </a:r>
            <a:r>
              <a:rPr lang="es-ES" sz="2400" dirty="0" smtClean="0"/>
              <a:t>, es tarea del o de la docente quien deberá tomar en cuenta para ello los diversos escenarios en los que encuentra el o la estudiante. Algunas fuentes de información son: </a:t>
            </a:r>
          </a:p>
          <a:p>
            <a:pPr algn="just"/>
            <a:r>
              <a:rPr lang="es-ES" sz="2400" dirty="0" smtClean="0"/>
              <a:t>• Portafolios </a:t>
            </a:r>
          </a:p>
          <a:p>
            <a:pPr algn="just"/>
            <a:r>
              <a:rPr lang="es-ES" sz="2400" dirty="0" smtClean="0"/>
              <a:t>• Informe de progreso (Sistema de Apoyo a la Gestión de la Institución Educativa – SIAGIE) </a:t>
            </a:r>
          </a:p>
          <a:p>
            <a:pPr algn="just"/>
            <a:r>
              <a:rPr lang="es-ES" sz="2400" dirty="0" smtClean="0"/>
              <a:t>• Entrevista con docentes del año anterior o familias.</a:t>
            </a:r>
          </a:p>
          <a:p>
            <a:pPr marL="342900" indent="-342900" algn="just">
              <a:buFont typeface="Arial" panose="020B0604020202020204" pitchFamily="34" charset="0"/>
              <a:buChar char="•"/>
            </a:pPr>
            <a:r>
              <a:rPr lang="es-ES" sz="2400" dirty="0" smtClean="0"/>
              <a:t>Cuaderno de campo.</a:t>
            </a:r>
          </a:p>
          <a:p>
            <a:pPr algn="just"/>
            <a:endParaRPr lang="es-ES" b="1" dirty="0" smtClean="0"/>
          </a:p>
          <a:p>
            <a:pPr algn="just"/>
            <a:endParaRPr lang="es-ES" b="1" dirty="0"/>
          </a:p>
          <a:p>
            <a:pPr algn="just"/>
            <a:endParaRPr lang="es-ES" b="1" dirty="0" smtClean="0"/>
          </a:p>
          <a:p>
            <a:pPr algn="just"/>
            <a:endParaRPr lang="es-ES" dirty="0" smtClean="0"/>
          </a:p>
          <a:p>
            <a:pPr algn="just"/>
            <a:endParaRPr lang="es-ES" dirty="0"/>
          </a:p>
          <a:p>
            <a:pPr algn="just"/>
            <a:endParaRPr lang="es-ES" dirty="0" smtClean="0"/>
          </a:p>
        </p:txBody>
      </p:sp>
      <p:sp>
        <p:nvSpPr>
          <p:cNvPr id="3" name="Rectángulo 2"/>
          <p:cNvSpPr/>
          <p:nvPr/>
        </p:nvSpPr>
        <p:spPr>
          <a:xfrm>
            <a:off x="3393078" y="3239587"/>
            <a:ext cx="4487090" cy="222069"/>
          </a:xfrm>
          <a:prstGeom prst="rect">
            <a:avLst/>
          </a:prstGeom>
          <a:solidFill>
            <a:schemeClr val="accent3">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smtClean="0"/>
              <a:t>INICIO DEL AÑO 2022</a:t>
            </a:r>
          </a:p>
        </p:txBody>
      </p:sp>
      <p:sp>
        <p:nvSpPr>
          <p:cNvPr id="4" name="Rectángulo redondeado 3"/>
          <p:cNvSpPr/>
          <p:nvPr/>
        </p:nvSpPr>
        <p:spPr>
          <a:xfrm>
            <a:off x="1397725" y="4023359"/>
            <a:ext cx="1807564" cy="1972491"/>
          </a:xfrm>
          <a:prstGeom prst="roundRect">
            <a:avLst/>
          </a:prstGeom>
          <a:solidFill>
            <a:schemeClr val="accent2">
              <a:lumMod val="20000"/>
              <a:lumOff val="8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dirty="0" smtClean="0">
                <a:solidFill>
                  <a:schemeClr val="tx1"/>
                </a:solidFill>
              </a:rPr>
              <a:t>Reviso estándares y desempeños de competencias seleccionadas 2021 – 2022</a:t>
            </a:r>
            <a:r>
              <a:rPr lang="es-ES" dirty="0" smtClean="0"/>
              <a:t>.</a:t>
            </a:r>
          </a:p>
        </p:txBody>
      </p:sp>
      <p:sp>
        <p:nvSpPr>
          <p:cNvPr id="6" name="Rectángulo redondeado 5"/>
          <p:cNvSpPr/>
          <p:nvPr/>
        </p:nvSpPr>
        <p:spPr>
          <a:xfrm>
            <a:off x="3205289" y="3892730"/>
            <a:ext cx="1850037" cy="2103120"/>
          </a:xfrm>
          <a:prstGeom prst="roundRect">
            <a:avLst/>
          </a:prstGeom>
          <a:solidFill>
            <a:schemeClr val="accent4">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dirty="0" smtClean="0">
                <a:solidFill>
                  <a:schemeClr val="tx1"/>
                </a:solidFill>
              </a:rPr>
              <a:t>Reviso el informe de Progreso 2021 – SIAGIE de mis estudiantes. Identifico los niveles de logro. </a:t>
            </a:r>
          </a:p>
        </p:txBody>
      </p:sp>
      <p:sp>
        <p:nvSpPr>
          <p:cNvPr id="7" name="Rectángulo redondeado 6"/>
          <p:cNvSpPr/>
          <p:nvPr/>
        </p:nvSpPr>
        <p:spPr>
          <a:xfrm>
            <a:off x="6557555" y="3892731"/>
            <a:ext cx="1678570" cy="2103119"/>
          </a:xfrm>
          <a:prstGeom prst="roundRect">
            <a:avLst/>
          </a:prstGeom>
          <a:solidFill>
            <a:schemeClr val="accent6">
              <a:lumMod val="20000"/>
              <a:lumOff val="8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dirty="0" smtClean="0">
                <a:solidFill>
                  <a:schemeClr val="tx1"/>
                </a:solidFill>
              </a:rPr>
              <a:t>Entrevista al docente del año anterior y la familia.</a:t>
            </a:r>
          </a:p>
        </p:txBody>
      </p:sp>
      <p:sp>
        <p:nvSpPr>
          <p:cNvPr id="8" name="Rectángulo redondeado 7"/>
          <p:cNvSpPr/>
          <p:nvPr/>
        </p:nvSpPr>
        <p:spPr>
          <a:xfrm>
            <a:off x="8236125" y="3892731"/>
            <a:ext cx="2383978" cy="21031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dirty="0" smtClean="0">
                <a:solidFill>
                  <a:schemeClr val="tx1"/>
                </a:solidFill>
              </a:rPr>
              <a:t>¿Qué competencias evaluaré en mis estudiantes? ¿Qué información requiero? </a:t>
            </a:r>
            <a:r>
              <a:rPr lang="en-US" dirty="0" smtClean="0">
                <a:solidFill>
                  <a:schemeClr val="tx1"/>
                </a:solidFill>
              </a:rPr>
              <a:t>Planteo actividades de aprendizaje para </a:t>
            </a:r>
            <a:r>
              <a:rPr lang="en-US" dirty="0" err="1" smtClean="0">
                <a:solidFill>
                  <a:schemeClr val="tx1"/>
                </a:solidFill>
              </a:rPr>
              <a:t>evaluar</a:t>
            </a:r>
            <a:r>
              <a:rPr lang="en-US" dirty="0" smtClean="0">
                <a:solidFill>
                  <a:schemeClr val="tx1"/>
                </a:solidFill>
              </a:rPr>
              <a:t>. </a:t>
            </a:r>
            <a:endParaRPr lang="en-US" b="1" dirty="0">
              <a:solidFill>
                <a:schemeClr val="tx1"/>
              </a:solidFill>
            </a:endParaRPr>
          </a:p>
        </p:txBody>
      </p:sp>
      <p:sp>
        <p:nvSpPr>
          <p:cNvPr id="9" name="Rectángulo redondeado 8"/>
          <p:cNvSpPr/>
          <p:nvPr/>
        </p:nvSpPr>
        <p:spPr>
          <a:xfrm>
            <a:off x="5041170" y="3903615"/>
            <a:ext cx="1502228" cy="2103119"/>
          </a:xfrm>
          <a:prstGeom prst="roundRect">
            <a:avLst/>
          </a:prstGeom>
          <a:solidFill>
            <a:schemeClr val="accent5">
              <a:lumMod val="20000"/>
              <a:lumOff val="8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dirty="0" smtClean="0">
                <a:solidFill>
                  <a:schemeClr val="tx1"/>
                </a:solidFill>
              </a:rPr>
              <a:t>¿Tiene su portafolio 2021? </a:t>
            </a:r>
            <a:r>
              <a:rPr lang="es-ES" dirty="0" smtClean="0">
                <a:solidFill>
                  <a:schemeClr val="tx1"/>
                </a:solidFill>
              </a:rPr>
              <a:t>Analizo las evidencias y determino su progreso.</a:t>
            </a:r>
          </a:p>
        </p:txBody>
      </p:sp>
      <p:sp>
        <p:nvSpPr>
          <p:cNvPr id="14" name="Cerrar corchete 13"/>
          <p:cNvSpPr/>
          <p:nvPr/>
        </p:nvSpPr>
        <p:spPr>
          <a:xfrm rot="5400000" flipV="1">
            <a:off x="5698673" y="2543993"/>
            <a:ext cx="306981" cy="7210698"/>
          </a:xfrm>
          <a:prstGeom prst="rightBracket">
            <a:avLst/>
          </a:prstGeom>
          <a:ln w="381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1" name="Conector recto 20"/>
          <p:cNvCxnSpPr>
            <a:stCxn id="6" idx="2"/>
          </p:cNvCxnSpPr>
          <p:nvPr/>
        </p:nvCxnSpPr>
        <p:spPr>
          <a:xfrm flipH="1">
            <a:off x="4130307" y="5995850"/>
            <a:ext cx="1" cy="293919"/>
          </a:xfrm>
          <a:prstGeom prst="line">
            <a:avLst/>
          </a:prstGeom>
          <a:ln w="381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8" name="Rectángulo 27"/>
          <p:cNvSpPr/>
          <p:nvPr/>
        </p:nvSpPr>
        <p:spPr>
          <a:xfrm>
            <a:off x="1397725" y="6482143"/>
            <a:ext cx="8921932" cy="369332"/>
          </a:xfrm>
          <a:prstGeom prst="rect">
            <a:avLst/>
          </a:prstGeom>
          <a:ln w="38100">
            <a:solidFill>
              <a:schemeClr val="accent2">
                <a:lumMod val="60000"/>
                <a:lumOff val="40000"/>
              </a:schemeClr>
            </a:solidFill>
          </a:ln>
        </p:spPr>
        <p:txBody>
          <a:bodyPr wrap="square">
            <a:spAutoFit/>
          </a:bodyPr>
          <a:lstStyle/>
          <a:p>
            <a:r>
              <a:rPr lang="es-ES" dirty="0" smtClean="0"/>
              <a:t>Toma de decisiones del docente para ayudar al estudiante a progresar</a:t>
            </a:r>
            <a:endParaRPr lang="en-US" dirty="0"/>
          </a:p>
        </p:txBody>
      </p:sp>
      <p:cxnSp>
        <p:nvCxnSpPr>
          <p:cNvPr id="33" name="Conector recto 32"/>
          <p:cNvCxnSpPr/>
          <p:nvPr/>
        </p:nvCxnSpPr>
        <p:spPr>
          <a:xfrm flipH="1">
            <a:off x="5734182" y="6015446"/>
            <a:ext cx="1" cy="293919"/>
          </a:xfrm>
          <a:prstGeom prst="line">
            <a:avLst/>
          </a:prstGeom>
          <a:ln w="381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flipH="1">
            <a:off x="7331524" y="6008918"/>
            <a:ext cx="1" cy="293919"/>
          </a:xfrm>
          <a:prstGeom prst="line">
            <a:avLst/>
          </a:prstGeom>
          <a:ln w="381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7" name="Cerrar corchete 36"/>
          <p:cNvSpPr/>
          <p:nvPr/>
        </p:nvSpPr>
        <p:spPr>
          <a:xfrm rot="16200000" flipV="1">
            <a:off x="5738045" y="218463"/>
            <a:ext cx="389871" cy="7163335"/>
          </a:xfrm>
          <a:prstGeom prst="rightBracket">
            <a:avLst/>
          </a:prstGeom>
          <a:ln w="381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8" name="Conector recto 37"/>
          <p:cNvCxnSpPr/>
          <p:nvPr/>
        </p:nvCxnSpPr>
        <p:spPr>
          <a:xfrm flipH="1">
            <a:off x="4139014" y="3587927"/>
            <a:ext cx="1" cy="293919"/>
          </a:xfrm>
          <a:prstGeom prst="line">
            <a:avLst/>
          </a:prstGeom>
          <a:ln w="381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9" name="Conector recto 38"/>
          <p:cNvCxnSpPr/>
          <p:nvPr/>
        </p:nvCxnSpPr>
        <p:spPr>
          <a:xfrm flipH="1">
            <a:off x="5886582" y="3581402"/>
            <a:ext cx="1" cy="293919"/>
          </a:xfrm>
          <a:prstGeom prst="line">
            <a:avLst/>
          </a:prstGeom>
          <a:ln w="381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0" name="Conector recto 39"/>
          <p:cNvCxnSpPr/>
          <p:nvPr/>
        </p:nvCxnSpPr>
        <p:spPr>
          <a:xfrm flipH="1">
            <a:off x="7392483" y="3627119"/>
            <a:ext cx="1" cy="293919"/>
          </a:xfrm>
          <a:prstGeom prst="line">
            <a:avLst/>
          </a:prstGeom>
          <a:ln w="381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075597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656</TotalTime>
  <Words>1832</Words>
  <Application>Microsoft Office PowerPoint</Application>
  <PresentationFormat>Panorámica</PresentationFormat>
  <Paragraphs>161</Paragraphs>
  <Slides>29</Slides>
  <Notes>19</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29</vt:i4>
      </vt:variant>
    </vt:vector>
  </HeadingPairs>
  <TitlesOfParts>
    <vt:vector size="38" baseType="lpstr">
      <vt:lpstr>Arial</vt:lpstr>
      <vt:lpstr>Barlow</vt:lpstr>
      <vt:lpstr>Barlow Semi Condensed</vt:lpstr>
      <vt:lpstr>Barlow Semi Condensed Light</vt:lpstr>
      <vt:lpstr>Calibri</vt:lpstr>
      <vt:lpstr>Calibri Light</vt:lpstr>
      <vt:lpstr>Century Gothic</vt:lpstr>
      <vt:lpstr>Denk One</vt:lpstr>
      <vt:lpstr>Tema de Office</vt:lpstr>
      <vt:lpstr>EVALUACIÓN DIAGNÓSTICA PARA EL NIVEL DE EDUCACIÓN INICIAL EVALUAMOS PARA DIAGNOSTICAR  </vt:lpstr>
      <vt:lpstr>PROPÓSITO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Determinar qué instrumentos me permitirán tener un diagnóstico de los niños y las niñas.</vt:lpstr>
      <vt:lpstr>Presentación de PowerPoint</vt:lpstr>
      <vt:lpstr>Informe del progreso de años anteriores</vt:lpstr>
      <vt:lpstr>Entrevista con la familia.</vt:lpstr>
      <vt:lpstr>Presentación de PowerPoint</vt:lpstr>
      <vt:lpstr>Presentación de PowerPoint</vt:lpstr>
      <vt:lpstr>Presentación de PowerPoint</vt:lpstr>
      <vt:lpstr>Presentación de PowerPoint</vt:lpstr>
      <vt:lpstr>Analizar y describir la información recogida.</vt:lpstr>
      <vt:lpstr>Presentación de PowerPoint</vt:lpstr>
    </vt:vector>
  </TitlesOfParts>
  <Company>Dixguel03</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user</dc:creator>
  <cp:lastModifiedBy>user</cp:lastModifiedBy>
  <cp:revision>31</cp:revision>
  <dcterms:created xsi:type="dcterms:W3CDTF">2022-03-07T09:23:36Z</dcterms:created>
  <dcterms:modified xsi:type="dcterms:W3CDTF">2022-03-10T02:53:23Z</dcterms:modified>
</cp:coreProperties>
</file>