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62" r:id="rId6"/>
    <p:sldId id="263" r:id="rId7"/>
    <p:sldId id="264" r:id="rId8"/>
    <p:sldId id="266" r:id="rId9"/>
    <p:sldId id="267" r:id="rId10"/>
    <p:sldId id="268" r:id="rId11"/>
    <p:sldId id="269" r:id="rId12"/>
    <p:sldId id="270" r:id="rId13"/>
    <p:sldId id="271" r:id="rId14"/>
    <p:sldId id="272" r:id="rId15"/>
    <p:sldId id="276" r:id="rId16"/>
    <p:sldId id="273" r:id="rId17"/>
    <p:sldId id="284" r:id="rId18"/>
    <p:sldId id="274" r:id="rId19"/>
    <p:sldId id="275"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306" r:id="rId39"/>
    <p:sldId id="307" r:id="rId40"/>
    <p:sldId id="308" r:id="rId41"/>
    <p:sldId id="297" r:id="rId42"/>
    <p:sldId id="309" r:id="rId43"/>
    <p:sldId id="277" r:id="rId4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E67C2-82BA-4836-ADFD-C5DB665B525E}"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PE"/>
        </a:p>
      </dgm:t>
    </dgm:pt>
    <dgm:pt modelId="{D9B470AD-16B8-4036-BCDE-24035714D50B}">
      <dgm:prSet phldrT="[Texto]" custT="1"/>
      <dgm:spPr/>
      <dgm:t>
        <a:bodyPr/>
        <a:lstStyle/>
        <a:p>
          <a:r>
            <a:rPr lang="es-PE" sz="1600" b="1" dirty="0">
              <a:solidFill>
                <a:schemeClr val="tx1"/>
              </a:solidFill>
            </a:rPr>
            <a:t>Prioridad 1.</a:t>
          </a:r>
          <a:r>
            <a:rPr lang="es-PE" sz="1600" dirty="0">
              <a:solidFill>
                <a:schemeClr val="tx1"/>
              </a:solidFill>
            </a:rPr>
            <a:t>   Estudiantes con NNE asociadas a discapacidad leve o moderada </a:t>
          </a:r>
        </a:p>
      </dgm:t>
    </dgm:pt>
    <dgm:pt modelId="{69CCC8F5-7771-4F69-8AD0-44244DBA6D57}" type="parTrans" cxnId="{0713A028-CEAD-4982-BE04-BE59D8BCC555}">
      <dgm:prSet/>
      <dgm:spPr/>
      <dgm:t>
        <a:bodyPr/>
        <a:lstStyle/>
        <a:p>
          <a:endParaRPr lang="es-PE" sz="1600">
            <a:solidFill>
              <a:schemeClr val="tx1"/>
            </a:solidFill>
          </a:endParaRPr>
        </a:p>
      </dgm:t>
    </dgm:pt>
    <dgm:pt modelId="{AFCE836C-F834-4309-BDB8-610D9FB70E0D}" type="sibTrans" cxnId="{0713A028-CEAD-4982-BE04-BE59D8BCC555}">
      <dgm:prSet/>
      <dgm:spPr/>
      <dgm:t>
        <a:bodyPr/>
        <a:lstStyle/>
        <a:p>
          <a:endParaRPr lang="es-PE" sz="1600">
            <a:solidFill>
              <a:schemeClr val="tx1"/>
            </a:solidFill>
          </a:endParaRPr>
        </a:p>
      </dgm:t>
    </dgm:pt>
    <dgm:pt modelId="{4042C5FA-4BC6-4077-B19B-9FC9FF99559C}">
      <dgm:prSet phldrT="[Texto]" custT="1"/>
      <dgm:spPr/>
      <dgm:t>
        <a:bodyPr/>
        <a:lstStyle/>
        <a:p>
          <a:r>
            <a:rPr lang="es-PE" sz="1600" b="1" dirty="0">
              <a:solidFill>
                <a:schemeClr val="tx1"/>
              </a:solidFill>
            </a:rPr>
            <a:t>Prioridad 2.</a:t>
          </a:r>
          <a:r>
            <a:rPr lang="es-PE" sz="1600" dirty="0">
              <a:solidFill>
                <a:schemeClr val="tx1"/>
              </a:solidFill>
            </a:rPr>
            <a:t> Matrícula de estudiantes por continuidad</a:t>
          </a:r>
        </a:p>
      </dgm:t>
    </dgm:pt>
    <dgm:pt modelId="{31829912-1BF0-41D3-8A87-1C3CACF1BBD8}" type="parTrans" cxnId="{8744384C-D584-4576-9661-A301592D416D}">
      <dgm:prSet/>
      <dgm:spPr/>
      <dgm:t>
        <a:bodyPr/>
        <a:lstStyle/>
        <a:p>
          <a:endParaRPr lang="es-PE" sz="1600">
            <a:solidFill>
              <a:schemeClr val="tx1"/>
            </a:solidFill>
          </a:endParaRPr>
        </a:p>
      </dgm:t>
    </dgm:pt>
    <dgm:pt modelId="{96F8055A-A6C7-45AF-9020-7F95ED38D269}" type="sibTrans" cxnId="{8744384C-D584-4576-9661-A301592D416D}">
      <dgm:prSet/>
      <dgm:spPr/>
      <dgm:t>
        <a:bodyPr/>
        <a:lstStyle/>
        <a:p>
          <a:endParaRPr lang="es-PE" sz="1600">
            <a:solidFill>
              <a:schemeClr val="tx1"/>
            </a:solidFill>
          </a:endParaRPr>
        </a:p>
      </dgm:t>
    </dgm:pt>
    <dgm:pt modelId="{2E1EDE09-B9C1-47D8-B6D2-84C5B34D5706}">
      <dgm:prSet phldrT="[Texto]" custT="1"/>
      <dgm:spPr/>
      <dgm:t>
        <a:bodyPr/>
        <a:lstStyle/>
        <a:p>
          <a:r>
            <a:rPr lang="es-PE" sz="1600" b="1" dirty="0">
              <a:solidFill>
                <a:schemeClr val="tx1"/>
              </a:solidFill>
            </a:rPr>
            <a:t>Prioridad 3.</a:t>
          </a:r>
          <a:r>
            <a:rPr lang="es-PE" sz="1600" dirty="0">
              <a:solidFill>
                <a:schemeClr val="tx1"/>
              </a:solidFill>
            </a:rPr>
            <a:t> Contar con hermanos en la misma institución educativa </a:t>
          </a:r>
        </a:p>
      </dgm:t>
    </dgm:pt>
    <dgm:pt modelId="{D5394A67-D3A1-4140-BB92-A1F251019AF9}" type="parTrans" cxnId="{69842ACA-5CF0-4A9B-B9F6-9205E23FF7C8}">
      <dgm:prSet/>
      <dgm:spPr/>
      <dgm:t>
        <a:bodyPr/>
        <a:lstStyle/>
        <a:p>
          <a:endParaRPr lang="es-PE" sz="1600">
            <a:solidFill>
              <a:schemeClr val="tx1"/>
            </a:solidFill>
          </a:endParaRPr>
        </a:p>
      </dgm:t>
    </dgm:pt>
    <dgm:pt modelId="{E424DF0D-311C-4945-B94D-EEDD741435AE}" type="sibTrans" cxnId="{69842ACA-5CF0-4A9B-B9F6-9205E23FF7C8}">
      <dgm:prSet/>
      <dgm:spPr/>
      <dgm:t>
        <a:bodyPr/>
        <a:lstStyle/>
        <a:p>
          <a:endParaRPr lang="es-PE" sz="1600">
            <a:solidFill>
              <a:schemeClr val="tx1"/>
            </a:solidFill>
          </a:endParaRPr>
        </a:p>
      </dgm:t>
    </dgm:pt>
    <dgm:pt modelId="{FDC88C1C-16D0-42D1-BA1B-779E4818E29C}">
      <dgm:prSet phldrT="[Texto]" custT="1"/>
      <dgm:spPr/>
      <dgm:t>
        <a:bodyPr/>
        <a:lstStyle/>
        <a:p>
          <a:r>
            <a:rPr lang="es-PE" sz="1600" b="1" dirty="0">
              <a:solidFill>
                <a:schemeClr val="tx1"/>
              </a:solidFill>
            </a:rPr>
            <a:t>Prioridad 4.</a:t>
          </a:r>
          <a:r>
            <a:rPr lang="es-PE" sz="1600" dirty="0">
              <a:solidFill>
                <a:schemeClr val="tx1"/>
              </a:solidFill>
            </a:rPr>
            <a:t> Hijos del personal que laboran en la Institución Educativa</a:t>
          </a:r>
        </a:p>
      </dgm:t>
    </dgm:pt>
    <dgm:pt modelId="{1BD9BD3B-C05F-439F-BF5B-A2FE7E4B3FA0}" type="parTrans" cxnId="{720107A8-3AA4-45A7-BBE6-BEF450808B19}">
      <dgm:prSet/>
      <dgm:spPr/>
      <dgm:t>
        <a:bodyPr/>
        <a:lstStyle/>
        <a:p>
          <a:endParaRPr lang="es-PE" sz="1600">
            <a:solidFill>
              <a:schemeClr val="tx1"/>
            </a:solidFill>
          </a:endParaRPr>
        </a:p>
      </dgm:t>
    </dgm:pt>
    <dgm:pt modelId="{BC2EC4D9-A5D9-4E26-8476-BD3F969FDD12}" type="sibTrans" cxnId="{720107A8-3AA4-45A7-BBE6-BEF450808B19}">
      <dgm:prSet/>
      <dgm:spPr/>
      <dgm:t>
        <a:bodyPr/>
        <a:lstStyle/>
        <a:p>
          <a:endParaRPr lang="es-PE" sz="1600">
            <a:solidFill>
              <a:schemeClr val="tx1"/>
            </a:solidFill>
          </a:endParaRPr>
        </a:p>
      </dgm:t>
    </dgm:pt>
    <dgm:pt modelId="{4E961064-0CBE-4857-B823-A73204E70682}">
      <dgm:prSet phldrT="[Texto]" custT="1"/>
      <dgm:spPr/>
      <dgm:t>
        <a:bodyPr/>
        <a:lstStyle/>
        <a:p>
          <a:r>
            <a:rPr lang="es-PE" sz="1600" b="1" dirty="0">
              <a:solidFill>
                <a:schemeClr val="tx1"/>
              </a:solidFill>
            </a:rPr>
            <a:t>Prioridad 5.</a:t>
          </a:r>
          <a:r>
            <a:rPr lang="es-PE" sz="1600" dirty="0">
              <a:solidFill>
                <a:schemeClr val="tx1"/>
              </a:solidFill>
            </a:rPr>
            <a:t> Residencia en el ámbito de la institución educativa</a:t>
          </a:r>
        </a:p>
      </dgm:t>
    </dgm:pt>
    <dgm:pt modelId="{A7535628-D472-48DC-B103-DE6BBF0094DE}" type="parTrans" cxnId="{5E896A2B-EA8C-4D1B-861F-1AFFC881F8BC}">
      <dgm:prSet/>
      <dgm:spPr/>
      <dgm:t>
        <a:bodyPr/>
        <a:lstStyle/>
        <a:p>
          <a:endParaRPr lang="es-PE" sz="1600">
            <a:solidFill>
              <a:schemeClr val="tx1"/>
            </a:solidFill>
          </a:endParaRPr>
        </a:p>
      </dgm:t>
    </dgm:pt>
    <dgm:pt modelId="{D4992C08-7172-4D03-9B17-0AA34F398552}" type="sibTrans" cxnId="{5E896A2B-EA8C-4D1B-861F-1AFFC881F8BC}">
      <dgm:prSet/>
      <dgm:spPr/>
      <dgm:t>
        <a:bodyPr/>
        <a:lstStyle/>
        <a:p>
          <a:endParaRPr lang="es-PE" sz="1600">
            <a:solidFill>
              <a:schemeClr val="tx1"/>
            </a:solidFill>
          </a:endParaRPr>
        </a:p>
      </dgm:t>
    </dgm:pt>
    <dgm:pt modelId="{624E1907-EE33-439A-B604-1AF34E01F781}">
      <dgm:prSet phldrT="[Texto]" custT="1"/>
      <dgm:spPr/>
      <dgm:t>
        <a:bodyPr/>
        <a:lstStyle/>
        <a:p>
          <a:r>
            <a:rPr lang="es-PE" sz="1600" b="1" dirty="0">
              <a:solidFill>
                <a:schemeClr val="tx1"/>
              </a:solidFill>
            </a:rPr>
            <a:t>Prioridad 6. </a:t>
          </a:r>
          <a:r>
            <a:rPr lang="es-PE" sz="1600" dirty="0">
              <a:solidFill>
                <a:schemeClr val="tx1"/>
              </a:solidFill>
            </a:rPr>
            <a:t>Sorteo público </a:t>
          </a:r>
        </a:p>
      </dgm:t>
    </dgm:pt>
    <dgm:pt modelId="{983625BB-26C1-4AEF-B0E6-97257AAB8900}" type="parTrans" cxnId="{FE54D6E3-445B-40A7-A46C-A83833B1D5E0}">
      <dgm:prSet/>
      <dgm:spPr/>
      <dgm:t>
        <a:bodyPr/>
        <a:lstStyle/>
        <a:p>
          <a:endParaRPr lang="es-PE" sz="1600">
            <a:solidFill>
              <a:schemeClr val="tx1"/>
            </a:solidFill>
          </a:endParaRPr>
        </a:p>
      </dgm:t>
    </dgm:pt>
    <dgm:pt modelId="{C9466106-54F0-4DEF-9D82-ED691B465CEC}" type="sibTrans" cxnId="{FE54D6E3-445B-40A7-A46C-A83833B1D5E0}">
      <dgm:prSet/>
      <dgm:spPr/>
      <dgm:t>
        <a:bodyPr/>
        <a:lstStyle/>
        <a:p>
          <a:endParaRPr lang="es-PE" sz="1600">
            <a:solidFill>
              <a:schemeClr val="tx1"/>
            </a:solidFill>
          </a:endParaRPr>
        </a:p>
      </dgm:t>
    </dgm:pt>
    <dgm:pt modelId="{A4C74A92-4A98-4F20-B783-214921C59C59}" type="pres">
      <dgm:prSet presAssocID="{CBDE67C2-82BA-4836-ADFD-C5DB665B525E}" presName="cycle" presStyleCnt="0">
        <dgm:presLayoutVars>
          <dgm:dir/>
          <dgm:resizeHandles val="exact"/>
        </dgm:presLayoutVars>
      </dgm:prSet>
      <dgm:spPr/>
    </dgm:pt>
    <dgm:pt modelId="{A7F66142-34B5-4522-8F76-BDE7F5A02328}" type="pres">
      <dgm:prSet presAssocID="{D9B470AD-16B8-4036-BCDE-24035714D50B}" presName="node" presStyleLbl="node1" presStyleIdx="0" presStyleCnt="6" custScaleX="252035">
        <dgm:presLayoutVars>
          <dgm:bulletEnabled val="1"/>
        </dgm:presLayoutVars>
      </dgm:prSet>
      <dgm:spPr/>
    </dgm:pt>
    <dgm:pt modelId="{640E4D5D-A807-4452-8B43-2F19176E9B74}" type="pres">
      <dgm:prSet presAssocID="{D9B470AD-16B8-4036-BCDE-24035714D50B}" presName="spNode" presStyleCnt="0"/>
      <dgm:spPr/>
    </dgm:pt>
    <dgm:pt modelId="{B7E611EA-8E56-4983-A926-CB68B8E87FC5}" type="pres">
      <dgm:prSet presAssocID="{AFCE836C-F834-4309-BDB8-610D9FB70E0D}" presName="sibTrans" presStyleLbl="sibTrans1D1" presStyleIdx="0" presStyleCnt="6"/>
      <dgm:spPr/>
    </dgm:pt>
    <dgm:pt modelId="{AB685081-7BB5-4134-8D97-AADB5C437063}" type="pres">
      <dgm:prSet presAssocID="{4042C5FA-4BC6-4077-B19B-9FC9FF99559C}" presName="node" presStyleLbl="node1" presStyleIdx="1" presStyleCnt="6" custScaleX="180479" custRadScaleRad="95763" custRadScaleInc="22290">
        <dgm:presLayoutVars>
          <dgm:bulletEnabled val="1"/>
        </dgm:presLayoutVars>
      </dgm:prSet>
      <dgm:spPr/>
    </dgm:pt>
    <dgm:pt modelId="{4D02C45B-8706-4706-AB54-B5F2FC9E8666}" type="pres">
      <dgm:prSet presAssocID="{4042C5FA-4BC6-4077-B19B-9FC9FF99559C}" presName="spNode" presStyleCnt="0"/>
      <dgm:spPr/>
    </dgm:pt>
    <dgm:pt modelId="{B9B9BA80-318C-46C9-A80A-84291B1A74C4}" type="pres">
      <dgm:prSet presAssocID="{96F8055A-A6C7-45AF-9020-7F95ED38D269}" presName="sibTrans" presStyleLbl="sibTrans1D1" presStyleIdx="1" presStyleCnt="6"/>
      <dgm:spPr/>
    </dgm:pt>
    <dgm:pt modelId="{8B8E0B2F-71BB-409E-981A-A594CEA7CB1F}" type="pres">
      <dgm:prSet presAssocID="{2E1EDE09-B9C1-47D8-B6D2-84C5B34D5706}" presName="node" presStyleLbl="node1" presStyleIdx="2" presStyleCnt="6" custScaleX="241149" custRadScaleRad="95944" custRadScaleInc="-50253">
        <dgm:presLayoutVars>
          <dgm:bulletEnabled val="1"/>
        </dgm:presLayoutVars>
      </dgm:prSet>
      <dgm:spPr/>
    </dgm:pt>
    <dgm:pt modelId="{246F4984-117F-4597-A871-BC88CA509191}" type="pres">
      <dgm:prSet presAssocID="{2E1EDE09-B9C1-47D8-B6D2-84C5B34D5706}" presName="spNode" presStyleCnt="0"/>
      <dgm:spPr/>
    </dgm:pt>
    <dgm:pt modelId="{C95695E7-A71C-4FF6-BCF3-13FF9E8A1219}" type="pres">
      <dgm:prSet presAssocID="{E424DF0D-311C-4945-B94D-EEDD741435AE}" presName="sibTrans" presStyleLbl="sibTrans1D1" presStyleIdx="2" presStyleCnt="6"/>
      <dgm:spPr/>
    </dgm:pt>
    <dgm:pt modelId="{A066E943-6944-4C74-A197-380659B2D513}" type="pres">
      <dgm:prSet presAssocID="{FDC88C1C-16D0-42D1-BA1B-779E4818E29C}" presName="node" presStyleLbl="node1" presStyleIdx="3" presStyleCnt="6" custScaleX="245437">
        <dgm:presLayoutVars>
          <dgm:bulletEnabled val="1"/>
        </dgm:presLayoutVars>
      </dgm:prSet>
      <dgm:spPr/>
    </dgm:pt>
    <dgm:pt modelId="{7024DC00-A15E-461F-9B88-309A2FE01499}" type="pres">
      <dgm:prSet presAssocID="{FDC88C1C-16D0-42D1-BA1B-779E4818E29C}" presName="spNode" presStyleCnt="0"/>
      <dgm:spPr/>
    </dgm:pt>
    <dgm:pt modelId="{632D792B-30F0-4F33-BCDB-22373B682157}" type="pres">
      <dgm:prSet presAssocID="{BC2EC4D9-A5D9-4E26-8476-BD3F969FDD12}" presName="sibTrans" presStyleLbl="sibTrans1D1" presStyleIdx="3" presStyleCnt="6"/>
      <dgm:spPr/>
    </dgm:pt>
    <dgm:pt modelId="{5022A0DA-1966-4A0D-A292-DCE1B955BAB4}" type="pres">
      <dgm:prSet presAssocID="{4E961064-0CBE-4857-B823-A73204E70682}" presName="node" presStyleLbl="node1" presStyleIdx="4" presStyleCnt="6" custScaleX="239622" custRadScaleRad="97867" custRadScaleInc="52293">
        <dgm:presLayoutVars>
          <dgm:bulletEnabled val="1"/>
        </dgm:presLayoutVars>
      </dgm:prSet>
      <dgm:spPr/>
    </dgm:pt>
    <dgm:pt modelId="{B14DFA26-82AE-4FD8-9137-5335CECFBADA}" type="pres">
      <dgm:prSet presAssocID="{4E961064-0CBE-4857-B823-A73204E70682}" presName="spNode" presStyleCnt="0"/>
      <dgm:spPr/>
    </dgm:pt>
    <dgm:pt modelId="{721F45B0-083D-4669-BA10-5B4EB3C0D290}" type="pres">
      <dgm:prSet presAssocID="{D4992C08-7172-4D03-9B17-0AA34F398552}" presName="sibTrans" presStyleLbl="sibTrans1D1" presStyleIdx="4" presStyleCnt="6"/>
      <dgm:spPr/>
    </dgm:pt>
    <dgm:pt modelId="{064F1C56-110E-4ACA-9CF7-2FBACDD8E32B}" type="pres">
      <dgm:prSet presAssocID="{624E1907-EE33-439A-B604-1AF34E01F781}" presName="node" presStyleLbl="node1" presStyleIdx="5" presStyleCnt="6" custScaleX="179864" custRadScaleRad="92456" custRadScaleInc="-17374">
        <dgm:presLayoutVars>
          <dgm:bulletEnabled val="1"/>
        </dgm:presLayoutVars>
      </dgm:prSet>
      <dgm:spPr/>
    </dgm:pt>
    <dgm:pt modelId="{0E737A48-3D13-411D-A30C-275012EFED89}" type="pres">
      <dgm:prSet presAssocID="{624E1907-EE33-439A-B604-1AF34E01F781}" presName="spNode" presStyleCnt="0"/>
      <dgm:spPr/>
    </dgm:pt>
    <dgm:pt modelId="{8F20148F-5D73-455D-921B-8F75A1545F1A}" type="pres">
      <dgm:prSet presAssocID="{C9466106-54F0-4DEF-9D82-ED691B465CEC}" presName="sibTrans" presStyleLbl="sibTrans1D1" presStyleIdx="5" presStyleCnt="6"/>
      <dgm:spPr/>
    </dgm:pt>
  </dgm:ptLst>
  <dgm:cxnLst>
    <dgm:cxn modelId="{367EBC1F-792F-4E45-B389-D6AFDC75E0CF}" type="presOf" srcId="{4E961064-0CBE-4857-B823-A73204E70682}" destId="{5022A0DA-1966-4A0D-A292-DCE1B955BAB4}" srcOrd="0" destOrd="0" presId="urn:microsoft.com/office/officeart/2005/8/layout/cycle6"/>
    <dgm:cxn modelId="{0713A028-CEAD-4982-BE04-BE59D8BCC555}" srcId="{CBDE67C2-82BA-4836-ADFD-C5DB665B525E}" destId="{D9B470AD-16B8-4036-BCDE-24035714D50B}" srcOrd="0" destOrd="0" parTransId="{69CCC8F5-7771-4F69-8AD0-44244DBA6D57}" sibTransId="{AFCE836C-F834-4309-BDB8-610D9FB70E0D}"/>
    <dgm:cxn modelId="{5E896A2B-EA8C-4D1B-861F-1AFFC881F8BC}" srcId="{CBDE67C2-82BA-4836-ADFD-C5DB665B525E}" destId="{4E961064-0CBE-4857-B823-A73204E70682}" srcOrd="4" destOrd="0" parTransId="{A7535628-D472-48DC-B103-DE6BBF0094DE}" sibTransId="{D4992C08-7172-4D03-9B17-0AA34F398552}"/>
    <dgm:cxn modelId="{88A4463C-298A-4DCC-BA73-5FF9323C2662}" type="presOf" srcId="{2E1EDE09-B9C1-47D8-B6D2-84C5B34D5706}" destId="{8B8E0B2F-71BB-409E-981A-A594CEA7CB1F}" srcOrd="0" destOrd="0" presId="urn:microsoft.com/office/officeart/2005/8/layout/cycle6"/>
    <dgm:cxn modelId="{14C45E5E-7617-4D85-B98E-DFE485112953}" type="presOf" srcId="{D4992C08-7172-4D03-9B17-0AA34F398552}" destId="{721F45B0-083D-4669-BA10-5B4EB3C0D290}" srcOrd="0" destOrd="0" presId="urn:microsoft.com/office/officeart/2005/8/layout/cycle6"/>
    <dgm:cxn modelId="{FD080565-F468-4FB0-93AE-163A04766DFA}" type="presOf" srcId="{AFCE836C-F834-4309-BDB8-610D9FB70E0D}" destId="{B7E611EA-8E56-4983-A926-CB68B8E87FC5}" srcOrd="0" destOrd="0" presId="urn:microsoft.com/office/officeart/2005/8/layout/cycle6"/>
    <dgm:cxn modelId="{8744384C-D584-4576-9661-A301592D416D}" srcId="{CBDE67C2-82BA-4836-ADFD-C5DB665B525E}" destId="{4042C5FA-4BC6-4077-B19B-9FC9FF99559C}" srcOrd="1" destOrd="0" parTransId="{31829912-1BF0-41D3-8A87-1C3CACF1BBD8}" sibTransId="{96F8055A-A6C7-45AF-9020-7F95ED38D269}"/>
    <dgm:cxn modelId="{64420D50-8E8A-4826-AE7D-112CCCE951E4}" type="presOf" srcId="{D9B470AD-16B8-4036-BCDE-24035714D50B}" destId="{A7F66142-34B5-4522-8F76-BDE7F5A02328}" srcOrd="0" destOrd="0" presId="urn:microsoft.com/office/officeart/2005/8/layout/cycle6"/>
    <dgm:cxn modelId="{0E9A4271-E795-440E-91EB-ECE52BE4D35F}" type="presOf" srcId="{BC2EC4D9-A5D9-4E26-8476-BD3F969FDD12}" destId="{632D792B-30F0-4F33-BCDB-22373B682157}" srcOrd="0" destOrd="0" presId="urn:microsoft.com/office/officeart/2005/8/layout/cycle6"/>
    <dgm:cxn modelId="{7A6AA581-B0AA-4713-BAEB-A9725512D5FE}" type="presOf" srcId="{C9466106-54F0-4DEF-9D82-ED691B465CEC}" destId="{8F20148F-5D73-455D-921B-8F75A1545F1A}" srcOrd="0" destOrd="0" presId="urn:microsoft.com/office/officeart/2005/8/layout/cycle6"/>
    <dgm:cxn modelId="{720107A8-3AA4-45A7-BBE6-BEF450808B19}" srcId="{CBDE67C2-82BA-4836-ADFD-C5DB665B525E}" destId="{FDC88C1C-16D0-42D1-BA1B-779E4818E29C}" srcOrd="3" destOrd="0" parTransId="{1BD9BD3B-C05F-439F-BF5B-A2FE7E4B3FA0}" sibTransId="{BC2EC4D9-A5D9-4E26-8476-BD3F969FDD12}"/>
    <dgm:cxn modelId="{D05C73A9-59B6-42E4-B513-26FA8BA1E9BC}" type="presOf" srcId="{96F8055A-A6C7-45AF-9020-7F95ED38D269}" destId="{B9B9BA80-318C-46C9-A80A-84291B1A74C4}" srcOrd="0" destOrd="0" presId="urn:microsoft.com/office/officeart/2005/8/layout/cycle6"/>
    <dgm:cxn modelId="{6F0D4FB8-21F6-404F-BEE2-5E313F20BE40}" type="presOf" srcId="{FDC88C1C-16D0-42D1-BA1B-779E4818E29C}" destId="{A066E943-6944-4C74-A197-380659B2D513}" srcOrd="0" destOrd="0" presId="urn:microsoft.com/office/officeart/2005/8/layout/cycle6"/>
    <dgm:cxn modelId="{05367DBA-97BC-47E6-9466-C633B82D04BD}" type="presOf" srcId="{4042C5FA-4BC6-4077-B19B-9FC9FF99559C}" destId="{AB685081-7BB5-4134-8D97-AADB5C437063}" srcOrd="0" destOrd="0" presId="urn:microsoft.com/office/officeart/2005/8/layout/cycle6"/>
    <dgm:cxn modelId="{89D71FBE-2F39-42CC-AB9E-1167F968891F}" type="presOf" srcId="{E424DF0D-311C-4945-B94D-EEDD741435AE}" destId="{C95695E7-A71C-4FF6-BCF3-13FF9E8A1219}" srcOrd="0" destOrd="0" presId="urn:microsoft.com/office/officeart/2005/8/layout/cycle6"/>
    <dgm:cxn modelId="{52F319C7-EF04-4B1E-AF5A-B2C9B112D338}" type="presOf" srcId="{CBDE67C2-82BA-4836-ADFD-C5DB665B525E}" destId="{A4C74A92-4A98-4F20-B783-214921C59C59}" srcOrd="0" destOrd="0" presId="urn:microsoft.com/office/officeart/2005/8/layout/cycle6"/>
    <dgm:cxn modelId="{69842ACA-5CF0-4A9B-B9F6-9205E23FF7C8}" srcId="{CBDE67C2-82BA-4836-ADFD-C5DB665B525E}" destId="{2E1EDE09-B9C1-47D8-B6D2-84C5B34D5706}" srcOrd="2" destOrd="0" parTransId="{D5394A67-D3A1-4140-BB92-A1F251019AF9}" sibTransId="{E424DF0D-311C-4945-B94D-EEDD741435AE}"/>
    <dgm:cxn modelId="{FE54D6E3-445B-40A7-A46C-A83833B1D5E0}" srcId="{CBDE67C2-82BA-4836-ADFD-C5DB665B525E}" destId="{624E1907-EE33-439A-B604-1AF34E01F781}" srcOrd="5" destOrd="0" parTransId="{983625BB-26C1-4AEF-B0E6-97257AAB8900}" sibTransId="{C9466106-54F0-4DEF-9D82-ED691B465CEC}"/>
    <dgm:cxn modelId="{F08061F4-50A1-497B-BF3D-AAF8FB0BD32A}" type="presOf" srcId="{624E1907-EE33-439A-B604-1AF34E01F781}" destId="{064F1C56-110E-4ACA-9CF7-2FBACDD8E32B}" srcOrd="0" destOrd="0" presId="urn:microsoft.com/office/officeart/2005/8/layout/cycle6"/>
    <dgm:cxn modelId="{87539C14-222E-408C-B65D-B24E65204DBD}" type="presParOf" srcId="{A4C74A92-4A98-4F20-B783-214921C59C59}" destId="{A7F66142-34B5-4522-8F76-BDE7F5A02328}" srcOrd="0" destOrd="0" presId="urn:microsoft.com/office/officeart/2005/8/layout/cycle6"/>
    <dgm:cxn modelId="{6537FBE1-6FD1-4D7A-86F0-316E1CC465C2}" type="presParOf" srcId="{A4C74A92-4A98-4F20-B783-214921C59C59}" destId="{640E4D5D-A807-4452-8B43-2F19176E9B74}" srcOrd="1" destOrd="0" presId="urn:microsoft.com/office/officeart/2005/8/layout/cycle6"/>
    <dgm:cxn modelId="{0A1667BA-0BE9-4ABE-8673-DC1340F43E51}" type="presParOf" srcId="{A4C74A92-4A98-4F20-B783-214921C59C59}" destId="{B7E611EA-8E56-4983-A926-CB68B8E87FC5}" srcOrd="2" destOrd="0" presId="urn:microsoft.com/office/officeart/2005/8/layout/cycle6"/>
    <dgm:cxn modelId="{850340FB-7D1C-4CE7-9C5C-538CEE4B6496}" type="presParOf" srcId="{A4C74A92-4A98-4F20-B783-214921C59C59}" destId="{AB685081-7BB5-4134-8D97-AADB5C437063}" srcOrd="3" destOrd="0" presId="urn:microsoft.com/office/officeart/2005/8/layout/cycle6"/>
    <dgm:cxn modelId="{705A2EBC-8D32-41B8-BB48-6E337D6E3302}" type="presParOf" srcId="{A4C74A92-4A98-4F20-B783-214921C59C59}" destId="{4D02C45B-8706-4706-AB54-B5F2FC9E8666}" srcOrd="4" destOrd="0" presId="urn:microsoft.com/office/officeart/2005/8/layout/cycle6"/>
    <dgm:cxn modelId="{9F3B3E14-9767-4310-9B8F-A1C08066B436}" type="presParOf" srcId="{A4C74A92-4A98-4F20-B783-214921C59C59}" destId="{B9B9BA80-318C-46C9-A80A-84291B1A74C4}" srcOrd="5" destOrd="0" presId="urn:microsoft.com/office/officeart/2005/8/layout/cycle6"/>
    <dgm:cxn modelId="{07E564A0-02D3-4944-BFDD-1A2A5805650C}" type="presParOf" srcId="{A4C74A92-4A98-4F20-B783-214921C59C59}" destId="{8B8E0B2F-71BB-409E-981A-A594CEA7CB1F}" srcOrd="6" destOrd="0" presId="urn:microsoft.com/office/officeart/2005/8/layout/cycle6"/>
    <dgm:cxn modelId="{7685AC5A-1A89-463E-870F-D68BF5EC5824}" type="presParOf" srcId="{A4C74A92-4A98-4F20-B783-214921C59C59}" destId="{246F4984-117F-4597-A871-BC88CA509191}" srcOrd="7" destOrd="0" presId="urn:microsoft.com/office/officeart/2005/8/layout/cycle6"/>
    <dgm:cxn modelId="{8203326D-A375-4DDB-A7B3-8631534507D5}" type="presParOf" srcId="{A4C74A92-4A98-4F20-B783-214921C59C59}" destId="{C95695E7-A71C-4FF6-BCF3-13FF9E8A1219}" srcOrd="8" destOrd="0" presId="urn:microsoft.com/office/officeart/2005/8/layout/cycle6"/>
    <dgm:cxn modelId="{A96294F3-7FC2-4CDA-BD3D-8A3EBF67387D}" type="presParOf" srcId="{A4C74A92-4A98-4F20-B783-214921C59C59}" destId="{A066E943-6944-4C74-A197-380659B2D513}" srcOrd="9" destOrd="0" presId="urn:microsoft.com/office/officeart/2005/8/layout/cycle6"/>
    <dgm:cxn modelId="{433CBC1B-C0C9-4056-A563-BA5431B31E5D}" type="presParOf" srcId="{A4C74A92-4A98-4F20-B783-214921C59C59}" destId="{7024DC00-A15E-461F-9B88-309A2FE01499}" srcOrd="10" destOrd="0" presId="urn:microsoft.com/office/officeart/2005/8/layout/cycle6"/>
    <dgm:cxn modelId="{2955C99F-B39B-49E4-B41D-77BCA22BB201}" type="presParOf" srcId="{A4C74A92-4A98-4F20-B783-214921C59C59}" destId="{632D792B-30F0-4F33-BCDB-22373B682157}" srcOrd="11" destOrd="0" presId="urn:microsoft.com/office/officeart/2005/8/layout/cycle6"/>
    <dgm:cxn modelId="{231CECA7-BDC7-4257-B4CA-A6C432741952}" type="presParOf" srcId="{A4C74A92-4A98-4F20-B783-214921C59C59}" destId="{5022A0DA-1966-4A0D-A292-DCE1B955BAB4}" srcOrd="12" destOrd="0" presId="urn:microsoft.com/office/officeart/2005/8/layout/cycle6"/>
    <dgm:cxn modelId="{2629E887-4477-4347-9376-885961FA60A7}" type="presParOf" srcId="{A4C74A92-4A98-4F20-B783-214921C59C59}" destId="{B14DFA26-82AE-4FD8-9137-5335CECFBADA}" srcOrd="13" destOrd="0" presId="urn:microsoft.com/office/officeart/2005/8/layout/cycle6"/>
    <dgm:cxn modelId="{E2B573CF-645E-49E5-9385-40472119B959}" type="presParOf" srcId="{A4C74A92-4A98-4F20-B783-214921C59C59}" destId="{721F45B0-083D-4669-BA10-5B4EB3C0D290}" srcOrd="14" destOrd="0" presId="urn:microsoft.com/office/officeart/2005/8/layout/cycle6"/>
    <dgm:cxn modelId="{AFC2C66F-8C8B-414E-950B-16ABBA04A88C}" type="presParOf" srcId="{A4C74A92-4A98-4F20-B783-214921C59C59}" destId="{064F1C56-110E-4ACA-9CF7-2FBACDD8E32B}" srcOrd="15" destOrd="0" presId="urn:microsoft.com/office/officeart/2005/8/layout/cycle6"/>
    <dgm:cxn modelId="{3B23DD46-F8E7-4FF4-B15D-19379D109EE3}" type="presParOf" srcId="{A4C74A92-4A98-4F20-B783-214921C59C59}" destId="{0E737A48-3D13-411D-A30C-275012EFED89}" srcOrd="16" destOrd="0" presId="urn:microsoft.com/office/officeart/2005/8/layout/cycle6"/>
    <dgm:cxn modelId="{926189FA-2F55-45F1-91B4-C949252F7803}" type="presParOf" srcId="{A4C74A92-4A98-4F20-B783-214921C59C59}" destId="{8F20148F-5D73-455D-921B-8F75A1545F1A}"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D4241-6D35-4A94-AF95-D4111BDD644E}"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PE"/>
        </a:p>
      </dgm:t>
    </dgm:pt>
    <dgm:pt modelId="{54D21738-A2E9-4C0A-A2AB-302B2C901FF4}">
      <dgm:prSet phldrT="[Texto]" custT="1"/>
      <dgm:spPr/>
      <dgm:t>
        <a:bodyPr/>
        <a:lstStyle/>
        <a:p>
          <a:pPr>
            <a:buFont typeface="Calibri" panose="020F0502020204030204" pitchFamily="34" charset="0"/>
            <a:buChar char="•"/>
          </a:pPr>
          <a:r>
            <a:rPr lang="es-PE" sz="1600" b="1" dirty="0">
              <a:solidFill>
                <a:schemeClr val="tx1"/>
              </a:solidFill>
            </a:rPr>
            <a:t>Primera etapa.</a:t>
          </a:r>
          <a:r>
            <a:rPr lang="es-PE" sz="1600" dirty="0">
              <a:solidFill>
                <a:schemeClr val="tx1"/>
              </a:solidFill>
            </a:rPr>
            <a:t> Dirigida a estudiantes con NNE.</a:t>
          </a:r>
        </a:p>
      </dgm:t>
    </dgm:pt>
    <dgm:pt modelId="{5B1CAAC3-42AF-4B46-BF9C-3CFE9D0D7B30}" type="parTrans" cxnId="{69AC880D-10B5-4A71-BB70-20B9F6A8ADF0}">
      <dgm:prSet/>
      <dgm:spPr/>
      <dgm:t>
        <a:bodyPr/>
        <a:lstStyle/>
        <a:p>
          <a:endParaRPr lang="es-PE" sz="1600">
            <a:solidFill>
              <a:schemeClr val="tx1"/>
            </a:solidFill>
          </a:endParaRPr>
        </a:p>
      </dgm:t>
    </dgm:pt>
    <dgm:pt modelId="{351B0438-2F78-450D-8E83-28365BCCA569}" type="sibTrans" cxnId="{69AC880D-10B5-4A71-BB70-20B9F6A8ADF0}">
      <dgm:prSet/>
      <dgm:spPr/>
      <dgm:t>
        <a:bodyPr/>
        <a:lstStyle/>
        <a:p>
          <a:endParaRPr lang="es-PE" sz="1600">
            <a:solidFill>
              <a:schemeClr val="tx1"/>
            </a:solidFill>
          </a:endParaRPr>
        </a:p>
      </dgm:t>
    </dgm:pt>
    <dgm:pt modelId="{C336DD82-29C0-4C3F-9346-79AFF5B9BCD2}">
      <dgm:prSet phldrT="[Texto]" custT="1"/>
      <dgm:spPr/>
      <dgm:t>
        <a:bodyPr/>
        <a:lstStyle/>
        <a:p>
          <a:r>
            <a:rPr lang="es-PE" sz="1600" b="1" dirty="0">
              <a:solidFill>
                <a:schemeClr val="tx1"/>
              </a:solidFill>
            </a:rPr>
            <a:t>Segunda etapa.</a:t>
          </a:r>
          <a:r>
            <a:rPr lang="es-PE" sz="1600" dirty="0">
              <a:solidFill>
                <a:schemeClr val="tx1"/>
              </a:solidFill>
            </a:rPr>
            <a:t> Dirigida a los estudiantes por continuidad </a:t>
          </a:r>
        </a:p>
      </dgm:t>
    </dgm:pt>
    <dgm:pt modelId="{9F29F27C-8EB7-48BD-AD7E-36BCA6574FA7}" type="parTrans" cxnId="{C54E6F96-64A2-45FF-B58D-9B9B62582B27}">
      <dgm:prSet/>
      <dgm:spPr/>
      <dgm:t>
        <a:bodyPr/>
        <a:lstStyle/>
        <a:p>
          <a:endParaRPr lang="es-PE" sz="1600">
            <a:solidFill>
              <a:schemeClr val="tx1"/>
            </a:solidFill>
          </a:endParaRPr>
        </a:p>
      </dgm:t>
    </dgm:pt>
    <dgm:pt modelId="{1FEAF083-6DD6-4604-ADD5-0DC8C89BF1F4}" type="sibTrans" cxnId="{C54E6F96-64A2-45FF-B58D-9B9B62582B27}">
      <dgm:prSet/>
      <dgm:spPr/>
      <dgm:t>
        <a:bodyPr/>
        <a:lstStyle/>
        <a:p>
          <a:endParaRPr lang="es-PE" sz="1600">
            <a:solidFill>
              <a:schemeClr val="tx1"/>
            </a:solidFill>
          </a:endParaRPr>
        </a:p>
      </dgm:t>
    </dgm:pt>
    <dgm:pt modelId="{AAA2EFC6-48B8-468F-B956-3EF2DEA174A0}">
      <dgm:prSet phldrT="[Texto]" custT="1"/>
      <dgm:spPr/>
      <dgm:t>
        <a:bodyPr/>
        <a:lstStyle/>
        <a:p>
          <a:r>
            <a:rPr lang="es-PE" sz="1600" b="1" dirty="0">
              <a:solidFill>
                <a:schemeClr val="tx1"/>
              </a:solidFill>
            </a:rPr>
            <a:t>Tercera etapa.</a:t>
          </a:r>
          <a:r>
            <a:rPr lang="es-PE" sz="1600" dirty="0">
              <a:solidFill>
                <a:schemeClr val="tx1"/>
              </a:solidFill>
            </a:rPr>
            <a:t> Dirigida a los estudiantes con hermanos en la misma Institución Educativa e hijos del personal que laboran en la IE</a:t>
          </a:r>
        </a:p>
      </dgm:t>
    </dgm:pt>
    <dgm:pt modelId="{8F6503DA-97F2-4706-BC9C-E9E84B9D3643}" type="parTrans" cxnId="{1AF93ACA-E9D5-4E8B-8A7E-5E27CDD88B73}">
      <dgm:prSet/>
      <dgm:spPr/>
      <dgm:t>
        <a:bodyPr/>
        <a:lstStyle/>
        <a:p>
          <a:endParaRPr lang="es-PE" sz="1600">
            <a:solidFill>
              <a:schemeClr val="tx1"/>
            </a:solidFill>
          </a:endParaRPr>
        </a:p>
      </dgm:t>
    </dgm:pt>
    <dgm:pt modelId="{CAC69D9C-B1D9-4947-95D7-02CB7D209F16}" type="sibTrans" cxnId="{1AF93ACA-E9D5-4E8B-8A7E-5E27CDD88B73}">
      <dgm:prSet/>
      <dgm:spPr/>
      <dgm:t>
        <a:bodyPr/>
        <a:lstStyle/>
        <a:p>
          <a:endParaRPr lang="es-PE" sz="1600">
            <a:solidFill>
              <a:schemeClr val="tx1"/>
            </a:solidFill>
          </a:endParaRPr>
        </a:p>
      </dgm:t>
    </dgm:pt>
    <dgm:pt modelId="{D87D5FD1-C2BE-4152-9DC8-254CFA8C68BE}">
      <dgm:prSet phldrT="[Texto]" custT="1"/>
      <dgm:spPr/>
      <dgm:t>
        <a:bodyPr/>
        <a:lstStyle/>
        <a:p>
          <a:r>
            <a:rPr lang="es-PE" sz="1600" b="1" dirty="0">
              <a:solidFill>
                <a:schemeClr val="tx1"/>
              </a:solidFill>
            </a:rPr>
            <a:t>Cuarta etapa.</a:t>
          </a:r>
          <a:r>
            <a:rPr lang="es-PE" sz="1600" dirty="0">
              <a:solidFill>
                <a:schemeClr val="tx1"/>
              </a:solidFill>
            </a:rPr>
            <a:t>  Dirigida a los estudiantes con residencia en la zona de ubicación  de la I.E</a:t>
          </a:r>
        </a:p>
      </dgm:t>
    </dgm:pt>
    <dgm:pt modelId="{06FDA5B9-4B4A-42DA-A4BB-F1169E88B4BD}" type="parTrans" cxnId="{398242E9-C013-4B6E-99D7-CFC57F91F4F7}">
      <dgm:prSet/>
      <dgm:spPr/>
      <dgm:t>
        <a:bodyPr/>
        <a:lstStyle/>
        <a:p>
          <a:endParaRPr lang="es-PE" sz="1600">
            <a:solidFill>
              <a:schemeClr val="tx1"/>
            </a:solidFill>
          </a:endParaRPr>
        </a:p>
      </dgm:t>
    </dgm:pt>
    <dgm:pt modelId="{9B98371F-66D0-45C1-A7C7-3A37CB01C055}" type="sibTrans" cxnId="{398242E9-C013-4B6E-99D7-CFC57F91F4F7}">
      <dgm:prSet/>
      <dgm:spPr/>
      <dgm:t>
        <a:bodyPr/>
        <a:lstStyle/>
        <a:p>
          <a:endParaRPr lang="es-PE" sz="1600">
            <a:solidFill>
              <a:schemeClr val="tx1"/>
            </a:solidFill>
          </a:endParaRPr>
        </a:p>
      </dgm:t>
    </dgm:pt>
    <dgm:pt modelId="{44D95735-64AC-4F7B-897D-FD5A8EF244C4}">
      <dgm:prSet phldrT="[Texto]" custT="1"/>
      <dgm:spPr/>
      <dgm:t>
        <a:bodyPr/>
        <a:lstStyle/>
        <a:p>
          <a:r>
            <a:rPr lang="es-PE" sz="1600" b="1" dirty="0">
              <a:solidFill>
                <a:schemeClr val="tx1"/>
              </a:solidFill>
            </a:rPr>
            <a:t>Quinta etapa.</a:t>
          </a:r>
          <a:r>
            <a:rPr lang="es-PE" sz="1600" dirty="0">
              <a:solidFill>
                <a:schemeClr val="tx1"/>
              </a:solidFill>
            </a:rPr>
            <a:t> En esta etapa se realizará el sorteo público</a:t>
          </a:r>
        </a:p>
      </dgm:t>
    </dgm:pt>
    <dgm:pt modelId="{70E95E5B-4E52-47F9-A39E-AFC518988937}" type="parTrans" cxnId="{0B9A713C-C6D3-4E3F-B592-5BD057F260EC}">
      <dgm:prSet/>
      <dgm:spPr/>
      <dgm:t>
        <a:bodyPr/>
        <a:lstStyle/>
        <a:p>
          <a:endParaRPr lang="es-PE" sz="1600">
            <a:solidFill>
              <a:schemeClr val="tx1"/>
            </a:solidFill>
          </a:endParaRPr>
        </a:p>
      </dgm:t>
    </dgm:pt>
    <dgm:pt modelId="{54DD34F5-6972-42F1-87CD-536FF74B5BC3}" type="sibTrans" cxnId="{0B9A713C-C6D3-4E3F-B592-5BD057F260EC}">
      <dgm:prSet/>
      <dgm:spPr/>
      <dgm:t>
        <a:bodyPr/>
        <a:lstStyle/>
        <a:p>
          <a:endParaRPr lang="es-PE" sz="1600">
            <a:solidFill>
              <a:schemeClr val="tx1"/>
            </a:solidFill>
          </a:endParaRPr>
        </a:p>
      </dgm:t>
    </dgm:pt>
    <dgm:pt modelId="{93DB1982-6205-4A7C-A746-ECFB1D5798F4}" type="pres">
      <dgm:prSet presAssocID="{8ADD4241-6D35-4A94-AF95-D4111BDD644E}" presName="cycle" presStyleCnt="0">
        <dgm:presLayoutVars>
          <dgm:dir/>
          <dgm:resizeHandles val="exact"/>
        </dgm:presLayoutVars>
      </dgm:prSet>
      <dgm:spPr/>
    </dgm:pt>
    <dgm:pt modelId="{387270C7-9362-469C-A173-AA06F8906748}" type="pres">
      <dgm:prSet presAssocID="{54D21738-A2E9-4C0A-A2AB-302B2C901FF4}" presName="node" presStyleLbl="node1" presStyleIdx="0" presStyleCnt="5" custScaleX="183241">
        <dgm:presLayoutVars>
          <dgm:bulletEnabled val="1"/>
        </dgm:presLayoutVars>
      </dgm:prSet>
      <dgm:spPr/>
    </dgm:pt>
    <dgm:pt modelId="{96E95A39-6D37-41E4-A5ED-5FEEF712CA3F}" type="pres">
      <dgm:prSet presAssocID="{54D21738-A2E9-4C0A-A2AB-302B2C901FF4}" presName="spNode" presStyleCnt="0"/>
      <dgm:spPr/>
    </dgm:pt>
    <dgm:pt modelId="{CB93C873-C8C7-4BF8-80DC-CE10FC66911C}" type="pres">
      <dgm:prSet presAssocID="{351B0438-2F78-450D-8E83-28365BCCA569}" presName="sibTrans" presStyleLbl="sibTrans1D1" presStyleIdx="0" presStyleCnt="5"/>
      <dgm:spPr/>
    </dgm:pt>
    <dgm:pt modelId="{596B9C66-ACF5-4589-8BB6-E7FF1E1C98AE}" type="pres">
      <dgm:prSet presAssocID="{C336DD82-29C0-4C3F-9346-79AFF5B9BCD2}" presName="node" presStyleLbl="node1" presStyleIdx="1" presStyleCnt="5" custScaleX="161809" custRadScaleRad="96903" custRadScaleInc="33601">
        <dgm:presLayoutVars>
          <dgm:bulletEnabled val="1"/>
        </dgm:presLayoutVars>
      </dgm:prSet>
      <dgm:spPr/>
    </dgm:pt>
    <dgm:pt modelId="{B86AD880-93EB-4055-A3E8-A7F87CB2238B}" type="pres">
      <dgm:prSet presAssocID="{C336DD82-29C0-4C3F-9346-79AFF5B9BCD2}" presName="spNode" presStyleCnt="0"/>
      <dgm:spPr/>
    </dgm:pt>
    <dgm:pt modelId="{99106F8D-0DF7-4724-8744-1859F14756B1}" type="pres">
      <dgm:prSet presAssocID="{1FEAF083-6DD6-4604-ADD5-0DC8C89BF1F4}" presName="sibTrans" presStyleLbl="sibTrans1D1" presStyleIdx="1" presStyleCnt="5"/>
      <dgm:spPr/>
    </dgm:pt>
    <dgm:pt modelId="{DA7F0C13-830B-42CB-9DC6-D5E03C8C299D}" type="pres">
      <dgm:prSet presAssocID="{AAA2EFC6-48B8-468F-B956-3EF2DEA174A0}" presName="node" presStyleLbl="node1" presStyleIdx="2" presStyleCnt="5" custScaleX="211908" custRadScaleRad="118256" custRadScaleInc="-41782">
        <dgm:presLayoutVars>
          <dgm:bulletEnabled val="1"/>
        </dgm:presLayoutVars>
      </dgm:prSet>
      <dgm:spPr/>
    </dgm:pt>
    <dgm:pt modelId="{DC2E57A1-225E-4293-A176-B3FF89AD2C7B}" type="pres">
      <dgm:prSet presAssocID="{AAA2EFC6-48B8-468F-B956-3EF2DEA174A0}" presName="spNode" presStyleCnt="0"/>
      <dgm:spPr/>
    </dgm:pt>
    <dgm:pt modelId="{37266F6E-72DE-4809-AE6A-88535CDB0FBC}" type="pres">
      <dgm:prSet presAssocID="{CAC69D9C-B1D9-4947-95D7-02CB7D209F16}" presName="sibTrans" presStyleLbl="sibTrans1D1" presStyleIdx="2" presStyleCnt="5"/>
      <dgm:spPr/>
    </dgm:pt>
    <dgm:pt modelId="{F47D76C3-E570-4CA2-ADB0-E805766C1991}" type="pres">
      <dgm:prSet presAssocID="{D87D5FD1-C2BE-4152-9DC8-254CFA8C68BE}" presName="node" presStyleLbl="node1" presStyleIdx="3" presStyleCnt="5" custScaleX="186081" custRadScaleRad="113996" custRadScaleInc="33264">
        <dgm:presLayoutVars>
          <dgm:bulletEnabled val="1"/>
        </dgm:presLayoutVars>
      </dgm:prSet>
      <dgm:spPr/>
    </dgm:pt>
    <dgm:pt modelId="{BD3CDD04-0F1D-46FD-B808-576A4AF2462B}" type="pres">
      <dgm:prSet presAssocID="{D87D5FD1-C2BE-4152-9DC8-254CFA8C68BE}" presName="spNode" presStyleCnt="0"/>
      <dgm:spPr/>
    </dgm:pt>
    <dgm:pt modelId="{4147450D-D056-4931-B5A3-11B6ADC64D83}" type="pres">
      <dgm:prSet presAssocID="{9B98371F-66D0-45C1-A7C7-3A37CB01C055}" presName="sibTrans" presStyleLbl="sibTrans1D1" presStyleIdx="3" presStyleCnt="5"/>
      <dgm:spPr/>
    </dgm:pt>
    <dgm:pt modelId="{984099A6-7C82-49B8-B13F-419055A183E9}" type="pres">
      <dgm:prSet presAssocID="{44D95735-64AC-4F7B-897D-FD5A8EF244C4}" presName="node" presStyleLbl="node1" presStyleIdx="4" presStyleCnt="5" custScaleX="164325" custRadScaleRad="101541" custRadScaleInc="-34453">
        <dgm:presLayoutVars>
          <dgm:bulletEnabled val="1"/>
        </dgm:presLayoutVars>
      </dgm:prSet>
      <dgm:spPr/>
    </dgm:pt>
    <dgm:pt modelId="{30B66143-82AD-45F3-A285-EB9384D81EBD}" type="pres">
      <dgm:prSet presAssocID="{44D95735-64AC-4F7B-897D-FD5A8EF244C4}" presName="spNode" presStyleCnt="0"/>
      <dgm:spPr/>
    </dgm:pt>
    <dgm:pt modelId="{7D789C64-0DFF-46C3-885E-1BCF03FBA843}" type="pres">
      <dgm:prSet presAssocID="{54DD34F5-6972-42F1-87CD-536FF74B5BC3}" presName="sibTrans" presStyleLbl="sibTrans1D1" presStyleIdx="4" presStyleCnt="5"/>
      <dgm:spPr/>
    </dgm:pt>
  </dgm:ptLst>
  <dgm:cxnLst>
    <dgm:cxn modelId="{69AC880D-10B5-4A71-BB70-20B9F6A8ADF0}" srcId="{8ADD4241-6D35-4A94-AF95-D4111BDD644E}" destId="{54D21738-A2E9-4C0A-A2AB-302B2C901FF4}" srcOrd="0" destOrd="0" parTransId="{5B1CAAC3-42AF-4B46-BF9C-3CFE9D0D7B30}" sibTransId="{351B0438-2F78-450D-8E83-28365BCCA569}"/>
    <dgm:cxn modelId="{92BFB610-681B-48A8-A80F-B27873A18E85}" type="presOf" srcId="{CAC69D9C-B1D9-4947-95D7-02CB7D209F16}" destId="{37266F6E-72DE-4809-AE6A-88535CDB0FBC}" srcOrd="0" destOrd="0" presId="urn:microsoft.com/office/officeart/2005/8/layout/cycle6"/>
    <dgm:cxn modelId="{DACD7224-9568-4FDA-89E5-77F461893C8C}" type="presOf" srcId="{D87D5FD1-C2BE-4152-9DC8-254CFA8C68BE}" destId="{F47D76C3-E570-4CA2-ADB0-E805766C1991}" srcOrd="0" destOrd="0" presId="urn:microsoft.com/office/officeart/2005/8/layout/cycle6"/>
    <dgm:cxn modelId="{EBEE5634-8257-457D-84B0-A67F31A56F6C}" type="presOf" srcId="{54DD34F5-6972-42F1-87CD-536FF74B5BC3}" destId="{7D789C64-0DFF-46C3-885E-1BCF03FBA843}" srcOrd="0" destOrd="0" presId="urn:microsoft.com/office/officeart/2005/8/layout/cycle6"/>
    <dgm:cxn modelId="{0B9A713C-C6D3-4E3F-B592-5BD057F260EC}" srcId="{8ADD4241-6D35-4A94-AF95-D4111BDD644E}" destId="{44D95735-64AC-4F7B-897D-FD5A8EF244C4}" srcOrd="4" destOrd="0" parTransId="{70E95E5B-4E52-47F9-A39E-AFC518988937}" sibTransId="{54DD34F5-6972-42F1-87CD-536FF74B5BC3}"/>
    <dgm:cxn modelId="{BAB5444F-56D8-4349-8487-CF53C13E6381}" type="presOf" srcId="{54D21738-A2E9-4C0A-A2AB-302B2C901FF4}" destId="{387270C7-9362-469C-A173-AA06F8906748}" srcOrd="0" destOrd="0" presId="urn:microsoft.com/office/officeart/2005/8/layout/cycle6"/>
    <dgm:cxn modelId="{7CCBA171-F28E-4D76-9323-AFC145BC869C}" type="presOf" srcId="{AAA2EFC6-48B8-468F-B956-3EF2DEA174A0}" destId="{DA7F0C13-830B-42CB-9DC6-D5E03C8C299D}" srcOrd="0" destOrd="0" presId="urn:microsoft.com/office/officeart/2005/8/layout/cycle6"/>
    <dgm:cxn modelId="{D7A2B77B-A833-4C9F-8E6B-E77DD894EDA2}" type="presOf" srcId="{8ADD4241-6D35-4A94-AF95-D4111BDD644E}" destId="{93DB1982-6205-4A7C-A746-ECFB1D5798F4}" srcOrd="0" destOrd="0" presId="urn:microsoft.com/office/officeart/2005/8/layout/cycle6"/>
    <dgm:cxn modelId="{3AB9467C-19E2-4989-97D3-0FD64B2A47D7}" type="presOf" srcId="{9B98371F-66D0-45C1-A7C7-3A37CB01C055}" destId="{4147450D-D056-4931-B5A3-11B6ADC64D83}" srcOrd="0" destOrd="0" presId="urn:microsoft.com/office/officeart/2005/8/layout/cycle6"/>
    <dgm:cxn modelId="{9664A589-A862-43F9-9356-1075CCB30A4B}" type="presOf" srcId="{C336DD82-29C0-4C3F-9346-79AFF5B9BCD2}" destId="{596B9C66-ACF5-4589-8BB6-E7FF1E1C98AE}" srcOrd="0" destOrd="0" presId="urn:microsoft.com/office/officeart/2005/8/layout/cycle6"/>
    <dgm:cxn modelId="{C54E6F96-64A2-45FF-B58D-9B9B62582B27}" srcId="{8ADD4241-6D35-4A94-AF95-D4111BDD644E}" destId="{C336DD82-29C0-4C3F-9346-79AFF5B9BCD2}" srcOrd="1" destOrd="0" parTransId="{9F29F27C-8EB7-48BD-AD7E-36BCA6574FA7}" sibTransId="{1FEAF083-6DD6-4604-ADD5-0DC8C89BF1F4}"/>
    <dgm:cxn modelId="{5E86A9AE-762E-4188-B570-9EE9B639ACCA}" type="presOf" srcId="{44D95735-64AC-4F7B-897D-FD5A8EF244C4}" destId="{984099A6-7C82-49B8-B13F-419055A183E9}" srcOrd="0" destOrd="0" presId="urn:microsoft.com/office/officeart/2005/8/layout/cycle6"/>
    <dgm:cxn modelId="{E239B6C4-2FA5-43C0-B5EB-A600879C5471}" type="presOf" srcId="{351B0438-2F78-450D-8E83-28365BCCA569}" destId="{CB93C873-C8C7-4BF8-80DC-CE10FC66911C}" srcOrd="0" destOrd="0" presId="urn:microsoft.com/office/officeart/2005/8/layout/cycle6"/>
    <dgm:cxn modelId="{1AF93ACA-E9D5-4E8B-8A7E-5E27CDD88B73}" srcId="{8ADD4241-6D35-4A94-AF95-D4111BDD644E}" destId="{AAA2EFC6-48B8-468F-B956-3EF2DEA174A0}" srcOrd="2" destOrd="0" parTransId="{8F6503DA-97F2-4706-BC9C-E9E84B9D3643}" sibTransId="{CAC69D9C-B1D9-4947-95D7-02CB7D209F16}"/>
    <dgm:cxn modelId="{398242E9-C013-4B6E-99D7-CFC57F91F4F7}" srcId="{8ADD4241-6D35-4A94-AF95-D4111BDD644E}" destId="{D87D5FD1-C2BE-4152-9DC8-254CFA8C68BE}" srcOrd="3" destOrd="0" parTransId="{06FDA5B9-4B4A-42DA-A4BB-F1169E88B4BD}" sibTransId="{9B98371F-66D0-45C1-A7C7-3A37CB01C055}"/>
    <dgm:cxn modelId="{43E5F9FC-E96C-4D79-8046-DD071F51617E}" type="presOf" srcId="{1FEAF083-6DD6-4604-ADD5-0DC8C89BF1F4}" destId="{99106F8D-0DF7-4724-8744-1859F14756B1}" srcOrd="0" destOrd="0" presId="urn:microsoft.com/office/officeart/2005/8/layout/cycle6"/>
    <dgm:cxn modelId="{FB3E4370-530D-4809-961A-84123F9DBF11}" type="presParOf" srcId="{93DB1982-6205-4A7C-A746-ECFB1D5798F4}" destId="{387270C7-9362-469C-A173-AA06F8906748}" srcOrd="0" destOrd="0" presId="urn:microsoft.com/office/officeart/2005/8/layout/cycle6"/>
    <dgm:cxn modelId="{7B2A9211-FA60-487C-A94E-45892A920018}" type="presParOf" srcId="{93DB1982-6205-4A7C-A746-ECFB1D5798F4}" destId="{96E95A39-6D37-41E4-A5ED-5FEEF712CA3F}" srcOrd="1" destOrd="0" presId="urn:microsoft.com/office/officeart/2005/8/layout/cycle6"/>
    <dgm:cxn modelId="{1C0C6923-66EF-4E21-A087-35AD01AF7C13}" type="presParOf" srcId="{93DB1982-6205-4A7C-A746-ECFB1D5798F4}" destId="{CB93C873-C8C7-4BF8-80DC-CE10FC66911C}" srcOrd="2" destOrd="0" presId="urn:microsoft.com/office/officeart/2005/8/layout/cycle6"/>
    <dgm:cxn modelId="{B8F3712F-6382-4799-B1C6-FAFD9AB18686}" type="presParOf" srcId="{93DB1982-6205-4A7C-A746-ECFB1D5798F4}" destId="{596B9C66-ACF5-4589-8BB6-E7FF1E1C98AE}" srcOrd="3" destOrd="0" presId="urn:microsoft.com/office/officeart/2005/8/layout/cycle6"/>
    <dgm:cxn modelId="{A720BAC3-1BBF-4CA0-B986-206CE6E47997}" type="presParOf" srcId="{93DB1982-6205-4A7C-A746-ECFB1D5798F4}" destId="{B86AD880-93EB-4055-A3E8-A7F87CB2238B}" srcOrd="4" destOrd="0" presId="urn:microsoft.com/office/officeart/2005/8/layout/cycle6"/>
    <dgm:cxn modelId="{05042965-6511-4A1F-AEDF-BAD3D18F08C0}" type="presParOf" srcId="{93DB1982-6205-4A7C-A746-ECFB1D5798F4}" destId="{99106F8D-0DF7-4724-8744-1859F14756B1}" srcOrd="5" destOrd="0" presId="urn:microsoft.com/office/officeart/2005/8/layout/cycle6"/>
    <dgm:cxn modelId="{59C9697B-50EB-4316-9803-11AE322982EC}" type="presParOf" srcId="{93DB1982-6205-4A7C-A746-ECFB1D5798F4}" destId="{DA7F0C13-830B-42CB-9DC6-D5E03C8C299D}" srcOrd="6" destOrd="0" presId="urn:microsoft.com/office/officeart/2005/8/layout/cycle6"/>
    <dgm:cxn modelId="{09A4242D-841B-4C80-85F0-93565E3DD8C8}" type="presParOf" srcId="{93DB1982-6205-4A7C-A746-ECFB1D5798F4}" destId="{DC2E57A1-225E-4293-A176-B3FF89AD2C7B}" srcOrd="7" destOrd="0" presId="urn:microsoft.com/office/officeart/2005/8/layout/cycle6"/>
    <dgm:cxn modelId="{8A3373E2-5E4A-490A-A703-CE9204AA4B55}" type="presParOf" srcId="{93DB1982-6205-4A7C-A746-ECFB1D5798F4}" destId="{37266F6E-72DE-4809-AE6A-88535CDB0FBC}" srcOrd="8" destOrd="0" presId="urn:microsoft.com/office/officeart/2005/8/layout/cycle6"/>
    <dgm:cxn modelId="{AAB05184-B14D-4148-8F04-65FDF2576DD4}" type="presParOf" srcId="{93DB1982-6205-4A7C-A746-ECFB1D5798F4}" destId="{F47D76C3-E570-4CA2-ADB0-E805766C1991}" srcOrd="9" destOrd="0" presId="urn:microsoft.com/office/officeart/2005/8/layout/cycle6"/>
    <dgm:cxn modelId="{BC6C3ED1-0C2C-4C3A-AAC7-5C60B40DE575}" type="presParOf" srcId="{93DB1982-6205-4A7C-A746-ECFB1D5798F4}" destId="{BD3CDD04-0F1D-46FD-B808-576A4AF2462B}" srcOrd="10" destOrd="0" presId="urn:microsoft.com/office/officeart/2005/8/layout/cycle6"/>
    <dgm:cxn modelId="{63682E3E-4802-4F4E-BF98-B841116E185B}" type="presParOf" srcId="{93DB1982-6205-4A7C-A746-ECFB1D5798F4}" destId="{4147450D-D056-4931-B5A3-11B6ADC64D83}" srcOrd="11" destOrd="0" presId="urn:microsoft.com/office/officeart/2005/8/layout/cycle6"/>
    <dgm:cxn modelId="{AC3E83F6-C8A4-44C1-A817-D882232EACC1}" type="presParOf" srcId="{93DB1982-6205-4A7C-A746-ECFB1D5798F4}" destId="{984099A6-7C82-49B8-B13F-419055A183E9}" srcOrd="12" destOrd="0" presId="urn:microsoft.com/office/officeart/2005/8/layout/cycle6"/>
    <dgm:cxn modelId="{1468590F-F0F5-4983-8502-6FEE433626CD}" type="presParOf" srcId="{93DB1982-6205-4A7C-A746-ECFB1D5798F4}" destId="{30B66143-82AD-45F3-A285-EB9384D81EBD}" srcOrd="13" destOrd="0" presId="urn:microsoft.com/office/officeart/2005/8/layout/cycle6"/>
    <dgm:cxn modelId="{322DC91B-1DA2-471D-A9C6-D9811448C7D5}" type="presParOf" srcId="{93DB1982-6205-4A7C-A746-ECFB1D5798F4}" destId="{7D789C64-0DFF-46C3-885E-1BCF03FBA84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6142-34B5-4522-8F76-BDE7F5A02328}">
      <dsp:nvSpPr>
        <dsp:cNvPr id="0" name=""/>
        <dsp:cNvSpPr/>
      </dsp:nvSpPr>
      <dsp:spPr>
        <a:xfrm>
          <a:off x="3248381" y="2114"/>
          <a:ext cx="2878376" cy="742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Prioridad 1.</a:t>
          </a:r>
          <a:r>
            <a:rPr lang="es-PE" sz="1600" kern="1200" dirty="0">
              <a:solidFill>
                <a:schemeClr val="tx1"/>
              </a:solidFill>
            </a:rPr>
            <a:t>   Estudiantes con NNE asociadas a discapacidad leve o moderada </a:t>
          </a:r>
        </a:p>
      </dsp:txBody>
      <dsp:txXfrm>
        <a:off x="3284619" y="38352"/>
        <a:ext cx="2805900" cy="669859"/>
      </dsp:txXfrm>
    </dsp:sp>
    <dsp:sp modelId="{B7E611EA-8E56-4983-A926-CB68B8E87FC5}">
      <dsp:nvSpPr>
        <dsp:cNvPr id="0" name=""/>
        <dsp:cNvSpPr/>
      </dsp:nvSpPr>
      <dsp:spPr>
        <a:xfrm>
          <a:off x="2723035" y="569026"/>
          <a:ext cx="3495293" cy="3495293"/>
        </a:xfrm>
        <a:custGeom>
          <a:avLst/>
          <a:gdLst/>
          <a:ahLst/>
          <a:cxnLst/>
          <a:rect l="0" t="0" r="0" b="0"/>
          <a:pathLst>
            <a:path>
              <a:moveTo>
                <a:pt x="2515326" y="177634"/>
              </a:moveTo>
              <a:arcTo wR="1747646" hR="1747646" stAng="17763419" swAng="97659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685081-7BB5-4134-8D97-AADB5C437063}">
      <dsp:nvSpPr>
        <dsp:cNvPr id="0" name=""/>
        <dsp:cNvSpPr/>
      </dsp:nvSpPr>
      <dsp:spPr>
        <a:xfrm>
          <a:off x="5167023" y="1028151"/>
          <a:ext cx="2061168" cy="7423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Prioridad 2.</a:t>
          </a:r>
          <a:r>
            <a:rPr lang="es-PE" sz="1600" kern="1200" dirty="0">
              <a:solidFill>
                <a:schemeClr val="tx1"/>
              </a:solidFill>
            </a:rPr>
            <a:t> Matrícula de estudiantes por continuidad</a:t>
          </a:r>
        </a:p>
      </dsp:txBody>
      <dsp:txXfrm>
        <a:off x="5203261" y="1064389"/>
        <a:ext cx="1988692" cy="669859"/>
      </dsp:txXfrm>
    </dsp:sp>
    <dsp:sp modelId="{B9B9BA80-318C-46C9-A80A-84291B1A74C4}">
      <dsp:nvSpPr>
        <dsp:cNvPr id="0" name=""/>
        <dsp:cNvSpPr/>
      </dsp:nvSpPr>
      <dsp:spPr>
        <a:xfrm>
          <a:off x="2867053" y="386617"/>
          <a:ext cx="3495293" cy="3495293"/>
        </a:xfrm>
        <a:custGeom>
          <a:avLst/>
          <a:gdLst/>
          <a:ahLst/>
          <a:cxnLst/>
          <a:rect l="0" t="0" r="0" b="0"/>
          <a:pathLst>
            <a:path>
              <a:moveTo>
                <a:pt x="3458154" y="1389270"/>
              </a:moveTo>
              <a:arcTo wR="1747646" hR="1747646" stAng="20890012" swAng="106884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8E0B2F-71BB-409E-981A-A594CEA7CB1F}">
      <dsp:nvSpPr>
        <dsp:cNvPr id="0" name=""/>
        <dsp:cNvSpPr/>
      </dsp:nvSpPr>
      <dsp:spPr>
        <a:xfrm>
          <a:off x="4886691" y="2321856"/>
          <a:ext cx="2754052" cy="7423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Prioridad 3.</a:t>
          </a:r>
          <a:r>
            <a:rPr lang="es-PE" sz="1600" kern="1200" dirty="0">
              <a:solidFill>
                <a:schemeClr val="tx1"/>
              </a:solidFill>
            </a:rPr>
            <a:t> Contar con hermanos en la misma institución educativa </a:t>
          </a:r>
        </a:p>
      </dsp:txBody>
      <dsp:txXfrm>
        <a:off x="4922929" y="2358094"/>
        <a:ext cx="2681576" cy="669859"/>
      </dsp:txXfrm>
    </dsp:sp>
    <dsp:sp modelId="{C95695E7-A71C-4FF6-BCF3-13FF9E8A1219}">
      <dsp:nvSpPr>
        <dsp:cNvPr id="0" name=""/>
        <dsp:cNvSpPr/>
      </dsp:nvSpPr>
      <dsp:spPr>
        <a:xfrm>
          <a:off x="2705842" y="162677"/>
          <a:ext cx="3495293" cy="3495293"/>
        </a:xfrm>
        <a:custGeom>
          <a:avLst/>
          <a:gdLst/>
          <a:ahLst/>
          <a:cxnLst/>
          <a:rect l="0" t="0" r="0" b="0"/>
          <a:pathLst>
            <a:path>
              <a:moveTo>
                <a:pt x="3055428" y="2906947"/>
              </a:moveTo>
              <a:arcTo wR="1747646" hR="1747646" stAng="2493348" swAng="1407262"/>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66E943-6944-4C74-A197-380659B2D513}">
      <dsp:nvSpPr>
        <dsp:cNvPr id="0" name=""/>
        <dsp:cNvSpPr/>
      </dsp:nvSpPr>
      <dsp:spPr>
        <a:xfrm>
          <a:off x="3286058" y="3497408"/>
          <a:ext cx="2803023" cy="7423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Prioridad 4.</a:t>
          </a:r>
          <a:r>
            <a:rPr lang="es-PE" sz="1600" kern="1200" dirty="0">
              <a:solidFill>
                <a:schemeClr val="tx1"/>
              </a:solidFill>
            </a:rPr>
            <a:t> Hijos del personal que laboran en la Institución Educativa</a:t>
          </a:r>
        </a:p>
      </dsp:txBody>
      <dsp:txXfrm>
        <a:off x="3322296" y="3533646"/>
        <a:ext cx="2730547" cy="669859"/>
      </dsp:txXfrm>
    </dsp:sp>
    <dsp:sp modelId="{632D792B-30F0-4F33-BCDB-22373B682157}">
      <dsp:nvSpPr>
        <dsp:cNvPr id="0" name=""/>
        <dsp:cNvSpPr/>
      </dsp:nvSpPr>
      <dsp:spPr>
        <a:xfrm>
          <a:off x="3140761" y="152731"/>
          <a:ext cx="3495293" cy="3495293"/>
        </a:xfrm>
        <a:custGeom>
          <a:avLst/>
          <a:gdLst/>
          <a:ahLst/>
          <a:cxnLst/>
          <a:rect l="0" t="0" r="0" b="0"/>
          <a:pathLst>
            <a:path>
              <a:moveTo>
                <a:pt x="1031171" y="3341677"/>
              </a:moveTo>
              <a:arcTo wR="1747646" hR="1747646" stAng="6852162" swAng="142813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22A0DA-1966-4A0D-A292-DCE1B955BAB4}">
      <dsp:nvSpPr>
        <dsp:cNvPr id="0" name=""/>
        <dsp:cNvSpPr/>
      </dsp:nvSpPr>
      <dsp:spPr>
        <a:xfrm>
          <a:off x="1707411" y="2321859"/>
          <a:ext cx="2736613" cy="7423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Prioridad 5.</a:t>
          </a:r>
          <a:r>
            <a:rPr lang="es-PE" sz="1600" kern="1200" dirty="0">
              <a:solidFill>
                <a:schemeClr val="tx1"/>
              </a:solidFill>
            </a:rPr>
            <a:t> Residencia en el ámbito de la institución educativa</a:t>
          </a:r>
        </a:p>
      </dsp:txBody>
      <dsp:txXfrm>
        <a:off x="1743649" y="2358097"/>
        <a:ext cx="2664137" cy="669859"/>
      </dsp:txXfrm>
    </dsp:sp>
    <dsp:sp modelId="{721F45B0-083D-4669-BA10-5B4EB3C0D290}">
      <dsp:nvSpPr>
        <dsp:cNvPr id="0" name=""/>
        <dsp:cNvSpPr/>
      </dsp:nvSpPr>
      <dsp:spPr>
        <a:xfrm>
          <a:off x="2986485" y="668752"/>
          <a:ext cx="3495293" cy="3495293"/>
        </a:xfrm>
        <a:custGeom>
          <a:avLst/>
          <a:gdLst/>
          <a:ahLst/>
          <a:cxnLst/>
          <a:rect l="0" t="0" r="0" b="0"/>
          <a:pathLst>
            <a:path>
              <a:moveTo>
                <a:pt x="2873" y="1647470"/>
              </a:moveTo>
              <a:arcTo wR="1747646" hR="1747646" stAng="10997162" swAng="109314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4F1C56-110E-4ACA-9CF7-2FBACDD8E32B}">
      <dsp:nvSpPr>
        <dsp:cNvPr id="0" name=""/>
        <dsp:cNvSpPr/>
      </dsp:nvSpPr>
      <dsp:spPr>
        <a:xfrm>
          <a:off x="2214776" y="1028157"/>
          <a:ext cx="2054144" cy="742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Prioridad 6. </a:t>
          </a:r>
          <a:r>
            <a:rPr lang="es-PE" sz="1600" kern="1200" dirty="0">
              <a:solidFill>
                <a:schemeClr val="tx1"/>
              </a:solidFill>
            </a:rPr>
            <a:t>Sorteo público </a:t>
          </a:r>
        </a:p>
      </dsp:txBody>
      <dsp:txXfrm>
        <a:off x="2251014" y="1064395"/>
        <a:ext cx="1981668" cy="669859"/>
      </dsp:txXfrm>
    </dsp:sp>
    <dsp:sp modelId="{8F20148F-5D73-455D-921B-8F75A1545F1A}">
      <dsp:nvSpPr>
        <dsp:cNvPr id="0" name=""/>
        <dsp:cNvSpPr/>
      </dsp:nvSpPr>
      <dsp:spPr>
        <a:xfrm>
          <a:off x="3218541" y="549768"/>
          <a:ext cx="3495293" cy="3495293"/>
        </a:xfrm>
        <a:custGeom>
          <a:avLst/>
          <a:gdLst/>
          <a:ahLst/>
          <a:cxnLst/>
          <a:rect l="0" t="0" r="0" b="0"/>
          <a:pathLst>
            <a:path>
              <a:moveTo>
                <a:pt x="549856" y="475024"/>
              </a:moveTo>
              <a:arcTo wR="1747646" hR="1747646" stAng="13604102" swAng="94815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270C7-9362-469C-A173-AA06F8906748}">
      <dsp:nvSpPr>
        <dsp:cNvPr id="0" name=""/>
        <dsp:cNvSpPr/>
      </dsp:nvSpPr>
      <dsp:spPr>
        <a:xfrm>
          <a:off x="2648399" y="1710"/>
          <a:ext cx="2850771" cy="10112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Calibri" panose="020F0502020204030204" pitchFamily="34" charset="0"/>
            <a:buNone/>
          </a:pPr>
          <a:r>
            <a:rPr lang="es-PE" sz="1600" b="1" kern="1200" dirty="0">
              <a:solidFill>
                <a:schemeClr val="tx1"/>
              </a:solidFill>
            </a:rPr>
            <a:t>Primera etapa.</a:t>
          </a:r>
          <a:r>
            <a:rPr lang="es-PE" sz="1600" kern="1200" dirty="0">
              <a:solidFill>
                <a:schemeClr val="tx1"/>
              </a:solidFill>
            </a:rPr>
            <a:t> Dirigida a estudiantes con NNE.</a:t>
          </a:r>
        </a:p>
      </dsp:txBody>
      <dsp:txXfrm>
        <a:off x="2697764" y="51075"/>
        <a:ext cx="2752041" cy="912507"/>
      </dsp:txXfrm>
    </dsp:sp>
    <dsp:sp modelId="{CB93C873-C8C7-4BF8-80DC-CE10FC66911C}">
      <dsp:nvSpPr>
        <dsp:cNvPr id="0" name=""/>
        <dsp:cNvSpPr/>
      </dsp:nvSpPr>
      <dsp:spPr>
        <a:xfrm>
          <a:off x="1729811" y="801367"/>
          <a:ext cx="4045616" cy="4045616"/>
        </a:xfrm>
        <a:custGeom>
          <a:avLst/>
          <a:gdLst/>
          <a:ahLst/>
          <a:cxnLst/>
          <a:rect l="0" t="0" r="0" b="0"/>
          <a:pathLst>
            <a:path>
              <a:moveTo>
                <a:pt x="2932637" y="216163"/>
              </a:moveTo>
              <a:arcTo wR="2022808" hR="2022808" stAng="17803795" swAng="172498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6B9C66-ACF5-4589-8BB6-E7FF1E1C98AE}">
      <dsp:nvSpPr>
        <dsp:cNvPr id="0" name=""/>
        <dsp:cNvSpPr/>
      </dsp:nvSpPr>
      <dsp:spPr>
        <a:xfrm>
          <a:off x="4745876" y="1686304"/>
          <a:ext cx="2517343" cy="10112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Segunda etapa.</a:t>
          </a:r>
          <a:r>
            <a:rPr lang="es-PE" sz="1600" kern="1200" dirty="0">
              <a:solidFill>
                <a:schemeClr val="tx1"/>
              </a:solidFill>
            </a:rPr>
            <a:t> Dirigida a los estudiantes por continuidad </a:t>
          </a:r>
        </a:p>
      </dsp:txBody>
      <dsp:txXfrm>
        <a:off x="4795241" y="1735669"/>
        <a:ext cx="2418613" cy="912507"/>
      </dsp:txXfrm>
    </dsp:sp>
    <dsp:sp modelId="{99106F8D-0DF7-4724-8744-1859F14756B1}">
      <dsp:nvSpPr>
        <dsp:cNvPr id="0" name=""/>
        <dsp:cNvSpPr/>
      </dsp:nvSpPr>
      <dsp:spPr>
        <a:xfrm>
          <a:off x="2134344" y="1446888"/>
          <a:ext cx="4045616" cy="4045616"/>
        </a:xfrm>
        <a:custGeom>
          <a:avLst/>
          <a:gdLst/>
          <a:ahLst/>
          <a:cxnLst/>
          <a:rect l="0" t="0" r="0" b="0"/>
          <a:pathLst>
            <a:path>
              <a:moveTo>
                <a:pt x="3896228" y="1259886"/>
              </a:moveTo>
              <a:arcTo wR="2022808" hR="2022808" stAng="20270529" swAng="167975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7F0C13-830B-42CB-9DC6-D5E03C8C299D}">
      <dsp:nvSpPr>
        <dsp:cNvPr id="0" name=""/>
        <dsp:cNvSpPr/>
      </dsp:nvSpPr>
      <dsp:spPr>
        <a:xfrm>
          <a:off x="4146935" y="3685373"/>
          <a:ext cx="3296758" cy="10112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Tercera etapa.</a:t>
          </a:r>
          <a:r>
            <a:rPr lang="es-PE" sz="1600" kern="1200" dirty="0">
              <a:solidFill>
                <a:schemeClr val="tx1"/>
              </a:solidFill>
            </a:rPr>
            <a:t> Dirigida a los estudiantes con hermanos en la misma Institución Educativa e hijos del personal que laboran en la IE</a:t>
          </a:r>
        </a:p>
      </dsp:txBody>
      <dsp:txXfrm>
        <a:off x="4196300" y="3734738"/>
        <a:ext cx="3198028" cy="912507"/>
      </dsp:txXfrm>
    </dsp:sp>
    <dsp:sp modelId="{37266F6E-72DE-4809-AE6A-88535CDB0FBC}">
      <dsp:nvSpPr>
        <dsp:cNvPr id="0" name=""/>
        <dsp:cNvSpPr/>
      </dsp:nvSpPr>
      <dsp:spPr>
        <a:xfrm>
          <a:off x="2162585" y="863506"/>
          <a:ext cx="4045616" cy="4045616"/>
        </a:xfrm>
        <a:custGeom>
          <a:avLst/>
          <a:gdLst/>
          <a:ahLst/>
          <a:cxnLst/>
          <a:rect l="0" t="0" r="0" b="0"/>
          <a:pathLst>
            <a:path>
              <a:moveTo>
                <a:pt x="2909127" y="3841101"/>
              </a:moveTo>
              <a:arcTo wR="2022808" hR="2022808" stAng="3840797" swAng="312467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7D76C3-E570-4CA2-ADB0-E805766C1991}">
      <dsp:nvSpPr>
        <dsp:cNvPr id="0" name=""/>
        <dsp:cNvSpPr/>
      </dsp:nvSpPr>
      <dsp:spPr>
        <a:xfrm>
          <a:off x="1024963" y="3683723"/>
          <a:ext cx="2894955" cy="10112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Cuarta etapa.</a:t>
          </a:r>
          <a:r>
            <a:rPr lang="es-PE" sz="1600" kern="1200" dirty="0">
              <a:solidFill>
                <a:schemeClr val="tx1"/>
              </a:solidFill>
            </a:rPr>
            <a:t>  Dirigida a los estudiantes con residencia en la zona de ubicación  de la I.E</a:t>
          </a:r>
        </a:p>
      </dsp:txBody>
      <dsp:txXfrm>
        <a:off x="1074328" y="3733088"/>
        <a:ext cx="2796225" cy="912507"/>
      </dsp:txXfrm>
    </dsp:sp>
    <dsp:sp modelId="{4147450D-D056-4931-B5A3-11B6ADC64D83}">
      <dsp:nvSpPr>
        <dsp:cNvPr id="0" name=""/>
        <dsp:cNvSpPr/>
      </dsp:nvSpPr>
      <dsp:spPr>
        <a:xfrm>
          <a:off x="1986631" y="1062538"/>
          <a:ext cx="4045616" cy="4045616"/>
        </a:xfrm>
        <a:custGeom>
          <a:avLst/>
          <a:gdLst/>
          <a:ahLst/>
          <a:cxnLst/>
          <a:rect l="0" t="0" r="0" b="0"/>
          <a:pathLst>
            <a:path>
              <a:moveTo>
                <a:pt x="87606" y="2611659"/>
              </a:moveTo>
              <a:arcTo wR="2022808" hR="2022808" stAng="9784550" swAng="167722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4099A6-7C82-49B8-B13F-419055A183E9}">
      <dsp:nvSpPr>
        <dsp:cNvPr id="0" name=""/>
        <dsp:cNvSpPr/>
      </dsp:nvSpPr>
      <dsp:spPr>
        <a:xfrm>
          <a:off x="771117" y="1677339"/>
          <a:ext cx="2556486" cy="101123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solidFill>
                <a:schemeClr val="tx1"/>
              </a:solidFill>
            </a:rPr>
            <a:t>Quinta etapa.</a:t>
          </a:r>
          <a:r>
            <a:rPr lang="es-PE" sz="1600" kern="1200" dirty="0">
              <a:solidFill>
                <a:schemeClr val="tx1"/>
              </a:solidFill>
            </a:rPr>
            <a:t> En esta etapa se realizará el sorteo público</a:t>
          </a:r>
        </a:p>
      </dsp:txBody>
      <dsp:txXfrm>
        <a:off x="820482" y="1726704"/>
        <a:ext cx="2457756" cy="912507"/>
      </dsp:txXfrm>
    </dsp:sp>
    <dsp:sp modelId="{7D789C64-0DFF-46C3-885E-1BCF03FBA843}">
      <dsp:nvSpPr>
        <dsp:cNvPr id="0" name=""/>
        <dsp:cNvSpPr/>
      </dsp:nvSpPr>
      <dsp:spPr>
        <a:xfrm>
          <a:off x="2285038" y="828032"/>
          <a:ext cx="4045616" cy="4045616"/>
        </a:xfrm>
        <a:custGeom>
          <a:avLst/>
          <a:gdLst/>
          <a:ahLst/>
          <a:cxnLst/>
          <a:rect l="0" t="0" r="0" b="0"/>
          <a:pathLst>
            <a:path>
              <a:moveTo>
                <a:pt x="381255" y="840835"/>
              </a:moveTo>
              <a:arcTo wR="2022808" hR="2022808" stAng="12945308" swAng="175561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A0D50-FC97-49F9-A402-8CC175B7ACA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25717D7-CA45-41F8-A2CC-993F15702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4A07B58-A4BE-48E2-82D1-04D1E2D5B398}"/>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5" name="Marcador de pie de página 4">
            <a:extLst>
              <a:ext uri="{FF2B5EF4-FFF2-40B4-BE49-F238E27FC236}">
                <a16:creationId xmlns:a16="http://schemas.microsoft.com/office/drawing/2014/main" id="{DE244564-2D27-46D3-9F55-2490C3ECABF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F4A353B-7FC2-40DC-8CEA-C8ED34EF5CF4}"/>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263795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38E7A-2296-431B-8369-A5AAFFCD0DB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1537489-4D93-420C-B6BF-D2F406D9488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44EB0FA-D02F-4C67-859C-1223729D7590}"/>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5" name="Marcador de pie de página 4">
            <a:extLst>
              <a:ext uri="{FF2B5EF4-FFF2-40B4-BE49-F238E27FC236}">
                <a16:creationId xmlns:a16="http://schemas.microsoft.com/office/drawing/2014/main" id="{4AFAA5E2-6F55-41F8-B8AC-598942ED410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E7CDA9A-58E8-4F7F-ADA1-36A78F07B0D6}"/>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21562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C8A494-36C4-40B0-8F54-DC6292594D4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4EEB521F-CB0E-4E30-8776-6E3A5DB6709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800E4520-AD30-4D1C-9348-599EFEB176D2}"/>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5" name="Marcador de pie de página 4">
            <a:extLst>
              <a:ext uri="{FF2B5EF4-FFF2-40B4-BE49-F238E27FC236}">
                <a16:creationId xmlns:a16="http://schemas.microsoft.com/office/drawing/2014/main" id="{E7787682-1820-463E-8826-49FB9F7D830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5C2B6D7-6133-44A7-A556-E6B76E74F6B3}"/>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356153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070F4-1FD4-4711-BEF2-461D36FDF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B67D1DA-B411-436F-928C-E0111BF933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270D460-8B84-4FFA-ABC9-AF36AF61B9C1}"/>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5" name="Marcador de pie de página 4">
            <a:extLst>
              <a:ext uri="{FF2B5EF4-FFF2-40B4-BE49-F238E27FC236}">
                <a16:creationId xmlns:a16="http://schemas.microsoft.com/office/drawing/2014/main" id="{DEF5FB5E-E5CA-4884-9E14-9571AB7AE5C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7D9A9EB-74D9-402A-B118-7C5E0BA65E9B}"/>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10079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C620B-C547-4396-A8DB-9D45CACEA1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EF0746C-2A88-462F-97E3-AEAB8D9C9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CF2A944-870D-4B4B-AC48-13DE2882DC52}"/>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5" name="Marcador de pie de página 4">
            <a:extLst>
              <a:ext uri="{FF2B5EF4-FFF2-40B4-BE49-F238E27FC236}">
                <a16:creationId xmlns:a16="http://schemas.microsoft.com/office/drawing/2014/main" id="{A5F1B18D-8747-4299-8BB5-17F5AC9E7C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F09DC1B-6F17-45E5-8DB1-316F2278B3BD}"/>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12690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551B9-BDB3-4F28-9108-4D22A2DCA0A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86A82D9-FBFB-4840-9C1D-B45A7B822D1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A6F2C88-2BA4-4240-BF1A-8BFEFD9372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87FAE39F-4254-45B5-B5E1-3E594D6FD704}"/>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6" name="Marcador de pie de página 5">
            <a:extLst>
              <a:ext uri="{FF2B5EF4-FFF2-40B4-BE49-F238E27FC236}">
                <a16:creationId xmlns:a16="http://schemas.microsoft.com/office/drawing/2014/main" id="{C9C4AC2C-6643-45E9-98A7-AF665D98234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44E66D2-AD6B-46AB-997B-C9097F46BCFF}"/>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154768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99B77-4AD1-4965-B17A-8F673D62640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6B32570-8847-4356-AF02-E38CE595B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3D58B56-976D-4A25-8C94-DC6B2A7515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002CBF7-740C-4457-8DDB-3A1EF7080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2BC4AC-10DA-46A2-A486-C7398C0FBA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BFBE81AF-9AAB-43CC-B56B-252C836DDC75}"/>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8" name="Marcador de pie de página 7">
            <a:extLst>
              <a:ext uri="{FF2B5EF4-FFF2-40B4-BE49-F238E27FC236}">
                <a16:creationId xmlns:a16="http://schemas.microsoft.com/office/drawing/2014/main" id="{66E2BD06-5020-408A-9B2C-12775C94A81E}"/>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E483B60A-9F45-458D-865F-D41EE6B30328}"/>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333118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E75D5C-9D65-4CCF-873C-1A7FBBC5FBC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07AD6ED-3AA7-4D4C-B9F7-752649D6408D}"/>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4" name="Marcador de pie de página 3">
            <a:extLst>
              <a:ext uri="{FF2B5EF4-FFF2-40B4-BE49-F238E27FC236}">
                <a16:creationId xmlns:a16="http://schemas.microsoft.com/office/drawing/2014/main" id="{1DA0D6CB-5FCD-435E-B590-7084070032B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DAB039DD-7FF4-43B0-B8E4-A4EC13F336D1}"/>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262358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C16778-F64D-4C96-93DA-C7D285363A91}"/>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3" name="Marcador de pie de página 2">
            <a:extLst>
              <a:ext uri="{FF2B5EF4-FFF2-40B4-BE49-F238E27FC236}">
                <a16:creationId xmlns:a16="http://schemas.microsoft.com/office/drawing/2014/main" id="{9F6488CC-6AF4-423A-A4FA-5F92F710EC3D}"/>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3650093-448D-485E-A80E-FBDB01AC4D3E}"/>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421252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D3385-E933-40B7-AE44-63DE98D8E01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CF4A04E-0264-4E42-977E-1DD6775BF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0817714-42CD-4146-93FF-075D9ABD4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1C545D-159E-4DA1-929F-49ADAE0CDF9E}"/>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6" name="Marcador de pie de página 5">
            <a:extLst>
              <a:ext uri="{FF2B5EF4-FFF2-40B4-BE49-F238E27FC236}">
                <a16:creationId xmlns:a16="http://schemas.microsoft.com/office/drawing/2014/main" id="{60145363-F72B-4683-BFAB-E3A127D6901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1D292E2-AFEF-491D-A7B9-6A52A3FB89C2}"/>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210713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9F09E-F56C-4818-882D-C24FC52320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6C05A794-B6CB-4D7C-9F92-79AAE8CB8C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997FBB5-579D-4B7B-9300-380DCF861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D9033A-65FB-444D-ACEA-3FFE3AFDAF0B}"/>
              </a:ext>
            </a:extLst>
          </p:cNvPr>
          <p:cNvSpPr>
            <a:spLocks noGrp="1"/>
          </p:cNvSpPr>
          <p:nvPr>
            <p:ph type="dt" sz="half" idx="10"/>
          </p:nvPr>
        </p:nvSpPr>
        <p:spPr/>
        <p:txBody>
          <a:bodyPr/>
          <a:lstStyle/>
          <a:p>
            <a:fld id="{C747215D-88BC-4C69-BD65-CD8589038610}" type="datetimeFigureOut">
              <a:rPr lang="es-PE" smtClean="0"/>
              <a:t>13/12/2021</a:t>
            </a:fld>
            <a:endParaRPr lang="es-PE"/>
          </a:p>
        </p:txBody>
      </p:sp>
      <p:sp>
        <p:nvSpPr>
          <p:cNvPr id="6" name="Marcador de pie de página 5">
            <a:extLst>
              <a:ext uri="{FF2B5EF4-FFF2-40B4-BE49-F238E27FC236}">
                <a16:creationId xmlns:a16="http://schemas.microsoft.com/office/drawing/2014/main" id="{A9D63E3E-8F48-4F48-A37C-7A574841008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33C4DE0-825D-4431-AF8D-3391561E5AA9}"/>
              </a:ext>
            </a:extLst>
          </p:cNvPr>
          <p:cNvSpPr>
            <a:spLocks noGrp="1"/>
          </p:cNvSpPr>
          <p:nvPr>
            <p:ph type="sldNum" sz="quarter" idx="12"/>
          </p:nvPr>
        </p:nvSpPr>
        <p:spPr/>
        <p:txBody>
          <a:bodyPr/>
          <a:lstStyle/>
          <a:p>
            <a:fld id="{88F984E3-2F65-4192-9195-D18707DD4A50}" type="slidenum">
              <a:rPr lang="es-PE" smtClean="0"/>
              <a:t>‹Nº›</a:t>
            </a:fld>
            <a:endParaRPr lang="es-PE"/>
          </a:p>
        </p:txBody>
      </p:sp>
    </p:spTree>
    <p:extLst>
      <p:ext uri="{BB962C8B-B14F-4D97-AF65-F5344CB8AC3E}">
        <p14:creationId xmlns:p14="http://schemas.microsoft.com/office/powerpoint/2010/main" val="254372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FFC396-A452-4080-8080-3D305D1C5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A43D097-B865-46E4-95C3-0F8E3C22C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0CA5CBB-E40F-45E0-9268-06682ED1C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7215D-88BC-4C69-BD65-CD8589038610}" type="datetimeFigureOut">
              <a:rPr lang="es-PE" smtClean="0"/>
              <a:t>13/12/2021</a:t>
            </a:fld>
            <a:endParaRPr lang="es-PE"/>
          </a:p>
        </p:txBody>
      </p:sp>
      <p:sp>
        <p:nvSpPr>
          <p:cNvPr id="5" name="Marcador de pie de página 4">
            <a:extLst>
              <a:ext uri="{FF2B5EF4-FFF2-40B4-BE49-F238E27FC236}">
                <a16:creationId xmlns:a16="http://schemas.microsoft.com/office/drawing/2014/main" id="{19190A94-2C36-4670-AEBB-2697BD68E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E98C69D-26D2-48E0-B766-A98845169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984E3-2F65-4192-9195-D18707DD4A50}" type="slidenum">
              <a:rPr lang="es-PE" smtClean="0"/>
              <a:t>‹Nº›</a:t>
            </a:fld>
            <a:endParaRPr lang="es-PE"/>
          </a:p>
        </p:txBody>
      </p:sp>
    </p:spTree>
    <p:extLst>
      <p:ext uri="{BB962C8B-B14F-4D97-AF65-F5344CB8AC3E}">
        <p14:creationId xmlns:p14="http://schemas.microsoft.com/office/powerpoint/2010/main" val="2914347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abrujuladelazar.blogspot.com/2013/08/rapaz-oyon.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drive.google.com/drive/folders/1Rpt4JpziSV7o7sWs-lxhOniSpf24YBs3" TargetMode="External"/><Relationship Id="rId4" Type="http://schemas.openxmlformats.org/officeDocument/2006/relationships/hyperlink" Target="mailto:matricula@minedu.gob.p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matricula@minedu.gob.pe" TargetMode="External"/><Relationship Id="rId5" Type="http://schemas.openxmlformats.org/officeDocument/2006/relationships/hyperlink" Target="https://directivos.minedu.gob.pe/recursos-de-gestion/dimension-administrativa/gestion-de-la-trayectoria-educativa/matricula/proceso-de-matricula/" TargetMode="External"/><Relationship Id="rId4" Type="http://schemas.openxmlformats.org/officeDocument/2006/relationships/hyperlink" Target="https://drive.google.com/drive/folders/1Rpt4JpziSV7o7sWs-lxhOniSpf24YBs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5F6E668-9B2B-4306-9E53-C14CE3BB4F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013" b="5752"/>
          <a:stretch/>
        </p:blipFill>
        <p:spPr>
          <a:xfrm>
            <a:off x="-80682" y="0"/>
            <a:ext cx="12272681" cy="6858000"/>
          </a:xfrm>
          <a:prstGeom prst="rect">
            <a:avLst/>
          </a:prstGeom>
        </p:spPr>
      </p:pic>
      <p:sp>
        <p:nvSpPr>
          <p:cNvPr id="7" name="CuadroTexto 6">
            <a:extLst>
              <a:ext uri="{FF2B5EF4-FFF2-40B4-BE49-F238E27FC236}">
                <a16:creationId xmlns:a16="http://schemas.microsoft.com/office/drawing/2014/main" id="{6A8C40C0-D791-4D82-B78D-CACCC45A5364}"/>
              </a:ext>
            </a:extLst>
          </p:cNvPr>
          <p:cNvSpPr txBox="1"/>
          <p:nvPr/>
        </p:nvSpPr>
        <p:spPr>
          <a:xfrm>
            <a:off x="823273" y="2771480"/>
            <a:ext cx="10960231" cy="2585323"/>
          </a:xfrm>
          <a:prstGeom prst="rect">
            <a:avLst/>
          </a:prstGeom>
          <a:solidFill>
            <a:srgbClr val="00B0F0"/>
          </a:solidFill>
        </p:spPr>
        <p:txBody>
          <a:bodyPr wrap="square" rtlCol="0">
            <a:spAutoFit/>
          </a:bodyPr>
          <a:lstStyle/>
          <a:p>
            <a:pPr algn="ctr"/>
            <a:r>
              <a:rPr lang="es-PE" sz="5400" b="1" dirty="0"/>
              <a:t>PROCESO DE MATRÍCULA</a:t>
            </a:r>
          </a:p>
          <a:p>
            <a:pPr algn="ctr"/>
            <a:r>
              <a:rPr lang="es-ES" sz="5400" b="1" dirty="0"/>
              <a:t>para el año escolar 2022</a:t>
            </a:r>
          </a:p>
          <a:p>
            <a:pPr algn="ctr"/>
            <a:r>
              <a:rPr lang="es-ES" sz="5400" b="1" dirty="0"/>
              <a:t>UGEL Andahuaylas</a:t>
            </a:r>
            <a:endParaRPr lang="es-PE" sz="5400" b="1" dirty="0"/>
          </a:p>
        </p:txBody>
      </p:sp>
      <p:pic>
        <p:nvPicPr>
          <p:cNvPr id="9" name="Imagen 8">
            <a:extLst>
              <a:ext uri="{FF2B5EF4-FFF2-40B4-BE49-F238E27FC236}">
                <a16:creationId xmlns:a16="http://schemas.microsoft.com/office/drawing/2014/main" id="{B34CC59B-3854-42BA-B229-FB7740F0A088}"/>
              </a:ext>
            </a:extLst>
          </p:cNvPr>
          <p:cNvPicPr>
            <a:picLocks noChangeAspect="1"/>
          </p:cNvPicPr>
          <p:nvPr/>
        </p:nvPicPr>
        <p:blipFill>
          <a:blip r:embed="rId4"/>
          <a:stretch>
            <a:fillRect/>
          </a:stretch>
        </p:blipFill>
        <p:spPr>
          <a:xfrm>
            <a:off x="10767693" y="-1673"/>
            <a:ext cx="1424307" cy="1271956"/>
          </a:xfrm>
          <a:prstGeom prst="rect">
            <a:avLst/>
          </a:prstGeom>
        </p:spPr>
      </p:pic>
    </p:spTree>
    <p:extLst>
      <p:ext uri="{BB962C8B-B14F-4D97-AF65-F5344CB8AC3E}">
        <p14:creationId xmlns:p14="http://schemas.microsoft.com/office/powerpoint/2010/main" val="40144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B8DF260A-3BF0-4BE5-8576-A92C0349F388}"/>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EMERGENCIA SANITARIA</a:t>
            </a:r>
          </a:p>
        </p:txBody>
      </p:sp>
      <p:pic>
        <p:nvPicPr>
          <p:cNvPr id="12" name="Imagen 11">
            <a:extLst>
              <a:ext uri="{FF2B5EF4-FFF2-40B4-BE49-F238E27FC236}">
                <a16:creationId xmlns:a16="http://schemas.microsoft.com/office/drawing/2014/main" id="{2205F8DA-F07C-4C6E-BA03-EBD6B793D67D}"/>
              </a:ext>
            </a:extLst>
          </p:cNvPr>
          <p:cNvPicPr>
            <a:picLocks noChangeAspect="1"/>
          </p:cNvPicPr>
          <p:nvPr/>
        </p:nvPicPr>
        <p:blipFill>
          <a:blip r:embed="rId4"/>
          <a:stretch>
            <a:fillRect/>
          </a:stretch>
        </p:blipFill>
        <p:spPr>
          <a:xfrm>
            <a:off x="441243" y="1461156"/>
            <a:ext cx="11309514" cy="4996206"/>
          </a:xfrm>
          <a:prstGeom prst="rect">
            <a:avLst/>
          </a:prstGeom>
        </p:spPr>
      </p:pic>
    </p:spTree>
    <p:extLst>
      <p:ext uri="{BB962C8B-B14F-4D97-AF65-F5344CB8AC3E}">
        <p14:creationId xmlns:p14="http://schemas.microsoft.com/office/powerpoint/2010/main" val="146129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2411DAEB-412D-4F0E-9FBB-C7557C83EA8C}"/>
              </a:ext>
            </a:extLst>
          </p:cNvPr>
          <p:cNvSpPr txBox="1"/>
          <p:nvPr/>
        </p:nvSpPr>
        <p:spPr>
          <a:xfrm>
            <a:off x="1102937" y="634305"/>
            <a:ext cx="7729978" cy="584775"/>
          </a:xfrm>
          <a:prstGeom prst="rect">
            <a:avLst/>
          </a:prstGeom>
          <a:noFill/>
        </p:spPr>
        <p:txBody>
          <a:bodyPr wrap="square">
            <a:spAutoFit/>
          </a:bodyPr>
          <a:lstStyle/>
          <a:p>
            <a:r>
              <a:rPr lang="es-ES" sz="3200" b="1" dirty="0">
                <a:solidFill>
                  <a:srgbClr val="FF0000"/>
                </a:solidFill>
              </a:rPr>
              <a:t>ETAPAS DEL PROCESO DE MATRÍCULA</a:t>
            </a:r>
            <a:endParaRPr lang="es-PE" sz="3200" b="1" dirty="0">
              <a:solidFill>
                <a:srgbClr val="FF0000"/>
              </a:solidFill>
            </a:endParaRPr>
          </a:p>
        </p:txBody>
      </p:sp>
      <p:pic>
        <p:nvPicPr>
          <p:cNvPr id="12" name="Imagen 11">
            <a:extLst>
              <a:ext uri="{FF2B5EF4-FFF2-40B4-BE49-F238E27FC236}">
                <a16:creationId xmlns:a16="http://schemas.microsoft.com/office/drawing/2014/main" id="{692D46C9-4455-44B5-BF01-C19D6831AE4C}"/>
              </a:ext>
            </a:extLst>
          </p:cNvPr>
          <p:cNvPicPr>
            <a:picLocks noChangeAspect="1"/>
          </p:cNvPicPr>
          <p:nvPr/>
        </p:nvPicPr>
        <p:blipFill>
          <a:blip r:embed="rId4"/>
          <a:stretch>
            <a:fillRect/>
          </a:stretch>
        </p:blipFill>
        <p:spPr>
          <a:xfrm>
            <a:off x="497619" y="1657001"/>
            <a:ext cx="10982227" cy="4413643"/>
          </a:xfrm>
          <a:prstGeom prst="rect">
            <a:avLst/>
          </a:prstGeom>
        </p:spPr>
      </p:pic>
    </p:spTree>
    <p:extLst>
      <p:ext uri="{BB962C8B-B14F-4D97-AF65-F5344CB8AC3E}">
        <p14:creationId xmlns:p14="http://schemas.microsoft.com/office/powerpoint/2010/main" val="336829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2E1D8D7F-1114-4D0C-826D-3D38340EF061}"/>
              </a:ext>
            </a:extLst>
          </p:cNvPr>
          <p:cNvSpPr txBox="1"/>
          <p:nvPr/>
        </p:nvSpPr>
        <p:spPr>
          <a:xfrm>
            <a:off x="1102937" y="634305"/>
            <a:ext cx="6372518" cy="584775"/>
          </a:xfrm>
          <a:prstGeom prst="rect">
            <a:avLst/>
          </a:prstGeom>
          <a:noFill/>
        </p:spPr>
        <p:txBody>
          <a:bodyPr wrap="square">
            <a:spAutoFit/>
          </a:bodyPr>
          <a:lstStyle/>
          <a:p>
            <a:r>
              <a:rPr lang="es-ES" sz="3200" b="1" dirty="0">
                <a:solidFill>
                  <a:srgbClr val="FF0000"/>
                </a:solidFill>
              </a:rPr>
              <a:t>TIPOS DE PROCESO DE MATRÍCULA</a:t>
            </a:r>
            <a:endParaRPr lang="es-PE" sz="3200" b="1" dirty="0">
              <a:solidFill>
                <a:srgbClr val="FF0000"/>
              </a:solidFill>
            </a:endParaRPr>
          </a:p>
        </p:txBody>
      </p:sp>
      <p:pic>
        <p:nvPicPr>
          <p:cNvPr id="12" name="Imagen 11">
            <a:extLst>
              <a:ext uri="{FF2B5EF4-FFF2-40B4-BE49-F238E27FC236}">
                <a16:creationId xmlns:a16="http://schemas.microsoft.com/office/drawing/2014/main" id="{127D8E33-87C1-407D-A24F-616CEB89C465}"/>
              </a:ext>
            </a:extLst>
          </p:cNvPr>
          <p:cNvPicPr>
            <a:picLocks noChangeAspect="1"/>
          </p:cNvPicPr>
          <p:nvPr/>
        </p:nvPicPr>
        <p:blipFill>
          <a:blip r:embed="rId4"/>
          <a:stretch>
            <a:fillRect/>
          </a:stretch>
        </p:blipFill>
        <p:spPr>
          <a:xfrm>
            <a:off x="359789" y="1270283"/>
            <a:ext cx="11472421" cy="4612344"/>
          </a:xfrm>
          <a:prstGeom prst="rect">
            <a:avLst/>
          </a:prstGeom>
        </p:spPr>
      </p:pic>
    </p:spTree>
    <p:extLst>
      <p:ext uri="{BB962C8B-B14F-4D97-AF65-F5344CB8AC3E}">
        <p14:creationId xmlns:p14="http://schemas.microsoft.com/office/powerpoint/2010/main" val="105832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2"/>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2"/>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2"/>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2"/>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2"/>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2"/>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2"/>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2"/>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94BFAA55-2DFD-4880-AE89-30AB33D62FC1}"/>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FECHAS - PROCESO REGULAR</a:t>
            </a:r>
          </a:p>
        </p:txBody>
      </p:sp>
      <p:pic>
        <p:nvPicPr>
          <p:cNvPr id="12" name="Imagen 11">
            <a:extLst>
              <a:ext uri="{FF2B5EF4-FFF2-40B4-BE49-F238E27FC236}">
                <a16:creationId xmlns:a16="http://schemas.microsoft.com/office/drawing/2014/main" id="{5B6ECE2C-0666-437A-AB35-F43FA9DE3E04}"/>
              </a:ext>
            </a:extLst>
          </p:cNvPr>
          <p:cNvPicPr>
            <a:picLocks noChangeAspect="1"/>
          </p:cNvPicPr>
          <p:nvPr/>
        </p:nvPicPr>
        <p:blipFill>
          <a:blip r:embed="rId3"/>
          <a:stretch>
            <a:fillRect/>
          </a:stretch>
        </p:blipFill>
        <p:spPr>
          <a:xfrm>
            <a:off x="651166" y="1179122"/>
            <a:ext cx="10896673" cy="5283734"/>
          </a:xfrm>
          <a:prstGeom prst="rect">
            <a:avLst/>
          </a:prstGeom>
        </p:spPr>
      </p:pic>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4"/>
          <a:stretch>
            <a:fillRect/>
          </a:stretch>
        </p:blipFill>
        <p:spPr>
          <a:xfrm>
            <a:off x="10767693" y="-1673"/>
            <a:ext cx="1424307" cy="1271956"/>
          </a:xfrm>
          <a:prstGeom prst="rect">
            <a:avLst/>
          </a:prstGeom>
        </p:spPr>
      </p:pic>
    </p:spTree>
    <p:extLst>
      <p:ext uri="{BB962C8B-B14F-4D97-AF65-F5344CB8AC3E}">
        <p14:creationId xmlns:p14="http://schemas.microsoft.com/office/powerpoint/2010/main" val="75205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F5EE81E2-4F20-4B1E-A165-6166AA6AF29A}"/>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PLAZOS - PROCESO EXCEPCIONAL</a:t>
            </a:r>
          </a:p>
        </p:txBody>
      </p:sp>
      <p:pic>
        <p:nvPicPr>
          <p:cNvPr id="12" name="Imagen 11">
            <a:extLst>
              <a:ext uri="{FF2B5EF4-FFF2-40B4-BE49-F238E27FC236}">
                <a16:creationId xmlns:a16="http://schemas.microsoft.com/office/drawing/2014/main" id="{5A3F32CB-EB57-4680-B4B0-C401F9D1759F}"/>
              </a:ext>
            </a:extLst>
          </p:cNvPr>
          <p:cNvPicPr>
            <a:picLocks noChangeAspect="1"/>
          </p:cNvPicPr>
          <p:nvPr/>
        </p:nvPicPr>
        <p:blipFill>
          <a:blip r:embed="rId4"/>
          <a:stretch>
            <a:fillRect/>
          </a:stretch>
        </p:blipFill>
        <p:spPr>
          <a:xfrm>
            <a:off x="968530" y="1392634"/>
            <a:ext cx="10111107" cy="5031930"/>
          </a:xfrm>
          <a:prstGeom prst="rect">
            <a:avLst/>
          </a:prstGeom>
        </p:spPr>
      </p:pic>
    </p:spTree>
    <p:extLst>
      <p:ext uri="{BB962C8B-B14F-4D97-AF65-F5344CB8AC3E}">
        <p14:creationId xmlns:p14="http://schemas.microsoft.com/office/powerpoint/2010/main" val="167280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F485BE8-1758-495E-9830-326C29DBCEC0}"/>
              </a:ext>
            </a:extLst>
          </p:cNvPr>
          <p:cNvPicPr>
            <a:picLocks noChangeAspect="1"/>
          </p:cNvPicPr>
          <p:nvPr/>
        </p:nvPicPr>
        <p:blipFill>
          <a:blip r:embed="rId2"/>
          <a:stretch>
            <a:fillRect/>
          </a:stretch>
        </p:blipFill>
        <p:spPr>
          <a:xfrm>
            <a:off x="9422" y="10171"/>
            <a:ext cx="12182577" cy="6401650"/>
          </a:xfrm>
          <a:prstGeom prst="rect">
            <a:avLst/>
          </a:prstGeom>
        </p:spPr>
      </p:pic>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3"/>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4"/>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4"/>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4"/>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4"/>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4"/>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4"/>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4"/>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4"/>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5C765EDA-DC0C-48E9-A95D-85D0E835836F}"/>
              </a:ext>
            </a:extLst>
          </p:cNvPr>
          <p:cNvSpPr txBox="1"/>
          <p:nvPr/>
        </p:nvSpPr>
        <p:spPr>
          <a:xfrm>
            <a:off x="796565" y="5307291"/>
            <a:ext cx="10960231" cy="923330"/>
          </a:xfrm>
          <a:prstGeom prst="rect">
            <a:avLst/>
          </a:prstGeom>
          <a:solidFill>
            <a:srgbClr val="FFC000"/>
          </a:solidFill>
        </p:spPr>
        <p:txBody>
          <a:bodyPr wrap="square" rtlCol="0">
            <a:spAutoFit/>
          </a:bodyPr>
          <a:lstStyle/>
          <a:p>
            <a:pPr algn="ctr"/>
            <a:r>
              <a:rPr lang="es-PE" sz="5400" b="1" dirty="0"/>
              <a:t>RESPONSABILIDADES</a:t>
            </a:r>
          </a:p>
        </p:txBody>
      </p:sp>
    </p:spTree>
    <p:extLst>
      <p:ext uri="{BB962C8B-B14F-4D97-AF65-F5344CB8AC3E}">
        <p14:creationId xmlns:p14="http://schemas.microsoft.com/office/powerpoint/2010/main" val="39086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AD9E1670-558A-410C-9BC4-518F38D611CB}"/>
              </a:ext>
            </a:extLst>
          </p:cNvPr>
          <p:cNvSpPr txBox="1"/>
          <p:nvPr/>
        </p:nvSpPr>
        <p:spPr>
          <a:xfrm>
            <a:off x="1102936" y="634305"/>
            <a:ext cx="8455843" cy="584775"/>
          </a:xfrm>
          <a:prstGeom prst="rect">
            <a:avLst/>
          </a:prstGeom>
          <a:noFill/>
        </p:spPr>
        <p:txBody>
          <a:bodyPr wrap="square">
            <a:spAutoFit/>
          </a:bodyPr>
          <a:lstStyle/>
          <a:p>
            <a:r>
              <a:rPr lang="es-ES" sz="3200" b="1" dirty="0">
                <a:solidFill>
                  <a:srgbClr val="FF0000"/>
                </a:solidFill>
              </a:rPr>
              <a:t>UNIDADES DE GESTIÓN EDUCATIVA LOCAL</a:t>
            </a:r>
            <a:endParaRPr lang="es-PE" sz="3200" b="1" dirty="0">
              <a:solidFill>
                <a:srgbClr val="FF0000"/>
              </a:solidFill>
            </a:endParaRPr>
          </a:p>
        </p:txBody>
      </p:sp>
      <p:pic>
        <p:nvPicPr>
          <p:cNvPr id="12" name="Imagen 11">
            <a:extLst>
              <a:ext uri="{FF2B5EF4-FFF2-40B4-BE49-F238E27FC236}">
                <a16:creationId xmlns:a16="http://schemas.microsoft.com/office/drawing/2014/main" id="{C6E038AF-DE8B-4347-A981-AF85E9B36CE7}"/>
              </a:ext>
            </a:extLst>
          </p:cNvPr>
          <p:cNvPicPr>
            <a:picLocks noChangeAspect="1"/>
          </p:cNvPicPr>
          <p:nvPr/>
        </p:nvPicPr>
        <p:blipFill>
          <a:blip r:embed="rId4"/>
          <a:stretch>
            <a:fillRect/>
          </a:stretch>
        </p:blipFill>
        <p:spPr>
          <a:xfrm>
            <a:off x="343648" y="1441283"/>
            <a:ext cx="11089064" cy="4964876"/>
          </a:xfrm>
          <a:prstGeom prst="rect">
            <a:avLst/>
          </a:prstGeom>
        </p:spPr>
      </p:pic>
    </p:spTree>
    <p:extLst>
      <p:ext uri="{BB962C8B-B14F-4D97-AF65-F5344CB8AC3E}">
        <p14:creationId xmlns:p14="http://schemas.microsoft.com/office/powerpoint/2010/main" val="157246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AD9E1670-558A-410C-9BC4-518F38D611CB}"/>
              </a:ext>
            </a:extLst>
          </p:cNvPr>
          <p:cNvSpPr txBox="1"/>
          <p:nvPr/>
        </p:nvSpPr>
        <p:spPr>
          <a:xfrm>
            <a:off x="1102936" y="634305"/>
            <a:ext cx="8455843" cy="584775"/>
          </a:xfrm>
          <a:prstGeom prst="rect">
            <a:avLst/>
          </a:prstGeom>
          <a:noFill/>
        </p:spPr>
        <p:txBody>
          <a:bodyPr wrap="square">
            <a:spAutoFit/>
          </a:bodyPr>
          <a:lstStyle/>
          <a:p>
            <a:r>
              <a:rPr lang="es-ES" sz="3200" b="1" dirty="0">
                <a:solidFill>
                  <a:srgbClr val="FF0000"/>
                </a:solidFill>
              </a:rPr>
              <a:t>UNIDADES DE GESTIÓN EDUCATIVA LOCAL</a:t>
            </a:r>
            <a:endParaRPr lang="es-PE" sz="3200" b="1" dirty="0">
              <a:solidFill>
                <a:srgbClr val="FF0000"/>
              </a:solidFill>
            </a:endParaRPr>
          </a:p>
        </p:txBody>
      </p:sp>
      <p:pic>
        <p:nvPicPr>
          <p:cNvPr id="13" name="Imagen 12">
            <a:extLst>
              <a:ext uri="{FF2B5EF4-FFF2-40B4-BE49-F238E27FC236}">
                <a16:creationId xmlns:a16="http://schemas.microsoft.com/office/drawing/2014/main" id="{209881A4-4DE8-4948-B6D3-305235E4A11C}"/>
              </a:ext>
            </a:extLst>
          </p:cNvPr>
          <p:cNvPicPr>
            <a:picLocks noChangeAspect="1"/>
          </p:cNvPicPr>
          <p:nvPr/>
        </p:nvPicPr>
        <p:blipFill>
          <a:blip r:embed="rId4"/>
          <a:stretch>
            <a:fillRect/>
          </a:stretch>
        </p:blipFill>
        <p:spPr>
          <a:xfrm>
            <a:off x="444631" y="1500609"/>
            <a:ext cx="11302738" cy="4349842"/>
          </a:xfrm>
          <a:prstGeom prst="rect">
            <a:avLst/>
          </a:prstGeom>
        </p:spPr>
      </p:pic>
      <p:sp>
        <p:nvSpPr>
          <p:cNvPr id="14" name="Rectángulo 13">
            <a:extLst>
              <a:ext uri="{FF2B5EF4-FFF2-40B4-BE49-F238E27FC236}">
                <a16:creationId xmlns:a16="http://schemas.microsoft.com/office/drawing/2014/main" id="{48DCE3E7-7E4F-4995-A488-6CA181A120EF}"/>
              </a:ext>
            </a:extLst>
          </p:cNvPr>
          <p:cNvSpPr/>
          <p:nvPr/>
        </p:nvSpPr>
        <p:spPr>
          <a:xfrm>
            <a:off x="6096000" y="1449406"/>
            <a:ext cx="1936377" cy="39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5457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0F2F5308-2F87-41AE-B1E9-7345021ACA97}"/>
              </a:ext>
            </a:extLst>
          </p:cNvPr>
          <p:cNvSpPr txBox="1"/>
          <p:nvPr/>
        </p:nvSpPr>
        <p:spPr>
          <a:xfrm>
            <a:off x="1102937" y="634305"/>
            <a:ext cx="6372518" cy="584775"/>
          </a:xfrm>
          <a:prstGeom prst="rect">
            <a:avLst/>
          </a:prstGeom>
          <a:noFill/>
        </p:spPr>
        <p:txBody>
          <a:bodyPr wrap="square">
            <a:spAutoFit/>
          </a:bodyPr>
          <a:lstStyle/>
          <a:p>
            <a:r>
              <a:rPr lang="es-ES" sz="3200" b="1" dirty="0">
                <a:solidFill>
                  <a:srgbClr val="FF0000"/>
                </a:solidFill>
              </a:rPr>
              <a:t>DIRECTORES Y DIRECTORAS DE IIEE</a:t>
            </a:r>
            <a:endParaRPr lang="es-PE" sz="3200" b="1" dirty="0">
              <a:solidFill>
                <a:srgbClr val="FF0000"/>
              </a:solidFill>
            </a:endParaRPr>
          </a:p>
        </p:txBody>
      </p:sp>
      <p:pic>
        <p:nvPicPr>
          <p:cNvPr id="12" name="Imagen 11">
            <a:extLst>
              <a:ext uri="{FF2B5EF4-FFF2-40B4-BE49-F238E27FC236}">
                <a16:creationId xmlns:a16="http://schemas.microsoft.com/office/drawing/2014/main" id="{546C54C2-6F7D-4BF2-B573-592D9266788D}"/>
              </a:ext>
            </a:extLst>
          </p:cNvPr>
          <p:cNvPicPr>
            <a:picLocks noChangeAspect="1"/>
          </p:cNvPicPr>
          <p:nvPr/>
        </p:nvPicPr>
        <p:blipFill>
          <a:blip r:embed="rId4"/>
          <a:stretch>
            <a:fillRect/>
          </a:stretch>
        </p:blipFill>
        <p:spPr>
          <a:xfrm>
            <a:off x="648092" y="1299235"/>
            <a:ext cx="10895815" cy="5158126"/>
          </a:xfrm>
          <a:prstGeom prst="rect">
            <a:avLst/>
          </a:prstGeom>
        </p:spPr>
      </p:pic>
      <p:sp>
        <p:nvSpPr>
          <p:cNvPr id="13" name="Rectángulo 12">
            <a:extLst>
              <a:ext uri="{FF2B5EF4-FFF2-40B4-BE49-F238E27FC236}">
                <a16:creationId xmlns:a16="http://schemas.microsoft.com/office/drawing/2014/main" id="{2A082C98-35BC-45F6-9CD7-DA98C2A06C8C}"/>
              </a:ext>
            </a:extLst>
          </p:cNvPr>
          <p:cNvSpPr/>
          <p:nvPr/>
        </p:nvSpPr>
        <p:spPr>
          <a:xfrm>
            <a:off x="5692588" y="3033075"/>
            <a:ext cx="2408825" cy="39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8647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1A969B7C-D0CB-4EA0-BA37-701B0C6DDC49}"/>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FAMILIAS</a:t>
            </a:r>
          </a:p>
        </p:txBody>
      </p:sp>
      <p:pic>
        <p:nvPicPr>
          <p:cNvPr id="12" name="Imagen 11">
            <a:extLst>
              <a:ext uri="{FF2B5EF4-FFF2-40B4-BE49-F238E27FC236}">
                <a16:creationId xmlns:a16="http://schemas.microsoft.com/office/drawing/2014/main" id="{3B94FB9C-0E17-4209-8109-6B01DC819348}"/>
              </a:ext>
            </a:extLst>
          </p:cNvPr>
          <p:cNvPicPr>
            <a:picLocks noChangeAspect="1"/>
          </p:cNvPicPr>
          <p:nvPr/>
        </p:nvPicPr>
        <p:blipFill>
          <a:blip r:embed="rId4"/>
          <a:stretch>
            <a:fillRect/>
          </a:stretch>
        </p:blipFill>
        <p:spPr>
          <a:xfrm>
            <a:off x="241907" y="1517716"/>
            <a:ext cx="11708185" cy="4439207"/>
          </a:xfrm>
          <a:prstGeom prst="rect">
            <a:avLst/>
          </a:prstGeom>
        </p:spPr>
      </p:pic>
      <p:sp>
        <p:nvSpPr>
          <p:cNvPr id="10" name="Rectángulo 9">
            <a:extLst>
              <a:ext uri="{FF2B5EF4-FFF2-40B4-BE49-F238E27FC236}">
                <a16:creationId xmlns:a16="http://schemas.microsoft.com/office/drawing/2014/main" id="{5D916C2D-5039-4F9C-86E8-3A46BCDB5FAE}"/>
              </a:ext>
            </a:extLst>
          </p:cNvPr>
          <p:cNvSpPr/>
          <p:nvPr/>
        </p:nvSpPr>
        <p:spPr>
          <a:xfrm>
            <a:off x="2976282" y="1495628"/>
            <a:ext cx="1936377" cy="39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4695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8" name="CuadroTexto 17">
            <a:extLst>
              <a:ext uri="{FF2B5EF4-FFF2-40B4-BE49-F238E27FC236}">
                <a16:creationId xmlns:a16="http://schemas.microsoft.com/office/drawing/2014/main" id="{B336377D-D919-4169-82C7-BA2319AE392D}"/>
              </a:ext>
            </a:extLst>
          </p:cNvPr>
          <p:cNvSpPr txBox="1"/>
          <p:nvPr/>
        </p:nvSpPr>
        <p:spPr>
          <a:xfrm>
            <a:off x="796565" y="1816719"/>
            <a:ext cx="10105534" cy="2308324"/>
          </a:xfrm>
          <a:prstGeom prst="rect">
            <a:avLst/>
          </a:prstGeom>
          <a:noFill/>
        </p:spPr>
        <p:txBody>
          <a:bodyPr wrap="square">
            <a:spAutoFit/>
          </a:bodyPr>
          <a:lstStyle/>
          <a:p>
            <a:pPr algn="ctr"/>
            <a:r>
              <a:rPr lang="es-ES" sz="4800" b="1" dirty="0"/>
              <a:t>Instructivo con disposiciones específicas para cada tipo de proceso de matrícula en el año escolar 2022</a:t>
            </a:r>
            <a:endParaRPr lang="es-PE" sz="4800" b="1" dirty="0"/>
          </a:p>
        </p:txBody>
      </p:sp>
    </p:spTree>
    <p:extLst>
      <p:ext uri="{BB962C8B-B14F-4D97-AF65-F5344CB8AC3E}">
        <p14:creationId xmlns:p14="http://schemas.microsoft.com/office/powerpoint/2010/main" val="509571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3" name="CuadroTexto 12">
            <a:extLst>
              <a:ext uri="{FF2B5EF4-FFF2-40B4-BE49-F238E27FC236}">
                <a16:creationId xmlns:a16="http://schemas.microsoft.com/office/drawing/2014/main" id="{D54780FA-C14C-45B5-8841-38FDA0B63FCD}"/>
              </a:ext>
            </a:extLst>
          </p:cNvPr>
          <p:cNvSpPr txBox="1"/>
          <p:nvPr/>
        </p:nvSpPr>
        <p:spPr>
          <a:xfrm>
            <a:off x="629595" y="1574325"/>
            <a:ext cx="10850251" cy="2970685"/>
          </a:xfrm>
          <a:prstGeom prst="rect">
            <a:avLst/>
          </a:prstGeom>
          <a:noFill/>
        </p:spPr>
        <p:txBody>
          <a:bodyPr wrap="square">
            <a:spAutoFit/>
          </a:bodyPr>
          <a:lstStyle/>
          <a:p>
            <a:pPr algn="ctr">
              <a:lnSpc>
                <a:spcPct val="150000"/>
              </a:lnSpc>
            </a:pPr>
            <a:r>
              <a:rPr lang="es-ES" sz="3200" b="1" dirty="0"/>
              <a:t>ORIENTACIONES COMPLEMENTARIAS PARA EL PROCESO DE MATRÍCULA 2022 EN LAS INSTITUCIONES EDUCATIVAS Y PROGRAMAS DE EDUCACIÓN BÁSICA EN EL ÁMBITO DE LA UNIDAD DE GESTIÓN EDUCATIVA LOCAL-ANDAHUAYLAS</a:t>
            </a:r>
          </a:p>
        </p:txBody>
      </p:sp>
    </p:spTree>
    <p:extLst>
      <p:ext uri="{BB962C8B-B14F-4D97-AF65-F5344CB8AC3E}">
        <p14:creationId xmlns:p14="http://schemas.microsoft.com/office/powerpoint/2010/main" val="2621797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F3B39D0D-1C72-44E8-B36B-90A1E5EFB178}"/>
              </a:ext>
            </a:extLst>
          </p:cNvPr>
          <p:cNvSpPr txBox="1"/>
          <p:nvPr/>
        </p:nvSpPr>
        <p:spPr>
          <a:xfrm>
            <a:off x="650450" y="1570902"/>
            <a:ext cx="11189617" cy="2610843"/>
          </a:xfrm>
          <a:prstGeom prst="rect">
            <a:avLst/>
          </a:prstGeom>
          <a:noFill/>
        </p:spPr>
        <p:txBody>
          <a:bodyPr wrap="square">
            <a:spAutoFit/>
          </a:bodyPr>
          <a:lstStyle/>
          <a:p>
            <a:pPr>
              <a:lnSpc>
                <a:spcPct val="150000"/>
              </a:lnSpc>
            </a:pPr>
            <a:r>
              <a:rPr lang="es-ES" sz="2800" b="1" dirty="0">
                <a:solidFill>
                  <a:srgbClr val="FF0000"/>
                </a:solidFill>
              </a:rPr>
              <a:t>I. FINALIDAD</a:t>
            </a:r>
          </a:p>
          <a:p>
            <a:pPr>
              <a:lnSpc>
                <a:spcPct val="150000"/>
              </a:lnSpc>
            </a:pPr>
            <a:r>
              <a:rPr lang="es-ES" sz="2800" dirty="0"/>
              <a:t>Establecer disposiciones y procedimientos complementarios para orientar el proceso de matrícula escolar en las Instituciones Educativas y Programas de la Educación Básica en el ámbito de la UGEL Andahuaylas.</a:t>
            </a:r>
          </a:p>
        </p:txBody>
      </p:sp>
    </p:spTree>
    <p:extLst>
      <p:ext uri="{BB962C8B-B14F-4D97-AF65-F5344CB8AC3E}">
        <p14:creationId xmlns:p14="http://schemas.microsoft.com/office/powerpoint/2010/main" val="151915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7031574D-9C08-4914-9C51-0066661CD70B}"/>
              </a:ext>
            </a:extLst>
          </p:cNvPr>
          <p:cNvSpPr txBox="1"/>
          <p:nvPr/>
        </p:nvSpPr>
        <p:spPr>
          <a:xfrm>
            <a:off x="299657" y="634305"/>
            <a:ext cx="11180189" cy="5021055"/>
          </a:xfrm>
          <a:prstGeom prst="rect">
            <a:avLst/>
          </a:prstGeom>
          <a:noFill/>
        </p:spPr>
        <p:txBody>
          <a:bodyPr wrap="square">
            <a:spAutoFit/>
          </a:bodyPr>
          <a:lstStyle/>
          <a:p>
            <a:pPr algn="just">
              <a:lnSpc>
                <a:spcPct val="150000"/>
              </a:lnSpc>
            </a:pPr>
            <a:r>
              <a:rPr lang="es-ES" sz="2400" b="1" dirty="0">
                <a:solidFill>
                  <a:srgbClr val="FF0000"/>
                </a:solidFill>
              </a:rPr>
              <a:t>II. OBJETIVOS</a:t>
            </a:r>
          </a:p>
          <a:p>
            <a:pPr marL="631825" indent="-631825" algn="just">
              <a:lnSpc>
                <a:spcPct val="150000"/>
              </a:lnSpc>
            </a:pPr>
            <a:r>
              <a:rPr lang="es-ES" sz="2400" dirty="0"/>
              <a:t>2.1	Garantizar el derecho a la educación, en el proceso de matrícula escolar 2022, en las Instituciones Educativas, así como en los Programas de Educación Básica del ámbito de la Unidad de Gestión Educativa Local - Andahuaylas</a:t>
            </a:r>
          </a:p>
          <a:p>
            <a:pPr marL="631825" indent="-631825" algn="just">
              <a:lnSpc>
                <a:spcPct val="150000"/>
              </a:lnSpc>
            </a:pPr>
            <a:r>
              <a:rPr lang="es-ES" sz="2400" dirty="0"/>
              <a:t>2.2	Orientar los procedimientos, condiciones y requisitos para la atención de la matrícula de los estudiantes en edad escolar en las Instituciones Educativas, así como en los Programas de Educación Básica.</a:t>
            </a:r>
          </a:p>
          <a:p>
            <a:pPr marL="631825" indent="-631825" algn="just">
              <a:lnSpc>
                <a:spcPct val="150000"/>
              </a:lnSpc>
            </a:pPr>
            <a:r>
              <a:rPr lang="es-ES" sz="2400" dirty="0"/>
              <a:t>2.3	Promover la participación de autoridades, padres de familia y la comunidad para garantizar un proceso transparente con enfoque territorial.</a:t>
            </a:r>
          </a:p>
        </p:txBody>
      </p:sp>
    </p:spTree>
    <p:extLst>
      <p:ext uri="{BB962C8B-B14F-4D97-AF65-F5344CB8AC3E}">
        <p14:creationId xmlns:p14="http://schemas.microsoft.com/office/powerpoint/2010/main" val="399948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C036482F-71AB-4837-BCF4-FA7C763DF068}"/>
              </a:ext>
            </a:extLst>
          </p:cNvPr>
          <p:cNvSpPr txBox="1"/>
          <p:nvPr/>
        </p:nvSpPr>
        <p:spPr>
          <a:xfrm>
            <a:off x="950105" y="1530293"/>
            <a:ext cx="10529741" cy="2251065"/>
          </a:xfrm>
          <a:prstGeom prst="rect">
            <a:avLst/>
          </a:prstGeom>
          <a:noFill/>
        </p:spPr>
        <p:txBody>
          <a:bodyPr wrap="square">
            <a:spAutoFit/>
          </a:bodyPr>
          <a:lstStyle/>
          <a:p>
            <a:pPr>
              <a:lnSpc>
                <a:spcPct val="150000"/>
              </a:lnSpc>
            </a:pPr>
            <a:r>
              <a:rPr lang="es-ES" sz="2400" b="1" dirty="0">
                <a:solidFill>
                  <a:srgbClr val="FF0000"/>
                </a:solidFill>
              </a:rPr>
              <a:t>IV.	ALCANCES</a:t>
            </a:r>
          </a:p>
          <a:p>
            <a:pPr marL="342900" indent="-342900">
              <a:lnSpc>
                <a:spcPct val="150000"/>
              </a:lnSpc>
              <a:buFont typeface="Arial" panose="020B0604020202020204" pitchFamily="34" charset="0"/>
              <a:buChar char="•"/>
            </a:pPr>
            <a:r>
              <a:rPr lang="es-ES" sz="2400" dirty="0"/>
              <a:t>Unidad de Gestión Educativa Local de Andahuaylas</a:t>
            </a:r>
          </a:p>
          <a:p>
            <a:pPr marL="342900" indent="-342900">
              <a:lnSpc>
                <a:spcPct val="150000"/>
              </a:lnSpc>
              <a:buFont typeface="Arial" panose="020B0604020202020204" pitchFamily="34" charset="0"/>
              <a:buChar char="•"/>
            </a:pPr>
            <a:r>
              <a:rPr lang="es-ES" sz="2400" dirty="0"/>
              <a:t>Instituciones Educativas de la EBR, EBA, EBE y Programas Educativos, públicos, privados y de convenios.</a:t>
            </a:r>
          </a:p>
        </p:txBody>
      </p:sp>
    </p:spTree>
    <p:extLst>
      <p:ext uri="{BB962C8B-B14F-4D97-AF65-F5344CB8AC3E}">
        <p14:creationId xmlns:p14="http://schemas.microsoft.com/office/powerpoint/2010/main" val="20170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97D89352-DB9E-4FD0-87B6-4A8044DF13A7}"/>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	DISPOSICIONES GENERALES</a:t>
            </a:r>
          </a:p>
        </p:txBody>
      </p:sp>
      <p:sp>
        <p:nvSpPr>
          <p:cNvPr id="14" name="CuadroTexto 13">
            <a:extLst>
              <a:ext uri="{FF2B5EF4-FFF2-40B4-BE49-F238E27FC236}">
                <a16:creationId xmlns:a16="http://schemas.microsoft.com/office/drawing/2014/main" id="{F2B768F1-F92E-4B07-9254-4CEDF4A47BE8}"/>
              </a:ext>
            </a:extLst>
          </p:cNvPr>
          <p:cNvSpPr txBox="1"/>
          <p:nvPr/>
        </p:nvSpPr>
        <p:spPr>
          <a:xfrm>
            <a:off x="405352" y="976403"/>
            <a:ext cx="10840825" cy="5575052"/>
          </a:xfrm>
          <a:prstGeom prst="rect">
            <a:avLst/>
          </a:prstGeom>
          <a:noFill/>
        </p:spPr>
        <p:txBody>
          <a:bodyPr wrap="square">
            <a:spAutoFit/>
          </a:bodyPr>
          <a:lstStyle/>
          <a:p>
            <a:pPr marL="631825" indent="-631825" algn="just">
              <a:lnSpc>
                <a:spcPct val="150000"/>
              </a:lnSpc>
            </a:pPr>
            <a:r>
              <a:rPr lang="es-ES" sz="2400" dirty="0"/>
              <a:t>5.1	La gestión del proceso de matrícula en el año lectivo 2022, se encuentra normado por la Resolución Ministerial N.º 447-2020-MINEDU e “Instructivo con disposiciones específicas para cada tipo de proceso de matrícula en el año escolar 2022”, que regula la matrícula escolar en las instituciones educativas públicas y privadas y programas de la Educación Básica.</a:t>
            </a:r>
          </a:p>
          <a:p>
            <a:pPr marL="631825" indent="-631825" algn="just">
              <a:lnSpc>
                <a:spcPct val="150000"/>
              </a:lnSpc>
            </a:pPr>
            <a:r>
              <a:rPr lang="es-ES" sz="2400" dirty="0"/>
              <a:t>5.2	La matrícula se realiza teniendo en cuenta la edad cronológica de las niñas, niños y adolescentes, joven o adulto, con presencia del padre, madre, tutor, apoderado o su representante acreditado, según R.M. 447-2020-MINEDU y el “Instructivo con disposiciones específicas para cada tipo de proceso de matrícula en el año escolar 2022”. </a:t>
            </a:r>
            <a:endParaRPr lang="es-PE" sz="2400" dirty="0"/>
          </a:p>
        </p:txBody>
      </p:sp>
    </p:spTree>
    <p:extLst>
      <p:ext uri="{BB962C8B-B14F-4D97-AF65-F5344CB8AC3E}">
        <p14:creationId xmlns:p14="http://schemas.microsoft.com/office/powerpoint/2010/main" val="204593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4E6E56DF-3F94-4C61-93FF-D6C2706D8982}"/>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	DISPOSICIONES GENERALES</a:t>
            </a:r>
          </a:p>
        </p:txBody>
      </p:sp>
      <p:sp>
        <p:nvSpPr>
          <p:cNvPr id="13" name="CuadroTexto 12">
            <a:extLst>
              <a:ext uri="{FF2B5EF4-FFF2-40B4-BE49-F238E27FC236}">
                <a16:creationId xmlns:a16="http://schemas.microsoft.com/office/drawing/2014/main" id="{60ECFE23-86B9-4ED4-96BC-951B45A1DB36}"/>
              </a:ext>
            </a:extLst>
          </p:cNvPr>
          <p:cNvSpPr txBox="1"/>
          <p:nvPr/>
        </p:nvSpPr>
        <p:spPr>
          <a:xfrm>
            <a:off x="405352" y="1140199"/>
            <a:ext cx="10887958" cy="4467057"/>
          </a:xfrm>
          <a:prstGeom prst="rect">
            <a:avLst/>
          </a:prstGeom>
          <a:noFill/>
        </p:spPr>
        <p:txBody>
          <a:bodyPr wrap="square">
            <a:spAutoFit/>
          </a:bodyPr>
          <a:lstStyle/>
          <a:p>
            <a:pPr marL="717550" indent="-717550" algn="just">
              <a:lnSpc>
                <a:spcPct val="150000"/>
              </a:lnSpc>
            </a:pPr>
            <a:r>
              <a:rPr lang="es-ES" sz="2400" dirty="0"/>
              <a:t>5.3	En una IE pública, el proceso de matrícula es gratuito. </a:t>
            </a:r>
          </a:p>
          <a:p>
            <a:pPr marL="717550" indent="-717550" algn="just">
              <a:lnSpc>
                <a:spcPct val="150000"/>
              </a:lnSpc>
            </a:pPr>
            <a:r>
              <a:rPr lang="es-ES" sz="2400" dirty="0"/>
              <a:t>5.4	El/la directora/a de la IE, o el responsable del programa, debe garantizar que el proceso de matrícula se realice con enfoque inclusivo e intercultural. Está prohibido todo acto discriminatorio o condicionante.</a:t>
            </a:r>
          </a:p>
          <a:p>
            <a:pPr marL="717550" indent="-717550" algn="just">
              <a:lnSpc>
                <a:spcPct val="150000"/>
              </a:lnSpc>
            </a:pPr>
            <a:r>
              <a:rPr lang="es-ES" sz="2400" dirty="0"/>
              <a:t>5.5	El proceso de matrícula 2022, debe desarrollarse dentro del trimestre previo al inicio de clases, en su periodo regular y hasta el 22 de noviembre en el periodo excepcional. Entiéndase a partir del 06 de diciembre del 2021.</a:t>
            </a:r>
          </a:p>
          <a:p>
            <a:pPr>
              <a:lnSpc>
                <a:spcPct val="150000"/>
              </a:lnSpc>
            </a:pPr>
            <a:endParaRPr lang="es-ES" sz="2400" dirty="0"/>
          </a:p>
        </p:txBody>
      </p:sp>
    </p:spTree>
    <p:extLst>
      <p:ext uri="{BB962C8B-B14F-4D97-AF65-F5344CB8AC3E}">
        <p14:creationId xmlns:p14="http://schemas.microsoft.com/office/powerpoint/2010/main" val="324898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7CFB9137-EAB1-491B-8F57-B6780D68E35F}"/>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	DISPOSICIONES GENERALES</a:t>
            </a:r>
          </a:p>
        </p:txBody>
      </p:sp>
      <p:sp>
        <p:nvSpPr>
          <p:cNvPr id="13" name="CuadroTexto 12">
            <a:extLst>
              <a:ext uri="{FF2B5EF4-FFF2-40B4-BE49-F238E27FC236}">
                <a16:creationId xmlns:a16="http://schemas.microsoft.com/office/drawing/2014/main" id="{13006434-F809-47A9-A986-BFD031EA87BA}"/>
              </a:ext>
            </a:extLst>
          </p:cNvPr>
          <p:cNvSpPr txBox="1"/>
          <p:nvPr/>
        </p:nvSpPr>
        <p:spPr>
          <a:xfrm>
            <a:off x="527901" y="1173296"/>
            <a:ext cx="10482606" cy="4524315"/>
          </a:xfrm>
          <a:prstGeom prst="rect">
            <a:avLst/>
          </a:prstGeom>
          <a:noFill/>
        </p:spPr>
        <p:txBody>
          <a:bodyPr wrap="square">
            <a:spAutoFit/>
          </a:bodyPr>
          <a:lstStyle/>
          <a:p>
            <a:pPr marL="536575" indent="-536575" algn="just"/>
            <a:r>
              <a:rPr lang="es-ES" sz="2400" dirty="0"/>
              <a:t>5.6	Durante el proceso de matrícula, las instituciones educativas deben solicitar los datos de los padres, tutores o apoderados de los estudiantes, así como información sobre la salud de estos. Adicionalmente, durante la matrícula de las o los estudiantes del ciclo I y II se solicitará la constancia de tamizaje de hemoglobina y copia de la cartilla de CREO. En caso de no presentar, la madre, padre o apoderado firmará un documento de compromiso para regularizar.</a:t>
            </a:r>
          </a:p>
          <a:p>
            <a:pPr marL="536575" indent="-536575" algn="just"/>
            <a:r>
              <a:rPr lang="es-ES" sz="2400" dirty="0"/>
              <a:t>5.7	La matrícula también puede realizarse después de los procesos de evaluación de ubicación, convalidación de estudios independientes, revalidación o convalidación de estudios, consignando en la nómina de matrícula el proceso correspondiente, así como el número de resolución que lo aprobó. La matrícula luego de estos procesos se realiza considerando los tiempos establecidos de acuerdo a norma.</a:t>
            </a:r>
          </a:p>
        </p:txBody>
      </p:sp>
    </p:spTree>
    <p:extLst>
      <p:ext uri="{BB962C8B-B14F-4D97-AF65-F5344CB8AC3E}">
        <p14:creationId xmlns:p14="http://schemas.microsoft.com/office/powerpoint/2010/main" val="356147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65E46BE9-25C4-4D8F-B052-F2D3DCA5DF92}"/>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
        <p:nvSpPr>
          <p:cNvPr id="13" name="CuadroTexto 12">
            <a:extLst>
              <a:ext uri="{FF2B5EF4-FFF2-40B4-BE49-F238E27FC236}">
                <a16:creationId xmlns:a16="http://schemas.microsoft.com/office/drawing/2014/main" id="{1CAB1C30-E87A-444F-9F19-A3A78211E4E8}"/>
              </a:ext>
            </a:extLst>
          </p:cNvPr>
          <p:cNvSpPr txBox="1"/>
          <p:nvPr/>
        </p:nvSpPr>
        <p:spPr>
          <a:xfrm>
            <a:off x="311085" y="1446197"/>
            <a:ext cx="11048214" cy="4893647"/>
          </a:xfrm>
          <a:prstGeom prst="rect">
            <a:avLst/>
          </a:prstGeom>
          <a:noFill/>
        </p:spPr>
        <p:txBody>
          <a:bodyPr wrap="square">
            <a:spAutoFit/>
          </a:bodyPr>
          <a:lstStyle/>
          <a:p>
            <a:r>
              <a:rPr lang="es-ES" sz="2400" b="1" dirty="0">
                <a:solidFill>
                  <a:srgbClr val="FF0000"/>
                </a:solidFill>
              </a:rPr>
              <a:t>6.1	Condiciones para el proceso de matrícula:</a:t>
            </a:r>
          </a:p>
          <a:p>
            <a:pPr marL="1089025" indent="-457200" algn="just">
              <a:buAutoNum type="alphaLcParenR"/>
            </a:pPr>
            <a:r>
              <a:rPr lang="es-ES" sz="2400" dirty="0"/>
              <a:t>En las instituciones educativas que tengan dos o tres niveles educativos, se deberá garantizar la matrícula por continuidad de manera automática al siguiente nivel de estudios.</a:t>
            </a:r>
          </a:p>
          <a:p>
            <a:pPr marL="631825" algn="just"/>
            <a:endParaRPr lang="es-ES" sz="2400" dirty="0"/>
          </a:p>
          <a:p>
            <a:pPr marL="895350" indent="-263525" algn="just"/>
            <a:r>
              <a:rPr lang="es-ES" sz="2400" dirty="0"/>
              <a:t>b)	 Todas las instituciones educativas del ámbito de la UGEL Andahuaylas son instituciones inclusivas, por lo que deberán   matricular a los estudiantes con NEE asociadas a discapacidad  leve o moderada, sin condicionamiento  alguno;   los mismos que deben ser distribuidos equitativamente en las diferentes aulas de cada grado (dos estudiantes por aula como mínimo); en caso de no cubrir las metas con alumnos inclusivos, en un plazo de 15 días, se completarán las vacantes respetando el orden de prelación o criterios establecidos en la presente directiva.</a:t>
            </a:r>
          </a:p>
        </p:txBody>
      </p:sp>
    </p:spTree>
    <p:extLst>
      <p:ext uri="{BB962C8B-B14F-4D97-AF65-F5344CB8AC3E}">
        <p14:creationId xmlns:p14="http://schemas.microsoft.com/office/powerpoint/2010/main" val="365958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84456182-DB75-461A-99FF-FF49D7FC4EA8}"/>
              </a:ext>
            </a:extLst>
          </p:cNvPr>
          <p:cNvSpPr txBox="1"/>
          <p:nvPr/>
        </p:nvSpPr>
        <p:spPr>
          <a:xfrm>
            <a:off x="327937" y="1354736"/>
            <a:ext cx="11151909" cy="3913059"/>
          </a:xfrm>
          <a:prstGeom prst="rect">
            <a:avLst/>
          </a:prstGeom>
          <a:noFill/>
        </p:spPr>
        <p:txBody>
          <a:bodyPr wrap="square">
            <a:spAutoFit/>
          </a:bodyPr>
          <a:lstStyle/>
          <a:p>
            <a:pPr>
              <a:lnSpc>
                <a:spcPct val="150000"/>
              </a:lnSpc>
            </a:pPr>
            <a:r>
              <a:rPr lang="es-ES" sz="2400" b="1" dirty="0">
                <a:solidFill>
                  <a:srgbClr val="FF0000"/>
                </a:solidFill>
              </a:rPr>
              <a:t>6.1	Condiciones para el proceso de matrícula:</a:t>
            </a:r>
          </a:p>
          <a:p>
            <a:pPr>
              <a:lnSpc>
                <a:spcPct val="150000"/>
              </a:lnSpc>
            </a:pPr>
            <a:r>
              <a:rPr lang="es-ES" sz="2400" dirty="0"/>
              <a:t>c)	Los estudiantes con NNE, se acreditan con uno de los siguientes documentos:</a:t>
            </a:r>
          </a:p>
          <a:p>
            <a:pPr marL="990600" indent="-342900">
              <a:lnSpc>
                <a:spcPct val="150000"/>
              </a:lnSpc>
              <a:buFont typeface="Arial" panose="020B0604020202020204" pitchFamily="34" charset="0"/>
              <a:buChar char="•"/>
            </a:pPr>
            <a:r>
              <a:rPr lang="es-ES" sz="2400" dirty="0"/>
              <a:t>Carnet de CONADIS</a:t>
            </a:r>
          </a:p>
          <a:p>
            <a:pPr marL="990600" indent="-342900">
              <a:lnSpc>
                <a:spcPct val="150000"/>
              </a:lnSpc>
              <a:buFont typeface="Arial" panose="020B0604020202020204" pitchFamily="34" charset="0"/>
              <a:buChar char="•"/>
            </a:pPr>
            <a:r>
              <a:rPr lang="es-ES" sz="2400" dirty="0"/>
              <a:t>Certificado de discapacidad.</a:t>
            </a:r>
          </a:p>
          <a:p>
            <a:pPr marL="990600" indent="-342900">
              <a:lnSpc>
                <a:spcPct val="150000"/>
              </a:lnSpc>
              <a:buFont typeface="Arial" panose="020B0604020202020204" pitchFamily="34" charset="0"/>
              <a:buChar char="•"/>
            </a:pPr>
            <a:r>
              <a:rPr lang="es-ES" sz="2400" dirty="0"/>
              <a:t>Certificado médico emitido por establecimiento de salud acreditado.</a:t>
            </a:r>
          </a:p>
          <a:p>
            <a:pPr marL="990600" indent="-342900">
              <a:lnSpc>
                <a:spcPct val="150000"/>
              </a:lnSpc>
              <a:buFont typeface="Arial" panose="020B0604020202020204" pitchFamily="34" charset="0"/>
              <a:buChar char="•"/>
            </a:pPr>
            <a:r>
              <a:rPr lang="es-ES" sz="2400" dirty="0"/>
              <a:t>Declaración jurada (Anexo 11 de la RM.  N.º 447-2020 MINEDU).</a:t>
            </a:r>
          </a:p>
          <a:p>
            <a:pPr>
              <a:lnSpc>
                <a:spcPct val="150000"/>
              </a:lnSpc>
            </a:pPr>
            <a:r>
              <a:rPr lang="es-ES" sz="2400" dirty="0"/>
              <a:t>El director de la I.E   debe brindar información, para obtener uno de los documentos.</a:t>
            </a:r>
          </a:p>
        </p:txBody>
      </p:sp>
      <p:sp>
        <p:nvSpPr>
          <p:cNvPr id="13" name="CuadroTexto 12">
            <a:extLst>
              <a:ext uri="{FF2B5EF4-FFF2-40B4-BE49-F238E27FC236}">
                <a16:creationId xmlns:a16="http://schemas.microsoft.com/office/drawing/2014/main" id="{56DA2667-C386-4422-BB4A-16A001748F32}"/>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Tree>
    <p:extLst>
      <p:ext uri="{BB962C8B-B14F-4D97-AF65-F5344CB8AC3E}">
        <p14:creationId xmlns:p14="http://schemas.microsoft.com/office/powerpoint/2010/main" val="272658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4C0B03C5-41A6-48FD-A68A-7B0B0F78080A}"/>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
        <p:nvSpPr>
          <p:cNvPr id="13" name="CuadroTexto 12">
            <a:extLst>
              <a:ext uri="{FF2B5EF4-FFF2-40B4-BE49-F238E27FC236}">
                <a16:creationId xmlns:a16="http://schemas.microsoft.com/office/drawing/2014/main" id="{F82BD9D2-D13C-4C7B-981E-90B3B8AC3FB0}"/>
              </a:ext>
            </a:extLst>
          </p:cNvPr>
          <p:cNvSpPr txBox="1"/>
          <p:nvPr/>
        </p:nvSpPr>
        <p:spPr>
          <a:xfrm>
            <a:off x="405352" y="1065477"/>
            <a:ext cx="10171522" cy="830997"/>
          </a:xfrm>
          <a:prstGeom prst="rect">
            <a:avLst/>
          </a:prstGeom>
          <a:noFill/>
        </p:spPr>
        <p:txBody>
          <a:bodyPr wrap="square">
            <a:spAutoFit/>
          </a:bodyPr>
          <a:lstStyle/>
          <a:p>
            <a:r>
              <a:rPr lang="es-PE" sz="2400" b="1" dirty="0">
                <a:solidFill>
                  <a:srgbClr val="FF0000"/>
                </a:solidFill>
              </a:rPr>
              <a:t>6.2	Prioridades, etapas de ingreso, cronograma y metas de atención</a:t>
            </a:r>
          </a:p>
          <a:p>
            <a:pPr marL="895350"/>
            <a:r>
              <a:rPr lang="es-PE" sz="2400" dirty="0"/>
              <a:t>a) Prioridades para la matrícula escolar</a:t>
            </a:r>
          </a:p>
        </p:txBody>
      </p:sp>
      <p:graphicFrame>
        <p:nvGraphicFramePr>
          <p:cNvPr id="12" name="Diagrama 11">
            <a:extLst>
              <a:ext uri="{FF2B5EF4-FFF2-40B4-BE49-F238E27FC236}">
                <a16:creationId xmlns:a16="http://schemas.microsoft.com/office/drawing/2014/main" id="{4F580FE0-66F1-4F62-AB59-702DDF048D8B}"/>
              </a:ext>
            </a:extLst>
          </p:cNvPr>
          <p:cNvGraphicFramePr/>
          <p:nvPr>
            <p:extLst>
              <p:ext uri="{D42A27DB-BD31-4B8C-83A1-F6EECF244321}">
                <p14:modId xmlns:p14="http://schemas.microsoft.com/office/powerpoint/2010/main" val="323192680"/>
              </p:ext>
            </p:extLst>
          </p:nvPr>
        </p:nvGraphicFramePr>
        <p:xfrm>
          <a:off x="-149104" y="2035259"/>
          <a:ext cx="9383860" cy="4241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9D9B28EA-1C7F-4688-ABE8-4413CE1071C5}"/>
              </a:ext>
            </a:extLst>
          </p:cNvPr>
          <p:cNvSpPr txBox="1"/>
          <p:nvPr/>
        </p:nvSpPr>
        <p:spPr>
          <a:xfrm>
            <a:off x="8525067" y="2581588"/>
            <a:ext cx="3423408" cy="3416320"/>
          </a:xfrm>
          <a:prstGeom prst="rect">
            <a:avLst/>
          </a:prstGeom>
          <a:noFill/>
        </p:spPr>
        <p:txBody>
          <a:bodyPr wrap="square" rtlCol="0">
            <a:spAutoFit/>
          </a:bodyPr>
          <a:lstStyle/>
          <a:p>
            <a:pPr algn="just"/>
            <a:r>
              <a:rPr lang="es-PE" sz="2400" b="1" dirty="0">
                <a:effectLst/>
                <a:ea typeface="Calibri" panose="020F0502020204030204" pitchFamily="34" charset="0"/>
                <a:cs typeface="Times New Roman" panose="02020603050405020304" pitchFamily="18" charset="0"/>
              </a:rPr>
              <a:t>Nota</a:t>
            </a:r>
            <a:r>
              <a:rPr lang="es-PE" sz="2400" dirty="0">
                <a:effectLst/>
                <a:ea typeface="Calibri" panose="020F0502020204030204" pitchFamily="34" charset="0"/>
                <a:cs typeface="Times New Roman" panose="02020603050405020304" pitchFamily="18" charset="0"/>
              </a:rPr>
              <a:t>: Las instituciones educativas con alta demanda de estudiantes deberán actualizar su reglamento interno con los criterios de priorización establecidas a fin de no incurrir en prácticas discriminatorias.</a:t>
            </a:r>
          </a:p>
        </p:txBody>
      </p:sp>
    </p:spTree>
    <p:extLst>
      <p:ext uri="{BB962C8B-B14F-4D97-AF65-F5344CB8AC3E}">
        <p14:creationId xmlns:p14="http://schemas.microsoft.com/office/powerpoint/2010/main" val="31806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E5B045F6-D135-4667-8293-ABBE6B3223A9}"/>
              </a:ext>
            </a:extLst>
          </p:cNvPr>
          <p:cNvSpPr txBox="1"/>
          <p:nvPr/>
        </p:nvSpPr>
        <p:spPr>
          <a:xfrm>
            <a:off x="623740" y="1801719"/>
            <a:ext cx="10944520" cy="2062103"/>
          </a:xfrm>
          <a:prstGeom prst="rect">
            <a:avLst/>
          </a:prstGeom>
          <a:noFill/>
        </p:spPr>
        <p:txBody>
          <a:bodyPr wrap="square">
            <a:spAutoFit/>
          </a:bodyPr>
          <a:lstStyle/>
          <a:p>
            <a:pPr algn="ctr"/>
            <a:r>
              <a:rPr lang="es-ES" sz="3200" b="1" dirty="0">
                <a:solidFill>
                  <a:srgbClr val="FF0000"/>
                </a:solidFill>
              </a:rPr>
              <a:t>I. OBJETIVO (PROPÓSITO)</a:t>
            </a:r>
          </a:p>
          <a:p>
            <a:pPr algn="just"/>
            <a:r>
              <a:rPr lang="es-ES" sz="3200" dirty="0"/>
              <a:t>Regular el proceso de matrícula de estudiantes en la etapa de Educación Básica, a fin de garantizar su ingreso y continuidad en el Sistema Educativo Peruano.</a:t>
            </a:r>
            <a:endParaRPr lang="es-PE" sz="3200" dirty="0"/>
          </a:p>
        </p:txBody>
      </p:sp>
    </p:spTree>
    <p:extLst>
      <p:ext uri="{BB962C8B-B14F-4D97-AF65-F5344CB8AC3E}">
        <p14:creationId xmlns:p14="http://schemas.microsoft.com/office/powerpoint/2010/main" val="268861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99DBF71D-6D06-4E1E-BCD7-0AAAA64351F3}"/>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
        <p:nvSpPr>
          <p:cNvPr id="12" name="CuadroTexto 11">
            <a:extLst>
              <a:ext uri="{FF2B5EF4-FFF2-40B4-BE49-F238E27FC236}">
                <a16:creationId xmlns:a16="http://schemas.microsoft.com/office/drawing/2014/main" id="{4A06A24D-1360-4D0C-94F1-D9B6077DD18E}"/>
              </a:ext>
            </a:extLst>
          </p:cNvPr>
          <p:cNvSpPr txBox="1"/>
          <p:nvPr/>
        </p:nvSpPr>
        <p:spPr>
          <a:xfrm>
            <a:off x="405352" y="1065477"/>
            <a:ext cx="10171522" cy="461665"/>
          </a:xfrm>
          <a:prstGeom prst="rect">
            <a:avLst/>
          </a:prstGeom>
          <a:noFill/>
        </p:spPr>
        <p:txBody>
          <a:bodyPr wrap="square">
            <a:spAutoFit/>
          </a:bodyPr>
          <a:lstStyle/>
          <a:p>
            <a:pPr marL="358775"/>
            <a:r>
              <a:rPr lang="es-ES" sz="2400" dirty="0"/>
              <a:t>b)	Durante el proceso de matrícula se implementará las siguientes etapas:</a:t>
            </a:r>
            <a:endParaRPr lang="es-PE" sz="2400" dirty="0"/>
          </a:p>
        </p:txBody>
      </p:sp>
      <p:graphicFrame>
        <p:nvGraphicFramePr>
          <p:cNvPr id="10" name="Diagrama 9">
            <a:extLst>
              <a:ext uri="{FF2B5EF4-FFF2-40B4-BE49-F238E27FC236}">
                <a16:creationId xmlns:a16="http://schemas.microsoft.com/office/drawing/2014/main" id="{3BB279D7-40D2-484D-B36E-FF610BA025D7}"/>
              </a:ext>
            </a:extLst>
          </p:cNvPr>
          <p:cNvGraphicFramePr/>
          <p:nvPr>
            <p:extLst>
              <p:ext uri="{D42A27DB-BD31-4B8C-83A1-F6EECF244321}">
                <p14:modId xmlns:p14="http://schemas.microsoft.com/office/powerpoint/2010/main" val="2188086867"/>
              </p:ext>
            </p:extLst>
          </p:nvPr>
        </p:nvGraphicFramePr>
        <p:xfrm>
          <a:off x="2032000" y="1665927"/>
          <a:ext cx="8128000" cy="474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412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8B0DA656-5019-41A3-868B-233AE07173C4}"/>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
        <p:nvSpPr>
          <p:cNvPr id="15" name="CuadroTexto 14">
            <a:extLst>
              <a:ext uri="{FF2B5EF4-FFF2-40B4-BE49-F238E27FC236}">
                <a16:creationId xmlns:a16="http://schemas.microsoft.com/office/drawing/2014/main" id="{8766A5CF-A713-4EEF-A578-A078140AD592}"/>
              </a:ext>
            </a:extLst>
          </p:cNvPr>
          <p:cNvSpPr txBox="1"/>
          <p:nvPr/>
        </p:nvSpPr>
        <p:spPr>
          <a:xfrm>
            <a:off x="569258" y="1397675"/>
            <a:ext cx="11084859" cy="2805063"/>
          </a:xfrm>
          <a:prstGeom prst="rect">
            <a:avLst/>
          </a:prstGeom>
          <a:noFill/>
        </p:spPr>
        <p:txBody>
          <a:bodyPr wrap="square">
            <a:spAutoFit/>
          </a:bodyPr>
          <a:lstStyle/>
          <a:p>
            <a:pPr marL="358775" indent="-358775">
              <a:lnSpc>
                <a:spcPct val="150000"/>
              </a:lnSpc>
            </a:pPr>
            <a:r>
              <a:rPr lang="es-ES" sz="2400" b="1" dirty="0"/>
              <a:t>c)	Cronograma del proceso de matrícula</a:t>
            </a:r>
          </a:p>
          <a:p>
            <a:pPr marL="358775">
              <a:lnSpc>
                <a:spcPct val="150000"/>
              </a:lnSpc>
            </a:pPr>
            <a:r>
              <a:rPr lang="es-ES" sz="2400" dirty="0"/>
              <a:t>Debe desarrollarse dentro del trimestre previo al inicio de clases. Entiéndase a partir del mes de diciembre. Se debe iniciar la difusión en un lugar visible en el local escolar y a través de los medios virtuales (página web y/o alguna plataforma comunicacional que disponga la institución educativa), teniendo en cuenta los siguientes aspectos:</a:t>
            </a:r>
          </a:p>
        </p:txBody>
      </p:sp>
    </p:spTree>
    <p:extLst>
      <p:ext uri="{BB962C8B-B14F-4D97-AF65-F5344CB8AC3E}">
        <p14:creationId xmlns:p14="http://schemas.microsoft.com/office/powerpoint/2010/main" val="48604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443FAF99-1047-4447-9706-F24BE7C07D4B}"/>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
        <p:nvSpPr>
          <p:cNvPr id="13" name="CuadroTexto 12">
            <a:extLst>
              <a:ext uri="{FF2B5EF4-FFF2-40B4-BE49-F238E27FC236}">
                <a16:creationId xmlns:a16="http://schemas.microsoft.com/office/drawing/2014/main" id="{E1BF4180-7DA3-4871-B3CF-6B4A50331A40}"/>
              </a:ext>
            </a:extLst>
          </p:cNvPr>
          <p:cNvSpPr txBox="1"/>
          <p:nvPr/>
        </p:nvSpPr>
        <p:spPr>
          <a:xfrm>
            <a:off x="3259271" y="1085617"/>
            <a:ext cx="6373906" cy="461665"/>
          </a:xfrm>
          <a:prstGeom prst="rect">
            <a:avLst/>
          </a:prstGeom>
          <a:noFill/>
        </p:spPr>
        <p:txBody>
          <a:bodyPr wrap="square">
            <a:spAutoFit/>
          </a:bodyPr>
          <a:lstStyle/>
          <a:p>
            <a:r>
              <a:rPr lang="es-PE" sz="2400" b="1" dirty="0"/>
              <a:t>Cronograma del proceso regular de matrícula</a:t>
            </a:r>
          </a:p>
        </p:txBody>
      </p:sp>
      <p:graphicFrame>
        <p:nvGraphicFramePr>
          <p:cNvPr id="12" name="Tabla 11">
            <a:extLst>
              <a:ext uri="{FF2B5EF4-FFF2-40B4-BE49-F238E27FC236}">
                <a16:creationId xmlns:a16="http://schemas.microsoft.com/office/drawing/2014/main" id="{D1667D56-8029-4792-848A-200873E03025}"/>
              </a:ext>
            </a:extLst>
          </p:cNvPr>
          <p:cNvGraphicFramePr>
            <a:graphicFrameLocks noGrp="1"/>
          </p:cNvGraphicFramePr>
          <p:nvPr>
            <p:extLst>
              <p:ext uri="{D42A27DB-BD31-4B8C-83A1-F6EECF244321}">
                <p14:modId xmlns:p14="http://schemas.microsoft.com/office/powerpoint/2010/main" val="9810694"/>
              </p:ext>
            </p:extLst>
          </p:nvPr>
        </p:nvGraphicFramePr>
        <p:xfrm>
          <a:off x="768283" y="1613873"/>
          <a:ext cx="10945904" cy="4590063"/>
        </p:xfrm>
        <a:graphic>
          <a:graphicData uri="http://schemas.openxmlformats.org/drawingml/2006/table">
            <a:tbl>
              <a:tblPr firstRow="1" firstCol="1" bandRow="1">
                <a:tableStyleId>{5C22544A-7EE6-4342-B048-85BDC9FD1C3A}</a:tableStyleId>
              </a:tblPr>
              <a:tblGrid>
                <a:gridCol w="1259130">
                  <a:extLst>
                    <a:ext uri="{9D8B030D-6E8A-4147-A177-3AD203B41FA5}">
                      <a16:colId xmlns:a16="http://schemas.microsoft.com/office/drawing/2014/main" val="2789105935"/>
                    </a:ext>
                  </a:extLst>
                </a:gridCol>
                <a:gridCol w="1350222">
                  <a:extLst>
                    <a:ext uri="{9D8B030D-6E8A-4147-A177-3AD203B41FA5}">
                      <a16:colId xmlns:a16="http://schemas.microsoft.com/office/drawing/2014/main" val="2682581498"/>
                    </a:ext>
                  </a:extLst>
                </a:gridCol>
                <a:gridCol w="1041965">
                  <a:extLst>
                    <a:ext uri="{9D8B030D-6E8A-4147-A177-3AD203B41FA5}">
                      <a16:colId xmlns:a16="http://schemas.microsoft.com/office/drawing/2014/main" val="863907553"/>
                    </a:ext>
                  </a:extLst>
                </a:gridCol>
                <a:gridCol w="1541929">
                  <a:extLst>
                    <a:ext uri="{9D8B030D-6E8A-4147-A177-3AD203B41FA5}">
                      <a16:colId xmlns:a16="http://schemas.microsoft.com/office/drawing/2014/main" val="2149329664"/>
                    </a:ext>
                  </a:extLst>
                </a:gridCol>
                <a:gridCol w="1559859">
                  <a:extLst>
                    <a:ext uri="{9D8B030D-6E8A-4147-A177-3AD203B41FA5}">
                      <a16:colId xmlns:a16="http://schemas.microsoft.com/office/drawing/2014/main" val="1699270521"/>
                    </a:ext>
                  </a:extLst>
                </a:gridCol>
                <a:gridCol w="1380565">
                  <a:extLst>
                    <a:ext uri="{9D8B030D-6E8A-4147-A177-3AD203B41FA5}">
                      <a16:colId xmlns:a16="http://schemas.microsoft.com/office/drawing/2014/main" val="1944475045"/>
                    </a:ext>
                  </a:extLst>
                </a:gridCol>
                <a:gridCol w="1362635">
                  <a:extLst>
                    <a:ext uri="{9D8B030D-6E8A-4147-A177-3AD203B41FA5}">
                      <a16:colId xmlns:a16="http://schemas.microsoft.com/office/drawing/2014/main" val="2597383526"/>
                    </a:ext>
                  </a:extLst>
                </a:gridCol>
                <a:gridCol w="1449599">
                  <a:extLst>
                    <a:ext uri="{9D8B030D-6E8A-4147-A177-3AD203B41FA5}">
                      <a16:colId xmlns:a16="http://schemas.microsoft.com/office/drawing/2014/main" val="3143941985"/>
                    </a:ext>
                  </a:extLst>
                </a:gridCol>
              </a:tblGrid>
              <a:tr h="807186">
                <a:tc>
                  <a:txBody>
                    <a:bodyPr/>
                    <a:lstStyle/>
                    <a:p>
                      <a:pPr algn="ctr">
                        <a:lnSpc>
                          <a:spcPct val="107000"/>
                        </a:lnSpc>
                        <a:spcAft>
                          <a:spcPts val="800"/>
                        </a:spcAft>
                      </a:pPr>
                      <a:r>
                        <a:rPr lang="es-PE" sz="1600">
                          <a:solidFill>
                            <a:schemeClr val="tx1"/>
                          </a:solidFill>
                          <a:effectLst/>
                        </a:rPr>
                        <a:t>Cálculo de vacantes</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Difusión de la matrícula</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 </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Presentación de solicitudes</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Revisión de solicitudes</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Asignación de vacantes</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Registro en SIAGIE</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a:solidFill>
                            <a:schemeClr val="tx1"/>
                          </a:solidFill>
                          <a:effectLst/>
                        </a:rPr>
                        <a:t>Entrega de documentos</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0066777"/>
                  </a:ext>
                </a:extLst>
              </a:tr>
              <a:tr h="807186">
                <a:tc rowSpan="2">
                  <a:txBody>
                    <a:bodyPr/>
                    <a:lstStyle/>
                    <a:p>
                      <a:pPr algn="just">
                        <a:lnSpc>
                          <a:spcPct val="107000"/>
                        </a:lnSpc>
                        <a:spcAft>
                          <a:spcPts val="800"/>
                        </a:spcAft>
                      </a:pPr>
                      <a:r>
                        <a:rPr lang="es-PE" sz="1600" dirty="0">
                          <a:solidFill>
                            <a:schemeClr val="tx1"/>
                          </a:solidFill>
                          <a:effectLst/>
                        </a:rPr>
                        <a:t>Entre el 01/12/2021 y el 18/12/2021</a:t>
                      </a:r>
                    </a:p>
                    <a:p>
                      <a:pPr algn="just">
                        <a:lnSpc>
                          <a:spcPct val="107000"/>
                        </a:lnSpc>
                        <a:spcAft>
                          <a:spcPts val="800"/>
                        </a:spcAft>
                      </a:pPr>
                      <a:r>
                        <a:rPr lang="es-PE" sz="1600" dirty="0">
                          <a:solidFill>
                            <a:schemeClr val="tx1"/>
                          </a:solidFill>
                          <a:effectLst/>
                        </a:rPr>
                        <a:t>* Reporte de vacantes a la UGEL: Máximo el 27/12/2021</a:t>
                      </a:r>
                      <a:endParaRPr lang="es-P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just">
                        <a:lnSpc>
                          <a:spcPct val="107000"/>
                        </a:lnSpc>
                        <a:spcAft>
                          <a:spcPts val="800"/>
                        </a:spcAft>
                      </a:pPr>
                      <a:r>
                        <a:rPr lang="es-PE" sz="1600">
                          <a:solidFill>
                            <a:schemeClr val="tx1"/>
                          </a:solidFill>
                          <a:effectLst/>
                        </a:rPr>
                        <a:t>Entre el 06/12/2021 y el 11/02/2022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PE" sz="1600" dirty="0">
                          <a:solidFill>
                            <a:schemeClr val="tx1"/>
                          </a:solidFill>
                          <a:effectLst/>
                        </a:rPr>
                        <a:t>Ronda 1</a:t>
                      </a:r>
                      <a:endParaRPr lang="es-P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06/12/2021 hasta el 26/12/2021</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06/12/2021 hasta el 31/12/2021</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03/01/2022 hasta el 07/01/2022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10/01/2022 hasta el 14/01/2022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17/01/2022 hasta el 21/01/2022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5613453"/>
                  </a:ext>
                </a:extLst>
              </a:tr>
              <a:tr h="1433402">
                <a:tc vMerge="1">
                  <a:txBody>
                    <a:bodyPr/>
                    <a:lstStyle/>
                    <a:p>
                      <a:endParaRPr lang="es-PE"/>
                    </a:p>
                  </a:txBody>
                  <a:tcPr/>
                </a:tc>
                <a:tc vMerge="1">
                  <a:txBody>
                    <a:bodyPr/>
                    <a:lstStyle/>
                    <a:p>
                      <a:endParaRPr lang="es-PE"/>
                    </a:p>
                  </a:txBody>
                  <a:tcPr/>
                </a:tc>
                <a:tc>
                  <a:txBody>
                    <a:bodyPr/>
                    <a:lstStyle/>
                    <a:p>
                      <a:pPr algn="ctr">
                        <a:lnSpc>
                          <a:spcPct val="107000"/>
                        </a:lnSpc>
                        <a:spcAft>
                          <a:spcPts val="800"/>
                        </a:spcAft>
                      </a:pPr>
                      <a:r>
                        <a:rPr lang="es-PE" sz="1600">
                          <a:solidFill>
                            <a:schemeClr val="tx1"/>
                          </a:solidFill>
                          <a:effectLst/>
                        </a:rPr>
                        <a:t>Ronda 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17/01/2022 hasta el 04/02/2022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17/01/2022 hasta el 11/02/2022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14/02/2022 hasta el 18/02/2022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21/02/2022 hasta el 25/02/2022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PE" sz="1600">
                          <a:solidFill>
                            <a:schemeClr val="tx1"/>
                          </a:solidFill>
                          <a:effectLst/>
                        </a:rPr>
                        <a:t>Desde el 28/02/2022 hasta el 04/03/2022</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7035255"/>
                  </a:ext>
                </a:extLst>
              </a:tr>
              <a:tr h="807186">
                <a:tc gridSpan="8">
                  <a:txBody>
                    <a:bodyPr/>
                    <a:lstStyle/>
                    <a:p>
                      <a:pPr algn="just">
                        <a:lnSpc>
                          <a:spcPct val="107000"/>
                        </a:lnSpc>
                        <a:spcAft>
                          <a:spcPts val="800"/>
                        </a:spcAft>
                      </a:pPr>
                      <a:r>
                        <a:rPr lang="es-PE" sz="1600">
                          <a:solidFill>
                            <a:schemeClr val="tx1"/>
                          </a:solidFill>
                          <a:effectLst/>
                        </a:rPr>
                        <a:t>Las II.EE. privadas pueden adecuar su cronograma, sin embargo, es recomendable que se dé cumplimiento a los plazos máximos y el número de semanas lectivas establecidas. Asimismo, el proceso de matrícula en II.EE. privadas puede estar sujeto a un proceso previo de admisión del estudiante a la IE.</a:t>
                      </a:r>
                      <a:endParaRPr lang="es-PE"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2338866110"/>
                  </a:ext>
                </a:extLst>
              </a:tr>
              <a:tr h="394431">
                <a:tc gridSpan="8">
                  <a:txBody>
                    <a:bodyPr/>
                    <a:lstStyle/>
                    <a:p>
                      <a:pPr algn="just">
                        <a:lnSpc>
                          <a:spcPct val="107000"/>
                        </a:lnSpc>
                        <a:spcAft>
                          <a:spcPts val="800"/>
                        </a:spcAft>
                      </a:pPr>
                      <a:r>
                        <a:rPr lang="es-PE" sz="1600" dirty="0">
                          <a:solidFill>
                            <a:schemeClr val="tx1"/>
                          </a:solidFill>
                          <a:effectLst/>
                        </a:rPr>
                        <a:t>En la modalidad de EBA, el programa de alfabetización y las formas de atención semipresencial y a distancia se desarrollan hasta dos (02) procesos regulares de matrícula durante el año.</a:t>
                      </a:r>
                      <a:endParaRPr lang="es-P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993663703"/>
                  </a:ext>
                </a:extLst>
              </a:tr>
            </a:tbl>
          </a:graphicData>
        </a:graphic>
      </p:graphicFrame>
    </p:spTree>
    <p:extLst>
      <p:ext uri="{BB962C8B-B14F-4D97-AF65-F5344CB8AC3E}">
        <p14:creationId xmlns:p14="http://schemas.microsoft.com/office/powerpoint/2010/main" val="4939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2"/>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2"/>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2"/>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2"/>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2"/>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2"/>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2"/>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2"/>
          <a:srcRect b="7496"/>
          <a:stretch/>
        </p:blipFill>
        <p:spPr>
          <a:xfrm>
            <a:off x="11151910" y="6457362"/>
            <a:ext cx="1593130" cy="395925"/>
          </a:xfrm>
          <a:prstGeom prst="rect">
            <a:avLst/>
          </a:prstGeom>
        </p:spPr>
      </p:pic>
      <p:graphicFrame>
        <p:nvGraphicFramePr>
          <p:cNvPr id="11" name="Tabla 10">
            <a:extLst>
              <a:ext uri="{FF2B5EF4-FFF2-40B4-BE49-F238E27FC236}">
                <a16:creationId xmlns:a16="http://schemas.microsoft.com/office/drawing/2014/main" id="{9857377C-E8E7-49F0-9B8F-6E2CF5C8F894}"/>
              </a:ext>
            </a:extLst>
          </p:cNvPr>
          <p:cNvGraphicFramePr>
            <a:graphicFrameLocks noGrp="1"/>
          </p:cNvGraphicFramePr>
          <p:nvPr>
            <p:extLst>
              <p:ext uri="{D42A27DB-BD31-4B8C-83A1-F6EECF244321}">
                <p14:modId xmlns:p14="http://schemas.microsoft.com/office/powerpoint/2010/main" val="1505360137"/>
              </p:ext>
            </p:extLst>
          </p:nvPr>
        </p:nvGraphicFramePr>
        <p:xfrm>
          <a:off x="268755" y="995565"/>
          <a:ext cx="10856260" cy="5449728"/>
        </p:xfrm>
        <a:graphic>
          <a:graphicData uri="http://schemas.openxmlformats.org/drawingml/2006/table">
            <a:tbl>
              <a:tblPr firstRow="1" firstCol="1" bandRow="1">
                <a:tableStyleId>{5C22544A-7EE6-4342-B048-85BDC9FD1C3A}</a:tableStyleId>
              </a:tblPr>
              <a:tblGrid>
                <a:gridCol w="7858450">
                  <a:extLst>
                    <a:ext uri="{9D8B030D-6E8A-4147-A177-3AD203B41FA5}">
                      <a16:colId xmlns:a16="http://schemas.microsoft.com/office/drawing/2014/main" val="758049362"/>
                    </a:ext>
                  </a:extLst>
                </a:gridCol>
                <a:gridCol w="1178160">
                  <a:extLst>
                    <a:ext uri="{9D8B030D-6E8A-4147-A177-3AD203B41FA5}">
                      <a16:colId xmlns:a16="http://schemas.microsoft.com/office/drawing/2014/main" val="976546770"/>
                    </a:ext>
                  </a:extLst>
                </a:gridCol>
                <a:gridCol w="155820">
                  <a:extLst>
                    <a:ext uri="{9D8B030D-6E8A-4147-A177-3AD203B41FA5}">
                      <a16:colId xmlns:a16="http://schemas.microsoft.com/office/drawing/2014/main" val="1472287205"/>
                    </a:ext>
                  </a:extLst>
                </a:gridCol>
                <a:gridCol w="992783">
                  <a:extLst>
                    <a:ext uri="{9D8B030D-6E8A-4147-A177-3AD203B41FA5}">
                      <a16:colId xmlns:a16="http://schemas.microsoft.com/office/drawing/2014/main" val="1433597657"/>
                    </a:ext>
                  </a:extLst>
                </a:gridCol>
                <a:gridCol w="671047">
                  <a:extLst>
                    <a:ext uri="{9D8B030D-6E8A-4147-A177-3AD203B41FA5}">
                      <a16:colId xmlns:a16="http://schemas.microsoft.com/office/drawing/2014/main" val="2805146485"/>
                    </a:ext>
                  </a:extLst>
                </a:gridCol>
              </a:tblGrid>
              <a:tr h="150647">
                <a:tc>
                  <a:txBody>
                    <a:bodyPr/>
                    <a:lstStyle/>
                    <a:p>
                      <a:pPr algn="ctr">
                        <a:lnSpc>
                          <a:spcPct val="107000"/>
                        </a:lnSpc>
                        <a:spcAft>
                          <a:spcPts val="800"/>
                        </a:spcAft>
                      </a:pPr>
                      <a:r>
                        <a:rPr lang="es-PE" sz="1500" b="0">
                          <a:solidFill>
                            <a:schemeClr val="tx1"/>
                          </a:solidFill>
                          <a:effectLst/>
                        </a:rPr>
                        <a:t>ACTIVIDADES</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DESDE</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ctr">
                        <a:lnSpc>
                          <a:spcPct val="107000"/>
                        </a:lnSpc>
                        <a:spcAft>
                          <a:spcPts val="800"/>
                        </a:spcAft>
                      </a:pPr>
                      <a:r>
                        <a:rPr lang="es-PE" sz="1500" b="0">
                          <a:solidFill>
                            <a:schemeClr val="tx1"/>
                          </a:solidFill>
                          <a:effectLst/>
                        </a:rPr>
                        <a:t>HASTA</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ctr">
                        <a:lnSpc>
                          <a:spcPct val="107000"/>
                        </a:lnSpc>
                        <a:spcAft>
                          <a:spcPts val="800"/>
                        </a:spcAft>
                      </a:pPr>
                      <a:r>
                        <a:rPr lang="es-PE" sz="1500">
                          <a:effectLst/>
                        </a:rPr>
                        <a:t>HASTA</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DÍAS</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3764127155"/>
                  </a:ext>
                </a:extLst>
              </a:tr>
              <a:tr h="784582">
                <a:tc>
                  <a:txBody>
                    <a:bodyPr/>
                    <a:lstStyle/>
                    <a:p>
                      <a:pPr algn="just">
                        <a:lnSpc>
                          <a:spcPct val="107000"/>
                        </a:lnSpc>
                        <a:spcAft>
                          <a:spcPts val="800"/>
                        </a:spcAft>
                      </a:pPr>
                      <a:r>
                        <a:rPr lang="es-PE" sz="1500" b="0" dirty="0">
                          <a:solidFill>
                            <a:schemeClr val="tx1"/>
                          </a:solidFill>
                          <a:effectLst/>
                        </a:rPr>
                        <a:t>Publicación y difusión de: cronograma de matrícula, número de vacantes por grado y ratificación   para el periodo lectivo 2022. N.º de vacantes incluyendo   los destinados a estudiantes   con necesidades educativas especiales asociados a discapacidad.</a:t>
                      </a:r>
                      <a:endParaRPr lang="es-PE"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06/12/2021</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11/02/2022</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11/02/2022</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50</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1223147780"/>
                  </a:ext>
                </a:extLst>
              </a:tr>
              <a:tr h="309130">
                <a:tc>
                  <a:txBody>
                    <a:bodyPr/>
                    <a:lstStyle/>
                    <a:p>
                      <a:pPr algn="just">
                        <a:lnSpc>
                          <a:spcPct val="107000"/>
                        </a:lnSpc>
                        <a:spcAft>
                          <a:spcPts val="800"/>
                        </a:spcAft>
                      </a:pPr>
                      <a:r>
                        <a:rPr lang="es-PE" sz="1500" b="0">
                          <a:solidFill>
                            <a:schemeClr val="tx1"/>
                          </a:solidFill>
                          <a:effectLst/>
                        </a:rPr>
                        <a:t>Primera etapa: matricula estudiantes con NNE asociadas a discapacidad.</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03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04 de febrero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04 de febrero</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25</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1288818461"/>
                  </a:ext>
                </a:extLst>
              </a:tr>
              <a:tr h="309130">
                <a:tc>
                  <a:txBody>
                    <a:bodyPr/>
                    <a:lstStyle/>
                    <a:p>
                      <a:pPr algn="just">
                        <a:lnSpc>
                          <a:spcPct val="107000"/>
                        </a:lnSpc>
                        <a:spcAft>
                          <a:spcPts val="800"/>
                        </a:spcAft>
                      </a:pPr>
                      <a:r>
                        <a:rPr lang="es-PE" sz="1500" b="0" dirty="0">
                          <a:solidFill>
                            <a:schemeClr val="tx1"/>
                          </a:solidFill>
                          <a:effectLst/>
                        </a:rPr>
                        <a:t>Segunda etapa: matrícula por continuidad   de estudiantes, por cambio de nivel en la misma institución educativa.</a:t>
                      </a:r>
                      <a:endParaRPr lang="es-PE"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04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10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10 de enero</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05</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1898240203"/>
                  </a:ext>
                </a:extLst>
              </a:tr>
              <a:tr h="626098">
                <a:tc>
                  <a:txBody>
                    <a:bodyPr/>
                    <a:lstStyle/>
                    <a:p>
                      <a:pPr algn="just">
                        <a:lnSpc>
                          <a:spcPct val="107000"/>
                        </a:lnSpc>
                        <a:spcAft>
                          <a:spcPts val="800"/>
                        </a:spcAft>
                      </a:pPr>
                      <a:r>
                        <a:rPr lang="es-PE" sz="1500" b="0">
                          <a:solidFill>
                            <a:schemeClr val="tx1"/>
                          </a:solidFill>
                          <a:effectLst/>
                        </a:rPr>
                        <a:t>Publicación de vacantes para la tercera etapa e inscripción   de postulantes (hermanos e hijos del personal de la I.E.) En caso de existir sorteo, se tomará para dicha acción   el 14/01/2022.</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11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14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14 de enero</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04</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377404816"/>
                  </a:ext>
                </a:extLst>
              </a:tr>
              <a:tr h="309130">
                <a:tc>
                  <a:txBody>
                    <a:bodyPr/>
                    <a:lstStyle/>
                    <a:p>
                      <a:pPr algn="just">
                        <a:lnSpc>
                          <a:spcPct val="107000"/>
                        </a:lnSpc>
                        <a:spcAft>
                          <a:spcPts val="800"/>
                        </a:spcAft>
                      </a:pPr>
                      <a:r>
                        <a:rPr lang="es-PE" sz="1500" b="0">
                          <a:solidFill>
                            <a:schemeClr val="tx1"/>
                          </a:solidFill>
                          <a:effectLst/>
                        </a:rPr>
                        <a:t>Tercera etapa: matrícula a estudiantes con hermanos e hijos del personal que labora en la Institución Educativa.</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17 de enero </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19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19 de enero</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03</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3024535825"/>
                  </a:ext>
                </a:extLst>
              </a:tr>
              <a:tr h="626098">
                <a:tc>
                  <a:txBody>
                    <a:bodyPr/>
                    <a:lstStyle/>
                    <a:p>
                      <a:pPr algn="just">
                        <a:lnSpc>
                          <a:spcPct val="107000"/>
                        </a:lnSpc>
                        <a:spcAft>
                          <a:spcPts val="800"/>
                        </a:spcAft>
                      </a:pPr>
                      <a:r>
                        <a:rPr lang="es-PE" sz="1500" b="0">
                          <a:solidFill>
                            <a:schemeClr val="tx1"/>
                          </a:solidFill>
                          <a:effectLst/>
                        </a:rPr>
                        <a:t>Publicación de vacantes e inscripción de   solicitantes para cuarta etapa. (Residencia en el ámbito de la Institución Educativa). En caso de existir sorteo, se tomará para dicha acción 24/01/2022.</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20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24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24 de enero</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04</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334233392"/>
                  </a:ext>
                </a:extLst>
              </a:tr>
              <a:tr h="309130">
                <a:tc>
                  <a:txBody>
                    <a:bodyPr/>
                    <a:lstStyle/>
                    <a:p>
                      <a:pPr algn="just">
                        <a:lnSpc>
                          <a:spcPct val="107000"/>
                        </a:lnSpc>
                        <a:spcAft>
                          <a:spcPts val="800"/>
                        </a:spcAft>
                      </a:pPr>
                      <a:r>
                        <a:rPr lang="es-PE" sz="1500" b="0">
                          <a:solidFill>
                            <a:schemeClr val="tx1"/>
                          </a:solidFill>
                          <a:effectLst/>
                        </a:rPr>
                        <a:t>Cuarta etapa: matricula a estudiantes con residencia en la zona de ubicación de la Institución Educativa.</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25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27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a:effectLst/>
                        </a:rPr>
                        <a:t>27 de enero</a:t>
                      </a: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03</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2410826811"/>
                  </a:ext>
                </a:extLst>
              </a:tr>
              <a:tr h="309130">
                <a:tc>
                  <a:txBody>
                    <a:bodyPr/>
                    <a:lstStyle/>
                    <a:p>
                      <a:pPr algn="just">
                        <a:lnSpc>
                          <a:spcPct val="107000"/>
                        </a:lnSpc>
                        <a:spcAft>
                          <a:spcPts val="800"/>
                        </a:spcAft>
                      </a:pPr>
                      <a:r>
                        <a:rPr lang="es-PE" sz="1500" b="0">
                          <a:solidFill>
                            <a:schemeClr val="tx1"/>
                          </a:solidFill>
                          <a:effectLst/>
                        </a:rPr>
                        <a:t>Publicación de vacantes e inscripción de solicitantes para quinta etapa.  Se incluye vacantes no cubiertos de NNE.</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a:solidFill>
                            <a:schemeClr val="tx1"/>
                          </a:solidFill>
                          <a:effectLst/>
                        </a:rPr>
                        <a:t>28 de enero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dirty="0">
                          <a:solidFill>
                            <a:schemeClr val="tx1"/>
                          </a:solidFill>
                          <a:effectLst/>
                        </a:rPr>
                        <a:t>31 de enero</a:t>
                      </a:r>
                      <a:endParaRPr lang="es-PE"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r>
                        <a:rPr lang="es-PE" sz="1500" dirty="0">
                          <a:effectLst/>
                        </a:rPr>
                        <a:t>31 de enero</a:t>
                      </a:r>
                      <a:endParaRPr lang="es-P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dirty="0">
                          <a:solidFill>
                            <a:schemeClr val="tx1"/>
                          </a:solidFill>
                          <a:effectLst/>
                        </a:rPr>
                        <a:t>02</a:t>
                      </a:r>
                      <a:endParaRPr lang="es-PE"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2778904327"/>
                  </a:ext>
                </a:extLst>
              </a:tr>
              <a:tr h="309130">
                <a:tc>
                  <a:txBody>
                    <a:bodyPr/>
                    <a:lstStyle/>
                    <a:p>
                      <a:pPr algn="just">
                        <a:lnSpc>
                          <a:spcPct val="107000"/>
                        </a:lnSpc>
                        <a:spcAft>
                          <a:spcPts val="800"/>
                        </a:spcAft>
                      </a:pPr>
                      <a:r>
                        <a:rPr lang="es-PE" sz="1500" b="0">
                          <a:solidFill>
                            <a:schemeClr val="tx1"/>
                          </a:solidFill>
                          <a:effectLst/>
                        </a:rPr>
                        <a:t>Quinta etapa: sorteo público para cubrir vacantes (si excediera el número de vacantes)</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3">
                  <a:txBody>
                    <a:bodyPr/>
                    <a:lstStyle/>
                    <a:p>
                      <a:pPr algn="ctr">
                        <a:lnSpc>
                          <a:spcPct val="107000"/>
                        </a:lnSpc>
                        <a:spcAft>
                          <a:spcPts val="800"/>
                        </a:spcAft>
                      </a:pPr>
                      <a:r>
                        <a:rPr lang="es-PE" sz="1500" b="0">
                          <a:solidFill>
                            <a:schemeClr val="tx1"/>
                          </a:solidFill>
                          <a:effectLst/>
                        </a:rPr>
                        <a:t>01 de febrero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endParaRPr lang="es-PE"/>
                    </a:p>
                  </a:txBody>
                  <a:tcPr/>
                </a:tc>
                <a:tc hMerge="1">
                  <a:txBody>
                    <a:bodyPr/>
                    <a:lstStyle/>
                    <a:p>
                      <a:pPr algn="ctr">
                        <a:lnSpc>
                          <a:spcPct val="107000"/>
                        </a:lnSpc>
                        <a:spcAft>
                          <a:spcPts val="800"/>
                        </a:spcAft>
                      </a:pP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a:solidFill>
                            <a:schemeClr val="tx1"/>
                          </a:solidFill>
                          <a:effectLst/>
                        </a:rPr>
                        <a:t>01</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4058710545"/>
                  </a:ext>
                </a:extLst>
              </a:tr>
              <a:tr h="309130">
                <a:tc>
                  <a:txBody>
                    <a:bodyPr/>
                    <a:lstStyle/>
                    <a:p>
                      <a:pPr algn="just">
                        <a:lnSpc>
                          <a:spcPct val="107000"/>
                        </a:lnSpc>
                        <a:spcAft>
                          <a:spcPts val="800"/>
                        </a:spcAft>
                      </a:pPr>
                      <a:r>
                        <a:rPr lang="es-PE" sz="1500" b="0">
                          <a:solidFill>
                            <a:schemeClr val="tx1"/>
                          </a:solidFill>
                          <a:effectLst/>
                        </a:rPr>
                        <a:t>Quinta etapa matricula de estudiantes beneficiados en sorteo público.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gridSpan="2">
                  <a:txBody>
                    <a:bodyPr/>
                    <a:lstStyle/>
                    <a:p>
                      <a:pPr algn="just">
                        <a:lnSpc>
                          <a:spcPct val="107000"/>
                        </a:lnSpc>
                        <a:spcAft>
                          <a:spcPts val="800"/>
                        </a:spcAft>
                      </a:pPr>
                      <a:r>
                        <a:rPr lang="es-PE" sz="1500" b="0">
                          <a:solidFill>
                            <a:schemeClr val="tx1"/>
                          </a:solidFill>
                          <a:effectLst/>
                        </a:rPr>
                        <a:t>02 de febrero</a:t>
                      </a:r>
                      <a:endParaRPr lang="es-PE"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hMerge="1">
                  <a:txBody>
                    <a:bodyPr/>
                    <a:lstStyle/>
                    <a:p>
                      <a:pPr algn="just">
                        <a:lnSpc>
                          <a:spcPct val="107000"/>
                        </a:lnSpc>
                        <a:spcAft>
                          <a:spcPts val="800"/>
                        </a:spcAft>
                      </a:pPr>
                      <a:endParaRPr lang="es-PE" sz="150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just">
                        <a:lnSpc>
                          <a:spcPct val="107000"/>
                        </a:lnSpc>
                        <a:spcAft>
                          <a:spcPts val="800"/>
                        </a:spcAft>
                      </a:pPr>
                      <a:r>
                        <a:rPr lang="es-PE" sz="1500" b="0" dirty="0">
                          <a:solidFill>
                            <a:schemeClr val="tx1"/>
                          </a:solidFill>
                          <a:effectLst/>
                        </a:rPr>
                        <a:t>04 de febrero</a:t>
                      </a:r>
                      <a:endParaRPr lang="es-PE"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tc>
                  <a:txBody>
                    <a:bodyPr/>
                    <a:lstStyle/>
                    <a:p>
                      <a:pPr algn="ctr">
                        <a:lnSpc>
                          <a:spcPct val="107000"/>
                        </a:lnSpc>
                        <a:spcAft>
                          <a:spcPts val="800"/>
                        </a:spcAft>
                      </a:pPr>
                      <a:r>
                        <a:rPr lang="es-PE" sz="1500" b="0" dirty="0">
                          <a:solidFill>
                            <a:schemeClr val="tx1"/>
                          </a:solidFill>
                          <a:effectLst/>
                        </a:rPr>
                        <a:t>02</a:t>
                      </a:r>
                      <a:endParaRPr lang="es-PE"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nchor="ctr"/>
                </a:tc>
                <a:extLst>
                  <a:ext uri="{0D108BD9-81ED-4DB2-BD59-A6C34878D82A}">
                    <a16:rowId xmlns:a16="http://schemas.microsoft.com/office/drawing/2014/main" val="1251052525"/>
                  </a:ext>
                </a:extLst>
              </a:tr>
            </a:tbl>
          </a:graphicData>
        </a:graphic>
      </p:graphicFrame>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3"/>
          <a:stretch>
            <a:fillRect/>
          </a:stretch>
        </p:blipFill>
        <p:spPr>
          <a:xfrm>
            <a:off x="10767693" y="-1673"/>
            <a:ext cx="1424307" cy="1271956"/>
          </a:xfrm>
          <a:prstGeom prst="rect">
            <a:avLst/>
          </a:prstGeom>
        </p:spPr>
      </p:pic>
      <p:sp>
        <p:nvSpPr>
          <p:cNvPr id="15" name="CuadroTexto 14">
            <a:extLst>
              <a:ext uri="{FF2B5EF4-FFF2-40B4-BE49-F238E27FC236}">
                <a16:creationId xmlns:a16="http://schemas.microsoft.com/office/drawing/2014/main" id="{E8A3D3FA-ECB4-4E82-962E-794D3E5DFB07}"/>
              </a:ext>
            </a:extLst>
          </p:cNvPr>
          <p:cNvSpPr txBox="1"/>
          <p:nvPr/>
        </p:nvSpPr>
        <p:spPr>
          <a:xfrm>
            <a:off x="1066984" y="412707"/>
            <a:ext cx="8032191" cy="461665"/>
          </a:xfrm>
          <a:prstGeom prst="rect">
            <a:avLst/>
          </a:prstGeom>
          <a:noFill/>
        </p:spPr>
        <p:txBody>
          <a:bodyPr wrap="square">
            <a:spAutoFit/>
          </a:bodyPr>
          <a:lstStyle/>
          <a:p>
            <a:r>
              <a:rPr lang="es-PE" sz="2400" b="1" dirty="0"/>
              <a:t>Cronograma del proceso regular de matrícula por etapas</a:t>
            </a:r>
          </a:p>
        </p:txBody>
      </p:sp>
    </p:spTree>
    <p:extLst>
      <p:ext uri="{BB962C8B-B14F-4D97-AF65-F5344CB8AC3E}">
        <p14:creationId xmlns:p14="http://schemas.microsoft.com/office/powerpoint/2010/main" val="2449626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EA794C1A-F9D6-4FAF-95EB-82D73909A03F}"/>
              </a:ext>
            </a:extLst>
          </p:cNvPr>
          <p:cNvSpPr txBox="1"/>
          <p:nvPr/>
        </p:nvSpPr>
        <p:spPr>
          <a:xfrm>
            <a:off x="405352" y="341917"/>
            <a:ext cx="6372518" cy="584775"/>
          </a:xfrm>
          <a:prstGeom prst="rect">
            <a:avLst/>
          </a:prstGeom>
          <a:noFill/>
        </p:spPr>
        <p:txBody>
          <a:bodyPr wrap="square">
            <a:spAutoFit/>
          </a:bodyPr>
          <a:lstStyle/>
          <a:p>
            <a:r>
              <a:rPr lang="es-PE" sz="3200" b="1" dirty="0">
                <a:solidFill>
                  <a:srgbClr val="FF0000"/>
                </a:solidFill>
              </a:rPr>
              <a:t>VI.	DISPOSICIONES ESPECÍFICAS</a:t>
            </a:r>
          </a:p>
        </p:txBody>
      </p:sp>
      <p:sp>
        <p:nvSpPr>
          <p:cNvPr id="13" name="CuadroTexto 12">
            <a:extLst>
              <a:ext uri="{FF2B5EF4-FFF2-40B4-BE49-F238E27FC236}">
                <a16:creationId xmlns:a16="http://schemas.microsoft.com/office/drawing/2014/main" id="{34BB4A9C-78CD-43EF-911E-BA3CF8220F9B}"/>
              </a:ext>
            </a:extLst>
          </p:cNvPr>
          <p:cNvSpPr txBox="1"/>
          <p:nvPr/>
        </p:nvSpPr>
        <p:spPr>
          <a:xfrm>
            <a:off x="403964" y="926692"/>
            <a:ext cx="6373906" cy="461665"/>
          </a:xfrm>
          <a:prstGeom prst="rect">
            <a:avLst/>
          </a:prstGeom>
          <a:noFill/>
        </p:spPr>
        <p:txBody>
          <a:bodyPr wrap="square">
            <a:spAutoFit/>
          </a:bodyPr>
          <a:lstStyle/>
          <a:p>
            <a:r>
              <a:rPr lang="es-PE" sz="2400" b="1" dirty="0"/>
              <a:t>d) Metas de atención</a:t>
            </a:r>
          </a:p>
        </p:txBody>
      </p:sp>
      <p:sp>
        <p:nvSpPr>
          <p:cNvPr id="15" name="CuadroTexto 14">
            <a:extLst>
              <a:ext uri="{FF2B5EF4-FFF2-40B4-BE49-F238E27FC236}">
                <a16:creationId xmlns:a16="http://schemas.microsoft.com/office/drawing/2014/main" id="{3033233A-77C2-4D58-A6A6-76F24D6B7EE2}"/>
              </a:ext>
            </a:extLst>
          </p:cNvPr>
          <p:cNvSpPr txBox="1"/>
          <p:nvPr/>
        </p:nvSpPr>
        <p:spPr>
          <a:xfrm>
            <a:off x="564776" y="1735496"/>
            <a:ext cx="11196918" cy="3913059"/>
          </a:xfrm>
          <a:prstGeom prst="rect">
            <a:avLst/>
          </a:prstGeom>
          <a:noFill/>
        </p:spPr>
        <p:txBody>
          <a:bodyPr wrap="square">
            <a:spAutoFit/>
          </a:bodyPr>
          <a:lstStyle/>
          <a:p>
            <a:pPr algn="just">
              <a:lnSpc>
                <a:spcPct val="150000"/>
              </a:lnSpc>
            </a:pPr>
            <a:r>
              <a:rPr lang="es-ES" sz="2400" dirty="0"/>
              <a:t>En el caso de II.EE. públicas, se deben considerar las metas de atención establecidas en el numeral 10.3. b de la R.V.M </a:t>
            </a:r>
            <a:r>
              <a:rPr lang="es-ES" sz="2400" dirty="0" err="1"/>
              <a:t>N°</a:t>
            </a:r>
            <a:r>
              <a:rPr lang="es-ES" sz="2400" dirty="0"/>
              <a:t> 307-2019-MINEDU, donde se establece el número de vacantes por sección/aula. La cantidad de estudiantes por aula podrá variar en más o menos cinco (05) estudiantes, dependiendo del tamaño de las aulas (aforo) o por otras razones que deberán ser debidamente justificadas por el/la director/a. </a:t>
            </a:r>
          </a:p>
          <a:p>
            <a:pPr algn="just">
              <a:lnSpc>
                <a:spcPct val="150000"/>
              </a:lnSpc>
            </a:pPr>
            <a:r>
              <a:rPr lang="es-ES" sz="2400" dirty="0"/>
              <a:t>En el caso de II.EE. privadas, el número de estudiantes por aula dependerá de las condiciones bajo las cuales se encuentra autorizado el servicio educativo.</a:t>
            </a:r>
            <a:endParaRPr lang="es-PE" sz="2400" dirty="0"/>
          </a:p>
        </p:txBody>
      </p:sp>
    </p:spTree>
    <p:extLst>
      <p:ext uri="{BB962C8B-B14F-4D97-AF65-F5344CB8AC3E}">
        <p14:creationId xmlns:p14="http://schemas.microsoft.com/office/powerpoint/2010/main" val="154971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graphicFrame>
        <p:nvGraphicFramePr>
          <p:cNvPr id="10" name="Tabla 9">
            <a:extLst>
              <a:ext uri="{FF2B5EF4-FFF2-40B4-BE49-F238E27FC236}">
                <a16:creationId xmlns:a16="http://schemas.microsoft.com/office/drawing/2014/main" id="{C744445C-C8E4-4CAB-BDF7-0F24F41B58C4}"/>
              </a:ext>
            </a:extLst>
          </p:cNvPr>
          <p:cNvGraphicFramePr>
            <a:graphicFrameLocks noGrp="1"/>
          </p:cNvGraphicFramePr>
          <p:nvPr>
            <p:extLst>
              <p:ext uri="{D42A27DB-BD31-4B8C-83A1-F6EECF244321}">
                <p14:modId xmlns:p14="http://schemas.microsoft.com/office/powerpoint/2010/main" val="3919578930"/>
              </p:ext>
            </p:extLst>
          </p:nvPr>
        </p:nvGraphicFramePr>
        <p:xfrm>
          <a:off x="135551" y="749205"/>
          <a:ext cx="10622993" cy="5708157"/>
        </p:xfrm>
        <a:graphic>
          <a:graphicData uri="http://schemas.openxmlformats.org/drawingml/2006/table">
            <a:tbl>
              <a:tblPr firstRow="1" firstCol="1" bandRow="1">
                <a:tableStyleId>{5C22544A-7EE6-4342-B048-85BDC9FD1C3A}</a:tableStyleId>
              </a:tblPr>
              <a:tblGrid>
                <a:gridCol w="1086248">
                  <a:extLst>
                    <a:ext uri="{9D8B030D-6E8A-4147-A177-3AD203B41FA5}">
                      <a16:colId xmlns:a16="http://schemas.microsoft.com/office/drawing/2014/main" val="683759826"/>
                    </a:ext>
                  </a:extLst>
                </a:gridCol>
                <a:gridCol w="2292240">
                  <a:extLst>
                    <a:ext uri="{9D8B030D-6E8A-4147-A177-3AD203B41FA5}">
                      <a16:colId xmlns:a16="http://schemas.microsoft.com/office/drawing/2014/main" val="2473704469"/>
                    </a:ext>
                  </a:extLst>
                </a:gridCol>
                <a:gridCol w="1753393">
                  <a:extLst>
                    <a:ext uri="{9D8B030D-6E8A-4147-A177-3AD203B41FA5}">
                      <a16:colId xmlns:a16="http://schemas.microsoft.com/office/drawing/2014/main" val="1698364870"/>
                    </a:ext>
                  </a:extLst>
                </a:gridCol>
                <a:gridCol w="2223815">
                  <a:extLst>
                    <a:ext uri="{9D8B030D-6E8A-4147-A177-3AD203B41FA5}">
                      <a16:colId xmlns:a16="http://schemas.microsoft.com/office/drawing/2014/main" val="2566708654"/>
                    </a:ext>
                  </a:extLst>
                </a:gridCol>
                <a:gridCol w="1877526">
                  <a:extLst>
                    <a:ext uri="{9D8B030D-6E8A-4147-A177-3AD203B41FA5}">
                      <a16:colId xmlns:a16="http://schemas.microsoft.com/office/drawing/2014/main" val="1778037842"/>
                    </a:ext>
                  </a:extLst>
                </a:gridCol>
                <a:gridCol w="1389771">
                  <a:extLst>
                    <a:ext uri="{9D8B030D-6E8A-4147-A177-3AD203B41FA5}">
                      <a16:colId xmlns:a16="http://schemas.microsoft.com/office/drawing/2014/main" val="385741297"/>
                    </a:ext>
                  </a:extLst>
                </a:gridCol>
              </a:tblGrid>
              <a:tr h="438187">
                <a:tc rowSpan="2">
                  <a:txBody>
                    <a:bodyPr/>
                    <a:lstStyle/>
                    <a:p>
                      <a:pPr algn="ctr">
                        <a:lnSpc>
                          <a:spcPct val="100000"/>
                        </a:lnSpc>
                        <a:spcAft>
                          <a:spcPts val="800"/>
                        </a:spcAft>
                      </a:pPr>
                      <a:r>
                        <a:rPr lang="es-PE" sz="1400">
                          <a:effectLst/>
                        </a:rPr>
                        <a:t>Modalidad/ forma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rowSpan="2">
                  <a:txBody>
                    <a:bodyPr/>
                    <a:lstStyle/>
                    <a:p>
                      <a:pPr algn="ctr">
                        <a:lnSpc>
                          <a:spcPct val="100000"/>
                        </a:lnSpc>
                        <a:spcAft>
                          <a:spcPts val="800"/>
                        </a:spcAft>
                      </a:pPr>
                      <a:r>
                        <a:rPr lang="es-PE" sz="1400">
                          <a:effectLst/>
                        </a:rPr>
                        <a:t>Nivel/Ciclo/ Programa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rowSpan="2">
                  <a:txBody>
                    <a:bodyPr/>
                    <a:lstStyle/>
                    <a:p>
                      <a:pPr algn="ctr">
                        <a:lnSpc>
                          <a:spcPct val="100000"/>
                        </a:lnSpc>
                        <a:spcAft>
                          <a:spcPts val="800"/>
                        </a:spcAft>
                      </a:pPr>
                      <a:r>
                        <a:rPr lang="es-PE" sz="1400">
                          <a:effectLst/>
                        </a:rPr>
                        <a:t>Atención</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rowSpan="2">
                  <a:txBody>
                    <a:bodyPr/>
                    <a:lstStyle/>
                    <a:p>
                      <a:pPr algn="ctr">
                        <a:lnSpc>
                          <a:spcPct val="100000"/>
                        </a:lnSpc>
                        <a:spcAft>
                          <a:spcPts val="800"/>
                        </a:spcAft>
                      </a:pPr>
                      <a:r>
                        <a:rPr lang="es-PE" sz="1400">
                          <a:effectLst/>
                        </a:rPr>
                        <a:t>Características</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gridSpan="2">
                  <a:txBody>
                    <a:bodyPr/>
                    <a:lstStyle/>
                    <a:p>
                      <a:pPr algn="ctr">
                        <a:lnSpc>
                          <a:spcPct val="100000"/>
                        </a:lnSpc>
                        <a:spcAft>
                          <a:spcPts val="800"/>
                        </a:spcAft>
                      </a:pPr>
                      <a:r>
                        <a:rPr lang="es-PE" sz="1400">
                          <a:effectLst/>
                        </a:rPr>
                        <a:t>Número de estudiantes por sección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hMerge="1">
                  <a:txBody>
                    <a:bodyPr/>
                    <a:lstStyle/>
                    <a:p>
                      <a:endParaRPr lang="es-PE"/>
                    </a:p>
                  </a:txBody>
                  <a:tcPr/>
                </a:tc>
                <a:extLst>
                  <a:ext uri="{0D108BD9-81ED-4DB2-BD59-A6C34878D82A}">
                    <a16:rowId xmlns:a16="http://schemas.microsoft.com/office/drawing/2014/main" val="802125802"/>
                  </a:ext>
                </a:extLst>
              </a:tr>
              <a:tr h="219094">
                <a:tc vMerge="1">
                  <a:txBody>
                    <a:bodyPr/>
                    <a:lstStyle/>
                    <a:p>
                      <a:endParaRPr lang="es-PE"/>
                    </a:p>
                  </a:txBody>
                  <a:tcPr/>
                </a:tc>
                <a:tc vMerge="1">
                  <a:txBody>
                    <a:bodyPr/>
                    <a:lstStyle/>
                    <a:p>
                      <a:endParaRPr lang="es-PE"/>
                    </a:p>
                  </a:txBody>
                  <a:tcPr/>
                </a:tc>
                <a:tc vMerge="1">
                  <a:txBody>
                    <a:bodyPr/>
                    <a:lstStyle/>
                    <a:p>
                      <a:endParaRPr lang="es-PE"/>
                    </a:p>
                  </a:txBody>
                  <a:tcPr/>
                </a:tc>
                <a:tc vMerge="1">
                  <a:txBody>
                    <a:bodyPr/>
                    <a:lstStyle/>
                    <a:p>
                      <a:endParaRPr lang="es-PE"/>
                    </a:p>
                  </a:txBody>
                  <a:tcPr/>
                </a:tc>
                <a:tc>
                  <a:txBody>
                    <a:bodyPr/>
                    <a:lstStyle/>
                    <a:p>
                      <a:pPr algn="ctr">
                        <a:lnSpc>
                          <a:spcPct val="100000"/>
                        </a:lnSpc>
                        <a:spcAft>
                          <a:spcPts val="800"/>
                        </a:spcAft>
                      </a:pPr>
                      <a:r>
                        <a:rPr lang="es-PE" sz="1400">
                          <a:effectLst/>
                        </a:rPr>
                        <a:t>Urbana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Rural</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1954254710"/>
                  </a:ext>
                </a:extLst>
              </a:tr>
              <a:tr h="219094">
                <a:tc rowSpan="6">
                  <a:txBody>
                    <a:bodyPr/>
                    <a:lstStyle/>
                    <a:p>
                      <a:pPr algn="just">
                        <a:lnSpc>
                          <a:spcPct val="100000"/>
                        </a:lnSpc>
                        <a:spcAft>
                          <a:spcPts val="800"/>
                        </a:spcAft>
                      </a:pPr>
                      <a:r>
                        <a:rPr lang="es-PE" sz="1400">
                          <a:effectLst/>
                        </a:rPr>
                        <a:t>EBR</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rowSpan="2">
                  <a:txBody>
                    <a:bodyPr/>
                    <a:lstStyle/>
                    <a:p>
                      <a:pPr algn="just">
                        <a:lnSpc>
                          <a:spcPct val="100000"/>
                        </a:lnSpc>
                        <a:spcAft>
                          <a:spcPts val="800"/>
                        </a:spcAft>
                      </a:pPr>
                      <a:r>
                        <a:rPr lang="es-PE" sz="1400">
                          <a:effectLst/>
                        </a:rPr>
                        <a:t>Inicial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Unidocente</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15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1179478679"/>
                  </a:ext>
                </a:extLst>
              </a:tr>
              <a:tr h="438187">
                <a:tc vMerge="1">
                  <a:txBody>
                    <a:bodyPr/>
                    <a:lstStyle/>
                    <a:p>
                      <a:endParaRPr lang="es-PE"/>
                    </a:p>
                  </a:txBody>
                  <a:tcPr/>
                </a:tc>
                <a:tc vMerge="1">
                  <a:txBody>
                    <a:bodyPr/>
                    <a:lstStyle/>
                    <a:p>
                      <a:endParaRPr lang="es-PE"/>
                    </a:p>
                  </a:txBody>
                  <a:tcP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completo o incompleto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4123672296"/>
                  </a:ext>
                </a:extLst>
              </a:tr>
              <a:tr h="219094">
                <a:tc vMerge="1">
                  <a:txBody>
                    <a:bodyPr/>
                    <a:lstStyle/>
                    <a:p>
                      <a:endParaRPr lang="es-PE"/>
                    </a:p>
                  </a:txBody>
                  <a:tcPr/>
                </a:tc>
                <a:tc rowSpan="3">
                  <a:txBody>
                    <a:bodyPr/>
                    <a:lstStyle/>
                    <a:p>
                      <a:pPr algn="just">
                        <a:lnSpc>
                          <a:spcPct val="100000"/>
                        </a:lnSpc>
                        <a:spcAft>
                          <a:spcPts val="800"/>
                        </a:spcAft>
                      </a:pPr>
                      <a:r>
                        <a:rPr lang="es-PE" sz="1400">
                          <a:effectLst/>
                        </a:rPr>
                        <a:t>Primaria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Unidocente</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15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4240774501"/>
                  </a:ext>
                </a:extLst>
              </a:tr>
              <a:tr h="219094">
                <a:tc vMerge="1">
                  <a:txBody>
                    <a:bodyPr/>
                    <a:lstStyle/>
                    <a:p>
                      <a:endParaRPr lang="es-PE"/>
                    </a:p>
                  </a:txBody>
                  <a:tcPr/>
                </a:tc>
                <a:tc vMerge="1">
                  <a:txBody>
                    <a:bodyPr/>
                    <a:lstStyle/>
                    <a:p>
                      <a:endParaRPr lang="es-PE"/>
                    </a:p>
                  </a:txBody>
                  <a:tcP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multigrado</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1313855531"/>
                  </a:ext>
                </a:extLst>
              </a:tr>
              <a:tr h="268950">
                <a:tc vMerge="1">
                  <a:txBody>
                    <a:bodyPr/>
                    <a:lstStyle/>
                    <a:p>
                      <a:endParaRPr lang="es-PE"/>
                    </a:p>
                  </a:txBody>
                  <a:tcPr/>
                </a:tc>
                <a:tc vMerge="1">
                  <a:txBody>
                    <a:bodyPr/>
                    <a:lstStyle/>
                    <a:p>
                      <a:endParaRPr lang="es-PE"/>
                    </a:p>
                  </a:txBody>
                  <a:tcP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completo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30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3816553884"/>
                  </a:ext>
                </a:extLst>
              </a:tr>
              <a:tr h="268950">
                <a:tc vMerge="1">
                  <a:txBody>
                    <a:bodyPr/>
                    <a:lstStyle/>
                    <a:p>
                      <a:endParaRPr lang="es-PE"/>
                    </a:p>
                  </a:txBody>
                  <a:tcPr/>
                </a:tc>
                <a:tc>
                  <a:txBody>
                    <a:bodyPr/>
                    <a:lstStyle/>
                    <a:p>
                      <a:pPr algn="just">
                        <a:lnSpc>
                          <a:spcPct val="100000"/>
                        </a:lnSpc>
                        <a:spcAft>
                          <a:spcPts val="800"/>
                        </a:spcAft>
                      </a:pPr>
                      <a:r>
                        <a:rPr lang="es-PE" sz="1400">
                          <a:effectLst/>
                        </a:rPr>
                        <a:t>Secundaria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completo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30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4172036845"/>
                  </a:ext>
                </a:extLst>
              </a:tr>
              <a:tr h="821293">
                <a:tc rowSpan="4">
                  <a:txBody>
                    <a:bodyPr/>
                    <a:lstStyle/>
                    <a:p>
                      <a:pPr algn="just">
                        <a:lnSpc>
                          <a:spcPct val="100000"/>
                        </a:lnSpc>
                        <a:spcAft>
                          <a:spcPts val="800"/>
                        </a:spcAft>
                      </a:pPr>
                      <a:r>
                        <a:rPr lang="es-PE" sz="1400">
                          <a:effectLst/>
                        </a:rPr>
                        <a:t>EBA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Ciclo Inicial intermedio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Presencial</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Multiciclo</a:t>
                      </a:r>
                    </a:p>
                    <a:p>
                      <a:pPr algn="just">
                        <a:lnSpc>
                          <a:spcPct val="100000"/>
                        </a:lnSpc>
                        <a:spcAft>
                          <a:spcPts val="800"/>
                        </a:spcAft>
                      </a:pPr>
                      <a:r>
                        <a:rPr lang="es-PE" sz="1400">
                          <a:effectLst/>
                        </a:rPr>
                        <a:t>Multigrado</a:t>
                      </a:r>
                    </a:p>
                    <a:p>
                      <a:pPr algn="just">
                        <a:lnSpc>
                          <a:spcPct val="100000"/>
                        </a:lnSpc>
                        <a:spcAft>
                          <a:spcPts val="800"/>
                        </a:spcAft>
                      </a:pPr>
                      <a:r>
                        <a:rPr lang="es-PE" sz="1400">
                          <a:effectLst/>
                        </a:rPr>
                        <a:t>Polidocente completo</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15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3824150659"/>
                  </a:ext>
                </a:extLst>
              </a:tr>
              <a:tr h="438187">
                <a:tc vMerge="1">
                  <a:txBody>
                    <a:bodyPr/>
                    <a:lstStyle/>
                    <a:p>
                      <a:endParaRPr lang="es-PE"/>
                    </a:p>
                  </a:txBody>
                  <a:tcPr/>
                </a:tc>
                <a:tc rowSpan="3">
                  <a:txBody>
                    <a:bodyPr/>
                    <a:lstStyle/>
                    <a:p>
                      <a:pPr algn="just">
                        <a:lnSpc>
                          <a:spcPct val="100000"/>
                        </a:lnSpc>
                        <a:spcAft>
                          <a:spcPts val="800"/>
                        </a:spcAft>
                      </a:pPr>
                      <a:r>
                        <a:rPr lang="es-PE" sz="1400">
                          <a:effectLst/>
                        </a:rPr>
                        <a:t>Ciclo avanzado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Presencial /Semipresencial</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completo</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15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404655040"/>
                  </a:ext>
                </a:extLst>
              </a:tr>
              <a:tr h="514545">
                <a:tc vMerge="1">
                  <a:txBody>
                    <a:bodyPr/>
                    <a:lstStyle/>
                    <a:p>
                      <a:endParaRPr lang="es-PE"/>
                    </a:p>
                  </a:txBody>
                  <a:tcPr/>
                </a:tc>
                <a:tc vMerge="1">
                  <a:txBody>
                    <a:bodyPr/>
                    <a:lstStyle/>
                    <a:p>
                      <a:endParaRPr lang="es-PE"/>
                    </a:p>
                  </a:txBody>
                  <a:tcPr/>
                </a:tc>
                <a:tc>
                  <a:txBody>
                    <a:bodyPr/>
                    <a:lstStyle/>
                    <a:p>
                      <a:pPr algn="just">
                        <a:lnSpc>
                          <a:spcPct val="100000"/>
                        </a:lnSpc>
                        <a:spcAft>
                          <a:spcPts val="800"/>
                        </a:spcAft>
                      </a:pPr>
                      <a:r>
                        <a:rPr lang="es-PE" sz="1400">
                          <a:effectLst/>
                        </a:rPr>
                        <a:t>A distancia itinerante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dirty="0" err="1">
                          <a:effectLst/>
                        </a:rPr>
                        <a:t>Polidocente</a:t>
                      </a:r>
                      <a:r>
                        <a:rPr lang="es-PE" sz="1400" dirty="0">
                          <a:effectLst/>
                        </a:rPr>
                        <a:t> completo</a:t>
                      </a:r>
                    </a:p>
                    <a:p>
                      <a:pPr algn="just">
                        <a:lnSpc>
                          <a:spcPct val="100000"/>
                        </a:lnSpc>
                        <a:spcAft>
                          <a:spcPts val="800"/>
                        </a:spcAft>
                      </a:pPr>
                      <a:r>
                        <a:rPr lang="es-PE" sz="1400" dirty="0" err="1">
                          <a:effectLst/>
                        </a:rPr>
                        <a:t>Polidocente</a:t>
                      </a:r>
                      <a:r>
                        <a:rPr lang="es-PE" sz="1400" dirty="0">
                          <a:effectLst/>
                        </a:rPr>
                        <a:t> multigrado</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 a 25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3822080120"/>
                  </a:ext>
                </a:extLst>
              </a:tr>
              <a:tr h="514545">
                <a:tc vMerge="1">
                  <a:txBody>
                    <a:bodyPr/>
                    <a:lstStyle/>
                    <a:p>
                      <a:endParaRPr lang="es-PE"/>
                    </a:p>
                  </a:txBody>
                  <a:tcPr/>
                </a:tc>
                <a:tc vMerge="1">
                  <a:txBody>
                    <a:bodyPr/>
                    <a:lstStyle/>
                    <a:p>
                      <a:endParaRPr lang="es-PE"/>
                    </a:p>
                  </a:txBody>
                  <a:tcPr/>
                </a:tc>
                <a:tc>
                  <a:txBody>
                    <a:bodyPr/>
                    <a:lstStyle/>
                    <a:p>
                      <a:pPr algn="just">
                        <a:lnSpc>
                          <a:spcPct val="100000"/>
                        </a:lnSpc>
                        <a:spcAft>
                          <a:spcPts val="800"/>
                        </a:spcAft>
                      </a:pPr>
                      <a:r>
                        <a:rPr lang="es-PE" sz="1400">
                          <a:effectLst/>
                        </a:rPr>
                        <a:t>A distancia virtual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completo</a:t>
                      </a:r>
                    </a:p>
                    <a:p>
                      <a:pPr algn="just">
                        <a:lnSpc>
                          <a:spcPct val="100000"/>
                        </a:lnSpc>
                        <a:spcAft>
                          <a:spcPts val="800"/>
                        </a:spcAft>
                      </a:pPr>
                      <a:r>
                        <a:rPr lang="es-PE" sz="1400">
                          <a:effectLst/>
                        </a:rPr>
                        <a:t>Polidocente multigrado</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20 - 25</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15 - 20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4016738277"/>
                  </a:ext>
                </a:extLst>
              </a:tr>
              <a:tr h="219094">
                <a:tc rowSpan="2">
                  <a:txBody>
                    <a:bodyPr/>
                    <a:lstStyle/>
                    <a:p>
                      <a:pPr algn="just">
                        <a:lnSpc>
                          <a:spcPct val="100000"/>
                        </a:lnSpc>
                        <a:spcAft>
                          <a:spcPts val="800"/>
                        </a:spcAft>
                      </a:pPr>
                      <a:r>
                        <a:rPr lang="es-PE" sz="1400">
                          <a:effectLst/>
                        </a:rPr>
                        <a:t>EBE</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Inicial</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Especial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6</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6</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3960202171"/>
                  </a:ext>
                </a:extLst>
              </a:tr>
              <a:tr h="219094">
                <a:tc vMerge="1">
                  <a:txBody>
                    <a:bodyPr/>
                    <a:lstStyle/>
                    <a:p>
                      <a:endParaRPr lang="es-PE"/>
                    </a:p>
                  </a:txBody>
                  <a:tcPr/>
                </a:tc>
                <a:tc>
                  <a:txBody>
                    <a:bodyPr/>
                    <a:lstStyle/>
                    <a:p>
                      <a:pPr algn="just">
                        <a:lnSpc>
                          <a:spcPct val="100000"/>
                        </a:lnSpc>
                        <a:spcAft>
                          <a:spcPts val="800"/>
                        </a:spcAft>
                      </a:pPr>
                      <a:r>
                        <a:rPr lang="es-PE" sz="1400">
                          <a:effectLst/>
                        </a:rPr>
                        <a:t>Primaria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Especial</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8</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8</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1470718140"/>
                  </a:ext>
                </a:extLst>
              </a:tr>
              <a:tr h="641212">
                <a:tc>
                  <a:txBody>
                    <a:bodyPr/>
                    <a:lstStyle/>
                    <a:p>
                      <a:pPr algn="just">
                        <a:lnSpc>
                          <a:spcPct val="100000"/>
                        </a:lnSpc>
                        <a:spcAft>
                          <a:spcPts val="800"/>
                        </a:spcAft>
                      </a:pPr>
                      <a:r>
                        <a:rPr lang="es-PE" sz="1400">
                          <a:effectLst/>
                        </a:rPr>
                        <a:t>Técnico Productivo</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dirty="0">
                          <a:effectLst/>
                        </a:rPr>
                        <a:t>Centro de Educación Técnico Productiva (*)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Escolarizada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just">
                        <a:lnSpc>
                          <a:spcPct val="100000"/>
                        </a:lnSpc>
                        <a:spcAft>
                          <a:spcPts val="800"/>
                        </a:spcAft>
                      </a:pPr>
                      <a:r>
                        <a:rPr lang="es-PE" sz="1400">
                          <a:effectLst/>
                        </a:rPr>
                        <a:t>Polidocente completo</a:t>
                      </a:r>
                    </a:p>
                    <a:p>
                      <a:pPr algn="just">
                        <a:lnSpc>
                          <a:spcPct val="100000"/>
                        </a:lnSpc>
                        <a:spcAft>
                          <a:spcPts val="800"/>
                        </a:spcAft>
                      </a:pPr>
                      <a:r>
                        <a:rPr lang="es-PE" sz="1400">
                          <a:effectLst/>
                        </a:rPr>
                        <a:t> </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a:effectLst/>
                        </a:rPr>
                        <a:t>20</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tc>
                  <a:txBody>
                    <a:bodyPr/>
                    <a:lstStyle/>
                    <a:p>
                      <a:pPr algn="ctr">
                        <a:lnSpc>
                          <a:spcPct val="100000"/>
                        </a:lnSpc>
                        <a:spcAft>
                          <a:spcPts val="800"/>
                        </a:spcAft>
                      </a:pPr>
                      <a:r>
                        <a:rPr lang="es-PE" sz="1400" dirty="0">
                          <a:effectLst/>
                        </a:rPr>
                        <a:t>15</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512" marR="61512" marT="0" marB="0" anchor="ctr"/>
                </a:tc>
                <a:extLst>
                  <a:ext uri="{0D108BD9-81ED-4DB2-BD59-A6C34878D82A}">
                    <a16:rowId xmlns:a16="http://schemas.microsoft.com/office/drawing/2014/main" val="3462112492"/>
                  </a:ext>
                </a:extLst>
              </a:tr>
            </a:tbl>
          </a:graphicData>
        </a:graphic>
      </p:graphicFrame>
      <p:sp>
        <p:nvSpPr>
          <p:cNvPr id="13" name="CuadroTexto 12">
            <a:extLst>
              <a:ext uri="{FF2B5EF4-FFF2-40B4-BE49-F238E27FC236}">
                <a16:creationId xmlns:a16="http://schemas.microsoft.com/office/drawing/2014/main" id="{886562AD-1833-4D64-BCC5-396F15042555}"/>
              </a:ext>
            </a:extLst>
          </p:cNvPr>
          <p:cNvSpPr txBox="1"/>
          <p:nvPr/>
        </p:nvSpPr>
        <p:spPr>
          <a:xfrm>
            <a:off x="796564" y="195206"/>
            <a:ext cx="8195035" cy="461665"/>
          </a:xfrm>
          <a:prstGeom prst="rect">
            <a:avLst/>
          </a:prstGeom>
          <a:noFill/>
        </p:spPr>
        <p:txBody>
          <a:bodyPr wrap="square">
            <a:spAutoFit/>
          </a:bodyPr>
          <a:lstStyle/>
          <a:p>
            <a:r>
              <a:rPr lang="es-ES" sz="2400" b="1" dirty="0"/>
              <a:t>Metas de atención para el proceso de matrícula escolar</a:t>
            </a:r>
            <a:endParaRPr lang="es-PE" sz="2400" b="1" dirty="0"/>
          </a:p>
        </p:txBody>
      </p:sp>
    </p:spTree>
    <p:extLst>
      <p:ext uri="{BB962C8B-B14F-4D97-AF65-F5344CB8AC3E}">
        <p14:creationId xmlns:p14="http://schemas.microsoft.com/office/powerpoint/2010/main" val="1392120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92F2F01E-B834-4AC6-BBA9-EC2F8997969A}"/>
              </a:ext>
            </a:extLst>
          </p:cNvPr>
          <p:cNvSpPr txBox="1"/>
          <p:nvPr/>
        </p:nvSpPr>
        <p:spPr>
          <a:xfrm>
            <a:off x="497449" y="990671"/>
            <a:ext cx="10157011" cy="4524315"/>
          </a:xfrm>
          <a:prstGeom prst="rect">
            <a:avLst/>
          </a:prstGeom>
          <a:noFill/>
        </p:spPr>
        <p:txBody>
          <a:bodyPr wrap="square">
            <a:spAutoFit/>
          </a:bodyPr>
          <a:lstStyle/>
          <a:p>
            <a:pPr marL="806450" indent="-806450" algn="just"/>
            <a:r>
              <a:rPr lang="es-ES" sz="2400" dirty="0"/>
              <a:t>(*)  Se podrá considerar una carga docente menor a la establecida para cada sección, en aquellas II.EE que cuentes con estudiantes con necesidades educativas especiales, asociadas o no a la discapacidad.</a:t>
            </a:r>
          </a:p>
          <a:p>
            <a:pPr marL="806450" indent="-806450" algn="just"/>
            <a:r>
              <a:rPr lang="es-ES" sz="2400" dirty="0"/>
              <a:t>(**) El numero total de estudiantes por sección puede variar en más o menos 5, dependiendo del tamaño de las aulas o razones debidamente justificadas por la comisión de la I.E</a:t>
            </a:r>
          </a:p>
          <a:p>
            <a:pPr marL="806450" indent="-806450" algn="just"/>
            <a:r>
              <a:rPr lang="es-ES" sz="2400" dirty="0"/>
              <a:t>(***) en concordancia con la Resolución de Secretaria General </a:t>
            </a:r>
            <a:r>
              <a:rPr lang="es-ES" sz="2400" dirty="0" err="1"/>
              <a:t>N°</a:t>
            </a:r>
            <a:r>
              <a:rPr lang="es-ES" sz="2400" dirty="0"/>
              <a:t> 613-2014-MINEDU </a:t>
            </a:r>
          </a:p>
          <a:p>
            <a:pPr marL="806450" indent="-806450" algn="just"/>
            <a:r>
              <a:rPr lang="es-ES" sz="2400" dirty="0"/>
              <a:t>(****) Corresponde un docente por cada sección para los niveles de inicial y primaria en EBR, Inicial intermedio en EBA y en EBE; mientras que para secundaria EBR, CRFA, SRE y Avanzado en EBA el docente se asigna de acuerdo al cuadro de horas.</a:t>
            </a:r>
          </a:p>
        </p:txBody>
      </p:sp>
      <p:sp>
        <p:nvSpPr>
          <p:cNvPr id="13" name="CuadroTexto 12">
            <a:extLst>
              <a:ext uri="{FF2B5EF4-FFF2-40B4-BE49-F238E27FC236}">
                <a16:creationId xmlns:a16="http://schemas.microsoft.com/office/drawing/2014/main" id="{4BD1A851-9FA0-41A3-B09D-9C75533817C8}"/>
              </a:ext>
            </a:extLst>
          </p:cNvPr>
          <p:cNvSpPr txBox="1"/>
          <p:nvPr/>
        </p:nvSpPr>
        <p:spPr>
          <a:xfrm>
            <a:off x="796564" y="195206"/>
            <a:ext cx="8195035" cy="461665"/>
          </a:xfrm>
          <a:prstGeom prst="rect">
            <a:avLst/>
          </a:prstGeom>
          <a:noFill/>
        </p:spPr>
        <p:txBody>
          <a:bodyPr wrap="square">
            <a:spAutoFit/>
          </a:bodyPr>
          <a:lstStyle/>
          <a:p>
            <a:r>
              <a:rPr lang="es-ES" sz="2400" b="1" dirty="0"/>
              <a:t>Metas de atención para el proceso de matrícula escolar</a:t>
            </a:r>
            <a:endParaRPr lang="es-PE" sz="2400" b="1" dirty="0"/>
          </a:p>
        </p:txBody>
      </p:sp>
    </p:spTree>
    <p:extLst>
      <p:ext uri="{BB962C8B-B14F-4D97-AF65-F5344CB8AC3E}">
        <p14:creationId xmlns:p14="http://schemas.microsoft.com/office/powerpoint/2010/main" val="3095730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F04250D6-73C5-4FC9-A307-1CD4218DC06B}"/>
              </a:ext>
            </a:extLst>
          </p:cNvPr>
          <p:cNvSpPr txBox="1"/>
          <p:nvPr/>
        </p:nvSpPr>
        <p:spPr>
          <a:xfrm>
            <a:off x="477533" y="264973"/>
            <a:ext cx="6373906" cy="523220"/>
          </a:xfrm>
          <a:prstGeom prst="rect">
            <a:avLst/>
          </a:prstGeom>
          <a:noFill/>
        </p:spPr>
        <p:txBody>
          <a:bodyPr wrap="square">
            <a:spAutoFit/>
          </a:bodyPr>
          <a:lstStyle/>
          <a:p>
            <a:r>
              <a:rPr lang="es-PE" sz="2800" b="1" dirty="0">
                <a:solidFill>
                  <a:srgbClr val="FF0000"/>
                </a:solidFill>
              </a:rPr>
              <a:t>VII. DISPOSICIONES COMPLEMENTARIAS</a:t>
            </a:r>
          </a:p>
        </p:txBody>
      </p:sp>
      <p:sp>
        <p:nvSpPr>
          <p:cNvPr id="14" name="Flecha: pentágono 13">
            <a:extLst>
              <a:ext uri="{FF2B5EF4-FFF2-40B4-BE49-F238E27FC236}">
                <a16:creationId xmlns:a16="http://schemas.microsoft.com/office/drawing/2014/main" id="{2F5289D5-064A-444D-965E-6BC6A57A4249}"/>
              </a:ext>
            </a:extLst>
          </p:cNvPr>
          <p:cNvSpPr/>
          <p:nvPr/>
        </p:nvSpPr>
        <p:spPr>
          <a:xfrm>
            <a:off x="233083" y="1568824"/>
            <a:ext cx="3639670" cy="4052047"/>
          </a:xfrm>
          <a:prstGeom prst="homePlate">
            <a:avLst>
              <a:gd name="adj" fmla="val 1650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S" dirty="0">
                <a:solidFill>
                  <a:schemeClr val="tx1"/>
                </a:solidFill>
              </a:rPr>
              <a:t>•La Unidad de Gestión Educativa Local Andahuaylas, realizará la supervisión   y monitoreo al cumplimiento del proceso de matrícula, continuidad de estudios y el desarrollo de diversas tareas de prevención en las II.EE. de su ámbito, generando estrategias de mejora adaptadas a las necesidades de las instituciones educativas del ámbito provincial.</a:t>
            </a:r>
            <a:endParaRPr lang="es-PE" dirty="0">
              <a:solidFill>
                <a:schemeClr val="tx1"/>
              </a:solidFill>
            </a:endParaRPr>
          </a:p>
        </p:txBody>
      </p:sp>
      <p:sp>
        <p:nvSpPr>
          <p:cNvPr id="17" name="Flecha: pentágono 16">
            <a:extLst>
              <a:ext uri="{FF2B5EF4-FFF2-40B4-BE49-F238E27FC236}">
                <a16:creationId xmlns:a16="http://schemas.microsoft.com/office/drawing/2014/main" id="{8CF64477-230D-4167-B002-FDD524E6930F}"/>
              </a:ext>
            </a:extLst>
          </p:cNvPr>
          <p:cNvSpPr/>
          <p:nvPr/>
        </p:nvSpPr>
        <p:spPr>
          <a:xfrm>
            <a:off x="4132729" y="1579861"/>
            <a:ext cx="3639670" cy="4052047"/>
          </a:xfrm>
          <a:prstGeom prst="homePlate">
            <a:avLst>
              <a:gd name="adj" fmla="val 1650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dirty="0">
                <a:solidFill>
                  <a:schemeClr val="tx1"/>
                </a:solidFill>
              </a:rPr>
              <a:t>•Las acciones de supervisión y monitoreo se desarrollarán desde el 06 de diciembre del 2021 hasta el 29 de abril del año 2022. Este proceso se sistematizará y la información será trasladada a las instancias superiores de gestión educativa (DREA y MINEDU).</a:t>
            </a:r>
            <a:endParaRPr lang="es-PE" dirty="0">
              <a:solidFill>
                <a:schemeClr val="tx1"/>
              </a:solidFill>
            </a:endParaRPr>
          </a:p>
        </p:txBody>
      </p:sp>
      <p:sp>
        <p:nvSpPr>
          <p:cNvPr id="18" name="Flecha: pentágono 17">
            <a:extLst>
              <a:ext uri="{FF2B5EF4-FFF2-40B4-BE49-F238E27FC236}">
                <a16:creationId xmlns:a16="http://schemas.microsoft.com/office/drawing/2014/main" id="{5602A5FB-89EF-4D5C-8B19-A4CEF01BD61C}"/>
              </a:ext>
            </a:extLst>
          </p:cNvPr>
          <p:cNvSpPr/>
          <p:nvPr/>
        </p:nvSpPr>
        <p:spPr>
          <a:xfrm>
            <a:off x="8078401" y="1568823"/>
            <a:ext cx="3639670" cy="4052047"/>
          </a:xfrm>
          <a:prstGeom prst="homePlate">
            <a:avLst>
              <a:gd name="adj" fmla="val 1650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chemeClr val="tx1"/>
                </a:solidFill>
              </a:rPr>
              <a:t>• El/la director/a y el Comité de Gestión de Condiciones Operativas de la institución educativa, velará por el cumplimiento de la presente directiva bajo responsabilidad administrativa, civil y penal. Se hacen responsables de todas las acciones que puedan decidir. </a:t>
            </a:r>
            <a:endParaRPr lang="es-PE" dirty="0">
              <a:solidFill>
                <a:schemeClr val="tx1"/>
              </a:solidFill>
            </a:endParaRPr>
          </a:p>
        </p:txBody>
      </p:sp>
    </p:spTree>
    <p:extLst>
      <p:ext uri="{BB962C8B-B14F-4D97-AF65-F5344CB8AC3E}">
        <p14:creationId xmlns:p14="http://schemas.microsoft.com/office/powerpoint/2010/main" val="791669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F04250D6-73C5-4FC9-A307-1CD4218DC06B}"/>
              </a:ext>
            </a:extLst>
          </p:cNvPr>
          <p:cNvSpPr txBox="1"/>
          <p:nvPr/>
        </p:nvSpPr>
        <p:spPr>
          <a:xfrm>
            <a:off x="477533" y="264973"/>
            <a:ext cx="6373906" cy="523220"/>
          </a:xfrm>
          <a:prstGeom prst="rect">
            <a:avLst/>
          </a:prstGeom>
          <a:noFill/>
        </p:spPr>
        <p:txBody>
          <a:bodyPr wrap="square">
            <a:spAutoFit/>
          </a:bodyPr>
          <a:lstStyle/>
          <a:p>
            <a:r>
              <a:rPr lang="es-PE" sz="2800" b="1" dirty="0">
                <a:solidFill>
                  <a:srgbClr val="FF0000"/>
                </a:solidFill>
              </a:rPr>
              <a:t>VII. DISPOSICIONES COMPLEMENTARIAS</a:t>
            </a:r>
          </a:p>
        </p:txBody>
      </p:sp>
      <p:sp>
        <p:nvSpPr>
          <p:cNvPr id="14" name="Flecha: pentágono 13">
            <a:extLst>
              <a:ext uri="{FF2B5EF4-FFF2-40B4-BE49-F238E27FC236}">
                <a16:creationId xmlns:a16="http://schemas.microsoft.com/office/drawing/2014/main" id="{2F5289D5-064A-444D-965E-6BC6A57A4249}"/>
              </a:ext>
            </a:extLst>
          </p:cNvPr>
          <p:cNvSpPr/>
          <p:nvPr/>
        </p:nvSpPr>
        <p:spPr>
          <a:xfrm>
            <a:off x="233083" y="1568824"/>
            <a:ext cx="3639670" cy="4383741"/>
          </a:xfrm>
          <a:prstGeom prst="homePlate">
            <a:avLst>
              <a:gd name="adj" fmla="val 7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S" dirty="0">
                <a:solidFill>
                  <a:schemeClr val="tx1"/>
                </a:solidFill>
              </a:rPr>
              <a:t>• Las II.EE, pueden generar el proceso de matrícula de manera presencial, semipresencial o remota. En caso de ser presencial o semipresencial se rigen a las disposiciones sanitarias. Cada IE adopta las estrategias y medidas sanitarias en el marco de la emergencia COVID -19. En caso de ser remoto, se deberá garantizar que la IE cuente con medios virtuales, electrónicos, digitales e informáticos seguros y de fácil acceso. </a:t>
            </a:r>
            <a:endParaRPr lang="es-PE" dirty="0">
              <a:solidFill>
                <a:schemeClr val="tx1"/>
              </a:solidFill>
            </a:endParaRPr>
          </a:p>
        </p:txBody>
      </p:sp>
      <p:sp>
        <p:nvSpPr>
          <p:cNvPr id="17" name="Flecha: pentágono 16">
            <a:extLst>
              <a:ext uri="{FF2B5EF4-FFF2-40B4-BE49-F238E27FC236}">
                <a16:creationId xmlns:a16="http://schemas.microsoft.com/office/drawing/2014/main" id="{8CF64477-230D-4167-B002-FDD524E6930F}"/>
              </a:ext>
            </a:extLst>
          </p:cNvPr>
          <p:cNvSpPr/>
          <p:nvPr/>
        </p:nvSpPr>
        <p:spPr>
          <a:xfrm>
            <a:off x="4132729" y="1579861"/>
            <a:ext cx="3639670" cy="4372704"/>
          </a:xfrm>
          <a:prstGeom prst="homePlate">
            <a:avLst>
              <a:gd name="adj" fmla="val 1650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dirty="0">
                <a:solidFill>
                  <a:schemeClr val="tx1"/>
                </a:solidFill>
              </a:rPr>
              <a:t>•	El/la director/a y el Comité de Gestión de Condiciones Operativas de la institución educativa puede solicitar el apoyo de otras instituciones como la Policía Nacional, Defensoría del Pueblo, Fiscalía y otros para que coadyuven a que el desarrollo del proceso de matrícula sea ordenado y transparente.</a:t>
            </a:r>
            <a:endParaRPr lang="es-PE" dirty="0">
              <a:solidFill>
                <a:schemeClr val="tx1"/>
              </a:solidFill>
            </a:endParaRPr>
          </a:p>
        </p:txBody>
      </p:sp>
      <p:sp>
        <p:nvSpPr>
          <p:cNvPr id="18" name="Flecha: pentágono 17">
            <a:extLst>
              <a:ext uri="{FF2B5EF4-FFF2-40B4-BE49-F238E27FC236}">
                <a16:creationId xmlns:a16="http://schemas.microsoft.com/office/drawing/2014/main" id="{5602A5FB-89EF-4D5C-8B19-A4CEF01BD61C}"/>
              </a:ext>
            </a:extLst>
          </p:cNvPr>
          <p:cNvSpPr/>
          <p:nvPr/>
        </p:nvSpPr>
        <p:spPr>
          <a:xfrm>
            <a:off x="8078401" y="1568823"/>
            <a:ext cx="3639670" cy="4372704"/>
          </a:xfrm>
          <a:prstGeom prst="homePlate">
            <a:avLst>
              <a:gd name="adj" fmla="val 763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chemeClr val="tx1"/>
                </a:solidFill>
              </a:rPr>
              <a:t>• Está prohibido ocultar vacantes o asignar a otras personas que no están incluidas en la presente directiva o asignar vacantes saltando las etapas y prioridades, bajo responsabilidad administrativa, civil y penal.</a:t>
            </a:r>
          </a:p>
          <a:p>
            <a:pPr algn="just"/>
            <a:r>
              <a:rPr lang="es-ES" dirty="0">
                <a:solidFill>
                  <a:schemeClr val="tx1"/>
                </a:solidFill>
              </a:rPr>
              <a:t>• Las instituciones educativas deberán garantizar el proceso y cronograma, bajo responsabilidad de la comisión de matrícula. Todo acto anterior gestionado a la presente directiva queda nulo.</a:t>
            </a:r>
          </a:p>
        </p:txBody>
      </p:sp>
    </p:spTree>
    <p:extLst>
      <p:ext uri="{BB962C8B-B14F-4D97-AF65-F5344CB8AC3E}">
        <p14:creationId xmlns:p14="http://schemas.microsoft.com/office/powerpoint/2010/main" val="1228437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F04250D6-73C5-4FC9-A307-1CD4218DC06B}"/>
              </a:ext>
            </a:extLst>
          </p:cNvPr>
          <p:cNvSpPr txBox="1"/>
          <p:nvPr/>
        </p:nvSpPr>
        <p:spPr>
          <a:xfrm>
            <a:off x="477533" y="264973"/>
            <a:ext cx="6373906" cy="523220"/>
          </a:xfrm>
          <a:prstGeom prst="rect">
            <a:avLst/>
          </a:prstGeom>
          <a:noFill/>
        </p:spPr>
        <p:txBody>
          <a:bodyPr wrap="square">
            <a:spAutoFit/>
          </a:bodyPr>
          <a:lstStyle/>
          <a:p>
            <a:r>
              <a:rPr lang="es-PE" sz="2800" b="1" dirty="0">
                <a:solidFill>
                  <a:srgbClr val="FF0000"/>
                </a:solidFill>
              </a:rPr>
              <a:t>VII. DISPOSICIONES COMPLEMENTARIAS</a:t>
            </a:r>
          </a:p>
        </p:txBody>
      </p:sp>
      <p:sp>
        <p:nvSpPr>
          <p:cNvPr id="14" name="Flecha: pentágono 13">
            <a:extLst>
              <a:ext uri="{FF2B5EF4-FFF2-40B4-BE49-F238E27FC236}">
                <a16:creationId xmlns:a16="http://schemas.microsoft.com/office/drawing/2014/main" id="{2F5289D5-064A-444D-965E-6BC6A57A4249}"/>
              </a:ext>
            </a:extLst>
          </p:cNvPr>
          <p:cNvSpPr/>
          <p:nvPr/>
        </p:nvSpPr>
        <p:spPr>
          <a:xfrm>
            <a:off x="233083" y="1568824"/>
            <a:ext cx="3639670" cy="4383741"/>
          </a:xfrm>
          <a:prstGeom prst="homePlate">
            <a:avLst>
              <a:gd name="adj" fmla="val 7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S" dirty="0">
                <a:solidFill>
                  <a:schemeClr val="tx1"/>
                </a:solidFill>
              </a:rPr>
              <a:t>• La matrícula para los estudiantes antiguos es automática. Sin embargo, se deben actualizar sus datos según el cronograma establecido por la IE. Se sugiere que cada institución educativa establezca un cronograma después de concluido las etapas propuestas en la presente directiva.</a:t>
            </a:r>
            <a:endParaRPr lang="es-PE" dirty="0">
              <a:solidFill>
                <a:schemeClr val="tx1"/>
              </a:solidFill>
            </a:endParaRPr>
          </a:p>
        </p:txBody>
      </p:sp>
      <p:sp>
        <p:nvSpPr>
          <p:cNvPr id="17" name="Flecha: pentágono 16">
            <a:extLst>
              <a:ext uri="{FF2B5EF4-FFF2-40B4-BE49-F238E27FC236}">
                <a16:creationId xmlns:a16="http://schemas.microsoft.com/office/drawing/2014/main" id="{8CF64477-230D-4167-B002-FDD524E6930F}"/>
              </a:ext>
            </a:extLst>
          </p:cNvPr>
          <p:cNvSpPr/>
          <p:nvPr/>
        </p:nvSpPr>
        <p:spPr>
          <a:xfrm>
            <a:off x="4132729" y="1579861"/>
            <a:ext cx="3639670" cy="4372704"/>
          </a:xfrm>
          <a:prstGeom prst="homePlate">
            <a:avLst>
              <a:gd name="adj" fmla="val 1650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dirty="0">
                <a:solidFill>
                  <a:schemeClr val="tx1"/>
                </a:solidFill>
              </a:rPr>
              <a:t>• Las instituciones educativas unidocentes, multigrados y </a:t>
            </a:r>
            <a:r>
              <a:rPr lang="es-ES" dirty="0" err="1">
                <a:solidFill>
                  <a:schemeClr val="tx1"/>
                </a:solidFill>
              </a:rPr>
              <a:t>polidocentes</a:t>
            </a:r>
            <a:r>
              <a:rPr lang="es-ES" dirty="0">
                <a:solidFill>
                  <a:schemeClr val="tx1"/>
                </a:solidFill>
              </a:rPr>
              <a:t> con baja demanda de estudiantes se adecuan al cronograma de acuerdo a su contexto. Los directores encargados asumen sus responsabilidades desde el primer día de su </a:t>
            </a:r>
            <a:r>
              <a:rPr lang="es-ES" dirty="0" err="1">
                <a:solidFill>
                  <a:schemeClr val="tx1"/>
                </a:solidFill>
              </a:rPr>
              <a:t>encargatura</a:t>
            </a:r>
            <a:r>
              <a:rPr lang="es-ES" dirty="0">
                <a:solidFill>
                  <a:schemeClr val="tx1"/>
                </a:solidFill>
              </a:rPr>
              <a:t> para garantizar el proceso de matrícula.</a:t>
            </a:r>
            <a:endParaRPr lang="es-PE" dirty="0">
              <a:solidFill>
                <a:schemeClr val="tx1"/>
              </a:solidFill>
            </a:endParaRPr>
          </a:p>
        </p:txBody>
      </p:sp>
      <p:sp>
        <p:nvSpPr>
          <p:cNvPr id="18" name="Flecha: pentágono 17">
            <a:extLst>
              <a:ext uri="{FF2B5EF4-FFF2-40B4-BE49-F238E27FC236}">
                <a16:creationId xmlns:a16="http://schemas.microsoft.com/office/drawing/2014/main" id="{5602A5FB-89EF-4D5C-8B19-A4CEF01BD61C}"/>
              </a:ext>
            </a:extLst>
          </p:cNvPr>
          <p:cNvSpPr/>
          <p:nvPr/>
        </p:nvSpPr>
        <p:spPr>
          <a:xfrm>
            <a:off x="8078401" y="1568823"/>
            <a:ext cx="3639670" cy="4372704"/>
          </a:xfrm>
          <a:prstGeom prst="homePlate">
            <a:avLst>
              <a:gd name="adj" fmla="val 763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chemeClr val="tx1"/>
                </a:solidFill>
              </a:rPr>
              <a:t>• Todas las instituciones educativas del nivel inicial deberán priorizar la matrícula de estudiantes de tres años.</a:t>
            </a:r>
          </a:p>
          <a:p>
            <a:pPr algn="just"/>
            <a:r>
              <a:rPr lang="es-ES" dirty="0">
                <a:solidFill>
                  <a:schemeClr val="tx1"/>
                </a:solidFill>
              </a:rPr>
              <a:t>• El/la director/a y el Comité de Gestión de Condiciones Operativas de la institución educativa, deben redactar el acta respectivo que evidencie la conclusión de cada etapa de la matrícula.</a:t>
            </a:r>
          </a:p>
        </p:txBody>
      </p:sp>
    </p:spTree>
    <p:extLst>
      <p:ext uri="{BB962C8B-B14F-4D97-AF65-F5344CB8AC3E}">
        <p14:creationId xmlns:p14="http://schemas.microsoft.com/office/powerpoint/2010/main" val="200350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FD9DA5D3-3280-491E-90D0-321D62169FF6}"/>
              </a:ext>
            </a:extLst>
          </p:cNvPr>
          <p:cNvSpPr txBox="1"/>
          <p:nvPr/>
        </p:nvSpPr>
        <p:spPr>
          <a:xfrm>
            <a:off x="428921" y="1781195"/>
            <a:ext cx="11519554" cy="3046988"/>
          </a:xfrm>
          <a:prstGeom prst="rect">
            <a:avLst/>
          </a:prstGeom>
          <a:noFill/>
        </p:spPr>
        <p:txBody>
          <a:bodyPr wrap="square">
            <a:spAutoFit/>
          </a:bodyPr>
          <a:lstStyle/>
          <a:p>
            <a:pPr algn="ctr"/>
            <a:r>
              <a:rPr lang="es-ES" sz="3200" b="1" dirty="0">
                <a:solidFill>
                  <a:srgbClr val="FF0000"/>
                </a:solidFill>
              </a:rPr>
              <a:t>II. ALCANCE</a:t>
            </a:r>
          </a:p>
          <a:p>
            <a:r>
              <a:rPr lang="es-ES" sz="3200" dirty="0"/>
              <a:t>- Ministerio de Educación</a:t>
            </a:r>
          </a:p>
          <a:p>
            <a:r>
              <a:rPr lang="es-ES" sz="3200" dirty="0"/>
              <a:t>- Direcciones Regionales de Educación, o las hagan que sus veces.</a:t>
            </a:r>
          </a:p>
          <a:p>
            <a:r>
              <a:rPr lang="es-ES" sz="3200" dirty="0"/>
              <a:t>- Unidades de Gestión Educativa Local</a:t>
            </a:r>
          </a:p>
          <a:p>
            <a:r>
              <a:rPr lang="es-ES" sz="3200" dirty="0"/>
              <a:t>- Instituciones Educativas de Educación Básica, públicas y privadas.</a:t>
            </a:r>
          </a:p>
          <a:p>
            <a:r>
              <a:rPr lang="es-ES" sz="3200" dirty="0"/>
              <a:t>- Programas Educativos de Educación Básica</a:t>
            </a:r>
            <a:endParaRPr lang="es-PE" sz="3200" dirty="0"/>
          </a:p>
        </p:txBody>
      </p:sp>
    </p:spTree>
    <p:extLst>
      <p:ext uri="{BB962C8B-B14F-4D97-AF65-F5344CB8AC3E}">
        <p14:creationId xmlns:p14="http://schemas.microsoft.com/office/powerpoint/2010/main" val="3587767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F04250D6-73C5-4FC9-A307-1CD4218DC06B}"/>
              </a:ext>
            </a:extLst>
          </p:cNvPr>
          <p:cNvSpPr txBox="1"/>
          <p:nvPr/>
        </p:nvSpPr>
        <p:spPr>
          <a:xfrm>
            <a:off x="477533" y="264973"/>
            <a:ext cx="6373906" cy="523220"/>
          </a:xfrm>
          <a:prstGeom prst="rect">
            <a:avLst/>
          </a:prstGeom>
          <a:noFill/>
        </p:spPr>
        <p:txBody>
          <a:bodyPr wrap="square">
            <a:spAutoFit/>
          </a:bodyPr>
          <a:lstStyle/>
          <a:p>
            <a:r>
              <a:rPr lang="es-PE" sz="2800" b="1" dirty="0">
                <a:solidFill>
                  <a:srgbClr val="FF0000"/>
                </a:solidFill>
              </a:rPr>
              <a:t>VII. DISPOSICIONES COMPLEMENTARIAS</a:t>
            </a:r>
          </a:p>
        </p:txBody>
      </p:sp>
      <p:sp>
        <p:nvSpPr>
          <p:cNvPr id="14" name="Flecha: pentágono 13">
            <a:extLst>
              <a:ext uri="{FF2B5EF4-FFF2-40B4-BE49-F238E27FC236}">
                <a16:creationId xmlns:a16="http://schemas.microsoft.com/office/drawing/2014/main" id="{2F5289D5-064A-444D-965E-6BC6A57A4249}"/>
              </a:ext>
            </a:extLst>
          </p:cNvPr>
          <p:cNvSpPr/>
          <p:nvPr/>
        </p:nvSpPr>
        <p:spPr>
          <a:xfrm>
            <a:off x="233083" y="1568824"/>
            <a:ext cx="3639670" cy="4383741"/>
          </a:xfrm>
          <a:prstGeom prst="homePlate">
            <a:avLst>
              <a:gd name="adj" fmla="val 7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s-ES" dirty="0">
                <a:solidFill>
                  <a:schemeClr val="tx1"/>
                </a:solidFill>
              </a:rPr>
              <a:t>• La matrícula para los estudiantes antiguos es automática. Sin embargo, se deben actualizar sus datos según el cronograma establecido por la IE. Se sugiere que cada institución educativa establezca un cronograma después de concluido las etapas propuestas en la presente directiva.</a:t>
            </a:r>
            <a:endParaRPr lang="es-PE" dirty="0">
              <a:solidFill>
                <a:schemeClr val="tx1"/>
              </a:solidFill>
            </a:endParaRPr>
          </a:p>
        </p:txBody>
      </p:sp>
      <p:sp>
        <p:nvSpPr>
          <p:cNvPr id="17" name="Flecha: pentágono 16">
            <a:extLst>
              <a:ext uri="{FF2B5EF4-FFF2-40B4-BE49-F238E27FC236}">
                <a16:creationId xmlns:a16="http://schemas.microsoft.com/office/drawing/2014/main" id="{8CF64477-230D-4167-B002-FDD524E6930F}"/>
              </a:ext>
            </a:extLst>
          </p:cNvPr>
          <p:cNvSpPr/>
          <p:nvPr/>
        </p:nvSpPr>
        <p:spPr>
          <a:xfrm>
            <a:off x="4132729" y="1579861"/>
            <a:ext cx="3639670" cy="4372704"/>
          </a:xfrm>
          <a:prstGeom prst="homePlate">
            <a:avLst>
              <a:gd name="adj" fmla="val 1650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dirty="0">
                <a:solidFill>
                  <a:schemeClr val="tx1"/>
                </a:solidFill>
              </a:rPr>
              <a:t>• Las instituciones educativas unidocentes, multigrados y </a:t>
            </a:r>
            <a:r>
              <a:rPr lang="es-ES" dirty="0" err="1">
                <a:solidFill>
                  <a:schemeClr val="tx1"/>
                </a:solidFill>
              </a:rPr>
              <a:t>polidocentes</a:t>
            </a:r>
            <a:r>
              <a:rPr lang="es-ES" dirty="0">
                <a:solidFill>
                  <a:schemeClr val="tx1"/>
                </a:solidFill>
              </a:rPr>
              <a:t> con baja demanda de estudiantes se adecuan al cronograma de acuerdo a su contexto. Los directores encargados asumen sus responsabilidades desde el primer día de su </a:t>
            </a:r>
            <a:r>
              <a:rPr lang="es-ES" dirty="0" err="1">
                <a:solidFill>
                  <a:schemeClr val="tx1"/>
                </a:solidFill>
              </a:rPr>
              <a:t>encargatura</a:t>
            </a:r>
            <a:r>
              <a:rPr lang="es-ES" dirty="0">
                <a:solidFill>
                  <a:schemeClr val="tx1"/>
                </a:solidFill>
              </a:rPr>
              <a:t> para garantizar el proceso de matrícula.</a:t>
            </a:r>
            <a:endParaRPr lang="es-PE" dirty="0">
              <a:solidFill>
                <a:schemeClr val="tx1"/>
              </a:solidFill>
            </a:endParaRPr>
          </a:p>
        </p:txBody>
      </p:sp>
      <p:sp>
        <p:nvSpPr>
          <p:cNvPr id="18" name="Flecha: pentágono 17">
            <a:extLst>
              <a:ext uri="{FF2B5EF4-FFF2-40B4-BE49-F238E27FC236}">
                <a16:creationId xmlns:a16="http://schemas.microsoft.com/office/drawing/2014/main" id="{5602A5FB-89EF-4D5C-8B19-A4CEF01BD61C}"/>
              </a:ext>
            </a:extLst>
          </p:cNvPr>
          <p:cNvSpPr/>
          <p:nvPr/>
        </p:nvSpPr>
        <p:spPr>
          <a:xfrm>
            <a:off x="8078401" y="1568823"/>
            <a:ext cx="3639670" cy="4372704"/>
          </a:xfrm>
          <a:prstGeom prst="homePlate">
            <a:avLst>
              <a:gd name="adj" fmla="val 763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ES" dirty="0">
                <a:solidFill>
                  <a:schemeClr val="tx1"/>
                </a:solidFill>
              </a:rPr>
              <a:t>• Todas las instituciones educativas del nivel inicial deberán priorizar la matrícula de estudiantes de tres años.</a:t>
            </a:r>
          </a:p>
          <a:p>
            <a:pPr algn="just"/>
            <a:r>
              <a:rPr lang="es-ES" dirty="0">
                <a:solidFill>
                  <a:schemeClr val="tx1"/>
                </a:solidFill>
              </a:rPr>
              <a:t>• El/la director/a y el Comité de Gestión de Condiciones Operativas de la institución educativa, deben redactar el acta respectivo que evidencie la conclusión de cada etapa de la matrícula.</a:t>
            </a:r>
          </a:p>
        </p:txBody>
      </p:sp>
    </p:spTree>
    <p:extLst>
      <p:ext uri="{BB962C8B-B14F-4D97-AF65-F5344CB8AC3E}">
        <p14:creationId xmlns:p14="http://schemas.microsoft.com/office/powerpoint/2010/main" val="216295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5B09EFA7-6078-46F3-8DAC-C41487AF204B}"/>
              </a:ext>
            </a:extLst>
          </p:cNvPr>
          <p:cNvSpPr txBox="1"/>
          <p:nvPr/>
        </p:nvSpPr>
        <p:spPr>
          <a:xfrm>
            <a:off x="613990" y="981200"/>
            <a:ext cx="9923930" cy="5021055"/>
          </a:xfrm>
          <a:prstGeom prst="rect">
            <a:avLst/>
          </a:prstGeom>
          <a:noFill/>
        </p:spPr>
        <p:txBody>
          <a:bodyPr wrap="square">
            <a:spAutoFit/>
          </a:bodyPr>
          <a:lstStyle/>
          <a:p>
            <a:pPr algn="ctr">
              <a:lnSpc>
                <a:spcPct val="150000"/>
              </a:lnSpc>
            </a:pPr>
            <a:r>
              <a:rPr lang="es-ES" sz="2400" dirty="0"/>
              <a:t>Para cualquier duda o consulta, puede comunicarse al correo </a:t>
            </a:r>
            <a:r>
              <a:rPr lang="es-ES" sz="2400" dirty="0">
                <a:hlinkClick r:id="rId4"/>
              </a:rPr>
              <a:t>matricula@minedu.gob.pe</a:t>
            </a:r>
            <a:endParaRPr lang="es-ES" sz="2400" dirty="0"/>
          </a:p>
          <a:p>
            <a:pPr algn="ctr">
              <a:lnSpc>
                <a:spcPct val="150000"/>
              </a:lnSpc>
            </a:pPr>
            <a:endParaRPr lang="es-ES" sz="2400" dirty="0"/>
          </a:p>
          <a:p>
            <a:pPr algn="ctr">
              <a:lnSpc>
                <a:spcPct val="150000"/>
              </a:lnSpc>
            </a:pPr>
            <a:r>
              <a:rPr lang="es-ES" sz="2400" dirty="0"/>
              <a:t>Asimismo, le comparto en este correo el enlace del material de las sesiones: </a:t>
            </a:r>
            <a:r>
              <a:rPr lang="es-ES" sz="2400" dirty="0">
                <a:hlinkClick r:id="rId5"/>
              </a:rPr>
              <a:t>https://drive.google.com/drive/folders/1Rpt4JpziSV7o7sWs-lxhOniSpf24YBs3</a:t>
            </a:r>
            <a:r>
              <a:rPr lang="es-ES" sz="2400" dirty="0"/>
              <a:t>  donde podrá encontrar todo lo relacionado al proceso de matrícula como son la norma de matrícula, el instructivo de matrícula, las presentaciones en formato PDF, las grabaciones de la capacitación y las preguntas frecuentes realizadas en todas las sesiones.</a:t>
            </a:r>
            <a:endParaRPr lang="es-PE" sz="2400" dirty="0"/>
          </a:p>
        </p:txBody>
      </p:sp>
    </p:spTree>
    <p:extLst>
      <p:ext uri="{BB962C8B-B14F-4D97-AF65-F5344CB8AC3E}">
        <p14:creationId xmlns:p14="http://schemas.microsoft.com/office/powerpoint/2010/main" val="3164718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5B09EFA7-6078-46F3-8DAC-C41487AF204B}"/>
              </a:ext>
            </a:extLst>
          </p:cNvPr>
          <p:cNvSpPr txBox="1"/>
          <p:nvPr/>
        </p:nvSpPr>
        <p:spPr>
          <a:xfrm>
            <a:off x="613990" y="344706"/>
            <a:ext cx="9923930" cy="6133859"/>
          </a:xfrm>
          <a:prstGeom prst="rect">
            <a:avLst/>
          </a:prstGeom>
          <a:noFill/>
        </p:spPr>
        <p:txBody>
          <a:bodyPr wrap="square">
            <a:spAutoFit/>
          </a:bodyPr>
          <a:lstStyle/>
          <a:p>
            <a:pPr algn="ctr">
              <a:lnSpc>
                <a:spcPct val="150000"/>
              </a:lnSpc>
            </a:pPr>
            <a:r>
              <a:rPr lang="es-ES" sz="2200" dirty="0"/>
              <a:t>le comparto en este correo el enlace del material de las sesiones: </a:t>
            </a:r>
            <a:r>
              <a:rPr lang="es-ES" sz="2200" dirty="0">
                <a:hlinkClick r:id="rId4"/>
              </a:rPr>
              <a:t>https://drive.google.com/drive/folders/1Rpt4JpziSV7o7sWs-lxhOniSpf24YBs3</a:t>
            </a:r>
            <a:endParaRPr lang="es-ES" sz="2200" dirty="0"/>
          </a:p>
          <a:p>
            <a:pPr algn="ctr">
              <a:lnSpc>
                <a:spcPct val="150000"/>
              </a:lnSpc>
            </a:pPr>
            <a:r>
              <a:rPr lang="es-ES" sz="2200" dirty="0"/>
              <a:t> donde podrá encontrar todo lo relacionado al proceso de matrícula como son la norma de matrícula, el instructivo de matrícula, las presentaciones en formato PDF, las grabaciones de la capacitación y las preguntas frecuentes realizadas. Por último comentarle que, la información más importante que debe tener en cuenta el directivo sobre el proceso de matrícula, se encuentra también en el Portal Web Directivos: </a:t>
            </a:r>
            <a:r>
              <a:rPr lang="es-ES" sz="2200" dirty="0">
                <a:hlinkClick r:id="rId5"/>
              </a:rPr>
              <a:t>https://directivos.minedu.gob.pe/recursos-de-gestion/dimension-administrativa/gestion-de-la-trayectoria-educativa/matricula/proceso-de-matricula/</a:t>
            </a:r>
            <a:endParaRPr lang="es-ES" sz="2200" dirty="0"/>
          </a:p>
          <a:p>
            <a:pPr algn="ctr">
              <a:lnSpc>
                <a:spcPct val="150000"/>
              </a:lnSpc>
            </a:pPr>
            <a:r>
              <a:rPr lang="es-ES" sz="2200" dirty="0"/>
              <a:t> donde podrá también descargar documentos y contenido relacionado. Para cualquier duda o consulta, puede comunicarse al correo </a:t>
            </a:r>
            <a:r>
              <a:rPr lang="es-ES" sz="2200" dirty="0">
                <a:hlinkClick r:id="rId6"/>
              </a:rPr>
              <a:t>matricula@minedu.gob.pe</a:t>
            </a:r>
            <a:endParaRPr lang="es-ES" sz="2200" dirty="0"/>
          </a:p>
          <a:p>
            <a:pPr algn="ctr">
              <a:lnSpc>
                <a:spcPct val="150000"/>
              </a:lnSpc>
            </a:pPr>
            <a:endParaRPr lang="es-PE" sz="2200" dirty="0"/>
          </a:p>
        </p:txBody>
      </p:sp>
    </p:spTree>
    <p:extLst>
      <p:ext uri="{BB962C8B-B14F-4D97-AF65-F5344CB8AC3E}">
        <p14:creationId xmlns:p14="http://schemas.microsoft.com/office/powerpoint/2010/main" val="154276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pic>
        <p:nvPicPr>
          <p:cNvPr id="12" name="Imagen 11">
            <a:extLst>
              <a:ext uri="{FF2B5EF4-FFF2-40B4-BE49-F238E27FC236}">
                <a16:creationId xmlns:a16="http://schemas.microsoft.com/office/drawing/2014/main" id="{5B7BC30E-7566-45E5-A0E9-414DAE63A264}"/>
              </a:ext>
            </a:extLst>
          </p:cNvPr>
          <p:cNvPicPr>
            <a:picLocks noChangeAspect="1"/>
          </p:cNvPicPr>
          <p:nvPr/>
        </p:nvPicPr>
        <p:blipFill>
          <a:blip r:embed="rId4"/>
          <a:stretch>
            <a:fillRect/>
          </a:stretch>
        </p:blipFill>
        <p:spPr>
          <a:xfrm>
            <a:off x="2462220" y="1152832"/>
            <a:ext cx="5702710" cy="4552335"/>
          </a:xfrm>
          <a:prstGeom prst="rect">
            <a:avLst/>
          </a:prstGeom>
        </p:spPr>
      </p:pic>
    </p:spTree>
    <p:extLst>
      <p:ext uri="{BB962C8B-B14F-4D97-AF65-F5344CB8AC3E}">
        <p14:creationId xmlns:p14="http://schemas.microsoft.com/office/powerpoint/2010/main" val="14869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892FF329-63B9-4272-867F-3BB4E7C913F5}"/>
              </a:ext>
            </a:extLst>
          </p:cNvPr>
          <p:cNvSpPr txBox="1"/>
          <p:nvPr/>
        </p:nvSpPr>
        <p:spPr>
          <a:xfrm>
            <a:off x="260808" y="805478"/>
            <a:ext cx="11670383" cy="4893647"/>
          </a:xfrm>
          <a:prstGeom prst="rect">
            <a:avLst/>
          </a:prstGeom>
          <a:noFill/>
        </p:spPr>
        <p:txBody>
          <a:bodyPr wrap="square">
            <a:spAutoFit/>
          </a:bodyPr>
          <a:lstStyle/>
          <a:p>
            <a:pPr algn="ctr"/>
            <a:r>
              <a:rPr lang="es-ES" sz="3200" b="1" dirty="0">
                <a:solidFill>
                  <a:srgbClr val="FF0000"/>
                </a:solidFill>
              </a:rPr>
              <a:t>ANTECEDENTES</a:t>
            </a:r>
          </a:p>
          <a:p>
            <a:pPr marL="457200" indent="-457200">
              <a:buFont typeface="Arial" panose="020B0604020202020204" pitchFamily="34" charset="0"/>
              <a:buChar char="•"/>
            </a:pPr>
            <a:r>
              <a:rPr lang="es-ES" sz="3200" b="1" dirty="0"/>
              <a:t>Proceso extraordinarios de matrícula</a:t>
            </a:r>
          </a:p>
          <a:p>
            <a:pPr marL="442913"/>
            <a:r>
              <a:rPr lang="es-ES" sz="3000" dirty="0"/>
              <a:t>En mayo de 2020 y en abril de 2021</a:t>
            </a:r>
          </a:p>
          <a:p>
            <a:pPr marL="442913"/>
            <a:endParaRPr lang="es-ES" sz="3200" dirty="0"/>
          </a:p>
          <a:p>
            <a:pPr marL="457200" indent="-457200">
              <a:buFont typeface="Arial" panose="020B0604020202020204" pitchFamily="34" charset="0"/>
              <a:buChar char="•"/>
            </a:pPr>
            <a:r>
              <a:rPr lang="es-ES" sz="3200" b="1" dirty="0"/>
              <a:t>Nueva norma sobre el proceso de matrícula</a:t>
            </a:r>
          </a:p>
          <a:p>
            <a:pPr marL="536575"/>
            <a:r>
              <a:rPr lang="es-ES" sz="3000" dirty="0"/>
              <a:t>Noviembre 2020 - R.M. </a:t>
            </a:r>
            <a:r>
              <a:rPr lang="es-ES" sz="3000" dirty="0" err="1"/>
              <a:t>N°</a:t>
            </a:r>
            <a:r>
              <a:rPr lang="es-ES" sz="3000" dirty="0"/>
              <a:t> 447-2020-MINEDU</a:t>
            </a:r>
          </a:p>
          <a:p>
            <a:pPr marL="536575"/>
            <a:endParaRPr lang="es-ES" sz="3200" dirty="0"/>
          </a:p>
          <a:p>
            <a:pPr marL="457200" indent="-457200">
              <a:buFont typeface="Arial" panose="020B0604020202020204" pitchFamily="34" charset="0"/>
              <a:buChar char="•"/>
            </a:pPr>
            <a:r>
              <a:rPr lang="es-ES" sz="3200" b="1" dirty="0"/>
              <a:t>Instructivos anuales sobre el proceso de matrícula</a:t>
            </a:r>
          </a:p>
          <a:p>
            <a:pPr marL="442913"/>
            <a:r>
              <a:rPr lang="es-ES" sz="3000" dirty="0"/>
              <a:t>Diciembre 2020 - Oficio múltiple </a:t>
            </a:r>
            <a:r>
              <a:rPr lang="es-ES" sz="3000" dirty="0" err="1"/>
              <a:t>N°</a:t>
            </a:r>
            <a:r>
              <a:rPr lang="es-ES" sz="3000" dirty="0"/>
              <a:t> 034-2020-MINEDU/VMGI-DIGC</a:t>
            </a:r>
          </a:p>
          <a:p>
            <a:pPr marL="442913"/>
            <a:r>
              <a:rPr lang="es-ES" sz="3000" dirty="0"/>
              <a:t>Octubre 2021 - Oficio múltiple </a:t>
            </a:r>
            <a:r>
              <a:rPr lang="es-ES" sz="3000" dirty="0" err="1"/>
              <a:t>N°</a:t>
            </a:r>
            <a:r>
              <a:rPr lang="es-ES" sz="3000" dirty="0"/>
              <a:t> 032-2021-MINEDU/VMGI-DIGC</a:t>
            </a:r>
            <a:endParaRPr lang="es-PE" sz="3000" dirty="0"/>
          </a:p>
        </p:txBody>
      </p:sp>
    </p:spTree>
    <p:extLst>
      <p:ext uri="{BB962C8B-B14F-4D97-AF65-F5344CB8AC3E}">
        <p14:creationId xmlns:p14="http://schemas.microsoft.com/office/powerpoint/2010/main" val="11509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2" name="CuadroTexto 11">
            <a:extLst>
              <a:ext uri="{FF2B5EF4-FFF2-40B4-BE49-F238E27FC236}">
                <a16:creationId xmlns:a16="http://schemas.microsoft.com/office/drawing/2014/main" id="{72125C8B-C03D-4071-BE8D-562E50BE433D}"/>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CONDICIONES</a:t>
            </a:r>
          </a:p>
        </p:txBody>
      </p:sp>
      <p:pic>
        <p:nvPicPr>
          <p:cNvPr id="13" name="Imagen 12">
            <a:extLst>
              <a:ext uri="{FF2B5EF4-FFF2-40B4-BE49-F238E27FC236}">
                <a16:creationId xmlns:a16="http://schemas.microsoft.com/office/drawing/2014/main" id="{F77D6555-B67A-4CB8-8447-FD7B701A6D5F}"/>
              </a:ext>
            </a:extLst>
          </p:cNvPr>
          <p:cNvPicPr>
            <a:picLocks noChangeAspect="1"/>
          </p:cNvPicPr>
          <p:nvPr/>
        </p:nvPicPr>
        <p:blipFill rotWithShape="1">
          <a:blip r:embed="rId4"/>
          <a:srcRect b="3739"/>
          <a:stretch/>
        </p:blipFill>
        <p:spPr>
          <a:xfrm>
            <a:off x="1076227" y="1861473"/>
            <a:ext cx="10039546" cy="4473339"/>
          </a:xfrm>
          <a:prstGeom prst="rect">
            <a:avLst/>
          </a:prstGeom>
        </p:spPr>
      </p:pic>
    </p:spTree>
    <p:extLst>
      <p:ext uri="{BB962C8B-B14F-4D97-AF65-F5344CB8AC3E}">
        <p14:creationId xmlns:p14="http://schemas.microsoft.com/office/powerpoint/2010/main" val="306151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24CFA67A-C67A-47E7-93E5-4DFD4C63665A}"/>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AGENTES</a:t>
            </a:r>
          </a:p>
        </p:txBody>
      </p:sp>
      <p:pic>
        <p:nvPicPr>
          <p:cNvPr id="13" name="Imagen 12">
            <a:extLst>
              <a:ext uri="{FF2B5EF4-FFF2-40B4-BE49-F238E27FC236}">
                <a16:creationId xmlns:a16="http://schemas.microsoft.com/office/drawing/2014/main" id="{3B772D2A-3015-4117-96D7-1C44E11D0580}"/>
              </a:ext>
            </a:extLst>
          </p:cNvPr>
          <p:cNvPicPr>
            <a:picLocks noChangeAspect="1"/>
          </p:cNvPicPr>
          <p:nvPr/>
        </p:nvPicPr>
        <p:blipFill>
          <a:blip r:embed="rId4"/>
          <a:stretch>
            <a:fillRect/>
          </a:stretch>
        </p:blipFill>
        <p:spPr>
          <a:xfrm>
            <a:off x="857842" y="1411768"/>
            <a:ext cx="10614581" cy="5006280"/>
          </a:xfrm>
          <a:prstGeom prst="rect">
            <a:avLst/>
          </a:prstGeom>
        </p:spPr>
      </p:pic>
    </p:spTree>
    <p:extLst>
      <p:ext uri="{BB962C8B-B14F-4D97-AF65-F5344CB8AC3E}">
        <p14:creationId xmlns:p14="http://schemas.microsoft.com/office/powerpoint/2010/main" val="387397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923417" y="-1673"/>
            <a:ext cx="1268583" cy="1132889"/>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63A8E553-FDD1-4B6F-A7D5-A7CF57CCA2CA}"/>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DOCUMENTOS</a:t>
            </a:r>
          </a:p>
        </p:txBody>
      </p:sp>
      <p:pic>
        <p:nvPicPr>
          <p:cNvPr id="12" name="Imagen 11">
            <a:extLst>
              <a:ext uri="{FF2B5EF4-FFF2-40B4-BE49-F238E27FC236}">
                <a16:creationId xmlns:a16="http://schemas.microsoft.com/office/drawing/2014/main" id="{836EEAEC-FE77-4BCB-A756-D6D181E04ADA}"/>
              </a:ext>
            </a:extLst>
          </p:cNvPr>
          <p:cNvPicPr>
            <a:picLocks noChangeAspect="1"/>
          </p:cNvPicPr>
          <p:nvPr/>
        </p:nvPicPr>
        <p:blipFill>
          <a:blip r:embed="rId4"/>
          <a:stretch>
            <a:fillRect/>
          </a:stretch>
        </p:blipFill>
        <p:spPr>
          <a:xfrm>
            <a:off x="565611" y="1247745"/>
            <a:ext cx="10598870" cy="5178627"/>
          </a:xfrm>
          <a:prstGeom prst="rect">
            <a:avLst/>
          </a:prstGeom>
        </p:spPr>
      </p:pic>
    </p:spTree>
    <p:extLst>
      <p:ext uri="{BB962C8B-B14F-4D97-AF65-F5344CB8AC3E}">
        <p14:creationId xmlns:p14="http://schemas.microsoft.com/office/powerpoint/2010/main" val="136082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1536FB-E22C-4FD7-A204-F1298E5E522F}"/>
              </a:ext>
            </a:extLst>
          </p:cNvPr>
          <p:cNvPicPr>
            <a:picLocks noChangeAspect="1"/>
          </p:cNvPicPr>
          <p:nvPr/>
        </p:nvPicPr>
        <p:blipFill>
          <a:blip r:embed="rId2"/>
          <a:stretch>
            <a:fillRect/>
          </a:stretch>
        </p:blipFill>
        <p:spPr>
          <a:xfrm>
            <a:off x="10767693" y="-1673"/>
            <a:ext cx="1424307" cy="1271956"/>
          </a:xfrm>
          <a:prstGeom prst="rect">
            <a:avLst/>
          </a:prstGeom>
        </p:spPr>
      </p:pic>
      <p:pic>
        <p:nvPicPr>
          <p:cNvPr id="3" name="Imagen 2">
            <a:extLst>
              <a:ext uri="{FF2B5EF4-FFF2-40B4-BE49-F238E27FC236}">
                <a16:creationId xmlns:a16="http://schemas.microsoft.com/office/drawing/2014/main" id="{33E8CA15-05AB-4A57-B4B7-A9973A45C643}"/>
              </a:ext>
            </a:extLst>
          </p:cNvPr>
          <p:cNvPicPr>
            <a:picLocks noChangeAspect="1"/>
          </p:cNvPicPr>
          <p:nvPr/>
        </p:nvPicPr>
        <p:blipFill rotWithShape="1">
          <a:blip r:embed="rId3"/>
          <a:srcRect b="7496"/>
          <a:stretch/>
        </p:blipFill>
        <p:spPr>
          <a:xfrm>
            <a:off x="0" y="6457365"/>
            <a:ext cx="1593130" cy="395925"/>
          </a:xfrm>
          <a:prstGeom prst="rect">
            <a:avLst/>
          </a:prstGeom>
        </p:spPr>
      </p:pic>
      <p:pic>
        <p:nvPicPr>
          <p:cNvPr id="4" name="Imagen 3">
            <a:extLst>
              <a:ext uri="{FF2B5EF4-FFF2-40B4-BE49-F238E27FC236}">
                <a16:creationId xmlns:a16="http://schemas.microsoft.com/office/drawing/2014/main" id="{12FD75F4-E71E-4E1F-8F59-C14295016EB9}"/>
              </a:ext>
            </a:extLst>
          </p:cNvPr>
          <p:cNvPicPr>
            <a:picLocks noChangeAspect="1"/>
          </p:cNvPicPr>
          <p:nvPr/>
        </p:nvPicPr>
        <p:blipFill rotWithShape="1">
          <a:blip r:embed="rId3"/>
          <a:srcRect b="7496"/>
          <a:stretch/>
        </p:blipFill>
        <p:spPr>
          <a:xfrm>
            <a:off x="1593130" y="6457364"/>
            <a:ext cx="1593130" cy="395925"/>
          </a:xfrm>
          <a:prstGeom prst="rect">
            <a:avLst/>
          </a:prstGeom>
        </p:spPr>
      </p:pic>
      <p:pic>
        <p:nvPicPr>
          <p:cNvPr id="5" name="Imagen 4">
            <a:extLst>
              <a:ext uri="{FF2B5EF4-FFF2-40B4-BE49-F238E27FC236}">
                <a16:creationId xmlns:a16="http://schemas.microsoft.com/office/drawing/2014/main" id="{DE7069E7-8CED-4CAB-AFE6-7023FB2B3F0A}"/>
              </a:ext>
            </a:extLst>
          </p:cNvPr>
          <p:cNvPicPr>
            <a:picLocks noChangeAspect="1"/>
          </p:cNvPicPr>
          <p:nvPr/>
        </p:nvPicPr>
        <p:blipFill rotWithShape="1">
          <a:blip r:embed="rId3"/>
          <a:srcRect b="7496"/>
          <a:stretch/>
        </p:blipFill>
        <p:spPr>
          <a:xfrm>
            <a:off x="3186260" y="6457364"/>
            <a:ext cx="1593130" cy="395925"/>
          </a:xfrm>
          <a:prstGeom prst="rect">
            <a:avLst/>
          </a:prstGeom>
        </p:spPr>
      </p:pic>
      <p:pic>
        <p:nvPicPr>
          <p:cNvPr id="6" name="Imagen 5">
            <a:extLst>
              <a:ext uri="{FF2B5EF4-FFF2-40B4-BE49-F238E27FC236}">
                <a16:creationId xmlns:a16="http://schemas.microsoft.com/office/drawing/2014/main" id="{083E562F-38CD-4C79-BFF4-7EA87623992A}"/>
              </a:ext>
            </a:extLst>
          </p:cNvPr>
          <p:cNvPicPr>
            <a:picLocks noChangeAspect="1"/>
          </p:cNvPicPr>
          <p:nvPr/>
        </p:nvPicPr>
        <p:blipFill rotWithShape="1">
          <a:blip r:embed="rId3"/>
          <a:srcRect b="7496"/>
          <a:stretch/>
        </p:blipFill>
        <p:spPr>
          <a:xfrm>
            <a:off x="4779390" y="6457364"/>
            <a:ext cx="1593130" cy="395925"/>
          </a:xfrm>
          <a:prstGeom prst="rect">
            <a:avLst/>
          </a:prstGeom>
        </p:spPr>
      </p:pic>
      <p:pic>
        <p:nvPicPr>
          <p:cNvPr id="7" name="Imagen 6">
            <a:extLst>
              <a:ext uri="{FF2B5EF4-FFF2-40B4-BE49-F238E27FC236}">
                <a16:creationId xmlns:a16="http://schemas.microsoft.com/office/drawing/2014/main" id="{45E97D13-FC5F-4A3C-8C71-2F109F64B161}"/>
              </a:ext>
            </a:extLst>
          </p:cNvPr>
          <p:cNvPicPr>
            <a:picLocks noChangeAspect="1"/>
          </p:cNvPicPr>
          <p:nvPr/>
        </p:nvPicPr>
        <p:blipFill rotWithShape="1">
          <a:blip r:embed="rId3"/>
          <a:srcRect b="7496"/>
          <a:stretch/>
        </p:blipFill>
        <p:spPr>
          <a:xfrm>
            <a:off x="6372520" y="6457363"/>
            <a:ext cx="1593130" cy="395925"/>
          </a:xfrm>
          <a:prstGeom prst="rect">
            <a:avLst/>
          </a:prstGeom>
        </p:spPr>
      </p:pic>
      <p:pic>
        <p:nvPicPr>
          <p:cNvPr id="8" name="Imagen 7">
            <a:extLst>
              <a:ext uri="{FF2B5EF4-FFF2-40B4-BE49-F238E27FC236}">
                <a16:creationId xmlns:a16="http://schemas.microsoft.com/office/drawing/2014/main" id="{1EA505C6-69E4-458A-830B-36C062E18A0D}"/>
              </a:ext>
            </a:extLst>
          </p:cNvPr>
          <p:cNvPicPr>
            <a:picLocks noChangeAspect="1"/>
          </p:cNvPicPr>
          <p:nvPr/>
        </p:nvPicPr>
        <p:blipFill rotWithShape="1">
          <a:blip r:embed="rId3"/>
          <a:srcRect b="7496"/>
          <a:stretch/>
        </p:blipFill>
        <p:spPr>
          <a:xfrm>
            <a:off x="7965650" y="6457363"/>
            <a:ext cx="1593130" cy="395925"/>
          </a:xfrm>
          <a:prstGeom prst="rect">
            <a:avLst/>
          </a:prstGeom>
        </p:spPr>
      </p:pic>
      <p:pic>
        <p:nvPicPr>
          <p:cNvPr id="9" name="Imagen 8">
            <a:extLst>
              <a:ext uri="{FF2B5EF4-FFF2-40B4-BE49-F238E27FC236}">
                <a16:creationId xmlns:a16="http://schemas.microsoft.com/office/drawing/2014/main" id="{88020573-727F-4892-9DBD-E30E050B0744}"/>
              </a:ext>
            </a:extLst>
          </p:cNvPr>
          <p:cNvPicPr>
            <a:picLocks noChangeAspect="1"/>
          </p:cNvPicPr>
          <p:nvPr/>
        </p:nvPicPr>
        <p:blipFill rotWithShape="1">
          <a:blip r:embed="rId3"/>
          <a:srcRect b="7496"/>
          <a:stretch/>
        </p:blipFill>
        <p:spPr>
          <a:xfrm>
            <a:off x="9558780" y="6457363"/>
            <a:ext cx="1593130" cy="395925"/>
          </a:xfrm>
          <a:prstGeom prst="rect">
            <a:avLst/>
          </a:prstGeom>
        </p:spPr>
      </p:pic>
      <p:pic>
        <p:nvPicPr>
          <p:cNvPr id="16" name="Imagen 15">
            <a:extLst>
              <a:ext uri="{FF2B5EF4-FFF2-40B4-BE49-F238E27FC236}">
                <a16:creationId xmlns:a16="http://schemas.microsoft.com/office/drawing/2014/main" id="{8B799804-D63E-4145-9407-FD389FEC9B35}"/>
              </a:ext>
            </a:extLst>
          </p:cNvPr>
          <p:cNvPicPr>
            <a:picLocks noChangeAspect="1"/>
          </p:cNvPicPr>
          <p:nvPr/>
        </p:nvPicPr>
        <p:blipFill rotWithShape="1">
          <a:blip r:embed="rId3"/>
          <a:srcRect b="7496"/>
          <a:stretch/>
        </p:blipFill>
        <p:spPr>
          <a:xfrm>
            <a:off x="11151910" y="6457362"/>
            <a:ext cx="1593130" cy="395925"/>
          </a:xfrm>
          <a:prstGeom prst="rect">
            <a:avLst/>
          </a:prstGeom>
        </p:spPr>
      </p:pic>
      <p:sp>
        <p:nvSpPr>
          <p:cNvPr id="11" name="CuadroTexto 10">
            <a:extLst>
              <a:ext uri="{FF2B5EF4-FFF2-40B4-BE49-F238E27FC236}">
                <a16:creationId xmlns:a16="http://schemas.microsoft.com/office/drawing/2014/main" id="{AD39D91C-4886-4927-9888-FE8BA435140D}"/>
              </a:ext>
            </a:extLst>
          </p:cNvPr>
          <p:cNvSpPr txBox="1"/>
          <p:nvPr/>
        </p:nvSpPr>
        <p:spPr>
          <a:xfrm>
            <a:off x="1102937" y="634305"/>
            <a:ext cx="6372518" cy="584775"/>
          </a:xfrm>
          <a:prstGeom prst="rect">
            <a:avLst/>
          </a:prstGeom>
          <a:noFill/>
        </p:spPr>
        <p:txBody>
          <a:bodyPr wrap="square">
            <a:spAutoFit/>
          </a:bodyPr>
          <a:lstStyle/>
          <a:p>
            <a:r>
              <a:rPr lang="es-PE" sz="3200" b="1" dirty="0">
                <a:solidFill>
                  <a:srgbClr val="FF0000"/>
                </a:solidFill>
              </a:rPr>
              <a:t>REQUISITOS</a:t>
            </a:r>
          </a:p>
        </p:txBody>
      </p:sp>
      <p:pic>
        <p:nvPicPr>
          <p:cNvPr id="12" name="Imagen 11">
            <a:extLst>
              <a:ext uri="{FF2B5EF4-FFF2-40B4-BE49-F238E27FC236}">
                <a16:creationId xmlns:a16="http://schemas.microsoft.com/office/drawing/2014/main" id="{9890834D-E56C-4A40-A190-67290ECB33F7}"/>
              </a:ext>
            </a:extLst>
          </p:cNvPr>
          <p:cNvPicPr>
            <a:picLocks noChangeAspect="1"/>
          </p:cNvPicPr>
          <p:nvPr/>
        </p:nvPicPr>
        <p:blipFill>
          <a:blip r:embed="rId4"/>
          <a:stretch>
            <a:fillRect/>
          </a:stretch>
        </p:blipFill>
        <p:spPr>
          <a:xfrm>
            <a:off x="864123" y="1373179"/>
            <a:ext cx="10463753" cy="5032491"/>
          </a:xfrm>
          <a:prstGeom prst="rect">
            <a:avLst/>
          </a:prstGeom>
        </p:spPr>
      </p:pic>
    </p:spTree>
    <p:extLst>
      <p:ext uri="{BB962C8B-B14F-4D97-AF65-F5344CB8AC3E}">
        <p14:creationId xmlns:p14="http://schemas.microsoft.com/office/powerpoint/2010/main" val="12956913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3094</Words>
  <Application>Microsoft Office PowerPoint</Application>
  <PresentationFormat>Panorámica</PresentationFormat>
  <Paragraphs>271</Paragraphs>
  <Slides>43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AGP_9</dc:creator>
  <cp:lastModifiedBy>AGP_9</cp:lastModifiedBy>
  <cp:revision>9</cp:revision>
  <dcterms:created xsi:type="dcterms:W3CDTF">2021-12-09T20:42:16Z</dcterms:created>
  <dcterms:modified xsi:type="dcterms:W3CDTF">2021-12-13T21:17:49Z</dcterms:modified>
</cp:coreProperties>
</file>