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9" r:id="rId3"/>
    <p:sldId id="260" r:id="rId4"/>
    <p:sldId id="303" r:id="rId5"/>
    <p:sldId id="304" r:id="rId6"/>
    <p:sldId id="307" r:id="rId7"/>
    <p:sldId id="308" r:id="rId8"/>
    <p:sldId id="309" r:id="rId9"/>
    <p:sldId id="279" r:id="rId10"/>
    <p:sldId id="305" r:id="rId11"/>
    <p:sldId id="306" r:id="rId12"/>
    <p:sldId id="283" r:id="rId13"/>
    <p:sldId id="310" r:id="rId14"/>
    <p:sldId id="311" r:id="rId15"/>
    <p:sldId id="29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94660"/>
  </p:normalViewPr>
  <p:slideViewPr>
    <p:cSldViewPr snapToGrid="0">
      <p:cViewPr varScale="1">
        <p:scale>
          <a:sx n="67" d="100"/>
          <a:sy n="67" d="100"/>
        </p:scale>
        <p:origin x="528"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16ABEB-FAB7-4633-8660-340F5D83E8B0}" type="datetimeFigureOut">
              <a:rPr lang="en-US" smtClean="0"/>
              <a:t>3/10/2022</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74A580-0389-40F1-BDAC-929343E0FC64}" type="slidenum">
              <a:rPr lang="en-US" smtClean="0"/>
              <a:t>‹Nº›</a:t>
            </a:fld>
            <a:endParaRPr lang="en-US"/>
          </a:p>
        </p:txBody>
      </p:sp>
    </p:spTree>
    <p:extLst>
      <p:ext uri="{BB962C8B-B14F-4D97-AF65-F5344CB8AC3E}">
        <p14:creationId xmlns:p14="http://schemas.microsoft.com/office/powerpoint/2010/main" val="184680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B0492986-85D2-4EFC-88C5-A3A6EDA96A48}" type="datetimeFigureOut">
              <a:rPr lang="en-US" smtClean="0"/>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B05D3-8CA2-4C85-A1A5-8F3B49A8AFD9}" type="slidenum">
              <a:rPr lang="en-US" smtClean="0"/>
              <a:t>‹Nº›</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1959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0492986-85D2-4EFC-88C5-A3A6EDA96A48}" type="datetimeFigureOut">
              <a:rPr lang="en-US" smtClean="0"/>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B05D3-8CA2-4C85-A1A5-8F3B49A8AFD9}" type="slidenum">
              <a:rPr lang="en-US" smtClean="0"/>
              <a:t>‹Nº›</a:t>
            </a:fld>
            <a:endParaRPr lang="en-US"/>
          </a:p>
        </p:txBody>
      </p:sp>
    </p:spTree>
    <p:extLst>
      <p:ext uri="{BB962C8B-B14F-4D97-AF65-F5344CB8AC3E}">
        <p14:creationId xmlns:p14="http://schemas.microsoft.com/office/powerpoint/2010/main" val="2367990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0492986-85D2-4EFC-88C5-A3A6EDA96A48}" type="datetimeFigureOut">
              <a:rPr lang="en-US" smtClean="0"/>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B05D3-8CA2-4C85-A1A5-8F3B49A8AFD9}" type="slidenum">
              <a:rPr lang="en-US" smtClean="0"/>
              <a:t>‹Nº›</a:t>
            </a:fld>
            <a:endParaRPr lang="en-US"/>
          </a:p>
        </p:txBody>
      </p:sp>
    </p:spTree>
    <p:extLst>
      <p:ext uri="{BB962C8B-B14F-4D97-AF65-F5344CB8AC3E}">
        <p14:creationId xmlns:p14="http://schemas.microsoft.com/office/powerpoint/2010/main" val="229681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0492986-85D2-4EFC-88C5-A3A6EDA96A48}" type="datetimeFigureOut">
              <a:rPr lang="en-US" smtClean="0"/>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B05D3-8CA2-4C85-A1A5-8F3B49A8AFD9}" type="slidenum">
              <a:rPr lang="en-US" smtClean="0"/>
              <a:t>‹Nº›</a:t>
            </a:fld>
            <a:endParaRPr lang="en-US"/>
          </a:p>
        </p:txBody>
      </p:sp>
    </p:spTree>
    <p:extLst>
      <p:ext uri="{BB962C8B-B14F-4D97-AF65-F5344CB8AC3E}">
        <p14:creationId xmlns:p14="http://schemas.microsoft.com/office/powerpoint/2010/main" val="2491147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0492986-85D2-4EFC-88C5-A3A6EDA96A48}" type="datetimeFigureOut">
              <a:rPr lang="en-US" smtClean="0"/>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B05D3-8CA2-4C85-A1A5-8F3B49A8AFD9}" type="slidenum">
              <a:rPr lang="en-US" smtClean="0"/>
              <a:t>‹Nº›</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3255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0492986-85D2-4EFC-88C5-A3A6EDA96A48}" type="datetimeFigureOut">
              <a:rPr lang="en-US" smtClean="0"/>
              <a:t>3/10/2022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B05D3-8CA2-4C85-A1A5-8F3B49A8AFD9}" type="slidenum">
              <a:rPr lang="en-US" smtClean="0"/>
              <a:t>‹Nº›</a:t>
            </a:fld>
            <a:endParaRPr lang="en-US"/>
          </a:p>
        </p:txBody>
      </p:sp>
    </p:spTree>
    <p:extLst>
      <p:ext uri="{BB962C8B-B14F-4D97-AF65-F5344CB8AC3E}">
        <p14:creationId xmlns:p14="http://schemas.microsoft.com/office/powerpoint/2010/main" val="3345843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0492986-85D2-4EFC-88C5-A3A6EDA96A48}" type="datetimeFigureOut">
              <a:rPr lang="en-US" smtClean="0"/>
              <a:t>3/10/2022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5B05D3-8CA2-4C85-A1A5-8F3B49A8AFD9}" type="slidenum">
              <a:rPr lang="en-US" smtClean="0"/>
              <a:t>‹Nº›</a:t>
            </a:fld>
            <a:endParaRPr lang="en-US"/>
          </a:p>
        </p:txBody>
      </p:sp>
    </p:spTree>
    <p:extLst>
      <p:ext uri="{BB962C8B-B14F-4D97-AF65-F5344CB8AC3E}">
        <p14:creationId xmlns:p14="http://schemas.microsoft.com/office/powerpoint/2010/main" val="3929297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0492986-85D2-4EFC-88C5-A3A6EDA96A48}" type="datetimeFigureOut">
              <a:rPr lang="en-US" smtClean="0"/>
              <a:t>3/10/2022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5B05D3-8CA2-4C85-A1A5-8F3B49A8AFD9}" type="slidenum">
              <a:rPr lang="en-US" smtClean="0"/>
              <a:t>‹Nº›</a:t>
            </a:fld>
            <a:endParaRPr lang="en-US"/>
          </a:p>
        </p:txBody>
      </p:sp>
    </p:spTree>
    <p:extLst>
      <p:ext uri="{BB962C8B-B14F-4D97-AF65-F5344CB8AC3E}">
        <p14:creationId xmlns:p14="http://schemas.microsoft.com/office/powerpoint/2010/main" val="2893883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0492986-85D2-4EFC-88C5-A3A6EDA96A48}" type="datetimeFigureOut">
              <a:rPr lang="en-US" smtClean="0"/>
              <a:t>3/10/2022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9D5B05D3-8CA2-4C85-A1A5-8F3B49A8AFD9}" type="slidenum">
              <a:rPr lang="en-US" smtClean="0"/>
              <a:t>‹Nº›</a:t>
            </a:fld>
            <a:endParaRPr lang="en-US"/>
          </a:p>
        </p:txBody>
      </p:sp>
    </p:spTree>
    <p:extLst>
      <p:ext uri="{BB962C8B-B14F-4D97-AF65-F5344CB8AC3E}">
        <p14:creationId xmlns:p14="http://schemas.microsoft.com/office/powerpoint/2010/main" val="298474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0492986-85D2-4EFC-88C5-A3A6EDA96A48}" type="datetimeFigureOut">
              <a:rPr lang="en-US" smtClean="0"/>
              <a:t>3/10/2022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D5B05D3-8CA2-4C85-A1A5-8F3B49A8AFD9}" type="slidenum">
              <a:rPr lang="en-US" smtClean="0"/>
              <a:t>‹Nº›</a:t>
            </a:fld>
            <a:endParaRPr lang="en-US"/>
          </a:p>
        </p:txBody>
      </p:sp>
    </p:spTree>
    <p:extLst>
      <p:ext uri="{BB962C8B-B14F-4D97-AF65-F5344CB8AC3E}">
        <p14:creationId xmlns:p14="http://schemas.microsoft.com/office/powerpoint/2010/main" val="2161780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B0492986-85D2-4EFC-88C5-A3A6EDA96A48}" type="datetimeFigureOut">
              <a:rPr lang="en-US" smtClean="0"/>
              <a:t>3/10/2022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B05D3-8CA2-4C85-A1A5-8F3B49A8AFD9}" type="slidenum">
              <a:rPr lang="en-US" smtClean="0"/>
              <a:t>‹Nº›</a:t>
            </a:fld>
            <a:endParaRPr lang="en-US"/>
          </a:p>
        </p:txBody>
      </p:sp>
    </p:spTree>
    <p:extLst>
      <p:ext uri="{BB962C8B-B14F-4D97-AF65-F5344CB8AC3E}">
        <p14:creationId xmlns:p14="http://schemas.microsoft.com/office/powerpoint/2010/main" val="2263088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0492986-85D2-4EFC-88C5-A3A6EDA96A48}" type="datetimeFigureOut">
              <a:rPr lang="en-US" smtClean="0"/>
              <a:t>3/10/2022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D5B05D3-8CA2-4C85-A1A5-8F3B49A8AFD9}" type="slidenum">
              <a:rPr lang="en-US" smtClean="0"/>
              <a:t>‹Nº›</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21349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planificacion-anual-primer-grado.docx"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37188" y="134875"/>
            <a:ext cx="9144000" cy="1903475"/>
          </a:xfrm>
        </p:spPr>
        <p:txBody>
          <a:bodyPr>
            <a:normAutofit fontScale="90000"/>
          </a:bodyPr>
          <a:lstStyle/>
          <a:p>
            <a:pPr algn="ctr"/>
            <a:br>
              <a:rPr lang="en-US" sz="4000" b="1" dirty="0">
                <a:solidFill>
                  <a:srgbClr val="FF0000"/>
                </a:solidFill>
              </a:rPr>
            </a:br>
            <a:br>
              <a:rPr lang="en-US" sz="4000" b="1" dirty="0">
                <a:solidFill>
                  <a:srgbClr val="FF0000"/>
                </a:solidFill>
              </a:rPr>
            </a:br>
            <a:r>
              <a:rPr lang="en-US" sz="4000" b="1" dirty="0">
                <a:solidFill>
                  <a:srgbClr val="FF0000"/>
                </a:solidFill>
              </a:rPr>
              <a:t>PLANIFICACION ANUAL</a:t>
            </a:r>
            <a:br>
              <a:rPr lang="en-US" b="1" dirty="0"/>
            </a:br>
            <a:endParaRPr lang="en-US" dirty="0"/>
          </a:p>
        </p:txBody>
      </p:sp>
      <p:pic>
        <p:nvPicPr>
          <p:cNvPr id="5" name="Picture 2" descr="https://lh6.googleusercontent.com/7qFl5mFbENHtjv-QwQuN-DmR0Yf-PGofQBzzro5Rst6BGFowQaHPWzmvdcvyo4nA9IMP3XvS_qvYpAeiAX2lDcT2dDS66IciY7r8GsS2VLuds3Hc5RCPGVIfW1ErknIj6neGcLw"/>
          <p:cNvPicPr>
            <a:picLocks noChangeAspect="1" noChangeArrowheads="1"/>
          </p:cNvPicPr>
          <p:nvPr/>
        </p:nvPicPr>
        <p:blipFill rotWithShape="1">
          <a:blip r:embed="rId2">
            <a:extLst>
              <a:ext uri="{28A0092B-C50C-407E-A947-70E740481C1C}">
                <a14:useLocalDpi xmlns:a14="http://schemas.microsoft.com/office/drawing/2010/main" val="0"/>
              </a:ext>
            </a:extLst>
          </a:blip>
          <a:srcRect l="12081" r="82329"/>
          <a:stretch/>
        </p:blipFill>
        <p:spPr bwMode="auto">
          <a:xfrm>
            <a:off x="0" y="1"/>
            <a:ext cx="96715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lh6.googleusercontent.com/7qFl5mFbENHtjv-QwQuN-DmR0Yf-PGofQBzzro5Rst6BGFowQaHPWzmvdcvyo4nA9IMP3XvS_qvYpAeiAX2lDcT2dDS66IciY7r8GsS2VLuds3Hc5RCPGVIfW1ErknIj6neGcLw"/>
          <p:cNvPicPr>
            <a:picLocks noChangeAspect="1" noChangeArrowheads="1"/>
          </p:cNvPicPr>
          <p:nvPr/>
        </p:nvPicPr>
        <p:blipFill rotWithShape="1">
          <a:blip r:embed="rId2">
            <a:extLst>
              <a:ext uri="{28A0092B-C50C-407E-A947-70E740481C1C}">
                <a14:useLocalDpi xmlns:a14="http://schemas.microsoft.com/office/drawing/2010/main" val="0"/>
              </a:ext>
            </a:extLst>
          </a:blip>
          <a:srcRect l="12081" r="82329"/>
          <a:stretch/>
        </p:blipFill>
        <p:spPr bwMode="auto">
          <a:xfrm>
            <a:off x="11251224" y="0"/>
            <a:ext cx="96715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UGEL Andahuaylas - Apurímac - Photos | Faceb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3976" y="134876"/>
            <a:ext cx="1826601" cy="1497683"/>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a:extLst>
              <a:ext uri="{FF2B5EF4-FFF2-40B4-BE49-F238E27FC236}">
                <a16:creationId xmlns:a16="http://schemas.microsoft.com/office/drawing/2014/main" id="{18198170-6582-4236-8F9D-6D928810AB02}"/>
              </a:ext>
            </a:extLst>
          </p:cNvPr>
          <p:cNvPicPr>
            <a:picLocks noChangeAspect="1"/>
          </p:cNvPicPr>
          <p:nvPr/>
        </p:nvPicPr>
        <p:blipFill>
          <a:blip r:embed="rId4"/>
          <a:stretch>
            <a:fillRect/>
          </a:stretch>
        </p:blipFill>
        <p:spPr>
          <a:xfrm>
            <a:off x="1076325" y="1632559"/>
            <a:ext cx="10174899" cy="4672992"/>
          </a:xfrm>
          <a:prstGeom prst="rect">
            <a:avLst/>
          </a:prstGeom>
        </p:spPr>
      </p:pic>
    </p:spTree>
    <p:extLst>
      <p:ext uri="{BB962C8B-B14F-4D97-AF65-F5344CB8AC3E}">
        <p14:creationId xmlns:p14="http://schemas.microsoft.com/office/powerpoint/2010/main" val="366798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7689" y="797599"/>
            <a:ext cx="10058400" cy="575164"/>
          </a:xfrm>
        </p:spPr>
        <p:txBody>
          <a:bodyPr>
            <a:normAutofit fontScale="90000"/>
          </a:bodyPr>
          <a:lstStyle/>
          <a:p>
            <a:pPr algn="ctr"/>
            <a:br>
              <a:rPr lang="es-ES" dirty="0">
                <a:solidFill>
                  <a:srgbClr val="FF0000"/>
                </a:solidFill>
              </a:rPr>
            </a:br>
            <a:br>
              <a:rPr lang="es-ES" dirty="0">
                <a:solidFill>
                  <a:srgbClr val="FF0000"/>
                </a:solidFill>
              </a:rPr>
            </a:br>
            <a:br>
              <a:rPr lang="es-PE" dirty="0">
                <a:solidFill>
                  <a:srgbClr val="FF0000"/>
                </a:solidFill>
              </a:rPr>
            </a:br>
            <a:br>
              <a:rPr lang="es-PE" dirty="0">
                <a:solidFill>
                  <a:srgbClr val="FF0000"/>
                </a:solidFill>
              </a:rPr>
            </a:br>
            <a:br>
              <a:rPr lang="es-PE" dirty="0">
                <a:solidFill>
                  <a:srgbClr val="FF0000"/>
                </a:solidFill>
              </a:rPr>
            </a:br>
            <a:br>
              <a:rPr lang="es-PE" dirty="0">
                <a:solidFill>
                  <a:srgbClr val="FF0000"/>
                </a:solidFill>
              </a:rPr>
            </a:br>
            <a:br>
              <a:rPr lang="es-PE" dirty="0">
                <a:solidFill>
                  <a:srgbClr val="FF0000"/>
                </a:solidFill>
              </a:rPr>
            </a:br>
            <a:r>
              <a:rPr lang="es-ES" sz="4000" dirty="0">
                <a:solidFill>
                  <a:srgbClr val="FF0000"/>
                </a:solidFill>
              </a:rPr>
              <a:t>Organización de las situaciones</a:t>
            </a:r>
            <a:br>
              <a:rPr lang="es-ES" dirty="0">
                <a:solidFill>
                  <a:srgbClr val="FF0000"/>
                </a:solidFill>
              </a:rPr>
            </a:br>
            <a:endParaRPr lang="en-US" dirty="0">
              <a:solidFill>
                <a:srgbClr val="FF0000"/>
              </a:solidFill>
            </a:endParaRPr>
          </a:p>
        </p:txBody>
      </p:sp>
      <p:pic>
        <p:nvPicPr>
          <p:cNvPr id="6" name="Picture 2" descr="https://lh6.googleusercontent.com/7qFl5mFbENHtjv-QwQuN-DmR0Yf-PGofQBzzro5Rst6BGFowQaHPWzmvdcvyo4nA9IMP3XvS_qvYpAeiAX2lDcT2dDS66IciY7r8GsS2VLuds3Hc5RCPGVIfW1ErknIj6neGcLw"/>
          <p:cNvPicPr>
            <a:picLocks noChangeAspect="1" noChangeArrowheads="1"/>
          </p:cNvPicPr>
          <p:nvPr/>
        </p:nvPicPr>
        <p:blipFill rotWithShape="1">
          <a:blip r:embed="rId2">
            <a:extLst>
              <a:ext uri="{28A0092B-C50C-407E-A947-70E740481C1C}">
                <a14:useLocalDpi xmlns:a14="http://schemas.microsoft.com/office/drawing/2010/main" val="0"/>
              </a:ext>
            </a:extLst>
          </a:blip>
          <a:srcRect l="12081" r="82329"/>
          <a:stretch/>
        </p:blipFill>
        <p:spPr bwMode="auto">
          <a:xfrm>
            <a:off x="0" y="1"/>
            <a:ext cx="96715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lh6.googleusercontent.com/7qFl5mFbENHtjv-QwQuN-DmR0Yf-PGofQBzzro5Rst6BGFowQaHPWzmvdcvyo4nA9IMP3XvS_qvYpAeiAX2lDcT2dDS66IciY7r8GsS2VLuds3Hc5RCPGVIfW1ErknIj6neGcLw"/>
          <p:cNvPicPr>
            <a:picLocks noChangeAspect="1" noChangeArrowheads="1"/>
          </p:cNvPicPr>
          <p:nvPr/>
        </p:nvPicPr>
        <p:blipFill rotWithShape="1">
          <a:blip r:embed="rId2">
            <a:extLst>
              <a:ext uri="{28A0092B-C50C-407E-A947-70E740481C1C}">
                <a14:useLocalDpi xmlns:a14="http://schemas.microsoft.com/office/drawing/2010/main" val="0"/>
              </a:ext>
            </a:extLst>
          </a:blip>
          <a:srcRect l="12081" r="82329"/>
          <a:stretch/>
        </p:blipFill>
        <p:spPr bwMode="auto">
          <a:xfrm>
            <a:off x="11224847" y="-518746"/>
            <a:ext cx="967153"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a 8">
            <a:extLst>
              <a:ext uri="{FF2B5EF4-FFF2-40B4-BE49-F238E27FC236}">
                <a16:creationId xmlns:a16="http://schemas.microsoft.com/office/drawing/2014/main" id="{8DEB50F0-F1C5-4537-A20B-9144ABEB39DE}"/>
              </a:ext>
            </a:extLst>
          </p:cNvPr>
          <p:cNvGraphicFramePr>
            <a:graphicFrameLocks noGrp="1"/>
          </p:cNvGraphicFramePr>
          <p:nvPr>
            <p:extLst>
              <p:ext uri="{D42A27DB-BD31-4B8C-83A1-F6EECF244321}">
                <p14:modId xmlns:p14="http://schemas.microsoft.com/office/powerpoint/2010/main" val="92557421"/>
              </p:ext>
            </p:extLst>
          </p:nvPr>
        </p:nvGraphicFramePr>
        <p:xfrm>
          <a:off x="978290" y="1085181"/>
          <a:ext cx="10246557" cy="5254073"/>
        </p:xfrm>
        <a:graphic>
          <a:graphicData uri="http://schemas.openxmlformats.org/drawingml/2006/table">
            <a:tbl>
              <a:tblPr>
                <a:tableStyleId>{5C22544A-7EE6-4342-B048-85BDC9FD1C3A}</a:tableStyleId>
              </a:tblPr>
              <a:tblGrid>
                <a:gridCol w="1042399">
                  <a:extLst>
                    <a:ext uri="{9D8B030D-6E8A-4147-A177-3AD203B41FA5}">
                      <a16:colId xmlns:a16="http://schemas.microsoft.com/office/drawing/2014/main" val="20000"/>
                    </a:ext>
                  </a:extLst>
                </a:gridCol>
                <a:gridCol w="2550548">
                  <a:extLst>
                    <a:ext uri="{9D8B030D-6E8A-4147-A177-3AD203B41FA5}">
                      <a16:colId xmlns:a16="http://schemas.microsoft.com/office/drawing/2014/main" val="20001"/>
                    </a:ext>
                  </a:extLst>
                </a:gridCol>
                <a:gridCol w="4227814">
                  <a:extLst>
                    <a:ext uri="{9D8B030D-6E8A-4147-A177-3AD203B41FA5}">
                      <a16:colId xmlns:a16="http://schemas.microsoft.com/office/drawing/2014/main" val="20002"/>
                    </a:ext>
                  </a:extLst>
                </a:gridCol>
                <a:gridCol w="1179387">
                  <a:extLst>
                    <a:ext uri="{9D8B030D-6E8A-4147-A177-3AD203B41FA5}">
                      <a16:colId xmlns:a16="http://schemas.microsoft.com/office/drawing/2014/main" val="20003"/>
                    </a:ext>
                  </a:extLst>
                </a:gridCol>
                <a:gridCol w="1246409">
                  <a:extLst>
                    <a:ext uri="{9D8B030D-6E8A-4147-A177-3AD203B41FA5}">
                      <a16:colId xmlns:a16="http://schemas.microsoft.com/office/drawing/2014/main" val="20004"/>
                    </a:ext>
                  </a:extLst>
                </a:gridCol>
              </a:tblGrid>
              <a:tr h="440403">
                <a:tc>
                  <a:txBody>
                    <a:bodyPr/>
                    <a:lstStyle/>
                    <a:p>
                      <a:pPr algn="ctr" fontAlgn="ctr"/>
                      <a:r>
                        <a:rPr lang="es-MX" sz="1800" u="none" strike="noStrike" dirty="0">
                          <a:effectLst/>
                        </a:rPr>
                        <a:t>Experiencia</a:t>
                      </a:r>
                      <a:endParaRPr lang="es-MX" sz="1800" b="1" i="0" u="none" strike="noStrike" dirty="0">
                        <a:solidFill>
                          <a:srgbClr val="000000"/>
                        </a:solidFill>
                        <a:effectLst/>
                        <a:latin typeface="Calibri" panose="020F0502020204030204" pitchFamily="34" charset="0"/>
                      </a:endParaRPr>
                    </a:p>
                  </a:txBody>
                  <a:tcPr marL="5999" marR="5999" marT="5999" marB="0" anchor="ctr">
                    <a:solidFill>
                      <a:srgbClr val="FFC52F"/>
                    </a:solidFill>
                  </a:tcPr>
                </a:tc>
                <a:tc>
                  <a:txBody>
                    <a:bodyPr/>
                    <a:lstStyle/>
                    <a:p>
                      <a:pPr algn="ctr" fontAlgn="ctr"/>
                      <a:r>
                        <a:rPr lang="es-MX" sz="1800" u="none" strike="noStrike" dirty="0">
                          <a:effectLst/>
                        </a:rPr>
                        <a:t>Situación (eje)</a:t>
                      </a:r>
                      <a:endParaRPr lang="es-MX" sz="1800" b="1" i="0" u="none" strike="noStrike" dirty="0">
                        <a:solidFill>
                          <a:srgbClr val="000000"/>
                        </a:solidFill>
                        <a:effectLst/>
                        <a:latin typeface="Calibri" panose="020F0502020204030204" pitchFamily="34" charset="0"/>
                      </a:endParaRPr>
                    </a:p>
                  </a:txBody>
                  <a:tcPr marL="5999" marR="5999" marT="5999" marB="0" anchor="ctr">
                    <a:solidFill>
                      <a:srgbClr val="FFC52F"/>
                    </a:solidFill>
                  </a:tcPr>
                </a:tc>
                <a:tc>
                  <a:txBody>
                    <a:bodyPr/>
                    <a:lstStyle/>
                    <a:p>
                      <a:pPr algn="ctr" fontAlgn="t"/>
                      <a:r>
                        <a:rPr lang="es-MX" sz="1800" u="none" strike="noStrike" dirty="0">
                          <a:effectLst/>
                        </a:rPr>
                        <a:t>Título de la experiencia de aprendizaje (provisional)</a:t>
                      </a:r>
                      <a:endParaRPr lang="es-MX" sz="1800" b="1" i="0" u="none" strike="noStrike" dirty="0">
                        <a:solidFill>
                          <a:srgbClr val="000000"/>
                        </a:solidFill>
                        <a:effectLst/>
                        <a:latin typeface="Calibri" panose="020F0502020204030204" pitchFamily="34" charset="0"/>
                      </a:endParaRPr>
                    </a:p>
                  </a:txBody>
                  <a:tcPr marL="5999" marR="5999" marT="5999" marB="0">
                    <a:solidFill>
                      <a:srgbClr val="FFC52F"/>
                    </a:solidFill>
                  </a:tcPr>
                </a:tc>
                <a:tc>
                  <a:txBody>
                    <a:bodyPr/>
                    <a:lstStyle/>
                    <a:p>
                      <a:pPr algn="ctr" fontAlgn="t"/>
                      <a:r>
                        <a:rPr lang="es-MX" sz="1800" u="none" strike="noStrike" dirty="0">
                          <a:effectLst/>
                        </a:rPr>
                        <a:t>Duración</a:t>
                      </a:r>
                      <a:endParaRPr lang="es-MX" sz="1800" b="1" i="0" u="none" strike="noStrike" dirty="0">
                        <a:solidFill>
                          <a:srgbClr val="000000"/>
                        </a:solidFill>
                        <a:effectLst/>
                        <a:latin typeface="Calibri" panose="020F0502020204030204" pitchFamily="34" charset="0"/>
                      </a:endParaRPr>
                    </a:p>
                  </a:txBody>
                  <a:tcPr marL="5999" marR="5999" marT="5999" marB="0">
                    <a:solidFill>
                      <a:srgbClr val="FFC52F"/>
                    </a:solidFill>
                  </a:tcPr>
                </a:tc>
                <a:tc>
                  <a:txBody>
                    <a:bodyPr/>
                    <a:lstStyle/>
                    <a:p>
                      <a:pPr algn="ctr" fontAlgn="ctr"/>
                      <a:r>
                        <a:rPr lang="es-MX" sz="1800" u="none" strike="noStrike" dirty="0">
                          <a:effectLst/>
                        </a:rPr>
                        <a:t>Fechas</a:t>
                      </a:r>
                      <a:endParaRPr lang="es-MX" sz="1800" b="1" i="0" u="none" strike="noStrike" dirty="0">
                        <a:solidFill>
                          <a:srgbClr val="000000"/>
                        </a:solidFill>
                        <a:effectLst/>
                        <a:latin typeface="Calibri" panose="020F0502020204030204" pitchFamily="34" charset="0"/>
                      </a:endParaRPr>
                    </a:p>
                  </a:txBody>
                  <a:tcPr marL="5999" marR="5999" marT="5999" marB="0" anchor="ctr">
                    <a:solidFill>
                      <a:srgbClr val="FFC52F"/>
                    </a:solidFill>
                  </a:tcPr>
                </a:tc>
                <a:extLst>
                  <a:ext uri="{0D108BD9-81ED-4DB2-BD59-A6C34878D82A}">
                    <a16:rowId xmlns:a16="http://schemas.microsoft.com/office/drawing/2014/main" val="10000"/>
                  </a:ext>
                </a:extLst>
              </a:tr>
              <a:tr h="375445">
                <a:tc>
                  <a:txBody>
                    <a:bodyPr/>
                    <a:lstStyle/>
                    <a:p>
                      <a:pPr algn="ctr" fontAlgn="ctr"/>
                      <a:r>
                        <a:rPr lang="es-MX" sz="1800" u="none" strike="noStrike" dirty="0">
                          <a:effectLst/>
                        </a:rPr>
                        <a:t>1</a:t>
                      </a:r>
                      <a:endParaRPr lang="es-MX" sz="1800" b="0" i="0" u="none" strike="noStrike" dirty="0">
                        <a:solidFill>
                          <a:srgbClr val="000000"/>
                        </a:solidFill>
                        <a:effectLst/>
                        <a:latin typeface="Arial" panose="020B0604020202020204" pitchFamily="34" charset="0"/>
                      </a:endParaRPr>
                    </a:p>
                  </a:txBody>
                  <a:tcPr marL="5999" marR="5999" marT="5999" marB="0" anchor="ctr">
                    <a:solidFill>
                      <a:schemeClr val="accent4">
                        <a:lumMod val="20000"/>
                        <a:lumOff val="80000"/>
                      </a:schemeClr>
                    </a:solidFill>
                  </a:tcPr>
                </a:tc>
                <a:tc>
                  <a:txBody>
                    <a:bodyPr/>
                    <a:lstStyle/>
                    <a:p>
                      <a:pPr algn="l" fontAlgn="ctr"/>
                      <a:r>
                        <a:rPr lang="es-MX" sz="1800" u="none" strike="noStrike" dirty="0">
                          <a:effectLst/>
                        </a:rPr>
                        <a:t>Ciudadanía y convivencia en la diversidad </a:t>
                      </a:r>
                      <a:endParaRPr lang="es-MX" sz="1800" b="0" i="0" u="none" strike="noStrike" dirty="0">
                        <a:solidFill>
                          <a:srgbClr val="000000"/>
                        </a:solidFill>
                        <a:effectLst/>
                        <a:latin typeface="Arial" panose="020B0604020202020204" pitchFamily="34" charset="0"/>
                      </a:endParaRPr>
                    </a:p>
                  </a:txBody>
                  <a:tcPr marL="5999" marR="5999" marT="5999" marB="0" anchor="ctr">
                    <a:solidFill>
                      <a:schemeClr val="accent4">
                        <a:lumMod val="20000"/>
                        <a:lumOff val="80000"/>
                      </a:schemeClr>
                    </a:solidFill>
                  </a:tcPr>
                </a:tc>
                <a:tc>
                  <a:txBody>
                    <a:bodyPr/>
                    <a:lstStyle/>
                    <a:p>
                      <a:pPr algn="l" fontAlgn="t"/>
                      <a:r>
                        <a:rPr lang="es-MX" sz="1800" u="none" strike="noStrike" dirty="0">
                          <a:effectLst/>
                        </a:rPr>
                        <a:t>Reflexionamos para tomar decisiones</a:t>
                      </a:r>
                      <a:br>
                        <a:rPr lang="es-MX" sz="1800" u="none" strike="noStrike" dirty="0">
                          <a:effectLst/>
                        </a:rPr>
                      </a:br>
                      <a:endParaRPr lang="es-MX" sz="1800" b="0" i="0" u="none" strike="noStrike" dirty="0">
                        <a:solidFill>
                          <a:srgbClr val="000000"/>
                        </a:solidFill>
                        <a:effectLst/>
                        <a:latin typeface="Arial" panose="020B0604020202020204" pitchFamily="34" charset="0"/>
                      </a:endParaRPr>
                    </a:p>
                  </a:txBody>
                  <a:tcPr marL="5999" marR="5999" marT="5999" marB="0">
                    <a:solidFill>
                      <a:schemeClr val="accent4">
                        <a:lumMod val="20000"/>
                        <a:lumOff val="80000"/>
                      </a:schemeClr>
                    </a:solidFill>
                  </a:tcPr>
                </a:tc>
                <a:tc>
                  <a:txBody>
                    <a:bodyPr/>
                    <a:lstStyle/>
                    <a:p>
                      <a:pPr algn="l" fontAlgn="t"/>
                      <a:r>
                        <a:rPr lang="es-MX" sz="1800" u="none" strike="noStrike">
                          <a:effectLst/>
                        </a:rPr>
                        <a:t>3 semanas</a:t>
                      </a:r>
                      <a:endParaRPr lang="es-MX" sz="1800" b="0" i="0" u="none" strike="noStrike">
                        <a:solidFill>
                          <a:srgbClr val="000000"/>
                        </a:solidFill>
                        <a:effectLst/>
                        <a:latin typeface="Arial" panose="020B0604020202020204" pitchFamily="34" charset="0"/>
                      </a:endParaRPr>
                    </a:p>
                  </a:txBody>
                  <a:tcPr marL="5999" marR="5999" marT="5999" marB="0">
                    <a:solidFill>
                      <a:schemeClr val="accent4">
                        <a:lumMod val="20000"/>
                        <a:lumOff val="80000"/>
                      </a:schemeClr>
                    </a:solidFill>
                  </a:tcPr>
                </a:tc>
                <a:tc>
                  <a:txBody>
                    <a:bodyPr/>
                    <a:lstStyle/>
                    <a:p>
                      <a:pPr algn="l" fontAlgn="ctr"/>
                      <a:r>
                        <a:rPr lang="es-MX" sz="1800" u="none" strike="noStrike" dirty="0">
                          <a:effectLst/>
                        </a:rPr>
                        <a:t>05 a 23 de abril</a:t>
                      </a:r>
                      <a:endParaRPr lang="es-MX" sz="1800" b="0" i="0" u="none" strike="noStrike" dirty="0">
                        <a:solidFill>
                          <a:srgbClr val="000000"/>
                        </a:solidFill>
                        <a:effectLst/>
                        <a:latin typeface="Arial" panose="020B0604020202020204" pitchFamily="34" charset="0"/>
                      </a:endParaRPr>
                    </a:p>
                  </a:txBody>
                  <a:tcPr marL="5999" marR="5999" marT="5999" marB="0" anchor="ctr">
                    <a:solidFill>
                      <a:schemeClr val="accent4">
                        <a:lumMod val="20000"/>
                        <a:lumOff val="80000"/>
                      </a:schemeClr>
                    </a:solidFill>
                  </a:tcPr>
                </a:tc>
                <a:extLst>
                  <a:ext uri="{0D108BD9-81ED-4DB2-BD59-A6C34878D82A}">
                    <a16:rowId xmlns:a16="http://schemas.microsoft.com/office/drawing/2014/main" val="10001"/>
                  </a:ext>
                </a:extLst>
              </a:tr>
              <a:tr h="508620">
                <a:tc>
                  <a:txBody>
                    <a:bodyPr/>
                    <a:lstStyle/>
                    <a:p>
                      <a:pPr algn="ctr" fontAlgn="ctr"/>
                      <a:r>
                        <a:rPr lang="es-MX" sz="1800" u="none" strike="noStrike">
                          <a:effectLst/>
                        </a:rPr>
                        <a:t>2</a:t>
                      </a:r>
                      <a:endParaRPr lang="es-MX" sz="1800" b="0" i="0" u="none" strike="noStrike">
                        <a:solidFill>
                          <a:srgbClr val="000000"/>
                        </a:solidFill>
                        <a:effectLst/>
                        <a:latin typeface="Arial" panose="020B0604020202020204" pitchFamily="34" charset="0"/>
                      </a:endParaRPr>
                    </a:p>
                  </a:txBody>
                  <a:tcPr marL="5999" marR="5999" marT="5999" marB="0" anchor="ctr">
                    <a:solidFill>
                      <a:schemeClr val="accent4">
                        <a:lumMod val="20000"/>
                        <a:lumOff val="80000"/>
                      </a:schemeClr>
                    </a:solidFill>
                  </a:tcPr>
                </a:tc>
                <a:tc>
                  <a:txBody>
                    <a:bodyPr/>
                    <a:lstStyle/>
                    <a:p>
                      <a:pPr algn="l" fontAlgn="ctr"/>
                      <a:r>
                        <a:rPr lang="es-MX" sz="1800" u="none" strike="noStrike" dirty="0">
                          <a:effectLst/>
                        </a:rPr>
                        <a:t>Ciudadanía y convivencia en la diversidad </a:t>
                      </a:r>
                      <a:br>
                        <a:rPr lang="es-MX" sz="1800" u="none" strike="noStrike" dirty="0">
                          <a:effectLst/>
                        </a:rPr>
                      </a:br>
                      <a:endParaRPr lang="es-MX" sz="1800" b="0" i="0" u="none" strike="noStrike" dirty="0">
                        <a:solidFill>
                          <a:srgbClr val="000000"/>
                        </a:solidFill>
                        <a:effectLst/>
                        <a:latin typeface="Calibri" panose="020F0502020204030204" pitchFamily="34" charset="0"/>
                      </a:endParaRPr>
                    </a:p>
                  </a:txBody>
                  <a:tcPr marL="5999" marR="5999" marT="5999" marB="0" anchor="ctr">
                    <a:solidFill>
                      <a:schemeClr val="accent4">
                        <a:lumMod val="20000"/>
                        <a:lumOff val="80000"/>
                      </a:schemeClr>
                    </a:solidFill>
                  </a:tcPr>
                </a:tc>
                <a:tc>
                  <a:txBody>
                    <a:bodyPr/>
                    <a:lstStyle/>
                    <a:p>
                      <a:pPr algn="l" fontAlgn="t"/>
                      <a:r>
                        <a:rPr lang="es-MX" sz="1800" u="none" strike="noStrike" dirty="0">
                          <a:effectLst/>
                        </a:rPr>
                        <a:t>Compartimos actividades en familia</a:t>
                      </a:r>
                      <a:br>
                        <a:rPr lang="es-MX" sz="1800" u="none" strike="noStrike" dirty="0">
                          <a:effectLst/>
                        </a:rPr>
                      </a:br>
                      <a:br>
                        <a:rPr lang="es-MX" sz="1800" u="none" strike="noStrike" dirty="0">
                          <a:effectLst/>
                        </a:rPr>
                      </a:br>
                      <a:endParaRPr lang="es-MX" sz="1800" b="0" i="0" u="none" strike="noStrike" dirty="0">
                        <a:solidFill>
                          <a:srgbClr val="000000"/>
                        </a:solidFill>
                        <a:effectLst/>
                        <a:latin typeface="Arial" panose="020B0604020202020204" pitchFamily="34" charset="0"/>
                      </a:endParaRPr>
                    </a:p>
                  </a:txBody>
                  <a:tcPr marL="5999" marR="5999" marT="5999" marB="0">
                    <a:solidFill>
                      <a:schemeClr val="accent4">
                        <a:lumMod val="20000"/>
                        <a:lumOff val="80000"/>
                      </a:schemeClr>
                    </a:solidFill>
                  </a:tcPr>
                </a:tc>
                <a:tc>
                  <a:txBody>
                    <a:bodyPr/>
                    <a:lstStyle/>
                    <a:p>
                      <a:pPr algn="l" fontAlgn="t"/>
                      <a:r>
                        <a:rPr lang="es-MX" sz="1800" u="none" strike="noStrike">
                          <a:effectLst/>
                        </a:rPr>
                        <a:t>3 semanas</a:t>
                      </a:r>
                      <a:endParaRPr lang="es-MX" sz="1800" b="0" i="0" u="none" strike="noStrike">
                        <a:solidFill>
                          <a:srgbClr val="000000"/>
                        </a:solidFill>
                        <a:effectLst/>
                        <a:latin typeface="Arial" panose="020B0604020202020204" pitchFamily="34" charset="0"/>
                      </a:endParaRPr>
                    </a:p>
                  </a:txBody>
                  <a:tcPr marL="5999" marR="5999" marT="5999" marB="0">
                    <a:solidFill>
                      <a:schemeClr val="accent4">
                        <a:lumMod val="20000"/>
                        <a:lumOff val="80000"/>
                      </a:schemeClr>
                    </a:solidFill>
                  </a:tcPr>
                </a:tc>
                <a:tc>
                  <a:txBody>
                    <a:bodyPr/>
                    <a:lstStyle/>
                    <a:p>
                      <a:pPr algn="l" fontAlgn="ctr"/>
                      <a:r>
                        <a:rPr lang="es-MX" sz="1800" u="none" strike="noStrike">
                          <a:effectLst/>
                        </a:rPr>
                        <a:t>26 de abril al 14 de mayo</a:t>
                      </a:r>
                      <a:endParaRPr lang="es-MX" sz="1800" b="0" i="0" u="none" strike="noStrike">
                        <a:solidFill>
                          <a:srgbClr val="000000"/>
                        </a:solidFill>
                        <a:effectLst/>
                        <a:latin typeface="Arial" panose="020B0604020202020204" pitchFamily="34" charset="0"/>
                      </a:endParaRPr>
                    </a:p>
                  </a:txBody>
                  <a:tcPr marL="5999" marR="5999" marT="5999" marB="0" anchor="ctr">
                    <a:solidFill>
                      <a:schemeClr val="accent4">
                        <a:lumMod val="20000"/>
                        <a:lumOff val="80000"/>
                      </a:schemeClr>
                    </a:solidFill>
                  </a:tcPr>
                </a:tc>
                <a:extLst>
                  <a:ext uri="{0D108BD9-81ED-4DB2-BD59-A6C34878D82A}">
                    <a16:rowId xmlns:a16="http://schemas.microsoft.com/office/drawing/2014/main" val="10002"/>
                  </a:ext>
                </a:extLst>
              </a:tr>
              <a:tr h="408213">
                <a:tc>
                  <a:txBody>
                    <a:bodyPr/>
                    <a:lstStyle/>
                    <a:p>
                      <a:pPr algn="ctr" fontAlgn="ctr"/>
                      <a:r>
                        <a:rPr lang="es-MX" sz="1800" u="none" strike="noStrike">
                          <a:effectLst/>
                        </a:rPr>
                        <a:t>3</a:t>
                      </a:r>
                      <a:endParaRPr lang="es-MX" sz="1800" b="0" i="0" u="none" strike="noStrike">
                        <a:solidFill>
                          <a:srgbClr val="000000"/>
                        </a:solidFill>
                        <a:effectLst/>
                        <a:latin typeface="Arial" panose="020B0604020202020204" pitchFamily="34" charset="0"/>
                      </a:endParaRPr>
                    </a:p>
                  </a:txBody>
                  <a:tcPr marL="5999" marR="5999" marT="5999" marB="0" anchor="ctr">
                    <a:solidFill>
                      <a:schemeClr val="accent4">
                        <a:lumMod val="20000"/>
                        <a:lumOff val="80000"/>
                      </a:schemeClr>
                    </a:solidFill>
                  </a:tcPr>
                </a:tc>
                <a:tc>
                  <a:txBody>
                    <a:bodyPr/>
                    <a:lstStyle/>
                    <a:p>
                      <a:pPr algn="l" fontAlgn="ctr"/>
                      <a:r>
                        <a:rPr lang="es-MX" sz="1800" u="none" strike="noStrike">
                          <a:effectLst/>
                        </a:rPr>
                        <a:t>Salud y conservación ambiental </a:t>
                      </a:r>
                      <a:br>
                        <a:rPr lang="es-MX" sz="1800" u="none" strike="noStrike">
                          <a:effectLst/>
                        </a:rPr>
                      </a:br>
                      <a:endParaRPr lang="es-MX" sz="1800" b="0" i="0" u="none" strike="noStrike">
                        <a:solidFill>
                          <a:srgbClr val="000000"/>
                        </a:solidFill>
                        <a:effectLst/>
                        <a:latin typeface="Arial" panose="020B0604020202020204" pitchFamily="34" charset="0"/>
                      </a:endParaRPr>
                    </a:p>
                  </a:txBody>
                  <a:tcPr marL="5999" marR="5999" marT="5999" marB="0" anchor="ctr">
                    <a:solidFill>
                      <a:schemeClr val="accent4">
                        <a:lumMod val="20000"/>
                        <a:lumOff val="80000"/>
                      </a:schemeClr>
                    </a:solidFill>
                  </a:tcPr>
                </a:tc>
                <a:tc>
                  <a:txBody>
                    <a:bodyPr/>
                    <a:lstStyle/>
                    <a:p>
                      <a:pPr algn="l" fontAlgn="t"/>
                      <a:r>
                        <a:rPr lang="es-MX" sz="1800" u="none" strike="noStrike" dirty="0">
                          <a:effectLst/>
                        </a:rPr>
                        <a:t>Cuidamos nuestra salud practicando</a:t>
                      </a:r>
                      <a:r>
                        <a:rPr lang="es-MX" sz="1800" u="none" strike="noStrike" baseline="0" dirty="0">
                          <a:effectLst/>
                        </a:rPr>
                        <a:t> y promoviendo hábitos saludables</a:t>
                      </a:r>
                      <a:endParaRPr lang="es-MX" sz="1800" b="0" i="0" u="none" strike="noStrike" dirty="0">
                        <a:solidFill>
                          <a:srgbClr val="000000"/>
                        </a:solidFill>
                        <a:effectLst/>
                        <a:latin typeface="Arial" panose="020B0604020202020204" pitchFamily="34" charset="0"/>
                      </a:endParaRPr>
                    </a:p>
                  </a:txBody>
                  <a:tcPr marL="5999" marR="5999" marT="5999" marB="0">
                    <a:solidFill>
                      <a:schemeClr val="accent4">
                        <a:lumMod val="20000"/>
                        <a:lumOff val="80000"/>
                      </a:schemeClr>
                    </a:solidFill>
                  </a:tcPr>
                </a:tc>
                <a:tc>
                  <a:txBody>
                    <a:bodyPr/>
                    <a:lstStyle/>
                    <a:p>
                      <a:pPr algn="l" fontAlgn="t"/>
                      <a:r>
                        <a:rPr lang="es-MX" sz="1800" u="none" strike="noStrike">
                          <a:effectLst/>
                        </a:rPr>
                        <a:t>3 semanas </a:t>
                      </a:r>
                      <a:endParaRPr lang="es-MX" sz="1800" b="0" i="0" u="none" strike="noStrike">
                        <a:solidFill>
                          <a:srgbClr val="000000"/>
                        </a:solidFill>
                        <a:effectLst/>
                        <a:latin typeface="Arial" panose="020B0604020202020204" pitchFamily="34" charset="0"/>
                      </a:endParaRPr>
                    </a:p>
                  </a:txBody>
                  <a:tcPr marL="5999" marR="5999" marT="5999" marB="0">
                    <a:solidFill>
                      <a:schemeClr val="accent4">
                        <a:lumMod val="20000"/>
                        <a:lumOff val="80000"/>
                      </a:schemeClr>
                    </a:solidFill>
                  </a:tcPr>
                </a:tc>
                <a:tc>
                  <a:txBody>
                    <a:bodyPr/>
                    <a:lstStyle/>
                    <a:p>
                      <a:pPr algn="l" fontAlgn="ctr"/>
                      <a:r>
                        <a:rPr lang="es-MX" sz="1800" u="none" strike="noStrike">
                          <a:effectLst/>
                        </a:rPr>
                        <a:t>24 de mayo al 11 de junio</a:t>
                      </a:r>
                      <a:endParaRPr lang="es-MX" sz="1800" b="0" i="0" u="none" strike="noStrike">
                        <a:solidFill>
                          <a:srgbClr val="000000"/>
                        </a:solidFill>
                        <a:effectLst/>
                        <a:latin typeface="Arial" panose="020B0604020202020204" pitchFamily="34" charset="0"/>
                      </a:endParaRPr>
                    </a:p>
                  </a:txBody>
                  <a:tcPr marL="5999" marR="5999" marT="5999" marB="0" anchor="ctr">
                    <a:solidFill>
                      <a:schemeClr val="accent4">
                        <a:lumMod val="20000"/>
                        <a:lumOff val="80000"/>
                      </a:schemeClr>
                    </a:solidFill>
                  </a:tcPr>
                </a:tc>
                <a:extLst>
                  <a:ext uri="{0D108BD9-81ED-4DB2-BD59-A6C34878D82A}">
                    <a16:rowId xmlns:a16="http://schemas.microsoft.com/office/drawing/2014/main" val="10003"/>
                  </a:ext>
                </a:extLst>
              </a:tr>
              <a:tr h="362271">
                <a:tc>
                  <a:txBody>
                    <a:bodyPr/>
                    <a:lstStyle/>
                    <a:p>
                      <a:pPr algn="ctr" fontAlgn="ctr"/>
                      <a:r>
                        <a:rPr lang="es-MX" sz="1800" u="none" strike="noStrike">
                          <a:effectLst/>
                        </a:rPr>
                        <a:t>4</a:t>
                      </a:r>
                      <a:endParaRPr lang="es-MX" sz="1800" b="0" i="0" u="none" strike="noStrike">
                        <a:solidFill>
                          <a:srgbClr val="000000"/>
                        </a:solidFill>
                        <a:effectLst/>
                        <a:latin typeface="Arial" panose="020B0604020202020204" pitchFamily="34" charset="0"/>
                      </a:endParaRPr>
                    </a:p>
                  </a:txBody>
                  <a:tcPr marL="5999" marR="5999" marT="5999" marB="0" anchor="ctr">
                    <a:solidFill>
                      <a:schemeClr val="accent4">
                        <a:lumMod val="20000"/>
                        <a:lumOff val="80000"/>
                      </a:schemeClr>
                    </a:solidFill>
                  </a:tcPr>
                </a:tc>
                <a:tc>
                  <a:txBody>
                    <a:bodyPr/>
                    <a:lstStyle/>
                    <a:p>
                      <a:pPr algn="l" fontAlgn="ctr"/>
                      <a:r>
                        <a:rPr lang="es-MX" sz="1800" u="none" strike="noStrike" dirty="0">
                          <a:effectLst/>
                        </a:rPr>
                        <a:t>Ciudadanía y convivencia en la diversidad </a:t>
                      </a:r>
                      <a:br>
                        <a:rPr lang="es-MX" sz="1800" u="none" strike="noStrike" dirty="0">
                          <a:effectLst/>
                        </a:rPr>
                      </a:br>
                      <a:endParaRPr lang="es-MX" sz="1800" b="0" i="0" u="none" strike="noStrike" dirty="0">
                        <a:solidFill>
                          <a:srgbClr val="000000"/>
                        </a:solidFill>
                        <a:effectLst/>
                        <a:latin typeface="Arial" panose="020B0604020202020204" pitchFamily="34" charset="0"/>
                      </a:endParaRPr>
                    </a:p>
                  </a:txBody>
                  <a:tcPr marL="5999" marR="5999" marT="5999" marB="0" anchor="ctr">
                    <a:solidFill>
                      <a:schemeClr val="accent4">
                        <a:lumMod val="20000"/>
                        <a:lumOff val="80000"/>
                      </a:schemeClr>
                    </a:solidFill>
                  </a:tcPr>
                </a:tc>
                <a:tc>
                  <a:txBody>
                    <a:bodyPr/>
                    <a:lstStyle/>
                    <a:p>
                      <a:pPr algn="l" fontAlgn="t"/>
                      <a:r>
                        <a:rPr lang="es-MX" sz="1800" u="none" strike="noStrike" dirty="0">
                          <a:effectLst/>
                        </a:rPr>
                        <a:t>“Convivimos en armonía entre las diferentes culturas de nuestro país“ </a:t>
                      </a:r>
                      <a:br>
                        <a:rPr lang="es-MX" sz="1800" u="none" strike="noStrike" dirty="0">
                          <a:effectLst/>
                        </a:rPr>
                      </a:br>
                      <a:endParaRPr lang="es-MX" sz="1800" b="0" i="0" u="none" strike="noStrike" dirty="0">
                        <a:solidFill>
                          <a:srgbClr val="000000"/>
                        </a:solidFill>
                        <a:effectLst/>
                        <a:latin typeface="Arial" panose="020B0604020202020204" pitchFamily="34" charset="0"/>
                      </a:endParaRPr>
                    </a:p>
                  </a:txBody>
                  <a:tcPr marL="5999" marR="5999" marT="5999" marB="0">
                    <a:solidFill>
                      <a:schemeClr val="accent4">
                        <a:lumMod val="20000"/>
                        <a:lumOff val="80000"/>
                      </a:schemeClr>
                    </a:solidFill>
                  </a:tcPr>
                </a:tc>
                <a:tc>
                  <a:txBody>
                    <a:bodyPr/>
                    <a:lstStyle/>
                    <a:p>
                      <a:pPr algn="l" fontAlgn="t"/>
                      <a:r>
                        <a:rPr lang="es-MX" sz="1800" u="none" strike="noStrike">
                          <a:effectLst/>
                        </a:rPr>
                        <a:t>3 semanas</a:t>
                      </a:r>
                      <a:endParaRPr lang="es-MX" sz="1800" b="0" i="0" u="none" strike="noStrike">
                        <a:solidFill>
                          <a:srgbClr val="000000"/>
                        </a:solidFill>
                        <a:effectLst/>
                        <a:latin typeface="Arial" panose="020B0604020202020204" pitchFamily="34" charset="0"/>
                      </a:endParaRPr>
                    </a:p>
                  </a:txBody>
                  <a:tcPr marL="5999" marR="5999" marT="5999" marB="0">
                    <a:solidFill>
                      <a:schemeClr val="accent4">
                        <a:lumMod val="20000"/>
                        <a:lumOff val="80000"/>
                      </a:schemeClr>
                    </a:solidFill>
                  </a:tcPr>
                </a:tc>
                <a:tc>
                  <a:txBody>
                    <a:bodyPr/>
                    <a:lstStyle/>
                    <a:p>
                      <a:pPr algn="l" fontAlgn="ctr"/>
                      <a:r>
                        <a:rPr lang="es-MX" sz="1800" u="none" strike="noStrike">
                          <a:effectLst/>
                        </a:rPr>
                        <a:t>14 de junio al 2 de julio</a:t>
                      </a:r>
                      <a:endParaRPr lang="es-MX" sz="1800" b="0" i="0" u="none" strike="noStrike">
                        <a:solidFill>
                          <a:srgbClr val="000000"/>
                        </a:solidFill>
                        <a:effectLst/>
                        <a:latin typeface="Arial" panose="020B0604020202020204" pitchFamily="34" charset="0"/>
                      </a:endParaRPr>
                    </a:p>
                  </a:txBody>
                  <a:tcPr marL="5999" marR="5999" marT="5999" marB="0" anchor="ctr">
                    <a:solidFill>
                      <a:schemeClr val="accent4">
                        <a:lumMod val="20000"/>
                        <a:lumOff val="80000"/>
                      </a:schemeClr>
                    </a:solidFill>
                  </a:tcPr>
                </a:tc>
                <a:extLst>
                  <a:ext uri="{0D108BD9-81ED-4DB2-BD59-A6C34878D82A}">
                    <a16:rowId xmlns:a16="http://schemas.microsoft.com/office/drawing/2014/main" val="10004"/>
                  </a:ext>
                </a:extLst>
              </a:tr>
              <a:tr h="368857">
                <a:tc>
                  <a:txBody>
                    <a:bodyPr/>
                    <a:lstStyle/>
                    <a:p>
                      <a:pPr algn="ctr" fontAlgn="ctr"/>
                      <a:r>
                        <a:rPr lang="es-MX" sz="1800" u="none" strike="noStrike">
                          <a:effectLst/>
                        </a:rPr>
                        <a:t>5</a:t>
                      </a:r>
                      <a:endParaRPr lang="es-MX" sz="1800" b="0" i="0" u="none" strike="noStrike">
                        <a:solidFill>
                          <a:srgbClr val="000000"/>
                        </a:solidFill>
                        <a:effectLst/>
                        <a:latin typeface="Arial" panose="020B0604020202020204" pitchFamily="34" charset="0"/>
                      </a:endParaRPr>
                    </a:p>
                  </a:txBody>
                  <a:tcPr marL="5999" marR="5999" marT="5999" marB="0" anchor="ctr">
                    <a:solidFill>
                      <a:schemeClr val="accent4">
                        <a:lumMod val="20000"/>
                        <a:lumOff val="80000"/>
                      </a:schemeClr>
                    </a:solidFill>
                  </a:tcPr>
                </a:tc>
                <a:tc>
                  <a:txBody>
                    <a:bodyPr/>
                    <a:lstStyle/>
                    <a:p>
                      <a:pPr algn="l" fontAlgn="ctr"/>
                      <a:r>
                        <a:rPr lang="es-MX" sz="1800" u="none" strike="noStrike">
                          <a:effectLst/>
                        </a:rPr>
                        <a:t>Logros y desafíos del país en el bicentenario</a:t>
                      </a:r>
                      <a:br>
                        <a:rPr lang="es-MX" sz="1800" u="none" strike="noStrike">
                          <a:effectLst/>
                        </a:rPr>
                      </a:br>
                      <a:endParaRPr lang="es-MX" sz="1800" b="0" i="0" u="none" strike="noStrike">
                        <a:solidFill>
                          <a:srgbClr val="000000"/>
                        </a:solidFill>
                        <a:effectLst/>
                        <a:latin typeface="Arial" panose="020B0604020202020204" pitchFamily="34" charset="0"/>
                      </a:endParaRPr>
                    </a:p>
                  </a:txBody>
                  <a:tcPr marL="5999" marR="5999" marT="5999" marB="0" anchor="ctr">
                    <a:solidFill>
                      <a:schemeClr val="accent4">
                        <a:lumMod val="20000"/>
                        <a:lumOff val="80000"/>
                      </a:schemeClr>
                    </a:solidFill>
                  </a:tcPr>
                </a:tc>
                <a:tc>
                  <a:txBody>
                    <a:bodyPr/>
                    <a:lstStyle/>
                    <a:p>
                      <a:pPr algn="l" fontAlgn="t"/>
                      <a:r>
                        <a:rPr lang="es-MX" sz="1800" u="none" strike="noStrike" dirty="0">
                          <a:effectLst/>
                        </a:rPr>
                        <a:t>El Perú </a:t>
                      </a:r>
                      <a:r>
                        <a:rPr lang="es-MX" sz="1800" u="none" strike="noStrike" dirty="0" err="1">
                          <a:effectLst/>
                        </a:rPr>
                        <a:t>megadiverso</a:t>
                      </a:r>
                      <a:r>
                        <a:rPr lang="es-MX" sz="1800" u="none" strike="noStrike" dirty="0">
                          <a:effectLst/>
                        </a:rPr>
                        <a:t>, en 200 años de independencia. </a:t>
                      </a:r>
                      <a:br>
                        <a:rPr lang="es-MX" sz="1800" u="none" strike="noStrike" dirty="0">
                          <a:effectLst/>
                        </a:rPr>
                      </a:br>
                      <a:endParaRPr lang="es-MX" sz="1800" b="0" i="0" u="none" strike="noStrike" dirty="0">
                        <a:solidFill>
                          <a:srgbClr val="000000"/>
                        </a:solidFill>
                        <a:effectLst/>
                        <a:latin typeface="Arial" panose="020B0604020202020204" pitchFamily="34" charset="0"/>
                      </a:endParaRPr>
                    </a:p>
                  </a:txBody>
                  <a:tcPr marL="5999" marR="5999" marT="5999" marB="0">
                    <a:solidFill>
                      <a:schemeClr val="accent4">
                        <a:lumMod val="20000"/>
                        <a:lumOff val="80000"/>
                      </a:schemeClr>
                    </a:solidFill>
                  </a:tcPr>
                </a:tc>
                <a:tc>
                  <a:txBody>
                    <a:bodyPr/>
                    <a:lstStyle/>
                    <a:p>
                      <a:pPr algn="l" fontAlgn="t"/>
                      <a:r>
                        <a:rPr lang="es-MX" sz="1800" u="none" strike="noStrike" dirty="0">
                          <a:effectLst/>
                        </a:rPr>
                        <a:t>3 semanas</a:t>
                      </a:r>
                      <a:endParaRPr lang="es-MX" sz="1800" b="0" i="0" u="none" strike="noStrike" dirty="0">
                        <a:solidFill>
                          <a:srgbClr val="000000"/>
                        </a:solidFill>
                        <a:effectLst/>
                        <a:latin typeface="Arial" panose="020B0604020202020204" pitchFamily="34" charset="0"/>
                      </a:endParaRPr>
                    </a:p>
                  </a:txBody>
                  <a:tcPr marL="5999" marR="5999" marT="5999" marB="0">
                    <a:solidFill>
                      <a:schemeClr val="accent4">
                        <a:lumMod val="20000"/>
                        <a:lumOff val="80000"/>
                      </a:schemeClr>
                    </a:solidFill>
                  </a:tcPr>
                </a:tc>
                <a:tc>
                  <a:txBody>
                    <a:bodyPr/>
                    <a:lstStyle/>
                    <a:p>
                      <a:pPr algn="l" fontAlgn="ctr"/>
                      <a:r>
                        <a:rPr lang="es-MX" sz="1800" u="none" strike="noStrike" dirty="0">
                          <a:effectLst/>
                        </a:rPr>
                        <a:t>5 al 23 de julio</a:t>
                      </a:r>
                      <a:endParaRPr lang="es-MX" sz="1800" b="0" i="0" u="none" strike="noStrike" dirty="0">
                        <a:solidFill>
                          <a:srgbClr val="000000"/>
                        </a:solidFill>
                        <a:effectLst/>
                        <a:latin typeface="Arial" panose="020B0604020202020204" pitchFamily="34" charset="0"/>
                      </a:endParaRPr>
                    </a:p>
                  </a:txBody>
                  <a:tcPr marL="5999" marR="5999" marT="5999" marB="0" anchor="ctr">
                    <a:solidFill>
                      <a:schemeClr val="accent4">
                        <a:lumMod val="20000"/>
                        <a:lumOff val="80000"/>
                      </a:schemeClr>
                    </a:solidFill>
                  </a:tcPr>
                </a:tc>
                <a:extLst>
                  <a:ext uri="{0D108BD9-81ED-4DB2-BD59-A6C34878D82A}">
                    <a16:rowId xmlns:a16="http://schemas.microsoft.com/office/drawing/2014/main" val="10005"/>
                  </a:ext>
                </a:extLst>
              </a:tr>
              <a:tr h="309577">
                <a:tc>
                  <a:txBody>
                    <a:bodyPr/>
                    <a:lstStyle/>
                    <a:p>
                      <a:pPr algn="ctr" fontAlgn="ctr"/>
                      <a:r>
                        <a:rPr lang="es-MX" sz="1800" u="none" strike="noStrike" dirty="0">
                          <a:effectLst/>
                        </a:rPr>
                        <a:t>6</a:t>
                      </a:r>
                      <a:endParaRPr lang="es-MX" sz="1800" b="0" i="0" u="none" strike="noStrike" dirty="0">
                        <a:solidFill>
                          <a:srgbClr val="000000"/>
                        </a:solidFill>
                        <a:effectLst/>
                        <a:latin typeface="Arial" panose="020B0604020202020204" pitchFamily="34" charset="0"/>
                      </a:endParaRPr>
                    </a:p>
                  </a:txBody>
                  <a:tcPr marL="5999" marR="5999" marT="5999" marB="0" anchor="ctr">
                    <a:solidFill>
                      <a:schemeClr val="accent4">
                        <a:lumMod val="20000"/>
                        <a:lumOff val="80000"/>
                      </a:schemeClr>
                    </a:solidFill>
                  </a:tcPr>
                </a:tc>
                <a:tc>
                  <a:txBody>
                    <a:bodyPr/>
                    <a:lstStyle/>
                    <a:p>
                      <a:pPr algn="l" fontAlgn="ctr"/>
                      <a:r>
                        <a:rPr lang="es-MX" sz="1800" u="none" strike="noStrike" dirty="0">
                          <a:effectLst/>
                        </a:rPr>
                        <a:t>Descubrimiento e innovación</a:t>
                      </a:r>
                      <a:br>
                        <a:rPr lang="es-MX" sz="1800" u="none" strike="noStrike" dirty="0">
                          <a:effectLst/>
                        </a:rPr>
                      </a:br>
                      <a:endParaRPr lang="es-MX" sz="1800" b="0" i="0" u="none" strike="noStrike" dirty="0">
                        <a:solidFill>
                          <a:srgbClr val="000000"/>
                        </a:solidFill>
                        <a:effectLst/>
                        <a:latin typeface="Arial" panose="020B0604020202020204" pitchFamily="34" charset="0"/>
                      </a:endParaRPr>
                    </a:p>
                  </a:txBody>
                  <a:tcPr marL="5999" marR="5999" marT="5999" marB="0" anchor="ctr">
                    <a:solidFill>
                      <a:schemeClr val="accent4">
                        <a:lumMod val="20000"/>
                        <a:lumOff val="80000"/>
                      </a:schemeClr>
                    </a:solidFill>
                  </a:tcPr>
                </a:tc>
                <a:tc>
                  <a:txBody>
                    <a:bodyPr/>
                    <a:lstStyle/>
                    <a:p>
                      <a:pPr algn="l" fontAlgn="t"/>
                      <a:r>
                        <a:rPr lang="es-MX" sz="1800" u="none" strike="noStrike" dirty="0">
                          <a:effectLst/>
                        </a:rPr>
                        <a:t>Descubrimos e innovamos para mejorar nuestra calidad de vida </a:t>
                      </a:r>
                      <a:br>
                        <a:rPr lang="es-MX" sz="1800" u="none" strike="noStrike" dirty="0">
                          <a:effectLst/>
                        </a:rPr>
                      </a:br>
                      <a:endParaRPr lang="es-MX" sz="1800" b="0" i="0" u="none" strike="noStrike" dirty="0">
                        <a:solidFill>
                          <a:srgbClr val="000000"/>
                        </a:solidFill>
                        <a:effectLst/>
                        <a:latin typeface="Arial" panose="020B0604020202020204" pitchFamily="34" charset="0"/>
                      </a:endParaRPr>
                    </a:p>
                  </a:txBody>
                  <a:tcPr marL="5999" marR="5999" marT="5999" marB="0">
                    <a:solidFill>
                      <a:schemeClr val="accent4">
                        <a:lumMod val="20000"/>
                        <a:lumOff val="80000"/>
                      </a:schemeClr>
                    </a:solidFill>
                  </a:tcPr>
                </a:tc>
                <a:tc>
                  <a:txBody>
                    <a:bodyPr/>
                    <a:lstStyle/>
                    <a:p>
                      <a:pPr algn="l" fontAlgn="t"/>
                      <a:r>
                        <a:rPr lang="es-MX" sz="1800" u="none" strike="noStrike">
                          <a:effectLst/>
                        </a:rPr>
                        <a:t>2 semanas</a:t>
                      </a:r>
                      <a:endParaRPr lang="es-MX" sz="1800" b="0" i="0" u="none" strike="noStrike">
                        <a:solidFill>
                          <a:srgbClr val="000000"/>
                        </a:solidFill>
                        <a:effectLst/>
                        <a:latin typeface="Arial" panose="020B0604020202020204" pitchFamily="34" charset="0"/>
                      </a:endParaRPr>
                    </a:p>
                  </a:txBody>
                  <a:tcPr marL="5999" marR="5999" marT="5999" marB="0">
                    <a:solidFill>
                      <a:schemeClr val="accent4">
                        <a:lumMod val="20000"/>
                        <a:lumOff val="80000"/>
                      </a:schemeClr>
                    </a:solidFill>
                  </a:tcPr>
                </a:tc>
                <a:tc>
                  <a:txBody>
                    <a:bodyPr/>
                    <a:lstStyle/>
                    <a:p>
                      <a:pPr algn="l" fontAlgn="ctr"/>
                      <a:r>
                        <a:rPr lang="es-MX" sz="1800" u="none" strike="noStrike" dirty="0">
                          <a:effectLst/>
                        </a:rPr>
                        <a:t>9 al 20 de agosto</a:t>
                      </a:r>
                      <a:endParaRPr lang="es-MX" sz="1800" b="0" i="0" u="none" strike="noStrike" dirty="0">
                        <a:solidFill>
                          <a:srgbClr val="000000"/>
                        </a:solidFill>
                        <a:effectLst/>
                        <a:latin typeface="Arial" panose="020B0604020202020204" pitchFamily="34" charset="0"/>
                      </a:endParaRPr>
                    </a:p>
                  </a:txBody>
                  <a:tcPr marL="5999" marR="5999" marT="5999" marB="0" anchor="ctr">
                    <a:solidFill>
                      <a:schemeClr val="accent4">
                        <a:lumMod val="20000"/>
                        <a:lumOff val="80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339393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lh6.googleusercontent.com/7qFl5mFbENHtjv-QwQuN-DmR0Yf-PGofQBzzro5Rst6BGFowQaHPWzmvdcvyo4nA9IMP3XvS_qvYpAeiAX2lDcT2dDS66IciY7r8GsS2VLuds3Hc5RCPGVIfW1ErknIj6neGcLw"/>
          <p:cNvPicPr>
            <a:picLocks noChangeAspect="1" noChangeArrowheads="1"/>
          </p:cNvPicPr>
          <p:nvPr/>
        </p:nvPicPr>
        <p:blipFill rotWithShape="1">
          <a:blip r:embed="rId2">
            <a:extLst>
              <a:ext uri="{28A0092B-C50C-407E-A947-70E740481C1C}">
                <a14:useLocalDpi xmlns:a14="http://schemas.microsoft.com/office/drawing/2010/main" val="0"/>
              </a:ext>
            </a:extLst>
          </a:blip>
          <a:srcRect l="12081" r="82329"/>
          <a:stretch/>
        </p:blipFill>
        <p:spPr bwMode="auto">
          <a:xfrm>
            <a:off x="0" y="1"/>
            <a:ext cx="96715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lh6.googleusercontent.com/7qFl5mFbENHtjv-QwQuN-DmR0Yf-PGofQBzzro5Rst6BGFowQaHPWzmvdcvyo4nA9IMP3XvS_qvYpAeiAX2lDcT2dDS66IciY7r8GsS2VLuds3Hc5RCPGVIfW1ErknIj6neGcLw"/>
          <p:cNvPicPr>
            <a:picLocks noChangeAspect="1" noChangeArrowheads="1"/>
          </p:cNvPicPr>
          <p:nvPr/>
        </p:nvPicPr>
        <p:blipFill rotWithShape="1">
          <a:blip r:embed="rId2">
            <a:extLst>
              <a:ext uri="{28A0092B-C50C-407E-A947-70E740481C1C}">
                <a14:useLocalDpi xmlns:a14="http://schemas.microsoft.com/office/drawing/2010/main" val="0"/>
              </a:ext>
            </a:extLst>
          </a:blip>
          <a:srcRect l="12081" r="82329"/>
          <a:stretch/>
        </p:blipFill>
        <p:spPr bwMode="auto">
          <a:xfrm>
            <a:off x="11224847" y="-518746"/>
            <a:ext cx="967153"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a:extLst>
              <a:ext uri="{FF2B5EF4-FFF2-40B4-BE49-F238E27FC236}">
                <a16:creationId xmlns:a16="http://schemas.microsoft.com/office/drawing/2014/main" id="{77268B2B-4CF9-4618-B2CF-650B05191D80}"/>
              </a:ext>
            </a:extLst>
          </p:cNvPr>
          <p:cNvSpPr txBox="1"/>
          <p:nvPr/>
        </p:nvSpPr>
        <p:spPr>
          <a:xfrm>
            <a:off x="967153" y="271671"/>
            <a:ext cx="10257694" cy="1446550"/>
          </a:xfrm>
          <a:prstGeom prst="rect">
            <a:avLst/>
          </a:prstGeom>
          <a:noFill/>
        </p:spPr>
        <p:txBody>
          <a:bodyPr wrap="square">
            <a:spAutoFit/>
          </a:bodyPr>
          <a:lstStyle/>
          <a:p>
            <a:pPr algn="ctr"/>
            <a:r>
              <a:rPr kumimoji="0" lang="es-ES" sz="4400" b="1" i="0" u="none" strike="noStrike" kern="1200" cap="none" spc="0" normalizeH="0" baseline="0" noProof="0" dirty="0">
                <a:ln>
                  <a:noFill/>
                </a:ln>
                <a:solidFill>
                  <a:srgbClr val="FF0000"/>
                </a:solidFill>
                <a:effectLst/>
                <a:uLnTx/>
                <a:uFillTx/>
                <a:latin typeface="Calibri Light"/>
                <a:ea typeface="+mj-ea"/>
                <a:cs typeface="+mj-cs"/>
              </a:rPr>
              <a:t>Estructura sugerida para la planificación anual</a:t>
            </a:r>
            <a:endParaRPr lang="es-PE" b="1" dirty="0">
              <a:solidFill>
                <a:srgbClr val="FF0000"/>
              </a:solidFill>
            </a:endParaRPr>
          </a:p>
        </p:txBody>
      </p:sp>
      <p:graphicFrame>
        <p:nvGraphicFramePr>
          <p:cNvPr id="2" name="Tabla 1">
            <a:extLst>
              <a:ext uri="{FF2B5EF4-FFF2-40B4-BE49-F238E27FC236}">
                <a16:creationId xmlns:a16="http://schemas.microsoft.com/office/drawing/2014/main" id="{77761923-6A66-4312-A0DB-A5983DE4351F}"/>
              </a:ext>
            </a:extLst>
          </p:cNvPr>
          <p:cNvGraphicFramePr>
            <a:graphicFrameLocks noGrp="1"/>
          </p:cNvGraphicFramePr>
          <p:nvPr>
            <p:extLst>
              <p:ext uri="{D42A27DB-BD31-4B8C-83A1-F6EECF244321}">
                <p14:modId xmlns:p14="http://schemas.microsoft.com/office/powerpoint/2010/main" val="4275079740"/>
              </p:ext>
            </p:extLst>
          </p:nvPr>
        </p:nvGraphicFramePr>
        <p:xfrm>
          <a:off x="1047751" y="1809751"/>
          <a:ext cx="10077450" cy="4362450"/>
        </p:xfrm>
        <a:graphic>
          <a:graphicData uri="http://schemas.openxmlformats.org/drawingml/2006/table">
            <a:tbl>
              <a:tblPr firstRow="1" bandRow="1"/>
              <a:tblGrid>
                <a:gridCol w="1045927">
                  <a:extLst>
                    <a:ext uri="{9D8B030D-6E8A-4147-A177-3AD203B41FA5}">
                      <a16:colId xmlns:a16="http://schemas.microsoft.com/office/drawing/2014/main" val="2287262955"/>
                    </a:ext>
                  </a:extLst>
                </a:gridCol>
                <a:gridCol w="1114826">
                  <a:extLst>
                    <a:ext uri="{9D8B030D-6E8A-4147-A177-3AD203B41FA5}">
                      <a16:colId xmlns:a16="http://schemas.microsoft.com/office/drawing/2014/main" val="526912785"/>
                    </a:ext>
                  </a:extLst>
                </a:gridCol>
                <a:gridCol w="1763625">
                  <a:extLst>
                    <a:ext uri="{9D8B030D-6E8A-4147-A177-3AD203B41FA5}">
                      <a16:colId xmlns:a16="http://schemas.microsoft.com/office/drawing/2014/main" val="2400930598"/>
                    </a:ext>
                  </a:extLst>
                </a:gridCol>
                <a:gridCol w="2441133">
                  <a:extLst>
                    <a:ext uri="{9D8B030D-6E8A-4147-A177-3AD203B41FA5}">
                      <a16:colId xmlns:a16="http://schemas.microsoft.com/office/drawing/2014/main" val="1585119098"/>
                    </a:ext>
                  </a:extLst>
                </a:gridCol>
                <a:gridCol w="1510996">
                  <a:extLst>
                    <a:ext uri="{9D8B030D-6E8A-4147-A177-3AD203B41FA5}">
                      <a16:colId xmlns:a16="http://schemas.microsoft.com/office/drawing/2014/main" val="2701641474"/>
                    </a:ext>
                  </a:extLst>
                </a:gridCol>
                <a:gridCol w="1191292">
                  <a:extLst>
                    <a:ext uri="{9D8B030D-6E8A-4147-A177-3AD203B41FA5}">
                      <a16:colId xmlns:a16="http://schemas.microsoft.com/office/drawing/2014/main" val="798310938"/>
                    </a:ext>
                  </a:extLst>
                </a:gridCol>
                <a:gridCol w="1009651">
                  <a:extLst>
                    <a:ext uri="{9D8B030D-6E8A-4147-A177-3AD203B41FA5}">
                      <a16:colId xmlns:a16="http://schemas.microsoft.com/office/drawing/2014/main" val="2285837906"/>
                    </a:ext>
                  </a:extLst>
                </a:gridCol>
              </a:tblGrid>
              <a:tr h="1306560">
                <a:tc>
                  <a:txBody>
                    <a:bodyPr/>
                    <a:lstStyle/>
                    <a:p>
                      <a:pPr>
                        <a:lnSpc>
                          <a:spcPct val="107000"/>
                        </a:lnSpc>
                        <a:spcAft>
                          <a:spcPts val="800"/>
                        </a:spcAft>
                      </a:pPr>
                      <a:r>
                        <a:rPr lang="es-PE" sz="1800" b="1">
                          <a:effectLst/>
                          <a:latin typeface="Calibri" panose="020F0502020204030204" pitchFamily="34" charset="0"/>
                          <a:ea typeface="Calibri" panose="020F0502020204030204" pitchFamily="34" charset="0"/>
                          <a:cs typeface="Times New Roman" panose="02020603050405020304" pitchFamily="18" charset="0"/>
                        </a:rPr>
                        <a:t>CICLO</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865640"/>
                      </a:solidFill>
                      <a:prstDash val="solid"/>
                      <a:round/>
                      <a:headEnd type="none" w="med" len="med"/>
                      <a:tailEnd type="none" w="med" len="med"/>
                    </a:lnL>
                    <a:lnR w="12700" cap="flat" cmpd="sng" algn="ctr">
                      <a:solidFill>
                        <a:srgbClr val="865640"/>
                      </a:solidFill>
                      <a:prstDash val="solid"/>
                      <a:round/>
                      <a:headEnd type="none" w="med" len="med"/>
                      <a:tailEnd type="none" w="med" len="med"/>
                    </a:lnR>
                    <a:lnT w="12700" cap="flat" cmpd="sng" algn="ctr">
                      <a:solidFill>
                        <a:srgbClr val="865640"/>
                      </a:solidFill>
                      <a:prstDash val="solid"/>
                      <a:round/>
                      <a:headEnd type="none" w="med" len="med"/>
                      <a:tailEnd type="none" w="med" len="med"/>
                    </a:lnT>
                    <a:lnB w="28575" cap="flat" cmpd="sng" algn="ctr">
                      <a:solidFill>
                        <a:srgbClr val="865640"/>
                      </a:solidFill>
                      <a:prstDash val="solid"/>
                      <a:round/>
                      <a:headEnd type="none" w="med" len="med"/>
                      <a:tailEnd type="none" w="med" len="med"/>
                    </a:lnB>
                  </a:tcPr>
                </a:tc>
                <a:tc>
                  <a:txBody>
                    <a:bodyPr/>
                    <a:lstStyle/>
                    <a:p>
                      <a:pPr>
                        <a:lnSpc>
                          <a:spcPct val="107000"/>
                        </a:lnSpc>
                        <a:spcAft>
                          <a:spcPts val="800"/>
                        </a:spcAft>
                      </a:pPr>
                      <a:r>
                        <a:rPr lang="es-PE" sz="1800" b="1">
                          <a:effectLst/>
                          <a:latin typeface="Calibri" panose="020F0502020204030204" pitchFamily="34" charset="0"/>
                          <a:ea typeface="Calibri" panose="020F0502020204030204" pitchFamily="34" charset="0"/>
                          <a:cs typeface="Times New Roman" panose="02020603050405020304" pitchFamily="18" charset="0"/>
                        </a:rPr>
                        <a:t>GRADO (s)</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865640"/>
                      </a:solidFill>
                      <a:prstDash val="solid"/>
                      <a:round/>
                      <a:headEnd type="none" w="med" len="med"/>
                      <a:tailEnd type="none" w="med" len="med"/>
                    </a:lnL>
                    <a:lnR w="12700" cap="flat" cmpd="sng" algn="ctr">
                      <a:solidFill>
                        <a:srgbClr val="865640"/>
                      </a:solidFill>
                      <a:prstDash val="solid"/>
                      <a:round/>
                      <a:headEnd type="none" w="med" len="med"/>
                      <a:tailEnd type="none" w="med" len="med"/>
                    </a:lnR>
                    <a:lnT w="12700" cap="flat" cmpd="sng" algn="ctr">
                      <a:solidFill>
                        <a:srgbClr val="865640"/>
                      </a:solidFill>
                      <a:prstDash val="solid"/>
                      <a:round/>
                      <a:headEnd type="none" w="med" len="med"/>
                      <a:tailEnd type="none" w="med" len="med"/>
                    </a:lnT>
                    <a:lnB w="28575" cap="flat" cmpd="sng" algn="ctr">
                      <a:solidFill>
                        <a:srgbClr val="865640"/>
                      </a:solidFill>
                      <a:prstDash val="solid"/>
                      <a:round/>
                      <a:headEnd type="none" w="med" len="med"/>
                      <a:tailEnd type="none" w="med" len="med"/>
                    </a:lnB>
                  </a:tcPr>
                </a:tc>
                <a:tc>
                  <a:txBody>
                    <a:bodyPr/>
                    <a:lstStyle/>
                    <a:p>
                      <a:pPr>
                        <a:lnSpc>
                          <a:spcPct val="107000"/>
                        </a:lnSpc>
                        <a:spcAft>
                          <a:spcPts val="800"/>
                        </a:spcAft>
                      </a:pPr>
                      <a:r>
                        <a:rPr lang="es-ES" sz="1800" b="1">
                          <a:effectLst/>
                          <a:latin typeface="Calibri" panose="020F0502020204030204" pitchFamily="34" charset="0"/>
                          <a:ea typeface="Calibri" panose="020F0502020204030204" pitchFamily="34" charset="0"/>
                          <a:cs typeface="Times New Roman" panose="02020603050405020304" pitchFamily="18" charset="0"/>
                        </a:rPr>
                        <a:t>S</a:t>
                      </a:r>
                      <a:r>
                        <a:rPr lang="es-PE" sz="1800" b="1">
                          <a:effectLst/>
                          <a:latin typeface="Calibri" panose="020F0502020204030204" pitchFamily="34" charset="0"/>
                          <a:ea typeface="Calibri" panose="020F0502020204030204" pitchFamily="34" charset="0"/>
                          <a:cs typeface="Times New Roman" panose="02020603050405020304" pitchFamily="18" charset="0"/>
                        </a:rPr>
                        <a:t>ituación significativa</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865640"/>
                      </a:solidFill>
                      <a:prstDash val="solid"/>
                      <a:round/>
                      <a:headEnd type="none" w="med" len="med"/>
                      <a:tailEnd type="none" w="med" len="med"/>
                    </a:lnL>
                    <a:lnR w="12700" cap="flat" cmpd="sng" algn="ctr">
                      <a:solidFill>
                        <a:srgbClr val="865640"/>
                      </a:solidFill>
                      <a:prstDash val="solid"/>
                      <a:round/>
                      <a:headEnd type="none" w="med" len="med"/>
                      <a:tailEnd type="none" w="med" len="med"/>
                    </a:lnR>
                    <a:lnT w="12700" cap="flat" cmpd="sng" algn="ctr">
                      <a:solidFill>
                        <a:srgbClr val="865640"/>
                      </a:solidFill>
                      <a:prstDash val="solid"/>
                      <a:round/>
                      <a:headEnd type="none" w="med" len="med"/>
                      <a:tailEnd type="none" w="med" len="med"/>
                    </a:lnT>
                    <a:lnB w="28575" cap="flat" cmpd="sng" algn="ctr">
                      <a:solidFill>
                        <a:srgbClr val="865640"/>
                      </a:solidFill>
                      <a:prstDash val="solid"/>
                      <a:round/>
                      <a:headEnd type="none" w="med" len="med"/>
                      <a:tailEnd type="none" w="med" len="med"/>
                    </a:lnB>
                  </a:tcPr>
                </a:tc>
                <a:tc>
                  <a:txBody>
                    <a:bodyPr/>
                    <a:lstStyle/>
                    <a:p>
                      <a:pPr>
                        <a:lnSpc>
                          <a:spcPct val="107000"/>
                        </a:lnSpc>
                        <a:spcAft>
                          <a:spcPts val="800"/>
                        </a:spcAft>
                      </a:pPr>
                      <a:r>
                        <a:rPr lang="es-PE" sz="1800" b="1">
                          <a:effectLst/>
                          <a:latin typeface="Calibri" panose="020F0502020204030204" pitchFamily="34" charset="0"/>
                          <a:ea typeface="Calibri" panose="020F0502020204030204" pitchFamily="34" charset="0"/>
                          <a:cs typeface="Times New Roman" panose="02020603050405020304" pitchFamily="18" charset="0"/>
                        </a:rPr>
                        <a:t>Título de la Experiencia de Aprendizaje, proyecto, unidad, etc.</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865640"/>
                      </a:solidFill>
                      <a:prstDash val="solid"/>
                      <a:round/>
                      <a:headEnd type="none" w="med" len="med"/>
                      <a:tailEnd type="none" w="med" len="med"/>
                    </a:lnL>
                    <a:lnR w="12700" cap="flat" cmpd="sng" algn="ctr">
                      <a:solidFill>
                        <a:srgbClr val="865640"/>
                      </a:solidFill>
                      <a:prstDash val="solid"/>
                      <a:round/>
                      <a:headEnd type="none" w="med" len="med"/>
                      <a:tailEnd type="none" w="med" len="med"/>
                    </a:lnR>
                    <a:lnT w="12700" cap="flat" cmpd="sng" algn="ctr">
                      <a:solidFill>
                        <a:srgbClr val="865640"/>
                      </a:solidFill>
                      <a:prstDash val="solid"/>
                      <a:round/>
                      <a:headEnd type="none" w="med" len="med"/>
                      <a:tailEnd type="none" w="med" len="med"/>
                    </a:lnT>
                    <a:lnB w="28575" cap="flat" cmpd="sng" algn="ctr">
                      <a:solidFill>
                        <a:srgbClr val="865640"/>
                      </a:solidFill>
                      <a:prstDash val="solid"/>
                      <a:round/>
                      <a:headEnd type="none" w="med" len="med"/>
                      <a:tailEnd type="none" w="med" len="med"/>
                    </a:lnB>
                  </a:tcPr>
                </a:tc>
                <a:tc>
                  <a:txBody>
                    <a:bodyPr/>
                    <a:lstStyle/>
                    <a:p>
                      <a:pPr>
                        <a:lnSpc>
                          <a:spcPct val="107000"/>
                        </a:lnSpc>
                        <a:spcAft>
                          <a:spcPts val="800"/>
                        </a:spcAft>
                      </a:pPr>
                      <a:r>
                        <a:rPr lang="es-PE" sz="1800" b="1">
                          <a:effectLst/>
                          <a:latin typeface="Calibri" panose="020F0502020204030204" pitchFamily="34" charset="0"/>
                          <a:ea typeface="Calibri" panose="020F0502020204030204" pitchFamily="34" charset="0"/>
                          <a:cs typeface="Times New Roman" panose="02020603050405020304" pitchFamily="18" charset="0"/>
                        </a:rPr>
                        <a:t>Competencias (incluir las competencias transversales)</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865640"/>
                      </a:solidFill>
                      <a:prstDash val="solid"/>
                      <a:round/>
                      <a:headEnd type="none" w="med" len="med"/>
                      <a:tailEnd type="none" w="med" len="med"/>
                    </a:lnL>
                    <a:lnR w="12700" cap="flat" cmpd="sng" algn="ctr">
                      <a:solidFill>
                        <a:srgbClr val="865640"/>
                      </a:solidFill>
                      <a:prstDash val="solid"/>
                      <a:round/>
                      <a:headEnd type="none" w="med" len="med"/>
                      <a:tailEnd type="none" w="med" len="med"/>
                    </a:lnR>
                    <a:lnT w="12700" cap="flat" cmpd="sng" algn="ctr">
                      <a:solidFill>
                        <a:srgbClr val="865640"/>
                      </a:solidFill>
                      <a:prstDash val="solid"/>
                      <a:round/>
                      <a:headEnd type="none" w="med" len="med"/>
                      <a:tailEnd type="none" w="med" len="med"/>
                    </a:lnT>
                    <a:lnB w="28575" cap="flat" cmpd="sng" algn="ctr">
                      <a:solidFill>
                        <a:srgbClr val="865640"/>
                      </a:solidFill>
                      <a:prstDash val="solid"/>
                      <a:round/>
                      <a:headEnd type="none" w="med" len="med"/>
                      <a:tailEnd type="none" w="med" len="med"/>
                    </a:lnB>
                  </a:tcPr>
                </a:tc>
                <a:tc>
                  <a:txBody>
                    <a:bodyPr/>
                    <a:lstStyle/>
                    <a:p>
                      <a:pPr>
                        <a:lnSpc>
                          <a:spcPct val="107000"/>
                        </a:lnSpc>
                        <a:spcAft>
                          <a:spcPts val="800"/>
                        </a:spcAft>
                      </a:pPr>
                      <a:r>
                        <a:rPr lang="es-PE" sz="1800" b="1">
                          <a:effectLst/>
                          <a:latin typeface="Calibri" panose="020F0502020204030204" pitchFamily="34" charset="0"/>
                          <a:ea typeface="Calibri" panose="020F0502020204030204" pitchFamily="34" charset="0"/>
                          <a:cs typeface="Times New Roman" panose="02020603050405020304" pitchFamily="18" charset="0"/>
                        </a:rPr>
                        <a:t>Enfoques transversales</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865640"/>
                      </a:solidFill>
                      <a:prstDash val="solid"/>
                      <a:round/>
                      <a:headEnd type="none" w="med" len="med"/>
                      <a:tailEnd type="none" w="med" len="med"/>
                    </a:lnL>
                    <a:lnR w="12700" cap="flat" cmpd="sng" algn="ctr">
                      <a:solidFill>
                        <a:srgbClr val="865640"/>
                      </a:solidFill>
                      <a:prstDash val="solid"/>
                      <a:round/>
                      <a:headEnd type="none" w="med" len="med"/>
                      <a:tailEnd type="none" w="med" len="med"/>
                    </a:lnR>
                    <a:lnT w="12700" cap="flat" cmpd="sng" algn="ctr">
                      <a:solidFill>
                        <a:srgbClr val="865640"/>
                      </a:solidFill>
                      <a:prstDash val="solid"/>
                      <a:round/>
                      <a:headEnd type="none" w="med" len="med"/>
                      <a:tailEnd type="none" w="med" len="med"/>
                    </a:lnT>
                    <a:lnB w="28575" cap="flat" cmpd="sng" algn="ctr">
                      <a:solidFill>
                        <a:srgbClr val="865640"/>
                      </a:solidFill>
                      <a:prstDash val="solid"/>
                      <a:round/>
                      <a:headEnd type="none" w="med" len="med"/>
                      <a:tailEnd type="none" w="med" len="med"/>
                    </a:lnB>
                  </a:tcPr>
                </a:tc>
                <a:tc>
                  <a:txBody>
                    <a:bodyPr/>
                    <a:lstStyle/>
                    <a:p>
                      <a:pPr>
                        <a:lnSpc>
                          <a:spcPct val="107000"/>
                        </a:lnSpc>
                        <a:spcAft>
                          <a:spcPts val="800"/>
                        </a:spcAft>
                      </a:pPr>
                      <a:r>
                        <a:rPr lang="es-PE" sz="1800" b="1">
                          <a:effectLst/>
                          <a:latin typeface="Calibri" panose="020F0502020204030204" pitchFamily="34" charset="0"/>
                          <a:ea typeface="Calibri" panose="020F0502020204030204" pitchFamily="34" charset="0"/>
                          <a:cs typeface="Times New Roman" panose="02020603050405020304" pitchFamily="18" charset="0"/>
                        </a:rPr>
                        <a:t>Duración </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865640"/>
                      </a:solidFill>
                      <a:prstDash val="solid"/>
                      <a:round/>
                      <a:headEnd type="none" w="med" len="med"/>
                      <a:tailEnd type="none" w="med" len="med"/>
                    </a:lnL>
                    <a:lnR w="12700" cap="flat" cmpd="sng" algn="ctr">
                      <a:solidFill>
                        <a:srgbClr val="865640"/>
                      </a:solidFill>
                      <a:prstDash val="solid"/>
                      <a:round/>
                      <a:headEnd type="none" w="med" len="med"/>
                      <a:tailEnd type="none" w="med" len="med"/>
                    </a:lnR>
                    <a:lnT w="12700" cap="flat" cmpd="sng" algn="ctr">
                      <a:solidFill>
                        <a:srgbClr val="865640"/>
                      </a:solidFill>
                      <a:prstDash val="solid"/>
                      <a:round/>
                      <a:headEnd type="none" w="med" len="med"/>
                      <a:tailEnd type="none" w="med" len="med"/>
                    </a:lnT>
                    <a:lnB w="28575" cap="flat" cmpd="sng" algn="ctr">
                      <a:solidFill>
                        <a:srgbClr val="865640"/>
                      </a:solidFill>
                      <a:prstDash val="solid"/>
                      <a:round/>
                      <a:headEnd type="none" w="med" len="med"/>
                      <a:tailEnd type="none" w="med" len="med"/>
                    </a:lnB>
                  </a:tcPr>
                </a:tc>
                <a:extLst>
                  <a:ext uri="{0D108BD9-81ED-4DB2-BD59-A6C34878D82A}">
                    <a16:rowId xmlns:a16="http://schemas.microsoft.com/office/drawing/2014/main" val="2507314324"/>
                  </a:ext>
                </a:extLst>
              </a:tr>
              <a:tr h="1306560">
                <a:tc>
                  <a:txBody>
                    <a:bodyPr/>
                    <a:lstStyle/>
                    <a:p>
                      <a:pPr>
                        <a:lnSpc>
                          <a:spcPct val="107000"/>
                        </a:lnSpc>
                        <a:spcAft>
                          <a:spcPts val="800"/>
                        </a:spcAft>
                      </a:pPr>
                      <a:r>
                        <a:rPr lang="es-PE"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III</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865640"/>
                      </a:solidFill>
                      <a:prstDash val="solid"/>
                      <a:round/>
                      <a:headEnd type="none" w="med" len="med"/>
                      <a:tailEnd type="none" w="med" len="med"/>
                    </a:lnL>
                    <a:lnR w="12700" cap="flat" cmpd="sng" algn="ctr">
                      <a:solidFill>
                        <a:srgbClr val="865640"/>
                      </a:solidFill>
                      <a:prstDash val="solid"/>
                      <a:round/>
                      <a:headEnd type="none" w="med" len="med"/>
                      <a:tailEnd type="none" w="med" len="med"/>
                    </a:lnR>
                    <a:lnT w="28575" cap="flat" cmpd="sng" algn="ctr">
                      <a:solidFill>
                        <a:srgbClr val="865640"/>
                      </a:solidFill>
                      <a:prstDash val="solid"/>
                      <a:round/>
                      <a:headEnd type="none" w="med" len="med"/>
                      <a:tailEnd type="none" w="med" len="med"/>
                    </a:lnT>
                    <a:lnB w="12700" cap="flat" cmpd="sng" algn="ctr">
                      <a:solidFill>
                        <a:srgbClr val="865640"/>
                      </a:solidFill>
                      <a:prstDash val="solid"/>
                      <a:round/>
                      <a:headEnd type="none" w="med" len="med"/>
                      <a:tailEnd type="none" w="med" len="med"/>
                    </a:lnB>
                    <a:solidFill>
                      <a:srgbClr val="EDE9E8"/>
                    </a:solidFill>
                  </a:tcPr>
                </a:tc>
                <a:tc>
                  <a:txBody>
                    <a:bodyPr/>
                    <a:lstStyle/>
                    <a:p>
                      <a:pPr>
                        <a:lnSpc>
                          <a:spcPct val="107000"/>
                        </a:lnSpc>
                        <a:spcAft>
                          <a:spcPts val="800"/>
                        </a:spcAft>
                      </a:pPr>
                      <a:r>
                        <a:rPr lang="es-PE"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1ro. Y 2do.</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865640"/>
                      </a:solidFill>
                      <a:prstDash val="solid"/>
                      <a:round/>
                      <a:headEnd type="none" w="med" len="med"/>
                      <a:tailEnd type="none" w="med" len="med"/>
                    </a:lnL>
                    <a:lnR w="12700" cap="flat" cmpd="sng" algn="ctr">
                      <a:solidFill>
                        <a:srgbClr val="865640"/>
                      </a:solidFill>
                      <a:prstDash val="solid"/>
                      <a:round/>
                      <a:headEnd type="none" w="med" len="med"/>
                      <a:tailEnd type="none" w="med" len="med"/>
                    </a:lnR>
                    <a:lnT w="28575" cap="flat" cmpd="sng" algn="ctr">
                      <a:solidFill>
                        <a:srgbClr val="865640"/>
                      </a:solidFill>
                      <a:prstDash val="solid"/>
                      <a:round/>
                      <a:headEnd type="none" w="med" len="med"/>
                      <a:tailEnd type="none" w="med" len="med"/>
                    </a:lnT>
                    <a:lnB w="12700" cap="flat" cmpd="sng" algn="ctr">
                      <a:solidFill>
                        <a:srgbClr val="865640"/>
                      </a:solidFill>
                      <a:prstDash val="solid"/>
                      <a:round/>
                      <a:headEnd type="none" w="med" len="med"/>
                      <a:tailEnd type="none" w="med" len="med"/>
                    </a:lnB>
                    <a:solidFill>
                      <a:srgbClr val="EDE9E8"/>
                    </a:solidFill>
                  </a:tcPr>
                </a:tc>
                <a:tc>
                  <a:txBody>
                    <a:bodyPr/>
                    <a:lstStyle/>
                    <a:p>
                      <a:pPr>
                        <a:lnSpc>
                          <a:spcPct val="107000"/>
                        </a:lnSpc>
                      </a:pPr>
                      <a:endParaRPr lang="es-PE" sz="1800" dirty="0">
                        <a:effectLst/>
                        <a:latin typeface="Calibri" panose="020F0502020204030204" pitchFamily="34" charset="0"/>
                        <a:cs typeface="Times New Roman" panose="02020603050405020304" pitchFamily="18" charset="0"/>
                      </a:endParaRPr>
                    </a:p>
                  </a:txBody>
                  <a:tcPr>
                    <a:lnL w="12700" cap="flat" cmpd="sng" algn="ctr">
                      <a:solidFill>
                        <a:srgbClr val="865640"/>
                      </a:solidFill>
                      <a:prstDash val="solid"/>
                      <a:round/>
                      <a:headEnd type="none" w="med" len="med"/>
                      <a:tailEnd type="none" w="med" len="med"/>
                    </a:lnL>
                    <a:lnR w="12700" cap="flat" cmpd="sng" algn="ctr">
                      <a:solidFill>
                        <a:srgbClr val="865640"/>
                      </a:solidFill>
                      <a:prstDash val="solid"/>
                      <a:round/>
                      <a:headEnd type="none" w="med" len="med"/>
                      <a:tailEnd type="none" w="med" len="med"/>
                    </a:lnR>
                    <a:lnT w="28575" cap="flat" cmpd="sng" algn="ctr">
                      <a:solidFill>
                        <a:srgbClr val="865640"/>
                      </a:solidFill>
                      <a:prstDash val="solid"/>
                      <a:round/>
                      <a:headEnd type="none" w="med" len="med"/>
                      <a:tailEnd type="none" w="med" len="med"/>
                    </a:lnT>
                    <a:lnB w="12700" cap="flat" cmpd="sng" algn="ctr">
                      <a:solidFill>
                        <a:srgbClr val="865640"/>
                      </a:solidFill>
                      <a:prstDash val="solid"/>
                      <a:round/>
                      <a:headEnd type="none" w="med" len="med"/>
                      <a:tailEnd type="none" w="med" len="med"/>
                    </a:lnB>
                    <a:solidFill>
                      <a:srgbClr val="EDE9E8"/>
                    </a:solidFill>
                  </a:tcPr>
                </a:tc>
                <a:tc>
                  <a:txBody>
                    <a:bodyPr/>
                    <a:lstStyle/>
                    <a:p>
                      <a:pPr>
                        <a:lnSpc>
                          <a:spcPct val="107000"/>
                        </a:lnSpc>
                      </a:pPr>
                      <a:endParaRPr lang="es-PE" sz="1800" dirty="0">
                        <a:effectLst/>
                        <a:latin typeface="Calibri" panose="020F0502020204030204" pitchFamily="34" charset="0"/>
                        <a:cs typeface="Times New Roman" panose="02020603050405020304" pitchFamily="18" charset="0"/>
                      </a:endParaRPr>
                    </a:p>
                  </a:txBody>
                  <a:tcPr>
                    <a:lnL w="12700" cap="flat" cmpd="sng" algn="ctr">
                      <a:solidFill>
                        <a:srgbClr val="865640"/>
                      </a:solidFill>
                      <a:prstDash val="solid"/>
                      <a:round/>
                      <a:headEnd type="none" w="med" len="med"/>
                      <a:tailEnd type="none" w="med" len="med"/>
                    </a:lnL>
                    <a:lnR w="12700" cap="flat" cmpd="sng" algn="ctr">
                      <a:solidFill>
                        <a:srgbClr val="865640"/>
                      </a:solidFill>
                      <a:prstDash val="solid"/>
                      <a:round/>
                      <a:headEnd type="none" w="med" len="med"/>
                      <a:tailEnd type="none" w="med" len="med"/>
                    </a:lnR>
                    <a:lnT w="28575" cap="flat" cmpd="sng" algn="ctr">
                      <a:solidFill>
                        <a:srgbClr val="865640"/>
                      </a:solidFill>
                      <a:prstDash val="solid"/>
                      <a:round/>
                      <a:headEnd type="none" w="med" len="med"/>
                      <a:tailEnd type="none" w="med" len="med"/>
                    </a:lnT>
                    <a:lnB w="12700" cap="flat" cmpd="sng" algn="ctr">
                      <a:solidFill>
                        <a:srgbClr val="865640"/>
                      </a:solidFill>
                      <a:prstDash val="solid"/>
                      <a:round/>
                      <a:headEnd type="none" w="med" len="med"/>
                      <a:tailEnd type="none" w="med" len="med"/>
                    </a:lnB>
                    <a:solidFill>
                      <a:srgbClr val="EDE9E8"/>
                    </a:solidFill>
                  </a:tcPr>
                </a:tc>
                <a:tc>
                  <a:txBody>
                    <a:bodyPr/>
                    <a:lstStyle/>
                    <a:p>
                      <a:pPr>
                        <a:lnSpc>
                          <a:spcPct val="107000"/>
                        </a:lnSpc>
                      </a:pPr>
                      <a:endParaRPr lang="es-PE" sz="1800" dirty="0">
                        <a:effectLst/>
                        <a:latin typeface="Calibri" panose="020F0502020204030204" pitchFamily="34" charset="0"/>
                        <a:cs typeface="Times New Roman" panose="02020603050405020304" pitchFamily="18" charset="0"/>
                      </a:endParaRPr>
                    </a:p>
                  </a:txBody>
                  <a:tcPr>
                    <a:lnL w="12700" cap="flat" cmpd="sng" algn="ctr">
                      <a:solidFill>
                        <a:srgbClr val="865640"/>
                      </a:solidFill>
                      <a:prstDash val="solid"/>
                      <a:round/>
                      <a:headEnd type="none" w="med" len="med"/>
                      <a:tailEnd type="none" w="med" len="med"/>
                    </a:lnL>
                    <a:lnR w="12700" cap="flat" cmpd="sng" algn="ctr">
                      <a:solidFill>
                        <a:srgbClr val="865640"/>
                      </a:solidFill>
                      <a:prstDash val="solid"/>
                      <a:round/>
                      <a:headEnd type="none" w="med" len="med"/>
                      <a:tailEnd type="none" w="med" len="med"/>
                    </a:lnR>
                    <a:lnT w="28575" cap="flat" cmpd="sng" algn="ctr">
                      <a:solidFill>
                        <a:srgbClr val="865640"/>
                      </a:solidFill>
                      <a:prstDash val="solid"/>
                      <a:round/>
                      <a:headEnd type="none" w="med" len="med"/>
                      <a:tailEnd type="none" w="med" len="med"/>
                    </a:lnT>
                    <a:lnB w="12700" cap="flat" cmpd="sng" algn="ctr">
                      <a:solidFill>
                        <a:srgbClr val="865640"/>
                      </a:solidFill>
                      <a:prstDash val="solid"/>
                      <a:round/>
                      <a:headEnd type="none" w="med" len="med"/>
                      <a:tailEnd type="none" w="med" len="med"/>
                    </a:lnB>
                    <a:solidFill>
                      <a:srgbClr val="EDE9E8"/>
                    </a:solidFill>
                  </a:tcPr>
                </a:tc>
                <a:tc>
                  <a:txBody>
                    <a:bodyPr/>
                    <a:lstStyle/>
                    <a:p>
                      <a:pPr>
                        <a:lnSpc>
                          <a:spcPct val="107000"/>
                        </a:lnSpc>
                      </a:pPr>
                      <a:endParaRPr lang="es-PE" sz="1800" dirty="0">
                        <a:effectLst/>
                        <a:latin typeface="Calibri" panose="020F0502020204030204" pitchFamily="34" charset="0"/>
                        <a:cs typeface="Times New Roman" panose="02020603050405020304" pitchFamily="18" charset="0"/>
                      </a:endParaRPr>
                    </a:p>
                  </a:txBody>
                  <a:tcPr>
                    <a:lnL w="12700" cap="flat" cmpd="sng" algn="ctr">
                      <a:solidFill>
                        <a:srgbClr val="865640"/>
                      </a:solidFill>
                      <a:prstDash val="solid"/>
                      <a:round/>
                      <a:headEnd type="none" w="med" len="med"/>
                      <a:tailEnd type="none" w="med" len="med"/>
                    </a:lnL>
                    <a:lnR w="12700" cap="flat" cmpd="sng" algn="ctr">
                      <a:solidFill>
                        <a:srgbClr val="865640"/>
                      </a:solidFill>
                      <a:prstDash val="solid"/>
                      <a:round/>
                      <a:headEnd type="none" w="med" len="med"/>
                      <a:tailEnd type="none" w="med" len="med"/>
                    </a:lnR>
                    <a:lnT w="28575" cap="flat" cmpd="sng" algn="ctr">
                      <a:solidFill>
                        <a:srgbClr val="865640"/>
                      </a:solidFill>
                      <a:prstDash val="solid"/>
                      <a:round/>
                      <a:headEnd type="none" w="med" len="med"/>
                      <a:tailEnd type="none" w="med" len="med"/>
                    </a:lnT>
                    <a:lnB w="12700" cap="flat" cmpd="sng" algn="ctr">
                      <a:solidFill>
                        <a:srgbClr val="865640"/>
                      </a:solidFill>
                      <a:prstDash val="solid"/>
                      <a:round/>
                      <a:headEnd type="none" w="med" len="med"/>
                      <a:tailEnd type="none" w="med" len="med"/>
                    </a:lnB>
                    <a:solidFill>
                      <a:srgbClr val="EDE9E8"/>
                    </a:solidFill>
                  </a:tcPr>
                </a:tc>
                <a:tc>
                  <a:txBody>
                    <a:bodyPr/>
                    <a:lstStyle/>
                    <a:p>
                      <a:pPr>
                        <a:lnSpc>
                          <a:spcPct val="107000"/>
                        </a:lnSpc>
                        <a:spcAft>
                          <a:spcPts val="800"/>
                        </a:spcAft>
                      </a:pPr>
                      <a:r>
                        <a:rPr lang="es-PE"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 semanas (del …al)</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865640"/>
                      </a:solidFill>
                      <a:prstDash val="solid"/>
                      <a:round/>
                      <a:headEnd type="none" w="med" len="med"/>
                      <a:tailEnd type="none" w="med" len="med"/>
                    </a:lnL>
                    <a:lnR w="12700" cap="flat" cmpd="sng" algn="ctr">
                      <a:solidFill>
                        <a:srgbClr val="865640"/>
                      </a:solidFill>
                      <a:prstDash val="solid"/>
                      <a:round/>
                      <a:headEnd type="none" w="med" len="med"/>
                      <a:tailEnd type="none" w="med" len="med"/>
                    </a:lnR>
                    <a:lnT w="28575" cap="flat" cmpd="sng" algn="ctr">
                      <a:solidFill>
                        <a:srgbClr val="865640"/>
                      </a:solidFill>
                      <a:prstDash val="solid"/>
                      <a:round/>
                      <a:headEnd type="none" w="med" len="med"/>
                      <a:tailEnd type="none" w="med" len="med"/>
                    </a:lnT>
                    <a:lnB w="12700" cap="flat" cmpd="sng" algn="ctr">
                      <a:solidFill>
                        <a:srgbClr val="865640"/>
                      </a:solidFill>
                      <a:prstDash val="solid"/>
                      <a:round/>
                      <a:headEnd type="none" w="med" len="med"/>
                      <a:tailEnd type="none" w="med" len="med"/>
                    </a:lnB>
                    <a:solidFill>
                      <a:srgbClr val="EDE9E8"/>
                    </a:solidFill>
                  </a:tcPr>
                </a:tc>
                <a:extLst>
                  <a:ext uri="{0D108BD9-81ED-4DB2-BD59-A6C34878D82A}">
                    <a16:rowId xmlns:a16="http://schemas.microsoft.com/office/drawing/2014/main" val="3288599425"/>
                  </a:ext>
                </a:extLst>
              </a:tr>
              <a:tr h="583110">
                <a:tc>
                  <a:txBody>
                    <a:bodyPr/>
                    <a:lstStyle/>
                    <a:p>
                      <a:pPr>
                        <a:lnSpc>
                          <a:spcPct val="107000"/>
                        </a:lnSpc>
                      </a:pPr>
                      <a:endParaRPr lang="es-PE" sz="1800">
                        <a:effectLst/>
                        <a:latin typeface="Calibri" panose="020F0502020204030204" pitchFamily="34" charset="0"/>
                        <a:cs typeface="Times New Roman" panose="02020603050405020304" pitchFamily="18" charset="0"/>
                      </a:endParaRPr>
                    </a:p>
                  </a:txBody>
                  <a:tcPr>
                    <a:lnL w="12700" cap="flat" cmpd="sng" algn="ctr">
                      <a:solidFill>
                        <a:srgbClr val="865640"/>
                      </a:solidFill>
                      <a:prstDash val="solid"/>
                      <a:round/>
                      <a:headEnd type="none" w="med" len="med"/>
                      <a:tailEnd type="none" w="med" len="med"/>
                    </a:lnL>
                    <a:lnR w="12700" cap="flat" cmpd="sng" algn="ctr">
                      <a:solidFill>
                        <a:srgbClr val="865640"/>
                      </a:solidFill>
                      <a:prstDash val="solid"/>
                      <a:round/>
                      <a:headEnd type="none" w="med" len="med"/>
                      <a:tailEnd type="none" w="med" len="med"/>
                    </a:lnR>
                    <a:lnT w="12700" cap="flat" cmpd="sng" algn="ctr">
                      <a:solidFill>
                        <a:srgbClr val="865640"/>
                      </a:solidFill>
                      <a:prstDash val="solid"/>
                      <a:round/>
                      <a:headEnd type="none" w="med" len="med"/>
                      <a:tailEnd type="none" w="med" len="med"/>
                    </a:lnT>
                    <a:lnB w="12700" cap="flat" cmpd="sng" algn="ctr">
                      <a:solidFill>
                        <a:srgbClr val="865640"/>
                      </a:solidFill>
                      <a:prstDash val="solid"/>
                      <a:round/>
                      <a:headEnd type="none" w="med" len="med"/>
                      <a:tailEnd type="none" w="med" len="med"/>
                    </a:lnB>
                  </a:tcPr>
                </a:tc>
                <a:tc>
                  <a:txBody>
                    <a:bodyPr/>
                    <a:lstStyle/>
                    <a:p>
                      <a:pPr>
                        <a:lnSpc>
                          <a:spcPct val="107000"/>
                        </a:lnSpc>
                      </a:pPr>
                      <a:endParaRPr lang="es-PE" sz="1800">
                        <a:effectLst/>
                        <a:latin typeface="Calibri" panose="020F0502020204030204" pitchFamily="34" charset="0"/>
                        <a:cs typeface="Times New Roman" panose="02020603050405020304" pitchFamily="18" charset="0"/>
                      </a:endParaRPr>
                    </a:p>
                  </a:txBody>
                  <a:tcPr>
                    <a:lnL w="12700" cap="flat" cmpd="sng" algn="ctr">
                      <a:solidFill>
                        <a:srgbClr val="865640"/>
                      </a:solidFill>
                      <a:prstDash val="solid"/>
                      <a:round/>
                      <a:headEnd type="none" w="med" len="med"/>
                      <a:tailEnd type="none" w="med" len="med"/>
                    </a:lnL>
                    <a:lnR w="12700" cap="flat" cmpd="sng" algn="ctr">
                      <a:solidFill>
                        <a:srgbClr val="865640"/>
                      </a:solidFill>
                      <a:prstDash val="solid"/>
                      <a:round/>
                      <a:headEnd type="none" w="med" len="med"/>
                      <a:tailEnd type="none" w="med" len="med"/>
                    </a:lnR>
                    <a:lnT w="12700" cap="flat" cmpd="sng" algn="ctr">
                      <a:solidFill>
                        <a:srgbClr val="865640"/>
                      </a:solidFill>
                      <a:prstDash val="solid"/>
                      <a:round/>
                      <a:headEnd type="none" w="med" len="med"/>
                      <a:tailEnd type="none" w="med" len="med"/>
                    </a:lnT>
                    <a:lnB w="12700" cap="flat" cmpd="sng" algn="ctr">
                      <a:solidFill>
                        <a:srgbClr val="865640"/>
                      </a:solidFill>
                      <a:prstDash val="solid"/>
                      <a:round/>
                      <a:headEnd type="none" w="med" len="med"/>
                      <a:tailEnd type="none" w="med" len="med"/>
                    </a:lnB>
                  </a:tcPr>
                </a:tc>
                <a:tc>
                  <a:txBody>
                    <a:bodyPr/>
                    <a:lstStyle/>
                    <a:p>
                      <a:pPr>
                        <a:lnSpc>
                          <a:spcPct val="107000"/>
                        </a:lnSpc>
                      </a:pPr>
                      <a:endParaRPr lang="es-PE" sz="1800">
                        <a:effectLst/>
                        <a:latin typeface="Calibri" panose="020F0502020204030204" pitchFamily="34" charset="0"/>
                        <a:cs typeface="Times New Roman" panose="02020603050405020304" pitchFamily="18" charset="0"/>
                      </a:endParaRPr>
                    </a:p>
                  </a:txBody>
                  <a:tcPr>
                    <a:lnL w="12700" cap="flat" cmpd="sng" algn="ctr">
                      <a:solidFill>
                        <a:srgbClr val="865640"/>
                      </a:solidFill>
                      <a:prstDash val="solid"/>
                      <a:round/>
                      <a:headEnd type="none" w="med" len="med"/>
                      <a:tailEnd type="none" w="med" len="med"/>
                    </a:lnL>
                    <a:lnR w="12700" cap="flat" cmpd="sng" algn="ctr">
                      <a:solidFill>
                        <a:srgbClr val="865640"/>
                      </a:solidFill>
                      <a:prstDash val="solid"/>
                      <a:round/>
                      <a:headEnd type="none" w="med" len="med"/>
                      <a:tailEnd type="none" w="med" len="med"/>
                    </a:lnR>
                    <a:lnT w="12700" cap="flat" cmpd="sng" algn="ctr">
                      <a:solidFill>
                        <a:srgbClr val="865640"/>
                      </a:solidFill>
                      <a:prstDash val="solid"/>
                      <a:round/>
                      <a:headEnd type="none" w="med" len="med"/>
                      <a:tailEnd type="none" w="med" len="med"/>
                    </a:lnT>
                    <a:lnB w="12700" cap="flat" cmpd="sng" algn="ctr">
                      <a:solidFill>
                        <a:srgbClr val="865640"/>
                      </a:solidFill>
                      <a:prstDash val="solid"/>
                      <a:round/>
                      <a:headEnd type="none" w="med" len="med"/>
                      <a:tailEnd type="none" w="med" len="med"/>
                    </a:lnB>
                  </a:tcPr>
                </a:tc>
                <a:tc>
                  <a:txBody>
                    <a:bodyPr/>
                    <a:lstStyle/>
                    <a:p>
                      <a:pPr>
                        <a:lnSpc>
                          <a:spcPct val="107000"/>
                        </a:lnSpc>
                      </a:pPr>
                      <a:endParaRPr lang="es-PE" sz="1800">
                        <a:effectLst/>
                        <a:latin typeface="Calibri" panose="020F0502020204030204" pitchFamily="34" charset="0"/>
                        <a:cs typeface="Times New Roman" panose="02020603050405020304" pitchFamily="18" charset="0"/>
                      </a:endParaRPr>
                    </a:p>
                  </a:txBody>
                  <a:tcPr>
                    <a:lnL w="12700" cap="flat" cmpd="sng" algn="ctr">
                      <a:solidFill>
                        <a:srgbClr val="865640"/>
                      </a:solidFill>
                      <a:prstDash val="solid"/>
                      <a:round/>
                      <a:headEnd type="none" w="med" len="med"/>
                      <a:tailEnd type="none" w="med" len="med"/>
                    </a:lnL>
                    <a:lnR w="12700" cap="flat" cmpd="sng" algn="ctr">
                      <a:solidFill>
                        <a:srgbClr val="865640"/>
                      </a:solidFill>
                      <a:prstDash val="solid"/>
                      <a:round/>
                      <a:headEnd type="none" w="med" len="med"/>
                      <a:tailEnd type="none" w="med" len="med"/>
                    </a:lnR>
                    <a:lnT w="12700" cap="flat" cmpd="sng" algn="ctr">
                      <a:solidFill>
                        <a:srgbClr val="865640"/>
                      </a:solidFill>
                      <a:prstDash val="solid"/>
                      <a:round/>
                      <a:headEnd type="none" w="med" len="med"/>
                      <a:tailEnd type="none" w="med" len="med"/>
                    </a:lnT>
                    <a:lnB w="12700" cap="flat" cmpd="sng" algn="ctr">
                      <a:solidFill>
                        <a:srgbClr val="865640"/>
                      </a:solidFill>
                      <a:prstDash val="solid"/>
                      <a:round/>
                      <a:headEnd type="none" w="med" len="med"/>
                      <a:tailEnd type="none" w="med" len="med"/>
                    </a:lnB>
                  </a:tcPr>
                </a:tc>
                <a:tc>
                  <a:txBody>
                    <a:bodyPr/>
                    <a:lstStyle/>
                    <a:p>
                      <a:pPr>
                        <a:lnSpc>
                          <a:spcPct val="107000"/>
                        </a:lnSpc>
                      </a:pPr>
                      <a:endParaRPr lang="es-PE" sz="1800">
                        <a:effectLst/>
                        <a:latin typeface="Calibri" panose="020F0502020204030204" pitchFamily="34" charset="0"/>
                        <a:cs typeface="Times New Roman" panose="02020603050405020304" pitchFamily="18" charset="0"/>
                      </a:endParaRPr>
                    </a:p>
                  </a:txBody>
                  <a:tcPr>
                    <a:lnL w="12700" cap="flat" cmpd="sng" algn="ctr">
                      <a:solidFill>
                        <a:srgbClr val="865640"/>
                      </a:solidFill>
                      <a:prstDash val="solid"/>
                      <a:round/>
                      <a:headEnd type="none" w="med" len="med"/>
                      <a:tailEnd type="none" w="med" len="med"/>
                    </a:lnL>
                    <a:lnR w="12700" cap="flat" cmpd="sng" algn="ctr">
                      <a:solidFill>
                        <a:srgbClr val="865640"/>
                      </a:solidFill>
                      <a:prstDash val="solid"/>
                      <a:round/>
                      <a:headEnd type="none" w="med" len="med"/>
                      <a:tailEnd type="none" w="med" len="med"/>
                    </a:lnR>
                    <a:lnT w="12700" cap="flat" cmpd="sng" algn="ctr">
                      <a:solidFill>
                        <a:srgbClr val="865640"/>
                      </a:solidFill>
                      <a:prstDash val="solid"/>
                      <a:round/>
                      <a:headEnd type="none" w="med" len="med"/>
                      <a:tailEnd type="none" w="med" len="med"/>
                    </a:lnT>
                    <a:lnB w="12700" cap="flat" cmpd="sng" algn="ctr">
                      <a:solidFill>
                        <a:srgbClr val="865640"/>
                      </a:solidFill>
                      <a:prstDash val="solid"/>
                      <a:round/>
                      <a:headEnd type="none" w="med" len="med"/>
                      <a:tailEnd type="none" w="med" len="med"/>
                    </a:lnB>
                  </a:tcPr>
                </a:tc>
                <a:tc>
                  <a:txBody>
                    <a:bodyPr/>
                    <a:lstStyle/>
                    <a:p>
                      <a:pPr>
                        <a:lnSpc>
                          <a:spcPct val="107000"/>
                        </a:lnSpc>
                      </a:pPr>
                      <a:endParaRPr lang="es-PE" sz="1800">
                        <a:effectLst/>
                        <a:latin typeface="Calibri" panose="020F0502020204030204" pitchFamily="34" charset="0"/>
                        <a:cs typeface="Times New Roman" panose="02020603050405020304" pitchFamily="18" charset="0"/>
                      </a:endParaRPr>
                    </a:p>
                  </a:txBody>
                  <a:tcPr>
                    <a:lnL w="12700" cap="flat" cmpd="sng" algn="ctr">
                      <a:solidFill>
                        <a:srgbClr val="865640"/>
                      </a:solidFill>
                      <a:prstDash val="solid"/>
                      <a:round/>
                      <a:headEnd type="none" w="med" len="med"/>
                      <a:tailEnd type="none" w="med" len="med"/>
                    </a:lnL>
                    <a:lnR w="12700" cap="flat" cmpd="sng" algn="ctr">
                      <a:solidFill>
                        <a:srgbClr val="865640"/>
                      </a:solidFill>
                      <a:prstDash val="solid"/>
                      <a:round/>
                      <a:headEnd type="none" w="med" len="med"/>
                      <a:tailEnd type="none" w="med" len="med"/>
                    </a:lnR>
                    <a:lnT w="12700" cap="flat" cmpd="sng" algn="ctr">
                      <a:solidFill>
                        <a:srgbClr val="865640"/>
                      </a:solidFill>
                      <a:prstDash val="solid"/>
                      <a:round/>
                      <a:headEnd type="none" w="med" len="med"/>
                      <a:tailEnd type="none" w="med" len="med"/>
                    </a:lnT>
                    <a:lnB w="12700" cap="flat" cmpd="sng" algn="ctr">
                      <a:solidFill>
                        <a:srgbClr val="865640"/>
                      </a:solidFill>
                      <a:prstDash val="solid"/>
                      <a:round/>
                      <a:headEnd type="none" w="med" len="med"/>
                      <a:tailEnd type="none" w="med" len="med"/>
                    </a:lnB>
                  </a:tcPr>
                </a:tc>
                <a:tc>
                  <a:txBody>
                    <a:bodyPr/>
                    <a:lstStyle/>
                    <a:p>
                      <a:pPr>
                        <a:lnSpc>
                          <a:spcPct val="107000"/>
                        </a:lnSpc>
                      </a:pPr>
                      <a:endParaRPr lang="es-PE" sz="1800">
                        <a:effectLst/>
                        <a:latin typeface="Calibri" panose="020F0502020204030204" pitchFamily="34" charset="0"/>
                        <a:cs typeface="Times New Roman" panose="02020603050405020304" pitchFamily="18" charset="0"/>
                      </a:endParaRPr>
                    </a:p>
                  </a:txBody>
                  <a:tcPr>
                    <a:lnL w="12700" cap="flat" cmpd="sng" algn="ctr">
                      <a:solidFill>
                        <a:srgbClr val="865640"/>
                      </a:solidFill>
                      <a:prstDash val="solid"/>
                      <a:round/>
                      <a:headEnd type="none" w="med" len="med"/>
                      <a:tailEnd type="none" w="med" len="med"/>
                    </a:lnL>
                    <a:lnR w="12700" cap="flat" cmpd="sng" algn="ctr">
                      <a:solidFill>
                        <a:srgbClr val="865640"/>
                      </a:solidFill>
                      <a:prstDash val="solid"/>
                      <a:round/>
                      <a:headEnd type="none" w="med" len="med"/>
                      <a:tailEnd type="none" w="med" len="med"/>
                    </a:lnR>
                    <a:lnT w="12700" cap="flat" cmpd="sng" algn="ctr">
                      <a:solidFill>
                        <a:srgbClr val="865640"/>
                      </a:solidFill>
                      <a:prstDash val="solid"/>
                      <a:round/>
                      <a:headEnd type="none" w="med" len="med"/>
                      <a:tailEnd type="none" w="med" len="med"/>
                    </a:lnT>
                    <a:lnB w="12700" cap="flat" cmpd="sng" algn="ctr">
                      <a:solidFill>
                        <a:srgbClr val="865640"/>
                      </a:solidFill>
                      <a:prstDash val="solid"/>
                      <a:round/>
                      <a:headEnd type="none" w="med" len="med"/>
                      <a:tailEnd type="none" w="med" len="med"/>
                    </a:lnB>
                  </a:tcPr>
                </a:tc>
                <a:extLst>
                  <a:ext uri="{0D108BD9-81ED-4DB2-BD59-A6C34878D82A}">
                    <a16:rowId xmlns:a16="http://schemas.microsoft.com/office/drawing/2014/main" val="3573883603"/>
                  </a:ext>
                </a:extLst>
              </a:tr>
              <a:tr h="583110">
                <a:tc>
                  <a:txBody>
                    <a:bodyPr/>
                    <a:lstStyle/>
                    <a:p>
                      <a:pPr>
                        <a:lnSpc>
                          <a:spcPct val="107000"/>
                        </a:lnSpc>
                      </a:pPr>
                      <a:endParaRPr lang="es-PE" sz="1800">
                        <a:effectLst/>
                        <a:latin typeface="Calibri" panose="020F0502020204030204" pitchFamily="34" charset="0"/>
                        <a:cs typeface="Times New Roman" panose="02020603050405020304" pitchFamily="18" charset="0"/>
                      </a:endParaRPr>
                    </a:p>
                  </a:txBody>
                  <a:tcPr>
                    <a:lnL w="12700" cap="flat" cmpd="sng" algn="ctr">
                      <a:solidFill>
                        <a:srgbClr val="865640"/>
                      </a:solidFill>
                      <a:prstDash val="solid"/>
                      <a:round/>
                      <a:headEnd type="none" w="med" len="med"/>
                      <a:tailEnd type="none" w="med" len="med"/>
                    </a:lnL>
                    <a:lnR w="12700" cap="flat" cmpd="sng" algn="ctr">
                      <a:solidFill>
                        <a:srgbClr val="865640"/>
                      </a:solidFill>
                      <a:prstDash val="solid"/>
                      <a:round/>
                      <a:headEnd type="none" w="med" len="med"/>
                      <a:tailEnd type="none" w="med" len="med"/>
                    </a:lnR>
                    <a:lnT w="12700" cap="flat" cmpd="sng" algn="ctr">
                      <a:solidFill>
                        <a:srgbClr val="865640"/>
                      </a:solidFill>
                      <a:prstDash val="solid"/>
                      <a:round/>
                      <a:headEnd type="none" w="med" len="med"/>
                      <a:tailEnd type="none" w="med" len="med"/>
                    </a:lnT>
                    <a:lnB w="12700" cap="flat" cmpd="sng" algn="ctr">
                      <a:solidFill>
                        <a:srgbClr val="865640"/>
                      </a:solidFill>
                      <a:prstDash val="solid"/>
                      <a:round/>
                      <a:headEnd type="none" w="med" len="med"/>
                      <a:tailEnd type="none" w="med" len="med"/>
                    </a:lnB>
                    <a:solidFill>
                      <a:srgbClr val="EDE9E8"/>
                    </a:solidFill>
                  </a:tcPr>
                </a:tc>
                <a:tc>
                  <a:txBody>
                    <a:bodyPr/>
                    <a:lstStyle/>
                    <a:p>
                      <a:pPr>
                        <a:lnSpc>
                          <a:spcPct val="107000"/>
                        </a:lnSpc>
                      </a:pPr>
                      <a:endParaRPr lang="es-PE" sz="1800">
                        <a:effectLst/>
                        <a:latin typeface="Calibri" panose="020F0502020204030204" pitchFamily="34" charset="0"/>
                        <a:cs typeface="Times New Roman" panose="02020603050405020304" pitchFamily="18" charset="0"/>
                      </a:endParaRPr>
                    </a:p>
                  </a:txBody>
                  <a:tcPr>
                    <a:lnL w="12700" cap="flat" cmpd="sng" algn="ctr">
                      <a:solidFill>
                        <a:srgbClr val="865640"/>
                      </a:solidFill>
                      <a:prstDash val="solid"/>
                      <a:round/>
                      <a:headEnd type="none" w="med" len="med"/>
                      <a:tailEnd type="none" w="med" len="med"/>
                    </a:lnL>
                    <a:lnR w="12700" cap="flat" cmpd="sng" algn="ctr">
                      <a:solidFill>
                        <a:srgbClr val="865640"/>
                      </a:solidFill>
                      <a:prstDash val="solid"/>
                      <a:round/>
                      <a:headEnd type="none" w="med" len="med"/>
                      <a:tailEnd type="none" w="med" len="med"/>
                    </a:lnR>
                    <a:lnT w="12700" cap="flat" cmpd="sng" algn="ctr">
                      <a:solidFill>
                        <a:srgbClr val="865640"/>
                      </a:solidFill>
                      <a:prstDash val="solid"/>
                      <a:round/>
                      <a:headEnd type="none" w="med" len="med"/>
                      <a:tailEnd type="none" w="med" len="med"/>
                    </a:lnT>
                    <a:lnB w="12700" cap="flat" cmpd="sng" algn="ctr">
                      <a:solidFill>
                        <a:srgbClr val="865640"/>
                      </a:solidFill>
                      <a:prstDash val="solid"/>
                      <a:round/>
                      <a:headEnd type="none" w="med" len="med"/>
                      <a:tailEnd type="none" w="med" len="med"/>
                    </a:lnB>
                    <a:solidFill>
                      <a:srgbClr val="EDE9E8"/>
                    </a:solidFill>
                  </a:tcPr>
                </a:tc>
                <a:tc>
                  <a:txBody>
                    <a:bodyPr/>
                    <a:lstStyle/>
                    <a:p>
                      <a:pPr>
                        <a:lnSpc>
                          <a:spcPct val="107000"/>
                        </a:lnSpc>
                      </a:pPr>
                      <a:endParaRPr lang="es-PE" sz="1800">
                        <a:effectLst/>
                        <a:latin typeface="Calibri" panose="020F0502020204030204" pitchFamily="34" charset="0"/>
                        <a:cs typeface="Times New Roman" panose="02020603050405020304" pitchFamily="18" charset="0"/>
                      </a:endParaRPr>
                    </a:p>
                  </a:txBody>
                  <a:tcPr>
                    <a:lnL w="12700" cap="flat" cmpd="sng" algn="ctr">
                      <a:solidFill>
                        <a:srgbClr val="865640"/>
                      </a:solidFill>
                      <a:prstDash val="solid"/>
                      <a:round/>
                      <a:headEnd type="none" w="med" len="med"/>
                      <a:tailEnd type="none" w="med" len="med"/>
                    </a:lnL>
                    <a:lnR w="12700" cap="flat" cmpd="sng" algn="ctr">
                      <a:solidFill>
                        <a:srgbClr val="865640"/>
                      </a:solidFill>
                      <a:prstDash val="solid"/>
                      <a:round/>
                      <a:headEnd type="none" w="med" len="med"/>
                      <a:tailEnd type="none" w="med" len="med"/>
                    </a:lnR>
                    <a:lnT w="12700" cap="flat" cmpd="sng" algn="ctr">
                      <a:solidFill>
                        <a:srgbClr val="865640"/>
                      </a:solidFill>
                      <a:prstDash val="solid"/>
                      <a:round/>
                      <a:headEnd type="none" w="med" len="med"/>
                      <a:tailEnd type="none" w="med" len="med"/>
                    </a:lnT>
                    <a:lnB w="12700" cap="flat" cmpd="sng" algn="ctr">
                      <a:solidFill>
                        <a:srgbClr val="865640"/>
                      </a:solidFill>
                      <a:prstDash val="solid"/>
                      <a:round/>
                      <a:headEnd type="none" w="med" len="med"/>
                      <a:tailEnd type="none" w="med" len="med"/>
                    </a:lnB>
                    <a:solidFill>
                      <a:srgbClr val="EDE9E8"/>
                    </a:solidFill>
                  </a:tcPr>
                </a:tc>
                <a:tc>
                  <a:txBody>
                    <a:bodyPr/>
                    <a:lstStyle/>
                    <a:p>
                      <a:pPr>
                        <a:lnSpc>
                          <a:spcPct val="107000"/>
                        </a:lnSpc>
                      </a:pPr>
                      <a:endParaRPr lang="es-PE" sz="1800">
                        <a:effectLst/>
                        <a:latin typeface="Calibri" panose="020F0502020204030204" pitchFamily="34" charset="0"/>
                        <a:cs typeface="Times New Roman" panose="02020603050405020304" pitchFamily="18" charset="0"/>
                      </a:endParaRPr>
                    </a:p>
                  </a:txBody>
                  <a:tcPr>
                    <a:lnL w="12700" cap="flat" cmpd="sng" algn="ctr">
                      <a:solidFill>
                        <a:srgbClr val="865640"/>
                      </a:solidFill>
                      <a:prstDash val="solid"/>
                      <a:round/>
                      <a:headEnd type="none" w="med" len="med"/>
                      <a:tailEnd type="none" w="med" len="med"/>
                    </a:lnL>
                    <a:lnR w="12700" cap="flat" cmpd="sng" algn="ctr">
                      <a:solidFill>
                        <a:srgbClr val="865640"/>
                      </a:solidFill>
                      <a:prstDash val="solid"/>
                      <a:round/>
                      <a:headEnd type="none" w="med" len="med"/>
                      <a:tailEnd type="none" w="med" len="med"/>
                    </a:lnR>
                    <a:lnT w="12700" cap="flat" cmpd="sng" algn="ctr">
                      <a:solidFill>
                        <a:srgbClr val="865640"/>
                      </a:solidFill>
                      <a:prstDash val="solid"/>
                      <a:round/>
                      <a:headEnd type="none" w="med" len="med"/>
                      <a:tailEnd type="none" w="med" len="med"/>
                    </a:lnT>
                    <a:lnB w="12700" cap="flat" cmpd="sng" algn="ctr">
                      <a:solidFill>
                        <a:srgbClr val="865640"/>
                      </a:solidFill>
                      <a:prstDash val="solid"/>
                      <a:round/>
                      <a:headEnd type="none" w="med" len="med"/>
                      <a:tailEnd type="none" w="med" len="med"/>
                    </a:lnB>
                    <a:solidFill>
                      <a:srgbClr val="EDE9E8"/>
                    </a:solidFill>
                  </a:tcPr>
                </a:tc>
                <a:tc>
                  <a:txBody>
                    <a:bodyPr/>
                    <a:lstStyle/>
                    <a:p>
                      <a:pPr>
                        <a:lnSpc>
                          <a:spcPct val="107000"/>
                        </a:lnSpc>
                      </a:pPr>
                      <a:endParaRPr lang="es-PE" sz="1800">
                        <a:effectLst/>
                        <a:latin typeface="Calibri" panose="020F0502020204030204" pitchFamily="34" charset="0"/>
                        <a:cs typeface="Times New Roman" panose="02020603050405020304" pitchFamily="18" charset="0"/>
                      </a:endParaRPr>
                    </a:p>
                  </a:txBody>
                  <a:tcPr>
                    <a:lnL w="12700" cap="flat" cmpd="sng" algn="ctr">
                      <a:solidFill>
                        <a:srgbClr val="865640"/>
                      </a:solidFill>
                      <a:prstDash val="solid"/>
                      <a:round/>
                      <a:headEnd type="none" w="med" len="med"/>
                      <a:tailEnd type="none" w="med" len="med"/>
                    </a:lnL>
                    <a:lnR w="12700" cap="flat" cmpd="sng" algn="ctr">
                      <a:solidFill>
                        <a:srgbClr val="865640"/>
                      </a:solidFill>
                      <a:prstDash val="solid"/>
                      <a:round/>
                      <a:headEnd type="none" w="med" len="med"/>
                      <a:tailEnd type="none" w="med" len="med"/>
                    </a:lnR>
                    <a:lnT w="12700" cap="flat" cmpd="sng" algn="ctr">
                      <a:solidFill>
                        <a:srgbClr val="865640"/>
                      </a:solidFill>
                      <a:prstDash val="solid"/>
                      <a:round/>
                      <a:headEnd type="none" w="med" len="med"/>
                      <a:tailEnd type="none" w="med" len="med"/>
                    </a:lnT>
                    <a:lnB w="12700" cap="flat" cmpd="sng" algn="ctr">
                      <a:solidFill>
                        <a:srgbClr val="865640"/>
                      </a:solidFill>
                      <a:prstDash val="solid"/>
                      <a:round/>
                      <a:headEnd type="none" w="med" len="med"/>
                      <a:tailEnd type="none" w="med" len="med"/>
                    </a:lnB>
                    <a:solidFill>
                      <a:srgbClr val="EDE9E8"/>
                    </a:solidFill>
                  </a:tcPr>
                </a:tc>
                <a:tc>
                  <a:txBody>
                    <a:bodyPr/>
                    <a:lstStyle/>
                    <a:p>
                      <a:pPr>
                        <a:lnSpc>
                          <a:spcPct val="107000"/>
                        </a:lnSpc>
                      </a:pPr>
                      <a:endParaRPr lang="es-PE" sz="1800">
                        <a:effectLst/>
                        <a:latin typeface="Calibri" panose="020F0502020204030204" pitchFamily="34" charset="0"/>
                        <a:cs typeface="Times New Roman" panose="02020603050405020304" pitchFamily="18" charset="0"/>
                      </a:endParaRPr>
                    </a:p>
                  </a:txBody>
                  <a:tcPr>
                    <a:lnL w="12700" cap="flat" cmpd="sng" algn="ctr">
                      <a:solidFill>
                        <a:srgbClr val="865640"/>
                      </a:solidFill>
                      <a:prstDash val="solid"/>
                      <a:round/>
                      <a:headEnd type="none" w="med" len="med"/>
                      <a:tailEnd type="none" w="med" len="med"/>
                    </a:lnL>
                    <a:lnR w="12700" cap="flat" cmpd="sng" algn="ctr">
                      <a:solidFill>
                        <a:srgbClr val="865640"/>
                      </a:solidFill>
                      <a:prstDash val="solid"/>
                      <a:round/>
                      <a:headEnd type="none" w="med" len="med"/>
                      <a:tailEnd type="none" w="med" len="med"/>
                    </a:lnR>
                    <a:lnT w="12700" cap="flat" cmpd="sng" algn="ctr">
                      <a:solidFill>
                        <a:srgbClr val="865640"/>
                      </a:solidFill>
                      <a:prstDash val="solid"/>
                      <a:round/>
                      <a:headEnd type="none" w="med" len="med"/>
                      <a:tailEnd type="none" w="med" len="med"/>
                    </a:lnT>
                    <a:lnB w="12700" cap="flat" cmpd="sng" algn="ctr">
                      <a:solidFill>
                        <a:srgbClr val="865640"/>
                      </a:solidFill>
                      <a:prstDash val="solid"/>
                      <a:round/>
                      <a:headEnd type="none" w="med" len="med"/>
                      <a:tailEnd type="none" w="med" len="med"/>
                    </a:lnB>
                    <a:solidFill>
                      <a:srgbClr val="EDE9E8"/>
                    </a:solidFill>
                  </a:tcPr>
                </a:tc>
                <a:tc>
                  <a:txBody>
                    <a:bodyPr/>
                    <a:lstStyle/>
                    <a:p>
                      <a:pPr>
                        <a:lnSpc>
                          <a:spcPct val="107000"/>
                        </a:lnSpc>
                      </a:pPr>
                      <a:endParaRPr lang="es-PE" sz="1800">
                        <a:effectLst/>
                        <a:latin typeface="Calibri" panose="020F0502020204030204" pitchFamily="34" charset="0"/>
                        <a:cs typeface="Times New Roman" panose="02020603050405020304" pitchFamily="18" charset="0"/>
                      </a:endParaRPr>
                    </a:p>
                  </a:txBody>
                  <a:tcPr>
                    <a:lnL w="12700" cap="flat" cmpd="sng" algn="ctr">
                      <a:solidFill>
                        <a:srgbClr val="865640"/>
                      </a:solidFill>
                      <a:prstDash val="solid"/>
                      <a:round/>
                      <a:headEnd type="none" w="med" len="med"/>
                      <a:tailEnd type="none" w="med" len="med"/>
                    </a:lnL>
                    <a:lnR w="12700" cap="flat" cmpd="sng" algn="ctr">
                      <a:solidFill>
                        <a:srgbClr val="865640"/>
                      </a:solidFill>
                      <a:prstDash val="solid"/>
                      <a:round/>
                      <a:headEnd type="none" w="med" len="med"/>
                      <a:tailEnd type="none" w="med" len="med"/>
                    </a:lnR>
                    <a:lnT w="12700" cap="flat" cmpd="sng" algn="ctr">
                      <a:solidFill>
                        <a:srgbClr val="865640"/>
                      </a:solidFill>
                      <a:prstDash val="solid"/>
                      <a:round/>
                      <a:headEnd type="none" w="med" len="med"/>
                      <a:tailEnd type="none" w="med" len="med"/>
                    </a:lnT>
                    <a:lnB w="12700" cap="flat" cmpd="sng" algn="ctr">
                      <a:solidFill>
                        <a:srgbClr val="865640"/>
                      </a:solidFill>
                      <a:prstDash val="solid"/>
                      <a:round/>
                      <a:headEnd type="none" w="med" len="med"/>
                      <a:tailEnd type="none" w="med" len="med"/>
                    </a:lnB>
                    <a:solidFill>
                      <a:srgbClr val="EDE9E8"/>
                    </a:solidFill>
                  </a:tcPr>
                </a:tc>
                <a:extLst>
                  <a:ext uri="{0D108BD9-81ED-4DB2-BD59-A6C34878D82A}">
                    <a16:rowId xmlns:a16="http://schemas.microsoft.com/office/drawing/2014/main" val="1658180263"/>
                  </a:ext>
                </a:extLst>
              </a:tr>
              <a:tr h="583110">
                <a:tc>
                  <a:txBody>
                    <a:bodyPr/>
                    <a:lstStyle/>
                    <a:p>
                      <a:pPr>
                        <a:lnSpc>
                          <a:spcPct val="107000"/>
                        </a:lnSpc>
                      </a:pPr>
                      <a:endParaRPr lang="es-PE" sz="1800">
                        <a:effectLst/>
                        <a:latin typeface="Calibri" panose="020F0502020204030204" pitchFamily="34" charset="0"/>
                        <a:cs typeface="Times New Roman" panose="02020603050405020304" pitchFamily="18" charset="0"/>
                      </a:endParaRPr>
                    </a:p>
                  </a:txBody>
                  <a:tcPr>
                    <a:lnL w="12700" cap="flat" cmpd="sng" algn="ctr">
                      <a:solidFill>
                        <a:srgbClr val="865640"/>
                      </a:solidFill>
                      <a:prstDash val="solid"/>
                      <a:round/>
                      <a:headEnd type="none" w="med" len="med"/>
                      <a:tailEnd type="none" w="med" len="med"/>
                    </a:lnL>
                    <a:lnR w="12700" cap="flat" cmpd="sng" algn="ctr">
                      <a:solidFill>
                        <a:srgbClr val="865640"/>
                      </a:solidFill>
                      <a:prstDash val="solid"/>
                      <a:round/>
                      <a:headEnd type="none" w="med" len="med"/>
                      <a:tailEnd type="none" w="med" len="med"/>
                    </a:lnR>
                    <a:lnT w="12700" cap="flat" cmpd="sng" algn="ctr">
                      <a:solidFill>
                        <a:srgbClr val="865640"/>
                      </a:solidFill>
                      <a:prstDash val="solid"/>
                      <a:round/>
                      <a:headEnd type="none" w="med" len="med"/>
                      <a:tailEnd type="none" w="med" len="med"/>
                    </a:lnT>
                    <a:lnB w="12700" cap="flat" cmpd="sng" algn="ctr">
                      <a:solidFill>
                        <a:srgbClr val="865640"/>
                      </a:solidFill>
                      <a:prstDash val="solid"/>
                      <a:round/>
                      <a:headEnd type="none" w="med" len="med"/>
                      <a:tailEnd type="none" w="med" len="med"/>
                    </a:lnB>
                  </a:tcPr>
                </a:tc>
                <a:tc>
                  <a:txBody>
                    <a:bodyPr/>
                    <a:lstStyle/>
                    <a:p>
                      <a:pPr>
                        <a:lnSpc>
                          <a:spcPct val="107000"/>
                        </a:lnSpc>
                      </a:pPr>
                      <a:endParaRPr lang="es-PE" sz="1800">
                        <a:effectLst/>
                        <a:latin typeface="Calibri" panose="020F0502020204030204" pitchFamily="34" charset="0"/>
                        <a:cs typeface="Times New Roman" panose="02020603050405020304" pitchFamily="18" charset="0"/>
                      </a:endParaRPr>
                    </a:p>
                  </a:txBody>
                  <a:tcPr>
                    <a:lnL w="12700" cap="flat" cmpd="sng" algn="ctr">
                      <a:solidFill>
                        <a:srgbClr val="865640"/>
                      </a:solidFill>
                      <a:prstDash val="solid"/>
                      <a:round/>
                      <a:headEnd type="none" w="med" len="med"/>
                      <a:tailEnd type="none" w="med" len="med"/>
                    </a:lnL>
                    <a:lnR w="12700" cap="flat" cmpd="sng" algn="ctr">
                      <a:solidFill>
                        <a:srgbClr val="865640"/>
                      </a:solidFill>
                      <a:prstDash val="solid"/>
                      <a:round/>
                      <a:headEnd type="none" w="med" len="med"/>
                      <a:tailEnd type="none" w="med" len="med"/>
                    </a:lnR>
                    <a:lnT w="12700" cap="flat" cmpd="sng" algn="ctr">
                      <a:solidFill>
                        <a:srgbClr val="865640"/>
                      </a:solidFill>
                      <a:prstDash val="solid"/>
                      <a:round/>
                      <a:headEnd type="none" w="med" len="med"/>
                      <a:tailEnd type="none" w="med" len="med"/>
                    </a:lnT>
                    <a:lnB w="12700" cap="flat" cmpd="sng" algn="ctr">
                      <a:solidFill>
                        <a:srgbClr val="865640"/>
                      </a:solidFill>
                      <a:prstDash val="solid"/>
                      <a:round/>
                      <a:headEnd type="none" w="med" len="med"/>
                      <a:tailEnd type="none" w="med" len="med"/>
                    </a:lnB>
                  </a:tcPr>
                </a:tc>
                <a:tc>
                  <a:txBody>
                    <a:bodyPr/>
                    <a:lstStyle/>
                    <a:p>
                      <a:pPr>
                        <a:lnSpc>
                          <a:spcPct val="107000"/>
                        </a:lnSpc>
                      </a:pPr>
                      <a:endParaRPr lang="es-PE" sz="1800">
                        <a:effectLst/>
                        <a:latin typeface="Calibri" panose="020F0502020204030204" pitchFamily="34" charset="0"/>
                        <a:cs typeface="Times New Roman" panose="02020603050405020304" pitchFamily="18" charset="0"/>
                      </a:endParaRPr>
                    </a:p>
                  </a:txBody>
                  <a:tcPr>
                    <a:lnL w="12700" cap="flat" cmpd="sng" algn="ctr">
                      <a:solidFill>
                        <a:srgbClr val="865640"/>
                      </a:solidFill>
                      <a:prstDash val="solid"/>
                      <a:round/>
                      <a:headEnd type="none" w="med" len="med"/>
                      <a:tailEnd type="none" w="med" len="med"/>
                    </a:lnL>
                    <a:lnR w="12700" cap="flat" cmpd="sng" algn="ctr">
                      <a:solidFill>
                        <a:srgbClr val="865640"/>
                      </a:solidFill>
                      <a:prstDash val="solid"/>
                      <a:round/>
                      <a:headEnd type="none" w="med" len="med"/>
                      <a:tailEnd type="none" w="med" len="med"/>
                    </a:lnR>
                    <a:lnT w="12700" cap="flat" cmpd="sng" algn="ctr">
                      <a:solidFill>
                        <a:srgbClr val="865640"/>
                      </a:solidFill>
                      <a:prstDash val="solid"/>
                      <a:round/>
                      <a:headEnd type="none" w="med" len="med"/>
                      <a:tailEnd type="none" w="med" len="med"/>
                    </a:lnT>
                    <a:lnB w="12700" cap="flat" cmpd="sng" algn="ctr">
                      <a:solidFill>
                        <a:srgbClr val="865640"/>
                      </a:solidFill>
                      <a:prstDash val="solid"/>
                      <a:round/>
                      <a:headEnd type="none" w="med" len="med"/>
                      <a:tailEnd type="none" w="med" len="med"/>
                    </a:lnB>
                  </a:tcPr>
                </a:tc>
                <a:tc>
                  <a:txBody>
                    <a:bodyPr/>
                    <a:lstStyle/>
                    <a:p>
                      <a:pPr>
                        <a:lnSpc>
                          <a:spcPct val="107000"/>
                        </a:lnSpc>
                      </a:pPr>
                      <a:endParaRPr lang="es-PE" sz="1800">
                        <a:effectLst/>
                        <a:latin typeface="Calibri" panose="020F0502020204030204" pitchFamily="34" charset="0"/>
                        <a:cs typeface="Times New Roman" panose="02020603050405020304" pitchFamily="18" charset="0"/>
                      </a:endParaRPr>
                    </a:p>
                  </a:txBody>
                  <a:tcPr>
                    <a:lnL w="12700" cap="flat" cmpd="sng" algn="ctr">
                      <a:solidFill>
                        <a:srgbClr val="865640"/>
                      </a:solidFill>
                      <a:prstDash val="solid"/>
                      <a:round/>
                      <a:headEnd type="none" w="med" len="med"/>
                      <a:tailEnd type="none" w="med" len="med"/>
                    </a:lnL>
                    <a:lnR w="12700" cap="flat" cmpd="sng" algn="ctr">
                      <a:solidFill>
                        <a:srgbClr val="865640"/>
                      </a:solidFill>
                      <a:prstDash val="solid"/>
                      <a:round/>
                      <a:headEnd type="none" w="med" len="med"/>
                      <a:tailEnd type="none" w="med" len="med"/>
                    </a:lnR>
                    <a:lnT w="12700" cap="flat" cmpd="sng" algn="ctr">
                      <a:solidFill>
                        <a:srgbClr val="865640"/>
                      </a:solidFill>
                      <a:prstDash val="solid"/>
                      <a:round/>
                      <a:headEnd type="none" w="med" len="med"/>
                      <a:tailEnd type="none" w="med" len="med"/>
                    </a:lnT>
                    <a:lnB w="12700" cap="flat" cmpd="sng" algn="ctr">
                      <a:solidFill>
                        <a:srgbClr val="865640"/>
                      </a:solidFill>
                      <a:prstDash val="solid"/>
                      <a:round/>
                      <a:headEnd type="none" w="med" len="med"/>
                      <a:tailEnd type="none" w="med" len="med"/>
                    </a:lnB>
                  </a:tcPr>
                </a:tc>
                <a:tc>
                  <a:txBody>
                    <a:bodyPr/>
                    <a:lstStyle/>
                    <a:p>
                      <a:pPr>
                        <a:lnSpc>
                          <a:spcPct val="107000"/>
                        </a:lnSpc>
                      </a:pPr>
                      <a:endParaRPr lang="es-PE" sz="1800">
                        <a:effectLst/>
                        <a:latin typeface="Calibri" panose="020F0502020204030204" pitchFamily="34" charset="0"/>
                        <a:cs typeface="Times New Roman" panose="02020603050405020304" pitchFamily="18" charset="0"/>
                      </a:endParaRPr>
                    </a:p>
                  </a:txBody>
                  <a:tcPr>
                    <a:lnL w="12700" cap="flat" cmpd="sng" algn="ctr">
                      <a:solidFill>
                        <a:srgbClr val="865640"/>
                      </a:solidFill>
                      <a:prstDash val="solid"/>
                      <a:round/>
                      <a:headEnd type="none" w="med" len="med"/>
                      <a:tailEnd type="none" w="med" len="med"/>
                    </a:lnL>
                    <a:lnR w="12700" cap="flat" cmpd="sng" algn="ctr">
                      <a:solidFill>
                        <a:srgbClr val="865640"/>
                      </a:solidFill>
                      <a:prstDash val="solid"/>
                      <a:round/>
                      <a:headEnd type="none" w="med" len="med"/>
                      <a:tailEnd type="none" w="med" len="med"/>
                    </a:lnR>
                    <a:lnT w="12700" cap="flat" cmpd="sng" algn="ctr">
                      <a:solidFill>
                        <a:srgbClr val="865640"/>
                      </a:solidFill>
                      <a:prstDash val="solid"/>
                      <a:round/>
                      <a:headEnd type="none" w="med" len="med"/>
                      <a:tailEnd type="none" w="med" len="med"/>
                    </a:lnT>
                    <a:lnB w="12700" cap="flat" cmpd="sng" algn="ctr">
                      <a:solidFill>
                        <a:srgbClr val="865640"/>
                      </a:solidFill>
                      <a:prstDash val="solid"/>
                      <a:round/>
                      <a:headEnd type="none" w="med" len="med"/>
                      <a:tailEnd type="none" w="med" len="med"/>
                    </a:lnB>
                  </a:tcPr>
                </a:tc>
                <a:tc>
                  <a:txBody>
                    <a:bodyPr/>
                    <a:lstStyle/>
                    <a:p>
                      <a:pPr>
                        <a:lnSpc>
                          <a:spcPct val="107000"/>
                        </a:lnSpc>
                      </a:pPr>
                      <a:endParaRPr lang="es-PE" sz="1800">
                        <a:effectLst/>
                        <a:latin typeface="Calibri" panose="020F0502020204030204" pitchFamily="34" charset="0"/>
                        <a:cs typeface="Times New Roman" panose="02020603050405020304" pitchFamily="18" charset="0"/>
                      </a:endParaRPr>
                    </a:p>
                  </a:txBody>
                  <a:tcPr>
                    <a:lnL w="12700" cap="flat" cmpd="sng" algn="ctr">
                      <a:solidFill>
                        <a:srgbClr val="865640"/>
                      </a:solidFill>
                      <a:prstDash val="solid"/>
                      <a:round/>
                      <a:headEnd type="none" w="med" len="med"/>
                      <a:tailEnd type="none" w="med" len="med"/>
                    </a:lnL>
                    <a:lnR w="12700" cap="flat" cmpd="sng" algn="ctr">
                      <a:solidFill>
                        <a:srgbClr val="865640"/>
                      </a:solidFill>
                      <a:prstDash val="solid"/>
                      <a:round/>
                      <a:headEnd type="none" w="med" len="med"/>
                      <a:tailEnd type="none" w="med" len="med"/>
                    </a:lnR>
                    <a:lnT w="12700" cap="flat" cmpd="sng" algn="ctr">
                      <a:solidFill>
                        <a:srgbClr val="865640"/>
                      </a:solidFill>
                      <a:prstDash val="solid"/>
                      <a:round/>
                      <a:headEnd type="none" w="med" len="med"/>
                      <a:tailEnd type="none" w="med" len="med"/>
                    </a:lnT>
                    <a:lnB w="12700" cap="flat" cmpd="sng" algn="ctr">
                      <a:solidFill>
                        <a:srgbClr val="865640"/>
                      </a:solidFill>
                      <a:prstDash val="solid"/>
                      <a:round/>
                      <a:headEnd type="none" w="med" len="med"/>
                      <a:tailEnd type="none" w="med" len="med"/>
                    </a:lnB>
                  </a:tcPr>
                </a:tc>
                <a:tc>
                  <a:txBody>
                    <a:bodyPr/>
                    <a:lstStyle/>
                    <a:p>
                      <a:pPr>
                        <a:lnSpc>
                          <a:spcPct val="107000"/>
                        </a:lnSpc>
                      </a:pPr>
                      <a:endParaRPr lang="es-PE" sz="1800" dirty="0">
                        <a:effectLst/>
                        <a:latin typeface="Calibri" panose="020F0502020204030204" pitchFamily="34" charset="0"/>
                        <a:cs typeface="Times New Roman" panose="02020603050405020304" pitchFamily="18" charset="0"/>
                      </a:endParaRPr>
                    </a:p>
                  </a:txBody>
                  <a:tcPr>
                    <a:lnL w="12700" cap="flat" cmpd="sng" algn="ctr">
                      <a:solidFill>
                        <a:srgbClr val="865640"/>
                      </a:solidFill>
                      <a:prstDash val="solid"/>
                      <a:round/>
                      <a:headEnd type="none" w="med" len="med"/>
                      <a:tailEnd type="none" w="med" len="med"/>
                    </a:lnL>
                    <a:lnR w="12700" cap="flat" cmpd="sng" algn="ctr">
                      <a:solidFill>
                        <a:srgbClr val="865640"/>
                      </a:solidFill>
                      <a:prstDash val="solid"/>
                      <a:round/>
                      <a:headEnd type="none" w="med" len="med"/>
                      <a:tailEnd type="none" w="med" len="med"/>
                    </a:lnR>
                    <a:lnT w="12700" cap="flat" cmpd="sng" algn="ctr">
                      <a:solidFill>
                        <a:srgbClr val="865640"/>
                      </a:solidFill>
                      <a:prstDash val="solid"/>
                      <a:round/>
                      <a:headEnd type="none" w="med" len="med"/>
                      <a:tailEnd type="none" w="med" len="med"/>
                    </a:lnT>
                    <a:lnB w="12700" cap="flat" cmpd="sng" algn="ctr">
                      <a:solidFill>
                        <a:srgbClr val="865640"/>
                      </a:solidFill>
                      <a:prstDash val="solid"/>
                      <a:round/>
                      <a:headEnd type="none" w="med" len="med"/>
                      <a:tailEnd type="none" w="med" len="med"/>
                    </a:lnB>
                  </a:tcPr>
                </a:tc>
                <a:extLst>
                  <a:ext uri="{0D108BD9-81ED-4DB2-BD59-A6C34878D82A}">
                    <a16:rowId xmlns:a16="http://schemas.microsoft.com/office/drawing/2014/main" val="2679599915"/>
                  </a:ext>
                </a:extLst>
              </a:tr>
            </a:tbl>
          </a:graphicData>
        </a:graphic>
      </p:graphicFrame>
    </p:spTree>
    <p:extLst>
      <p:ext uri="{BB962C8B-B14F-4D97-AF65-F5344CB8AC3E}">
        <p14:creationId xmlns:p14="http://schemas.microsoft.com/office/powerpoint/2010/main" val="611174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lh6.googleusercontent.com/7qFl5mFbENHtjv-QwQuN-DmR0Yf-PGofQBzzro5Rst6BGFowQaHPWzmvdcvyo4nA9IMP3XvS_qvYpAeiAX2lDcT2dDS66IciY7r8GsS2VLuds3Hc5RCPGVIfW1ErknIj6neGcLw"/>
          <p:cNvPicPr>
            <a:picLocks noChangeAspect="1" noChangeArrowheads="1"/>
          </p:cNvPicPr>
          <p:nvPr/>
        </p:nvPicPr>
        <p:blipFill rotWithShape="1">
          <a:blip r:embed="rId2">
            <a:extLst>
              <a:ext uri="{28A0092B-C50C-407E-A947-70E740481C1C}">
                <a14:useLocalDpi xmlns:a14="http://schemas.microsoft.com/office/drawing/2010/main" val="0"/>
              </a:ext>
            </a:extLst>
          </a:blip>
          <a:srcRect l="12081" r="82329"/>
          <a:stretch/>
        </p:blipFill>
        <p:spPr bwMode="auto">
          <a:xfrm>
            <a:off x="0" y="1"/>
            <a:ext cx="96715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lh6.googleusercontent.com/7qFl5mFbENHtjv-QwQuN-DmR0Yf-PGofQBzzro5Rst6BGFowQaHPWzmvdcvyo4nA9IMP3XvS_qvYpAeiAX2lDcT2dDS66IciY7r8GsS2VLuds3Hc5RCPGVIfW1ErknIj6neGcLw"/>
          <p:cNvPicPr>
            <a:picLocks noChangeAspect="1" noChangeArrowheads="1"/>
          </p:cNvPicPr>
          <p:nvPr/>
        </p:nvPicPr>
        <p:blipFill rotWithShape="1">
          <a:blip r:embed="rId2">
            <a:extLst>
              <a:ext uri="{28A0092B-C50C-407E-A947-70E740481C1C}">
                <a14:useLocalDpi xmlns:a14="http://schemas.microsoft.com/office/drawing/2010/main" val="0"/>
              </a:ext>
            </a:extLst>
          </a:blip>
          <a:srcRect l="12081" r="82329"/>
          <a:stretch/>
        </p:blipFill>
        <p:spPr bwMode="auto">
          <a:xfrm>
            <a:off x="11224847" y="-518746"/>
            <a:ext cx="96715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a:extLst>
              <a:ext uri="{FF2B5EF4-FFF2-40B4-BE49-F238E27FC236}">
                <a16:creationId xmlns:a16="http://schemas.microsoft.com/office/drawing/2014/main" id="{28EE697B-C02A-454A-862E-FDB9DFD6E305}"/>
              </a:ext>
            </a:extLst>
          </p:cNvPr>
          <p:cNvPicPr>
            <a:picLocks noChangeAspect="1"/>
          </p:cNvPicPr>
          <p:nvPr/>
        </p:nvPicPr>
        <p:blipFill rotWithShape="1">
          <a:blip r:embed="rId3"/>
          <a:srcRect l="6636" t="28570" r="5707" b="8171"/>
          <a:stretch/>
        </p:blipFill>
        <p:spPr>
          <a:xfrm>
            <a:off x="967153" y="371475"/>
            <a:ext cx="10186622" cy="4867276"/>
          </a:xfrm>
          <a:prstGeom prst="rect">
            <a:avLst/>
          </a:prstGeom>
        </p:spPr>
      </p:pic>
      <p:sp>
        <p:nvSpPr>
          <p:cNvPr id="4" name="CuadroTexto 3">
            <a:extLst>
              <a:ext uri="{FF2B5EF4-FFF2-40B4-BE49-F238E27FC236}">
                <a16:creationId xmlns:a16="http://schemas.microsoft.com/office/drawing/2014/main" id="{0600F67C-899A-4F55-BC57-EC025E70086A}"/>
              </a:ext>
            </a:extLst>
          </p:cNvPr>
          <p:cNvSpPr txBox="1"/>
          <p:nvPr/>
        </p:nvSpPr>
        <p:spPr>
          <a:xfrm>
            <a:off x="1695450" y="5494378"/>
            <a:ext cx="8391525" cy="369332"/>
          </a:xfrm>
          <a:prstGeom prst="rect">
            <a:avLst/>
          </a:prstGeom>
          <a:noFill/>
        </p:spPr>
        <p:txBody>
          <a:bodyPr wrap="square" rtlCol="0">
            <a:spAutoFit/>
          </a:bodyPr>
          <a:lstStyle/>
          <a:p>
            <a:r>
              <a:rPr lang="es-PE" dirty="0">
                <a:hlinkClick r:id="rId4" action="ppaction://hlinkfile"/>
              </a:rPr>
              <a:t>planificacion-anual-primer-grado.docx</a:t>
            </a:r>
            <a:endParaRPr lang="es-PE" dirty="0"/>
          </a:p>
        </p:txBody>
      </p:sp>
    </p:spTree>
    <p:extLst>
      <p:ext uri="{BB962C8B-B14F-4D97-AF65-F5344CB8AC3E}">
        <p14:creationId xmlns:p14="http://schemas.microsoft.com/office/powerpoint/2010/main" val="1147322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lh6.googleusercontent.com/7qFl5mFbENHtjv-QwQuN-DmR0Yf-PGofQBzzro5Rst6BGFowQaHPWzmvdcvyo4nA9IMP3XvS_qvYpAeiAX2lDcT2dDS66IciY7r8GsS2VLuds3Hc5RCPGVIfW1ErknIj6neGcLw"/>
          <p:cNvPicPr>
            <a:picLocks noChangeAspect="1" noChangeArrowheads="1"/>
          </p:cNvPicPr>
          <p:nvPr/>
        </p:nvPicPr>
        <p:blipFill rotWithShape="1">
          <a:blip r:embed="rId2">
            <a:extLst>
              <a:ext uri="{28A0092B-C50C-407E-A947-70E740481C1C}">
                <a14:useLocalDpi xmlns:a14="http://schemas.microsoft.com/office/drawing/2010/main" val="0"/>
              </a:ext>
            </a:extLst>
          </a:blip>
          <a:srcRect l="12081" r="82329"/>
          <a:stretch/>
        </p:blipFill>
        <p:spPr bwMode="auto">
          <a:xfrm>
            <a:off x="0" y="1"/>
            <a:ext cx="96715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lh6.googleusercontent.com/7qFl5mFbENHtjv-QwQuN-DmR0Yf-PGofQBzzro5Rst6BGFowQaHPWzmvdcvyo4nA9IMP3XvS_qvYpAeiAX2lDcT2dDS66IciY7r8GsS2VLuds3Hc5RCPGVIfW1ErknIj6neGcLw"/>
          <p:cNvPicPr>
            <a:picLocks noChangeAspect="1" noChangeArrowheads="1"/>
          </p:cNvPicPr>
          <p:nvPr/>
        </p:nvPicPr>
        <p:blipFill rotWithShape="1">
          <a:blip r:embed="rId2">
            <a:extLst>
              <a:ext uri="{28A0092B-C50C-407E-A947-70E740481C1C}">
                <a14:useLocalDpi xmlns:a14="http://schemas.microsoft.com/office/drawing/2010/main" val="0"/>
              </a:ext>
            </a:extLst>
          </a:blip>
          <a:srcRect l="12081" r="82329"/>
          <a:stretch/>
        </p:blipFill>
        <p:spPr bwMode="auto">
          <a:xfrm>
            <a:off x="11224847" y="-518746"/>
            <a:ext cx="967153"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46A00DBE-D676-492E-A0E9-15F4C6C67E3B}"/>
              </a:ext>
            </a:extLst>
          </p:cNvPr>
          <p:cNvSpPr txBox="1"/>
          <p:nvPr/>
        </p:nvSpPr>
        <p:spPr>
          <a:xfrm>
            <a:off x="1847849" y="518746"/>
            <a:ext cx="8991600" cy="707886"/>
          </a:xfrm>
          <a:prstGeom prst="rect">
            <a:avLst/>
          </a:prstGeom>
          <a:noFill/>
        </p:spPr>
        <p:txBody>
          <a:bodyPr wrap="square">
            <a:spAutoFit/>
          </a:bodyPr>
          <a:lstStyle/>
          <a:p>
            <a:pPr algn="ctr"/>
            <a:r>
              <a:rPr lang="es-ES" sz="2000" b="1" dirty="0">
                <a:solidFill>
                  <a:srgbClr val="FF0000"/>
                </a:solidFill>
                <a:latin typeface="Arial Black" panose="020B0A04020102020204" pitchFamily="34" charset="0"/>
              </a:rPr>
              <a:t>Elementos básicos a considerar en el proceso de planificación de la unidad didáctica </a:t>
            </a:r>
            <a:endParaRPr lang="es-PE" sz="2000" b="1" dirty="0">
              <a:solidFill>
                <a:srgbClr val="FF0000"/>
              </a:solidFill>
              <a:latin typeface="Arial Black" panose="020B0A04020102020204" pitchFamily="34" charset="0"/>
            </a:endParaRPr>
          </a:p>
        </p:txBody>
      </p:sp>
      <p:pic>
        <p:nvPicPr>
          <p:cNvPr id="9" name="Imagen 8">
            <a:extLst>
              <a:ext uri="{FF2B5EF4-FFF2-40B4-BE49-F238E27FC236}">
                <a16:creationId xmlns:a16="http://schemas.microsoft.com/office/drawing/2014/main" id="{CD8C874C-8830-428F-9FFC-B9776099FF5D}"/>
              </a:ext>
            </a:extLst>
          </p:cNvPr>
          <p:cNvPicPr>
            <a:picLocks noChangeAspect="1"/>
          </p:cNvPicPr>
          <p:nvPr/>
        </p:nvPicPr>
        <p:blipFill>
          <a:blip r:embed="rId3"/>
          <a:stretch>
            <a:fillRect/>
          </a:stretch>
        </p:blipFill>
        <p:spPr>
          <a:xfrm>
            <a:off x="967153" y="1485900"/>
            <a:ext cx="10186621" cy="4853354"/>
          </a:xfrm>
          <a:prstGeom prst="rect">
            <a:avLst/>
          </a:prstGeom>
        </p:spPr>
      </p:pic>
    </p:spTree>
    <p:extLst>
      <p:ext uri="{BB962C8B-B14F-4D97-AF65-F5344CB8AC3E}">
        <p14:creationId xmlns:p14="http://schemas.microsoft.com/office/powerpoint/2010/main" val="2717923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lh6.googleusercontent.com/7qFl5mFbENHtjv-QwQuN-DmR0Yf-PGofQBzzro5Rst6BGFowQaHPWzmvdcvyo4nA9IMP3XvS_qvYpAeiAX2lDcT2dDS66IciY7r8GsS2VLuds3Hc5RCPGVIfW1ErknIj6neGcLw"/>
          <p:cNvPicPr>
            <a:picLocks noChangeAspect="1" noChangeArrowheads="1"/>
          </p:cNvPicPr>
          <p:nvPr/>
        </p:nvPicPr>
        <p:blipFill rotWithShape="1">
          <a:blip r:embed="rId2">
            <a:extLst>
              <a:ext uri="{28A0092B-C50C-407E-A947-70E740481C1C}">
                <a14:useLocalDpi xmlns:a14="http://schemas.microsoft.com/office/drawing/2010/main" val="0"/>
              </a:ext>
            </a:extLst>
          </a:blip>
          <a:srcRect l="12081" r="82329"/>
          <a:stretch/>
        </p:blipFill>
        <p:spPr bwMode="auto">
          <a:xfrm>
            <a:off x="0" y="1"/>
            <a:ext cx="96715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lh6.googleusercontent.com/7qFl5mFbENHtjv-QwQuN-DmR0Yf-PGofQBzzro5Rst6BGFowQaHPWzmvdcvyo4nA9IMP3XvS_qvYpAeiAX2lDcT2dDS66IciY7r8GsS2VLuds3Hc5RCPGVIfW1ErknIj6neGcLw"/>
          <p:cNvPicPr>
            <a:picLocks noChangeAspect="1" noChangeArrowheads="1"/>
          </p:cNvPicPr>
          <p:nvPr/>
        </p:nvPicPr>
        <p:blipFill rotWithShape="1">
          <a:blip r:embed="rId2">
            <a:extLst>
              <a:ext uri="{28A0092B-C50C-407E-A947-70E740481C1C}">
                <a14:useLocalDpi xmlns:a14="http://schemas.microsoft.com/office/drawing/2010/main" val="0"/>
              </a:ext>
            </a:extLst>
          </a:blip>
          <a:srcRect l="12081" r="82329"/>
          <a:stretch/>
        </p:blipFill>
        <p:spPr bwMode="auto">
          <a:xfrm>
            <a:off x="11224847" y="-518746"/>
            <a:ext cx="967153"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46A00DBE-D676-492E-A0E9-15F4C6C67E3B}"/>
              </a:ext>
            </a:extLst>
          </p:cNvPr>
          <p:cNvSpPr txBox="1"/>
          <p:nvPr/>
        </p:nvSpPr>
        <p:spPr>
          <a:xfrm>
            <a:off x="1847849" y="518746"/>
            <a:ext cx="8991600" cy="707886"/>
          </a:xfrm>
          <a:prstGeom prst="rect">
            <a:avLst/>
          </a:prstGeom>
          <a:noFill/>
        </p:spPr>
        <p:txBody>
          <a:bodyPr wrap="square">
            <a:spAutoFit/>
          </a:bodyPr>
          <a:lstStyle/>
          <a:p>
            <a:pPr algn="ctr"/>
            <a:r>
              <a:rPr lang="es-ES" sz="2000" dirty="0">
                <a:solidFill>
                  <a:srgbClr val="FF0000"/>
                </a:solidFill>
                <a:latin typeface="Arial Black" panose="020B0A04020102020204" pitchFamily="34" charset="0"/>
              </a:rPr>
              <a:t>¿QUÉ CONSIDERAR Y CÓMO REALIZAR EL PROCESO DE LA PLANIFICACIÓN DE SESIONES DE APRENDIZAJE?</a:t>
            </a:r>
            <a:endParaRPr lang="es-PE" sz="2000" b="1" dirty="0">
              <a:solidFill>
                <a:srgbClr val="FF0000"/>
              </a:solidFill>
              <a:latin typeface="Arial Black" panose="020B0A04020102020204" pitchFamily="34" charset="0"/>
            </a:endParaRPr>
          </a:p>
        </p:txBody>
      </p:sp>
      <p:pic>
        <p:nvPicPr>
          <p:cNvPr id="3" name="Imagen 2">
            <a:extLst>
              <a:ext uri="{FF2B5EF4-FFF2-40B4-BE49-F238E27FC236}">
                <a16:creationId xmlns:a16="http://schemas.microsoft.com/office/drawing/2014/main" id="{91E0DAE9-1CBA-4592-AB28-ECB11AF4F769}"/>
              </a:ext>
            </a:extLst>
          </p:cNvPr>
          <p:cNvPicPr>
            <a:picLocks noChangeAspect="1"/>
          </p:cNvPicPr>
          <p:nvPr/>
        </p:nvPicPr>
        <p:blipFill>
          <a:blip r:embed="rId3"/>
          <a:stretch>
            <a:fillRect/>
          </a:stretch>
        </p:blipFill>
        <p:spPr>
          <a:xfrm>
            <a:off x="1009650" y="1547812"/>
            <a:ext cx="10134600" cy="4691063"/>
          </a:xfrm>
          <a:prstGeom prst="rect">
            <a:avLst/>
          </a:prstGeom>
        </p:spPr>
      </p:pic>
    </p:spTree>
    <p:extLst>
      <p:ext uri="{BB962C8B-B14F-4D97-AF65-F5344CB8AC3E}">
        <p14:creationId xmlns:p14="http://schemas.microsoft.com/office/powerpoint/2010/main" val="2810189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lh6.googleusercontent.com/7qFl5mFbENHtjv-QwQuN-DmR0Yf-PGofQBzzro5Rst6BGFowQaHPWzmvdcvyo4nA9IMP3XvS_qvYpAeiAX2lDcT2dDS66IciY7r8GsS2VLuds3Hc5RCPGVIfW1ErknIj6neGcLw"/>
          <p:cNvPicPr>
            <a:picLocks noChangeAspect="1" noChangeArrowheads="1"/>
          </p:cNvPicPr>
          <p:nvPr/>
        </p:nvPicPr>
        <p:blipFill rotWithShape="1">
          <a:blip r:embed="rId2">
            <a:extLst>
              <a:ext uri="{28A0092B-C50C-407E-A947-70E740481C1C}">
                <a14:useLocalDpi xmlns:a14="http://schemas.microsoft.com/office/drawing/2010/main" val="0"/>
              </a:ext>
            </a:extLst>
          </a:blip>
          <a:srcRect l="12081" r="82329"/>
          <a:stretch/>
        </p:blipFill>
        <p:spPr bwMode="auto">
          <a:xfrm>
            <a:off x="0" y="1"/>
            <a:ext cx="96715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lh6.googleusercontent.com/7qFl5mFbENHtjv-QwQuN-DmR0Yf-PGofQBzzro5Rst6BGFowQaHPWzmvdcvyo4nA9IMP3XvS_qvYpAeiAX2lDcT2dDS66IciY7r8GsS2VLuds3Hc5RCPGVIfW1ErknIj6neGcLw"/>
          <p:cNvPicPr>
            <a:picLocks noChangeAspect="1" noChangeArrowheads="1"/>
          </p:cNvPicPr>
          <p:nvPr/>
        </p:nvPicPr>
        <p:blipFill rotWithShape="1">
          <a:blip r:embed="rId2">
            <a:extLst>
              <a:ext uri="{28A0092B-C50C-407E-A947-70E740481C1C}">
                <a14:useLocalDpi xmlns:a14="http://schemas.microsoft.com/office/drawing/2010/main" val="0"/>
              </a:ext>
            </a:extLst>
          </a:blip>
          <a:srcRect l="12081" r="82329"/>
          <a:stretch/>
        </p:blipFill>
        <p:spPr bwMode="auto">
          <a:xfrm>
            <a:off x="11218985" y="0"/>
            <a:ext cx="96715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37624250-C8CB-4987-A6BD-238CE00A27E4}"/>
              </a:ext>
            </a:extLst>
          </p:cNvPr>
          <p:cNvPicPr>
            <a:picLocks noChangeAspect="1"/>
          </p:cNvPicPr>
          <p:nvPr/>
        </p:nvPicPr>
        <p:blipFill>
          <a:blip r:embed="rId3"/>
          <a:stretch>
            <a:fillRect/>
          </a:stretch>
        </p:blipFill>
        <p:spPr>
          <a:xfrm>
            <a:off x="967153" y="476250"/>
            <a:ext cx="10251832" cy="5781675"/>
          </a:xfrm>
          <a:prstGeom prst="rect">
            <a:avLst/>
          </a:prstGeom>
        </p:spPr>
      </p:pic>
    </p:spTree>
    <p:extLst>
      <p:ext uri="{BB962C8B-B14F-4D97-AF65-F5344CB8AC3E}">
        <p14:creationId xmlns:p14="http://schemas.microsoft.com/office/powerpoint/2010/main" val="3943721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b="1" dirty="0">
                <a:solidFill>
                  <a:srgbClr val="FF0000"/>
                </a:solidFill>
              </a:rPr>
              <a:t>SABERES PREVIOS</a:t>
            </a:r>
          </a:p>
        </p:txBody>
      </p:sp>
      <p:sp>
        <p:nvSpPr>
          <p:cNvPr id="3" name="Marcador de contenido 2"/>
          <p:cNvSpPr>
            <a:spLocks noGrp="1"/>
          </p:cNvSpPr>
          <p:nvPr>
            <p:ph idx="1"/>
          </p:nvPr>
        </p:nvSpPr>
        <p:spPr>
          <a:xfrm>
            <a:off x="1327638" y="1825625"/>
            <a:ext cx="10026162" cy="4351338"/>
          </a:xfrm>
        </p:spPr>
        <p:txBody>
          <a:bodyPr>
            <a:normAutofit/>
          </a:bodyPr>
          <a:lstStyle/>
          <a:p>
            <a:pPr marL="0" indent="0">
              <a:buNone/>
            </a:pPr>
            <a:r>
              <a:rPr lang="en-US" sz="2800" dirty="0"/>
              <a:t>¿Qué </a:t>
            </a:r>
            <a:r>
              <a:rPr lang="en-US" sz="2800" dirty="0" err="1"/>
              <a:t>entendemos</a:t>
            </a:r>
            <a:r>
              <a:rPr lang="en-US" sz="2800" dirty="0"/>
              <a:t> por planification curricular anual?</a:t>
            </a:r>
          </a:p>
          <a:p>
            <a:pPr marL="0" indent="0">
              <a:buNone/>
            </a:pPr>
            <a:r>
              <a:rPr lang="es-ES" sz="2800" dirty="0"/>
              <a:t>¿</a:t>
            </a:r>
            <a:r>
              <a:rPr lang="es-PE" sz="2800" dirty="0"/>
              <a:t>Cómo debemos hacer nuestra planificación en el contexto actual</a:t>
            </a:r>
            <a:r>
              <a:rPr lang="en-US" sz="2800" dirty="0"/>
              <a:t>?</a:t>
            </a:r>
          </a:p>
        </p:txBody>
      </p:sp>
      <p:pic>
        <p:nvPicPr>
          <p:cNvPr id="4" name="Picture 2" descr="https://lh6.googleusercontent.com/7qFl5mFbENHtjv-QwQuN-DmR0Yf-PGofQBzzro5Rst6BGFowQaHPWzmvdcvyo4nA9IMP3XvS_qvYpAeiAX2lDcT2dDS66IciY7r8GsS2VLuds3Hc5RCPGVIfW1ErknIj6neGcLw"/>
          <p:cNvPicPr>
            <a:picLocks noChangeAspect="1" noChangeArrowheads="1"/>
          </p:cNvPicPr>
          <p:nvPr/>
        </p:nvPicPr>
        <p:blipFill rotWithShape="1">
          <a:blip r:embed="rId2">
            <a:extLst>
              <a:ext uri="{28A0092B-C50C-407E-A947-70E740481C1C}">
                <a14:useLocalDpi xmlns:a14="http://schemas.microsoft.com/office/drawing/2010/main" val="0"/>
              </a:ext>
            </a:extLst>
          </a:blip>
          <a:srcRect l="12081" r="82329"/>
          <a:stretch/>
        </p:blipFill>
        <p:spPr bwMode="auto">
          <a:xfrm>
            <a:off x="0" y="1"/>
            <a:ext cx="96715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lh6.googleusercontent.com/7qFl5mFbENHtjv-QwQuN-DmR0Yf-PGofQBzzro5Rst6BGFowQaHPWzmvdcvyo4nA9IMP3XvS_qvYpAeiAX2lDcT2dDS66IciY7r8GsS2VLuds3Hc5RCPGVIfW1ErknIj6neGcLw"/>
          <p:cNvPicPr>
            <a:picLocks noChangeAspect="1" noChangeArrowheads="1"/>
          </p:cNvPicPr>
          <p:nvPr/>
        </p:nvPicPr>
        <p:blipFill rotWithShape="1">
          <a:blip r:embed="rId2">
            <a:extLst>
              <a:ext uri="{28A0092B-C50C-407E-A947-70E740481C1C}">
                <a14:useLocalDpi xmlns:a14="http://schemas.microsoft.com/office/drawing/2010/main" val="0"/>
              </a:ext>
            </a:extLst>
          </a:blip>
          <a:srcRect l="12081" r="82329"/>
          <a:stretch/>
        </p:blipFill>
        <p:spPr bwMode="auto">
          <a:xfrm>
            <a:off x="11339146" y="0"/>
            <a:ext cx="96715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5710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lh6.googleusercontent.com/7qFl5mFbENHtjv-QwQuN-DmR0Yf-PGofQBzzro5Rst6BGFowQaHPWzmvdcvyo4nA9IMP3XvS_qvYpAeiAX2lDcT2dDS66IciY7r8GsS2VLuds3Hc5RCPGVIfW1ErknIj6neGcLw"/>
          <p:cNvPicPr>
            <a:picLocks noChangeAspect="1" noChangeArrowheads="1"/>
          </p:cNvPicPr>
          <p:nvPr/>
        </p:nvPicPr>
        <p:blipFill rotWithShape="1">
          <a:blip r:embed="rId2">
            <a:extLst>
              <a:ext uri="{28A0092B-C50C-407E-A947-70E740481C1C}">
                <a14:useLocalDpi xmlns:a14="http://schemas.microsoft.com/office/drawing/2010/main" val="0"/>
              </a:ext>
            </a:extLst>
          </a:blip>
          <a:srcRect l="12081" r="82329"/>
          <a:stretch/>
        </p:blipFill>
        <p:spPr bwMode="auto">
          <a:xfrm>
            <a:off x="0" y="1"/>
            <a:ext cx="96715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lh6.googleusercontent.com/7qFl5mFbENHtjv-QwQuN-DmR0Yf-PGofQBzzro5Rst6BGFowQaHPWzmvdcvyo4nA9IMP3XvS_qvYpAeiAX2lDcT2dDS66IciY7r8GsS2VLuds3Hc5RCPGVIfW1ErknIj6neGcLw"/>
          <p:cNvPicPr>
            <a:picLocks noChangeAspect="1" noChangeArrowheads="1"/>
          </p:cNvPicPr>
          <p:nvPr/>
        </p:nvPicPr>
        <p:blipFill rotWithShape="1">
          <a:blip r:embed="rId2">
            <a:extLst>
              <a:ext uri="{28A0092B-C50C-407E-A947-70E740481C1C}">
                <a14:useLocalDpi xmlns:a14="http://schemas.microsoft.com/office/drawing/2010/main" val="0"/>
              </a:ext>
            </a:extLst>
          </a:blip>
          <a:srcRect l="12081" r="82329"/>
          <a:stretch/>
        </p:blipFill>
        <p:spPr bwMode="auto">
          <a:xfrm>
            <a:off x="11254155" y="0"/>
            <a:ext cx="967153"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53E07485-EBC4-4BB0-8015-CF52DCBE2363}"/>
              </a:ext>
            </a:extLst>
          </p:cNvPr>
          <p:cNvSpPr txBox="1"/>
          <p:nvPr/>
        </p:nvSpPr>
        <p:spPr>
          <a:xfrm>
            <a:off x="2955132" y="348734"/>
            <a:ext cx="6110286" cy="584775"/>
          </a:xfrm>
          <a:prstGeom prst="rect">
            <a:avLst/>
          </a:prstGeom>
          <a:noFill/>
        </p:spPr>
        <p:txBody>
          <a:bodyPr wrap="square">
            <a:spAutoFit/>
          </a:bodyPr>
          <a:lstStyle/>
          <a:p>
            <a:r>
              <a:rPr lang="es-PE" sz="3200" b="1" dirty="0">
                <a:solidFill>
                  <a:srgbClr val="FF0000"/>
                </a:solidFill>
                <a:latin typeface="Arial Black" panose="020B0A04020102020204" pitchFamily="34" charset="0"/>
              </a:rPr>
              <a:t>¿QUÉ ES PLANIFICAR?</a:t>
            </a:r>
          </a:p>
        </p:txBody>
      </p:sp>
      <p:sp>
        <p:nvSpPr>
          <p:cNvPr id="8" name="CuadroTexto 7">
            <a:extLst>
              <a:ext uri="{FF2B5EF4-FFF2-40B4-BE49-F238E27FC236}">
                <a16:creationId xmlns:a16="http://schemas.microsoft.com/office/drawing/2014/main" id="{A91E05A9-3FC9-406F-9241-EED477C496EC}"/>
              </a:ext>
            </a:extLst>
          </p:cNvPr>
          <p:cNvSpPr txBox="1"/>
          <p:nvPr/>
        </p:nvSpPr>
        <p:spPr>
          <a:xfrm>
            <a:off x="1067169" y="1817787"/>
            <a:ext cx="10158780" cy="4493538"/>
          </a:xfrm>
          <a:prstGeom prst="rect">
            <a:avLst/>
          </a:prstGeom>
          <a:noFill/>
        </p:spPr>
        <p:txBody>
          <a:bodyPr wrap="square">
            <a:spAutoFit/>
          </a:bodyPr>
          <a:lstStyle/>
          <a:p>
            <a:pPr marL="342900" indent="-342900" algn="just">
              <a:buFont typeface="Arial" panose="020B0604020202020204" pitchFamily="34" charset="0"/>
              <a:buChar char="•"/>
            </a:pPr>
            <a:r>
              <a:rPr lang="es-ES" sz="2200" dirty="0"/>
              <a:t>Planificar es el arte de imaginar y diseñar procesos para que los estudiantes aprendan.</a:t>
            </a:r>
          </a:p>
          <a:p>
            <a:pPr algn="just"/>
            <a:r>
              <a:rPr lang="es-ES" sz="2200" dirty="0"/>
              <a:t> </a:t>
            </a:r>
          </a:p>
          <a:p>
            <a:pPr marL="342900" indent="-342900" algn="just">
              <a:buFont typeface="Arial" panose="020B0604020202020204" pitchFamily="34" charset="0"/>
              <a:buChar char="•"/>
            </a:pPr>
            <a:r>
              <a:rPr lang="es-ES" sz="2200" dirty="0"/>
              <a:t>La planificación es una hipótesis de trabajo, no es rígida, se basa en un diagnóstico de las necesidades de aprendizaje. En su proceso de ejecución, es posible hacer cambios en función de la evaluación que se haga del proceso de enseñanza y aprendizaje, con la finalidad de que sea más pertinente y eficaz al propósito de aprendizaje establecido. </a:t>
            </a:r>
          </a:p>
          <a:p>
            <a:pPr algn="just"/>
            <a:endParaRPr lang="es-ES" sz="2200" dirty="0"/>
          </a:p>
          <a:p>
            <a:pPr marL="342900" indent="-342900" algn="just">
              <a:buFont typeface="Arial" panose="020B0604020202020204" pitchFamily="34" charset="0"/>
              <a:buChar char="•"/>
            </a:pPr>
            <a:r>
              <a:rPr lang="es-ES" sz="2200" dirty="0"/>
              <a:t>Planificar y evaluar son procesos estrechamente relacionados y se desarrollan de manera intrínseca al proceso de enseñanza y aprendizaje. La evaluación se considera como un proceso previo a la planificación, permanente y al servicio de la mejora del aprendizaje durante el proceso de ejecución de lo planificado.</a:t>
            </a:r>
            <a:endParaRPr lang="es-PE" sz="2200" dirty="0"/>
          </a:p>
        </p:txBody>
      </p:sp>
    </p:spTree>
    <p:extLst>
      <p:ext uri="{BB962C8B-B14F-4D97-AF65-F5344CB8AC3E}">
        <p14:creationId xmlns:p14="http://schemas.microsoft.com/office/powerpoint/2010/main" val="3699934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lh6.googleusercontent.com/7qFl5mFbENHtjv-QwQuN-DmR0Yf-PGofQBzzro5Rst6BGFowQaHPWzmvdcvyo4nA9IMP3XvS_qvYpAeiAX2lDcT2dDS66IciY7r8GsS2VLuds3Hc5RCPGVIfW1ErknIj6neGcLw"/>
          <p:cNvPicPr>
            <a:picLocks noChangeAspect="1" noChangeArrowheads="1"/>
          </p:cNvPicPr>
          <p:nvPr/>
        </p:nvPicPr>
        <p:blipFill rotWithShape="1">
          <a:blip r:embed="rId2">
            <a:extLst>
              <a:ext uri="{28A0092B-C50C-407E-A947-70E740481C1C}">
                <a14:useLocalDpi xmlns:a14="http://schemas.microsoft.com/office/drawing/2010/main" val="0"/>
              </a:ext>
            </a:extLst>
          </a:blip>
          <a:srcRect l="12081" r="82329"/>
          <a:stretch/>
        </p:blipFill>
        <p:spPr bwMode="auto">
          <a:xfrm>
            <a:off x="0" y="1"/>
            <a:ext cx="96715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lh6.googleusercontent.com/7qFl5mFbENHtjv-QwQuN-DmR0Yf-PGofQBzzro5Rst6BGFowQaHPWzmvdcvyo4nA9IMP3XvS_qvYpAeiAX2lDcT2dDS66IciY7r8GsS2VLuds3Hc5RCPGVIfW1ErknIj6neGcLw"/>
          <p:cNvPicPr>
            <a:picLocks noChangeAspect="1" noChangeArrowheads="1"/>
          </p:cNvPicPr>
          <p:nvPr/>
        </p:nvPicPr>
        <p:blipFill rotWithShape="1">
          <a:blip r:embed="rId2">
            <a:extLst>
              <a:ext uri="{28A0092B-C50C-407E-A947-70E740481C1C}">
                <a14:useLocalDpi xmlns:a14="http://schemas.microsoft.com/office/drawing/2010/main" val="0"/>
              </a:ext>
            </a:extLst>
          </a:blip>
          <a:srcRect l="12081" r="82329"/>
          <a:stretch/>
        </p:blipFill>
        <p:spPr bwMode="auto">
          <a:xfrm>
            <a:off x="11254155" y="0"/>
            <a:ext cx="96715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E27CF3F5-73C6-4FAA-A4F1-964CA2F980AB}"/>
              </a:ext>
            </a:extLst>
          </p:cNvPr>
          <p:cNvPicPr>
            <a:picLocks noChangeAspect="1"/>
          </p:cNvPicPr>
          <p:nvPr/>
        </p:nvPicPr>
        <p:blipFill>
          <a:blip r:embed="rId3"/>
          <a:stretch>
            <a:fillRect/>
          </a:stretch>
        </p:blipFill>
        <p:spPr>
          <a:xfrm>
            <a:off x="967153" y="9525"/>
            <a:ext cx="10287002" cy="6353175"/>
          </a:xfrm>
          <a:prstGeom prst="rect">
            <a:avLst/>
          </a:prstGeom>
        </p:spPr>
      </p:pic>
    </p:spTree>
    <p:extLst>
      <p:ext uri="{BB962C8B-B14F-4D97-AF65-F5344CB8AC3E}">
        <p14:creationId xmlns:p14="http://schemas.microsoft.com/office/powerpoint/2010/main" val="814697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lh6.googleusercontent.com/7qFl5mFbENHtjv-QwQuN-DmR0Yf-PGofQBzzro5Rst6BGFowQaHPWzmvdcvyo4nA9IMP3XvS_qvYpAeiAX2lDcT2dDS66IciY7r8GsS2VLuds3Hc5RCPGVIfW1ErknIj6neGcLw"/>
          <p:cNvPicPr>
            <a:picLocks noChangeAspect="1" noChangeArrowheads="1"/>
          </p:cNvPicPr>
          <p:nvPr/>
        </p:nvPicPr>
        <p:blipFill rotWithShape="1">
          <a:blip r:embed="rId2">
            <a:extLst>
              <a:ext uri="{28A0092B-C50C-407E-A947-70E740481C1C}">
                <a14:useLocalDpi xmlns:a14="http://schemas.microsoft.com/office/drawing/2010/main" val="0"/>
              </a:ext>
            </a:extLst>
          </a:blip>
          <a:srcRect l="12081" r="82329"/>
          <a:stretch/>
        </p:blipFill>
        <p:spPr bwMode="auto">
          <a:xfrm>
            <a:off x="0" y="1"/>
            <a:ext cx="96715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lh6.googleusercontent.com/7qFl5mFbENHtjv-QwQuN-DmR0Yf-PGofQBzzro5Rst6BGFowQaHPWzmvdcvyo4nA9IMP3XvS_qvYpAeiAX2lDcT2dDS66IciY7r8GsS2VLuds3Hc5RCPGVIfW1ErknIj6neGcLw"/>
          <p:cNvPicPr>
            <a:picLocks noChangeAspect="1" noChangeArrowheads="1"/>
          </p:cNvPicPr>
          <p:nvPr/>
        </p:nvPicPr>
        <p:blipFill rotWithShape="1">
          <a:blip r:embed="rId2">
            <a:extLst>
              <a:ext uri="{28A0092B-C50C-407E-A947-70E740481C1C}">
                <a14:useLocalDpi xmlns:a14="http://schemas.microsoft.com/office/drawing/2010/main" val="0"/>
              </a:ext>
            </a:extLst>
          </a:blip>
          <a:srcRect l="12081" r="82329"/>
          <a:stretch/>
        </p:blipFill>
        <p:spPr bwMode="auto">
          <a:xfrm>
            <a:off x="11254155" y="0"/>
            <a:ext cx="967153"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512BE84E-90EA-4769-BB7C-1198D5F36EDA}"/>
              </a:ext>
            </a:extLst>
          </p:cNvPr>
          <p:cNvSpPr txBox="1"/>
          <p:nvPr/>
        </p:nvSpPr>
        <p:spPr>
          <a:xfrm>
            <a:off x="1285875" y="539234"/>
            <a:ext cx="9763125" cy="523220"/>
          </a:xfrm>
          <a:prstGeom prst="rect">
            <a:avLst/>
          </a:prstGeom>
          <a:noFill/>
        </p:spPr>
        <p:txBody>
          <a:bodyPr wrap="square">
            <a:spAutoFit/>
          </a:bodyPr>
          <a:lstStyle/>
          <a:p>
            <a:pPr algn="ctr"/>
            <a:r>
              <a:rPr lang="es-ES" sz="2800" dirty="0">
                <a:solidFill>
                  <a:srgbClr val="FF0000"/>
                </a:solidFill>
                <a:latin typeface="Arial Black" panose="020B0A04020102020204" pitchFamily="34" charset="0"/>
              </a:rPr>
              <a:t>Procesos de planificación a largo y corto plazo</a:t>
            </a:r>
            <a:endParaRPr lang="es-PE" sz="2800" dirty="0">
              <a:solidFill>
                <a:srgbClr val="FF0000"/>
              </a:solidFill>
              <a:latin typeface="Arial Black" panose="020B0A04020102020204" pitchFamily="34" charset="0"/>
            </a:endParaRPr>
          </a:p>
        </p:txBody>
      </p:sp>
      <p:sp>
        <p:nvSpPr>
          <p:cNvPr id="8" name="CuadroTexto 7">
            <a:extLst>
              <a:ext uri="{FF2B5EF4-FFF2-40B4-BE49-F238E27FC236}">
                <a16:creationId xmlns:a16="http://schemas.microsoft.com/office/drawing/2014/main" id="{75345171-F70A-471E-8574-2BC21C2580A6}"/>
              </a:ext>
            </a:extLst>
          </p:cNvPr>
          <p:cNvSpPr txBox="1"/>
          <p:nvPr/>
        </p:nvSpPr>
        <p:spPr>
          <a:xfrm>
            <a:off x="3112294" y="1196459"/>
            <a:ext cx="6110286" cy="369332"/>
          </a:xfrm>
          <a:prstGeom prst="rect">
            <a:avLst/>
          </a:prstGeom>
          <a:noFill/>
        </p:spPr>
        <p:txBody>
          <a:bodyPr wrap="square">
            <a:spAutoFit/>
          </a:bodyPr>
          <a:lstStyle/>
          <a:p>
            <a:pPr algn="ctr"/>
            <a:r>
              <a:rPr lang="es-PE" b="1" dirty="0">
                <a:solidFill>
                  <a:srgbClr val="FF0000"/>
                </a:solidFill>
              </a:rPr>
              <a:t>PLANIFICACIÓN ANUAL</a:t>
            </a:r>
          </a:p>
        </p:txBody>
      </p:sp>
      <p:sp>
        <p:nvSpPr>
          <p:cNvPr id="10" name="CuadroTexto 9">
            <a:extLst>
              <a:ext uri="{FF2B5EF4-FFF2-40B4-BE49-F238E27FC236}">
                <a16:creationId xmlns:a16="http://schemas.microsoft.com/office/drawing/2014/main" id="{4376C20E-44CB-4BE5-BAEC-D8465CD39A9B}"/>
              </a:ext>
            </a:extLst>
          </p:cNvPr>
          <p:cNvSpPr txBox="1"/>
          <p:nvPr/>
        </p:nvSpPr>
        <p:spPr>
          <a:xfrm>
            <a:off x="1466850" y="1699796"/>
            <a:ext cx="9582150" cy="923330"/>
          </a:xfrm>
          <a:prstGeom prst="rect">
            <a:avLst/>
          </a:prstGeom>
          <a:solidFill>
            <a:schemeClr val="accent1">
              <a:lumMod val="60000"/>
              <a:lumOff val="40000"/>
            </a:schemeClr>
          </a:solidFill>
        </p:spPr>
        <p:txBody>
          <a:bodyPr wrap="square">
            <a:spAutoFit/>
          </a:bodyPr>
          <a:lstStyle/>
          <a:p>
            <a:r>
              <a:rPr lang="es-ES" dirty="0"/>
              <a:t>La planificación anual nos permite organizar secuencialmente los propósitos de aprendizaje para el grado escolar (competencias o desempeños y enfoques transversales), los cuales se organizan por bimestres o trimestres y por unidades didácticas.</a:t>
            </a:r>
            <a:endParaRPr lang="es-PE" dirty="0"/>
          </a:p>
        </p:txBody>
      </p:sp>
      <p:pic>
        <p:nvPicPr>
          <p:cNvPr id="12" name="Imagen 11">
            <a:extLst>
              <a:ext uri="{FF2B5EF4-FFF2-40B4-BE49-F238E27FC236}">
                <a16:creationId xmlns:a16="http://schemas.microsoft.com/office/drawing/2014/main" id="{63BAAF9C-5574-458D-8E2C-2E2B168594FE}"/>
              </a:ext>
            </a:extLst>
          </p:cNvPr>
          <p:cNvPicPr>
            <a:picLocks noChangeAspect="1"/>
          </p:cNvPicPr>
          <p:nvPr/>
        </p:nvPicPr>
        <p:blipFill>
          <a:blip r:embed="rId3"/>
          <a:stretch>
            <a:fillRect/>
          </a:stretch>
        </p:blipFill>
        <p:spPr>
          <a:xfrm>
            <a:off x="1866396" y="2757131"/>
            <a:ext cx="8602082" cy="1567219"/>
          </a:xfrm>
          <a:prstGeom prst="rect">
            <a:avLst/>
          </a:prstGeom>
        </p:spPr>
      </p:pic>
      <p:sp>
        <p:nvSpPr>
          <p:cNvPr id="14" name="CuadroTexto 13">
            <a:extLst>
              <a:ext uri="{FF2B5EF4-FFF2-40B4-BE49-F238E27FC236}">
                <a16:creationId xmlns:a16="http://schemas.microsoft.com/office/drawing/2014/main" id="{D7483213-491E-4219-BB12-B606D5E56EC5}"/>
              </a:ext>
            </a:extLst>
          </p:cNvPr>
          <p:cNvSpPr txBox="1"/>
          <p:nvPr/>
        </p:nvSpPr>
        <p:spPr>
          <a:xfrm>
            <a:off x="1047751" y="4324350"/>
            <a:ext cx="10134600" cy="2031325"/>
          </a:xfrm>
          <a:prstGeom prst="rect">
            <a:avLst/>
          </a:prstGeom>
          <a:noFill/>
        </p:spPr>
        <p:txBody>
          <a:bodyPr wrap="square">
            <a:spAutoFit/>
          </a:bodyPr>
          <a:lstStyle/>
          <a:p>
            <a:pPr algn="just"/>
            <a:r>
              <a:rPr lang="es-ES" dirty="0"/>
              <a:t>La planificación anual implica un proceso de reflexión y análisis respecto a los aprendizajes que se espera que desarrollen los estudiantes en el grado: comprenderlos, estudiarlos, saber qué implican y cómo evidenciar su desarrollo o progreso. La organización por unidades didácticas debe permitir que los estudiantes tengan reiteradas oportunidades para desarrollar y profundizar los propósitos de aprendizaje previstos para el año, considerando sus necesidades de aprendizaje —detectadas durante la unidad anterior—, a fin de retomarlas en las siguientes, desde la lógica de que el aprendizaje es un proceso continuo.</a:t>
            </a:r>
            <a:endParaRPr lang="es-PE" dirty="0"/>
          </a:p>
        </p:txBody>
      </p:sp>
    </p:spTree>
    <p:extLst>
      <p:ext uri="{BB962C8B-B14F-4D97-AF65-F5344CB8AC3E}">
        <p14:creationId xmlns:p14="http://schemas.microsoft.com/office/powerpoint/2010/main" val="1528673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lh6.googleusercontent.com/7qFl5mFbENHtjv-QwQuN-DmR0Yf-PGofQBzzro5Rst6BGFowQaHPWzmvdcvyo4nA9IMP3XvS_qvYpAeiAX2lDcT2dDS66IciY7r8GsS2VLuds3Hc5RCPGVIfW1ErknIj6neGcLw"/>
          <p:cNvPicPr>
            <a:picLocks noChangeAspect="1" noChangeArrowheads="1"/>
          </p:cNvPicPr>
          <p:nvPr/>
        </p:nvPicPr>
        <p:blipFill rotWithShape="1">
          <a:blip r:embed="rId2">
            <a:extLst>
              <a:ext uri="{28A0092B-C50C-407E-A947-70E740481C1C}">
                <a14:useLocalDpi xmlns:a14="http://schemas.microsoft.com/office/drawing/2010/main" val="0"/>
              </a:ext>
            </a:extLst>
          </a:blip>
          <a:srcRect l="12081" r="82329"/>
          <a:stretch/>
        </p:blipFill>
        <p:spPr bwMode="auto">
          <a:xfrm>
            <a:off x="0" y="1"/>
            <a:ext cx="96715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lh6.googleusercontent.com/7qFl5mFbENHtjv-QwQuN-DmR0Yf-PGofQBzzro5Rst6BGFowQaHPWzmvdcvyo4nA9IMP3XvS_qvYpAeiAX2lDcT2dDS66IciY7r8GsS2VLuds3Hc5RCPGVIfW1ErknIj6neGcLw"/>
          <p:cNvPicPr>
            <a:picLocks noChangeAspect="1" noChangeArrowheads="1"/>
          </p:cNvPicPr>
          <p:nvPr/>
        </p:nvPicPr>
        <p:blipFill rotWithShape="1">
          <a:blip r:embed="rId2">
            <a:extLst>
              <a:ext uri="{28A0092B-C50C-407E-A947-70E740481C1C}">
                <a14:useLocalDpi xmlns:a14="http://schemas.microsoft.com/office/drawing/2010/main" val="0"/>
              </a:ext>
            </a:extLst>
          </a:blip>
          <a:srcRect l="12081" r="82329"/>
          <a:stretch/>
        </p:blipFill>
        <p:spPr bwMode="auto">
          <a:xfrm>
            <a:off x="11254155" y="0"/>
            <a:ext cx="967153"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512BE84E-90EA-4769-BB7C-1198D5F36EDA}"/>
              </a:ext>
            </a:extLst>
          </p:cNvPr>
          <p:cNvSpPr txBox="1"/>
          <p:nvPr/>
        </p:nvSpPr>
        <p:spPr>
          <a:xfrm>
            <a:off x="1285875" y="539234"/>
            <a:ext cx="9763125" cy="523220"/>
          </a:xfrm>
          <a:prstGeom prst="rect">
            <a:avLst/>
          </a:prstGeom>
          <a:noFill/>
        </p:spPr>
        <p:txBody>
          <a:bodyPr wrap="square">
            <a:spAutoFit/>
          </a:bodyPr>
          <a:lstStyle/>
          <a:p>
            <a:pPr algn="ctr"/>
            <a:r>
              <a:rPr lang="es-PE" sz="2800" b="1" dirty="0">
                <a:solidFill>
                  <a:srgbClr val="FF0000"/>
                </a:solidFill>
                <a:latin typeface="Arial Black" panose="020B0A04020102020204" pitchFamily="34" charset="0"/>
              </a:rPr>
              <a:t>PLANIFICACIÓN A CORTO PLAZO</a:t>
            </a:r>
          </a:p>
        </p:txBody>
      </p:sp>
      <p:sp>
        <p:nvSpPr>
          <p:cNvPr id="11" name="CuadroTexto 10">
            <a:extLst>
              <a:ext uri="{FF2B5EF4-FFF2-40B4-BE49-F238E27FC236}">
                <a16:creationId xmlns:a16="http://schemas.microsoft.com/office/drawing/2014/main" id="{6FEDCF46-B9EF-46A9-B287-F27C80666A7C}"/>
              </a:ext>
            </a:extLst>
          </p:cNvPr>
          <p:cNvSpPr txBox="1"/>
          <p:nvPr/>
        </p:nvSpPr>
        <p:spPr>
          <a:xfrm>
            <a:off x="3796080" y="1950544"/>
            <a:ext cx="7284060" cy="1200329"/>
          </a:xfrm>
          <a:prstGeom prst="rect">
            <a:avLst/>
          </a:prstGeom>
          <a:solidFill>
            <a:schemeClr val="accent5">
              <a:lumMod val="40000"/>
              <a:lumOff val="60000"/>
            </a:schemeClr>
          </a:solidFill>
        </p:spPr>
        <p:txBody>
          <a:bodyPr wrap="square">
            <a:spAutoFit/>
          </a:bodyPr>
          <a:lstStyle/>
          <a:p>
            <a:pPr algn="just"/>
            <a:r>
              <a:rPr lang="es-ES" dirty="0"/>
              <a:t>La planificación a corto plazo es un proceso que consiste en organizar secuencialmente el desarrollo de los aprendizajes en una unidad de tiempo menor (un mes o dos meses) a través de una unidad didáctica y con base en la revisión de lo planificado para el año.</a:t>
            </a:r>
            <a:endParaRPr lang="es-PE" dirty="0"/>
          </a:p>
        </p:txBody>
      </p:sp>
      <p:sp>
        <p:nvSpPr>
          <p:cNvPr id="13" name="CuadroTexto 12">
            <a:extLst>
              <a:ext uri="{FF2B5EF4-FFF2-40B4-BE49-F238E27FC236}">
                <a16:creationId xmlns:a16="http://schemas.microsoft.com/office/drawing/2014/main" id="{D3F62C5E-B1D9-4715-BA3D-009054C37390}"/>
              </a:ext>
            </a:extLst>
          </p:cNvPr>
          <p:cNvSpPr txBox="1"/>
          <p:nvPr/>
        </p:nvSpPr>
        <p:spPr>
          <a:xfrm>
            <a:off x="3764940" y="3327145"/>
            <a:ext cx="7284060" cy="1200329"/>
          </a:xfrm>
          <a:prstGeom prst="rect">
            <a:avLst/>
          </a:prstGeom>
          <a:solidFill>
            <a:srgbClr val="00B0F0"/>
          </a:solidFill>
        </p:spPr>
        <p:txBody>
          <a:bodyPr wrap="square">
            <a:spAutoFit/>
          </a:bodyPr>
          <a:lstStyle/>
          <a:p>
            <a:pPr algn="just"/>
            <a:r>
              <a:rPr lang="es-ES" dirty="0"/>
              <a:t>En la unidad didáctica se plantean los propósitos de aprendizaje para este tiempo corto, según lo previsto en la planificación anual, cómo se evaluarán (criterios y evidencias) y desarrollarán a través de una secuencia de sesiones de aprendizaje, así como los recursos y estrategias que se requerirán</a:t>
            </a:r>
            <a:endParaRPr lang="es-PE" dirty="0"/>
          </a:p>
        </p:txBody>
      </p:sp>
      <p:sp>
        <p:nvSpPr>
          <p:cNvPr id="15" name="CuadroTexto 14">
            <a:extLst>
              <a:ext uri="{FF2B5EF4-FFF2-40B4-BE49-F238E27FC236}">
                <a16:creationId xmlns:a16="http://schemas.microsoft.com/office/drawing/2014/main" id="{8636EE80-DC9F-4596-BB3A-73529B120205}"/>
              </a:ext>
            </a:extLst>
          </p:cNvPr>
          <p:cNvSpPr txBox="1"/>
          <p:nvPr/>
        </p:nvSpPr>
        <p:spPr>
          <a:xfrm>
            <a:off x="3682513" y="4880017"/>
            <a:ext cx="7480054" cy="1200329"/>
          </a:xfrm>
          <a:prstGeom prst="rect">
            <a:avLst/>
          </a:prstGeom>
          <a:solidFill>
            <a:srgbClr val="92D050"/>
          </a:solidFill>
        </p:spPr>
        <p:txBody>
          <a:bodyPr wrap="square">
            <a:spAutoFit/>
          </a:bodyPr>
          <a:lstStyle/>
          <a:p>
            <a:pPr algn="just"/>
            <a:r>
              <a:rPr lang="es-ES" dirty="0"/>
              <a:t>Las sesiones de aprendizaje organizan secuencial y temporalmente las actividades que se desarrollarán en el día (90 a 120 minutos, aproximadamente) en relación con el propósito previsto en la unidad didáctica y, por ende, en lo previsto para el año escolar</a:t>
            </a:r>
            <a:endParaRPr lang="es-PE" dirty="0"/>
          </a:p>
        </p:txBody>
      </p:sp>
      <p:pic>
        <p:nvPicPr>
          <p:cNvPr id="16" name="Imagen 15">
            <a:extLst>
              <a:ext uri="{FF2B5EF4-FFF2-40B4-BE49-F238E27FC236}">
                <a16:creationId xmlns:a16="http://schemas.microsoft.com/office/drawing/2014/main" id="{A49C5DC3-B9F4-4A4F-9C2D-2270AF29FD8A}"/>
              </a:ext>
            </a:extLst>
          </p:cNvPr>
          <p:cNvPicPr>
            <a:picLocks noChangeAspect="1"/>
          </p:cNvPicPr>
          <p:nvPr/>
        </p:nvPicPr>
        <p:blipFill>
          <a:blip r:embed="rId3"/>
          <a:stretch>
            <a:fillRect/>
          </a:stretch>
        </p:blipFill>
        <p:spPr>
          <a:xfrm>
            <a:off x="1012948" y="2304275"/>
            <a:ext cx="2577977" cy="2790825"/>
          </a:xfrm>
          <a:prstGeom prst="rect">
            <a:avLst/>
          </a:prstGeom>
        </p:spPr>
      </p:pic>
    </p:spTree>
    <p:extLst>
      <p:ext uri="{BB962C8B-B14F-4D97-AF65-F5344CB8AC3E}">
        <p14:creationId xmlns:p14="http://schemas.microsoft.com/office/powerpoint/2010/main" val="549584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lh6.googleusercontent.com/7qFl5mFbENHtjv-QwQuN-DmR0Yf-PGofQBzzro5Rst6BGFowQaHPWzmvdcvyo4nA9IMP3XvS_qvYpAeiAX2lDcT2dDS66IciY7r8GsS2VLuds3Hc5RCPGVIfW1ErknIj6neGcLw"/>
          <p:cNvPicPr>
            <a:picLocks noChangeAspect="1" noChangeArrowheads="1"/>
          </p:cNvPicPr>
          <p:nvPr/>
        </p:nvPicPr>
        <p:blipFill rotWithShape="1">
          <a:blip r:embed="rId2">
            <a:extLst>
              <a:ext uri="{28A0092B-C50C-407E-A947-70E740481C1C}">
                <a14:useLocalDpi xmlns:a14="http://schemas.microsoft.com/office/drawing/2010/main" val="0"/>
              </a:ext>
            </a:extLst>
          </a:blip>
          <a:srcRect l="12081" r="82329"/>
          <a:stretch/>
        </p:blipFill>
        <p:spPr bwMode="auto">
          <a:xfrm>
            <a:off x="0" y="1"/>
            <a:ext cx="96715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lh6.googleusercontent.com/7qFl5mFbENHtjv-QwQuN-DmR0Yf-PGofQBzzro5Rst6BGFowQaHPWzmvdcvyo4nA9IMP3XvS_qvYpAeiAX2lDcT2dDS66IciY7r8GsS2VLuds3Hc5RCPGVIfW1ErknIj6neGcLw"/>
          <p:cNvPicPr>
            <a:picLocks noChangeAspect="1" noChangeArrowheads="1"/>
          </p:cNvPicPr>
          <p:nvPr/>
        </p:nvPicPr>
        <p:blipFill rotWithShape="1">
          <a:blip r:embed="rId2">
            <a:extLst>
              <a:ext uri="{28A0092B-C50C-407E-A947-70E740481C1C}">
                <a14:useLocalDpi xmlns:a14="http://schemas.microsoft.com/office/drawing/2010/main" val="0"/>
              </a:ext>
            </a:extLst>
          </a:blip>
          <a:srcRect l="12081" r="82329"/>
          <a:stretch/>
        </p:blipFill>
        <p:spPr bwMode="auto">
          <a:xfrm>
            <a:off x="11254155" y="0"/>
            <a:ext cx="967153"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512BE84E-90EA-4769-BB7C-1198D5F36EDA}"/>
              </a:ext>
            </a:extLst>
          </p:cNvPr>
          <p:cNvSpPr txBox="1"/>
          <p:nvPr/>
        </p:nvSpPr>
        <p:spPr>
          <a:xfrm>
            <a:off x="1285875" y="345132"/>
            <a:ext cx="9763125" cy="830997"/>
          </a:xfrm>
          <a:prstGeom prst="rect">
            <a:avLst/>
          </a:prstGeom>
          <a:noFill/>
        </p:spPr>
        <p:txBody>
          <a:bodyPr wrap="square">
            <a:spAutoFit/>
          </a:bodyPr>
          <a:lstStyle/>
          <a:p>
            <a:pPr algn="ctr"/>
            <a:r>
              <a:rPr lang="es-PE" sz="2400" b="1" dirty="0">
                <a:solidFill>
                  <a:srgbClr val="FF0000"/>
                </a:solidFill>
                <a:latin typeface="Arial Black" panose="020B0A04020102020204" pitchFamily="34" charset="0"/>
              </a:rPr>
              <a:t>Relación de la planificación anual con las unidades y sesiones de aprendizaje en los procesos de planificación</a:t>
            </a:r>
            <a:endParaRPr lang="es-PE" sz="2800" b="1" dirty="0">
              <a:solidFill>
                <a:srgbClr val="FF0000"/>
              </a:solidFill>
              <a:latin typeface="Arial Black" panose="020B0A04020102020204" pitchFamily="34" charset="0"/>
            </a:endParaRPr>
          </a:p>
        </p:txBody>
      </p:sp>
      <p:pic>
        <p:nvPicPr>
          <p:cNvPr id="3" name="Imagen 2">
            <a:extLst>
              <a:ext uri="{FF2B5EF4-FFF2-40B4-BE49-F238E27FC236}">
                <a16:creationId xmlns:a16="http://schemas.microsoft.com/office/drawing/2014/main" id="{5B483AD4-880A-4858-8883-3EE32D02CEEA}"/>
              </a:ext>
            </a:extLst>
          </p:cNvPr>
          <p:cNvPicPr>
            <a:picLocks noChangeAspect="1"/>
          </p:cNvPicPr>
          <p:nvPr/>
        </p:nvPicPr>
        <p:blipFill>
          <a:blip r:embed="rId3"/>
          <a:stretch>
            <a:fillRect/>
          </a:stretch>
        </p:blipFill>
        <p:spPr>
          <a:xfrm>
            <a:off x="1080720" y="1370231"/>
            <a:ext cx="10173435" cy="4878169"/>
          </a:xfrm>
          <a:prstGeom prst="rect">
            <a:avLst/>
          </a:prstGeom>
        </p:spPr>
      </p:pic>
    </p:spTree>
    <p:extLst>
      <p:ext uri="{BB962C8B-B14F-4D97-AF65-F5344CB8AC3E}">
        <p14:creationId xmlns:p14="http://schemas.microsoft.com/office/powerpoint/2010/main" val="788054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lh6.googleusercontent.com/7qFl5mFbENHtjv-QwQuN-DmR0Yf-PGofQBzzro5Rst6BGFowQaHPWzmvdcvyo4nA9IMP3XvS_qvYpAeiAX2lDcT2dDS66IciY7r8GsS2VLuds3Hc5RCPGVIfW1ErknIj6neGcLw"/>
          <p:cNvPicPr>
            <a:picLocks noChangeAspect="1" noChangeArrowheads="1"/>
          </p:cNvPicPr>
          <p:nvPr/>
        </p:nvPicPr>
        <p:blipFill rotWithShape="1">
          <a:blip r:embed="rId2">
            <a:extLst>
              <a:ext uri="{28A0092B-C50C-407E-A947-70E740481C1C}">
                <a14:useLocalDpi xmlns:a14="http://schemas.microsoft.com/office/drawing/2010/main" val="0"/>
              </a:ext>
            </a:extLst>
          </a:blip>
          <a:srcRect l="12081" r="82329"/>
          <a:stretch/>
        </p:blipFill>
        <p:spPr bwMode="auto">
          <a:xfrm>
            <a:off x="0" y="1"/>
            <a:ext cx="96715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lh6.googleusercontent.com/7qFl5mFbENHtjv-QwQuN-DmR0Yf-PGofQBzzro5Rst6BGFowQaHPWzmvdcvyo4nA9IMP3XvS_qvYpAeiAX2lDcT2dDS66IciY7r8GsS2VLuds3Hc5RCPGVIfW1ErknIj6neGcLw"/>
          <p:cNvPicPr>
            <a:picLocks noChangeAspect="1" noChangeArrowheads="1"/>
          </p:cNvPicPr>
          <p:nvPr/>
        </p:nvPicPr>
        <p:blipFill rotWithShape="1">
          <a:blip r:embed="rId2">
            <a:extLst>
              <a:ext uri="{28A0092B-C50C-407E-A947-70E740481C1C}">
                <a14:useLocalDpi xmlns:a14="http://schemas.microsoft.com/office/drawing/2010/main" val="0"/>
              </a:ext>
            </a:extLst>
          </a:blip>
          <a:srcRect l="12081" r="82329"/>
          <a:stretch/>
        </p:blipFill>
        <p:spPr bwMode="auto">
          <a:xfrm>
            <a:off x="11254155" y="0"/>
            <a:ext cx="967153"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512BE84E-90EA-4769-BB7C-1198D5F36EDA}"/>
              </a:ext>
            </a:extLst>
          </p:cNvPr>
          <p:cNvSpPr txBox="1"/>
          <p:nvPr/>
        </p:nvSpPr>
        <p:spPr>
          <a:xfrm>
            <a:off x="1285875" y="345132"/>
            <a:ext cx="9763125" cy="830997"/>
          </a:xfrm>
          <a:prstGeom prst="rect">
            <a:avLst/>
          </a:prstGeom>
          <a:noFill/>
        </p:spPr>
        <p:txBody>
          <a:bodyPr wrap="square">
            <a:spAutoFit/>
          </a:bodyPr>
          <a:lstStyle/>
          <a:p>
            <a:pPr algn="ctr"/>
            <a:r>
              <a:rPr lang="es-ES" sz="2400" dirty="0">
                <a:solidFill>
                  <a:srgbClr val="FF0000"/>
                </a:solidFill>
                <a:latin typeface="Arial Black" panose="020B0A04020102020204" pitchFamily="34" charset="0"/>
              </a:rPr>
              <a:t>¿QUÉ CONSIDERAR Y CÓMO REALIZAR EL PROCESO DE LA PLANIFICACIÓN ANUAL? </a:t>
            </a:r>
            <a:endParaRPr lang="es-PE" sz="2800" b="1" dirty="0">
              <a:solidFill>
                <a:srgbClr val="FF0000"/>
              </a:solidFill>
              <a:latin typeface="Arial Black" panose="020B0A04020102020204" pitchFamily="34" charset="0"/>
            </a:endParaRPr>
          </a:p>
        </p:txBody>
      </p:sp>
      <p:pic>
        <p:nvPicPr>
          <p:cNvPr id="7" name="Imagen 6">
            <a:extLst>
              <a:ext uri="{FF2B5EF4-FFF2-40B4-BE49-F238E27FC236}">
                <a16:creationId xmlns:a16="http://schemas.microsoft.com/office/drawing/2014/main" id="{0F5554E1-B91A-45EB-8271-3C42DC4BF31D}"/>
              </a:ext>
            </a:extLst>
          </p:cNvPr>
          <p:cNvPicPr>
            <a:picLocks noChangeAspect="1"/>
          </p:cNvPicPr>
          <p:nvPr/>
        </p:nvPicPr>
        <p:blipFill>
          <a:blip r:embed="rId3"/>
          <a:stretch>
            <a:fillRect/>
          </a:stretch>
        </p:blipFill>
        <p:spPr>
          <a:xfrm>
            <a:off x="967153" y="1647824"/>
            <a:ext cx="10287002" cy="4676775"/>
          </a:xfrm>
          <a:prstGeom prst="rect">
            <a:avLst/>
          </a:prstGeom>
        </p:spPr>
      </p:pic>
    </p:spTree>
    <p:extLst>
      <p:ext uri="{BB962C8B-B14F-4D97-AF65-F5344CB8AC3E}">
        <p14:creationId xmlns:p14="http://schemas.microsoft.com/office/powerpoint/2010/main" val="815073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lh6.googleusercontent.com/7qFl5mFbENHtjv-QwQuN-DmR0Yf-PGofQBzzro5Rst6BGFowQaHPWzmvdcvyo4nA9IMP3XvS_qvYpAeiAX2lDcT2dDS66IciY7r8GsS2VLuds3Hc5RCPGVIfW1ErknIj6neGcLw"/>
          <p:cNvPicPr>
            <a:picLocks noChangeAspect="1" noChangeArrowheads="1"/>
          </p:cNvPicPr>
          <p:nvPr/>
        </p:nvPicPr>
        <p:blipFill rotWithShape="1">
          <a:blip r:embed="rId2">
            <a:extLst>
              <a:ext uri="{28A0092B-C50C-407E-A947-70E740481C1C}">
                <a14:useLocalDpi xmlns:a14="http://schemas.microsoft.com/office/drawing/2010/main" val="0"/>
              </a:ext>
            </a:extLst>
          </a:blip>
          <a:srcRect l="12081" r="82329"/>
          <a:stretch/>
        </p:blipFill>
        <p:spPr bwMode="auto">
          <a:xfrm>
            <a:off x="0" y="1"/>
            <a:ext cx="96715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lh6.googleusercontent.com/7qFl5mFbENHtjv-QwQuN-DmR0Yf-PGofQBzzro5Rst6BGFowQaHPWzmvdcvyo4nA9IMP3XvS_qvYpAeiAX2lDcT2dDS66IciY7r8GsS2VLuds3Hc5RCPGVIfW1ErknIj6neGcLw"/>
          <p:cNvPicPr>
            <a:picLocks noChangeAspect="1" noChangeArrowheads="1"/>
          </p:cNvPicPr>
          <p:nvPr/>
        </p:nvPicPr>
        <p:blipFill rotWithShape="1">
          <a:blip r:embed="rId2">
            <a:extLst>
              <a:ext uri="{28A0092B-C50C-407E-A947-70E740481C1C}">
                <a14:useLocalDpi xmlns:a14="http://schemas.microsoft.com/office/drawing/2010/main" val="0"/>
              </a:ext>
            </a:extLst>
          </a:blip>
          <a:srcRect l="12081" r="82329"/>
          <a:stretch/>
        </p:blipFill>
        <p:spPr bwMode="auto">
          <a:xfrm>
            <a:off x="11224847" y="-518746"/>
            <a:ext cx="967153"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a:extLst>
              <a:ext uri="{FF2B5EF4-FFF2-40B4-BE49-F238E27FC236}">
                <a16:creationId xmlns:a16="http://schemas.microsoft.com/office/drawing/2014/main" id="{77268B2B-4CF9-4618-B2CF-650B05191D80}"/>
              </a:ext>
            </a:extLst>
          </p:cNvPr>
          <p:cNvSpPr txBox="1"/>
          <p:nvPr/>
        </p:nvSpPr>
        <p:spPr>
          <a:xfrm>
            <a:off x="967153" y="271671"/>
            <a:ext cx="10257694" cy="1200329"/>
          </a:xfrm>
          <a:prstGeom prst="rect">
            <a:avLst/>
          </a:prstGeom>
          <a:noFill/>
        </p:spPr>
        <p:txBody>
          <a:bodyPr wrap="square">
            <a:spAutoFit/>
          </a:bodyPr>
          <a:lstStyle/>
          <a:p>
            <a:pPr algn="ctr"/>
            <a:r>
              <a:rPr lang="es-ES" sz="3600" b="1" dirty="0">
                <a:solidFill>
                  <a:srgbClr val="FF0000"/>
                </a:solidFill>
              </a:rPr>
              <a:t>Competencias priorizadas como resultado de la evaluación diagnostica</a:t>
            </a:r>
            <a:endParaRPr lang="es-PE" sz="3600" b="1" dirty="0">
              <a:solidFill>
                <a:srgbClr val="FF0000"/>
              </a:solidFill>
            </a:endParaRPr>
          </a:p>
        </p:txBody>
      </p:sp>
      <p:graphicFrame>
        <p:nvGraphicFramePr>
          <p:cNvPr id="2" name="Tabla 2">
            <a:extLst>
              <a:ext uri="{FF2B5EF4-FFF2-40B4-BE49-F238E27FC236}">
                <a16:creationId xmlns:a16="http://schemas.microsoft.com/office/drawing/2014/main" id="{C0A64549-3760-4D01-B14B-B9807D842537}"/>
              </a:ext>
            </a:extLst>
          </p:cNvPr>
          <p:cNvGraphicFramePr>
            <a:graphicFrameLocks noGrp="1"/>
          </p:cNvGraphicFramePr>
          <p:nvPr>
            <p:extLst>
              <p:ext uri="{D42A27DB-BD31-4B8C-83A1-F6EECF244321}">
                <p14:modId xmlns:p14="http://schemas.microsoft.com/office/powerpoint/2010/main" val="3812030847"/>
              </p:ext>
            </p:extLst>
          </p:nvPr>
        </p:nvGraphicFramePr>
        <p:xfrm>
          <a:off x="967152" y="1743670"/>
          <a:ext cx="10257693" cy="3931920"/>
        </p:xfrm>
        <a:graphic>
          <a:graphicData uri="http://schemas.openxmlformats.org/drawingml/2006/table">
            <a:tbl>
              <a:tblPr firstRow="1" bandRow="1">
                <a:tableStyleId>{5C22544A-7EE6-4342-B048-85BDC9FD1C3A}</a:tableStyleId>
              </a:tblPr>
              <a:tblGrid>
                <a:gridCol w="3419231">
                  <a:extLst>
                    <a:ext uri="{9D8B030D-6E8A-4147-A177-3AD203B41FA5}">
                      <a16:colId xmlns:a16="http://schemas.microsoft.com/office/drawing/2014/main" val="4240753368"/>
                    </a:ext>
                  </a:extLst>
                </a:gridCol>
                <a:gridCol w="3419231">
                  <a:extLst>
                    <a:ext uri="{9D8B030D-6E8A-4147-A177-3AD203B41FA5}">
                      <a16:colId xmlns:a16="http://schemas.microsoft.com/office/drawing/2014/main" val="466981073"/>
                    </a:ext>
                  </a:extLst>
                </a:gridCol>
                <a:gridCol w="3419231">
                  <a:extLst>
                    <a:ext uri="{9D8B030D-6E8A-4147-A177-3AD203B41FA5}">
                      <a16:colId xmlns:a16="http://schemas.microsoft.com/office/drawing/2014/main" val="3938148071"/>
                    </a:ext>
                  </a:extLst>
                </a:gridCol>
              </a:tblGrid>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800" b="1" kern="1200" dirty="0">
                          <a:solidFill>
                            <a:schemeClr val="lt1"/>
                          </a:solidFill>
                          <a:effectLst/>
                          <a:latin typeface="+mn-lt"/>
                          <a:ea typeface="+mn-ea"/>
                          <a:cs typeface="+mn-cs"/>
                        </a:rPr>
                        <a:t>Necesidades de aprendizaje identificadas en la evaluación diagnostica</a:t>
                      </a:r>
                      <a:endParaRPr lang="es-PE" dirty="0"/>
                    </a:p>
                    <a:p>
                      <a:pPr algn="just"/>
                      <a:endParaRPr lang="es-PE" dirty="0"/>
                    </a:p>
                  </a:txBody>
                  <a:tcPr/>
                </a:tc>
                <a:tc>
                  <a:txBody>
                    <a:bodyPr/>
                    <a:lstStyle/>
                    <a:p>
                      <a:pPr algn="ctr"/>
                      <a:r>
                        <a:rPr lang="es-PE" dirty="0"/>
                        <a:t>Situaciones significativas</a:t>
                      </a:r>
                    </a:p>
                  </a:txBody>
                  <a:tcPr/>
                </a:tc>
                <a:tc>
                  <a:txBody>
                    <a:bodyPr/>
                    <a:lstStyle/>
                    <a:p>
                      <a:pPr algn="just"/>
                      <a:r>
                        <a:rPr lang="es-PE" dirty="0"/>
                        <a:t>Nombre de la unidad, proyecto y/o experiencia de aprendizaje</a:t>
                      </a:r>
                    </a:p>
                  </a:txBody>
                  <a:tcPr/>
                </a:tc>
                <a:extLst>
                  <a:ext uri="{0D108BD9-81ED-4DB2-BD59-A6C34878D82A}">
                    <a16:rowId xmlns:a16="http://schemas.microsoft.com/office/drawing/2014/main" val="418451025"/>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PE" dirty="0"/>
                        <a:t>Lee diversos tipos de textos escritos en su lengua materna.</a:t>
                      </a:r>
                    </a:p>
                    <a:p>
                      <a:pPr algn="just"/>
                      <a:endParaRPr lang="es-PE" dirty="0"/>
                    </a:p>
                  </a:txBody>
                  <a:tcPr/>
                </a:tc>
                <a:tc>
                  <a:txBody>
                    <a:bodyPr/>
                    <a:lstStyle/>
                    <a:p>
                      <a:pPr algn="just"/>
                      <a:endParaRPr lang="es-PE"/>
                    </a:p>
                  </a:txBody>
                  <a:tcPr/>
                </a:tc>
                <a:tc>
                  <a:txBody>
                    <a:bodyPr/>
                    <a:lstStyle/>
                    <a:p>
                      <a:pPr algn="just"/>
                      <a:endParaRPr lang="es-PE" dirty="0"/>
                    </a:p>
                  </a:txBody>
                  <a:tcPr/>
                </a:tc>
                <a:extLst>
                  <a:ext uri="{0D108BD9-81ED-4DB2-BD59-A6C34878D82A}">
                    <a16:rowId xmlns:a16="http://schemas.microsoft.com/office/drawing/2014/main" val="2905151355"/>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PE" dirty="0"/>
                        <a:t>Escribe diversos tipos de textos en su lengua materna</a:t>
                      </a:r>
                    </a:p>
                    <a:p>
                      <a:pPr algn="just"/>
                      <a:endParaRPr lang="es-PE" dirty="0"/>
                    </a:p>
                  </a:txBody>
                  <a:tcPr/>
                </a:tc>
                <a:tc>
                  <a:txBody>
                    <a:bodyPr/>
                    <a:lstStyle/>
                    <a:p>
                      <a:pPr algn="just"/>
                      <a:endParaRPr lang="es-PE"/>
                    </a:p>
                  </a:txBody>
                  <a:tcPr/>
                </a:tc>
                <a:tc>
                  <a:txBody>
                    <a:bodyPr/>
                    <a:lstStyle/>
                    <a:p>
                      <a:pPr algn="just"/>
                      <a:endParaRPr lang="es-PE"/>
                    </a:p>
                  </a:txBody>
                  <a:tcPr/>
                </a:tc>
                <a:extLst>
                  <a:ext uri="{0D108BD9-81ED-4DB2-BD59-A6C34878D82A}">
                    <a16:rowId xmlns:a16="http://schemas.microsoft.com/office/drawing/2014/main" val="2768013135"/>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PE" dirty="0"/>
                        <a:t>Resuelve problemas de cantidad</a:t>
                      </a:r>
                    </a:p>
                    <a:p>
                      <a:pPr marL="0" marR="0" lvl="0" indent="0" algn="just" defTabSz="914400" rtl="0" eaLnBrk="1" fontAlgn="auto" latinLnBrk="0" hangingPunct="1">
                        <a:lnSpc>
                          <a:spcPct val="100000"/>
                        </a:lnSpc>
                        <a:spcBef>
                          <a:spcPts val="0"/>
                        </a:spcBef>
                        <a:spcAft>
                          <a:spcPts val="0"/>
                        </a:spcAft>
                        <a:buClrTx/>
                        <a:buSzTx/>
                        <a:buFontTx/>
                        <a:buNone/>
                        <a:tabLst/>
                        <a:defRPr/>
                      </a:pPr>
                      <a:r>
                        <a:rPr lang="es-PE" dirty="0"/>
                        <a:t>….</a:t>
                      </a:r>
                    </a:p>
                    <a:p>
                      <a:pPr algn="just"/>
                      <a:endParaRPr lang="es-PE" dirty="0"/>
                    </a:p>
                  </a:txBody>
                  <a:tcPr/>
                </a:tc>
                <a:tc>
                  <a:txBody>
                    <a:bodyPr/>
                    <a:lstStyle/>
                    <a:p>
                      <a:pPr algn="just"/>
                      <a:endParaRPr lang="es-PE" dirty="0"/>
                    </a:p>
                  </a:txBody>
                  <a:tcPr/>
                </a:tc>
                <a:tc>
                  <a:txBody>
                    <a:bodyPr/>
                    <a:lstStyle/>
                    <a:p>
                      <a:pPr algn="just"/>
                      <a:endParaRPr lang="es-PE" dirty="0"/>
                    </a:p>
                  </a:txBody>
                  <a:tcPr/>
                </a:tc>
                <a:extLst>
                  <a:ext uri="{0D108BD9-81ED-4DB2-BD59-A6C34878D82A}">
                    <a16:rowId xmlns:a16="http://schemas.microsoft.com/office/drawing/2014/main" val="1508922324"/>
                  </a:ext>
                </a:extLst>
              </a:tr>
            </a:tbl>
          </a:graphicData>
        </a:graphic>
      </p:graphicFrame>
    </p:spTree>
    <p:extLst>
      <p:ext uri="{BB962C8B-B14F-4D97-AF65-F5344CB8AC3E}">
        <p14:creationId xmlns:p14="http://schemas.microsoft.com/office/powerpoint/2010/main" val="250598551"/>
      </p:ext>
    </p:extLst>
  </p:cSld>
  <p:clrMapOvr>
    <a:masterClrMapping/>
  </p:clrMapOvr>
</p:sld>
</file>

<file path=ppt/theme/theme1.xml><?xml version="1.0" encoding="utf-8"?>
<a:theme xmlns:a="http://schemas.openxmlformats.org/drawingml/2006/main" name="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3507</TotalTime>
  <Words>797</Words>
  <Application>Microsoft Office PowerPoint</Application>
  <PresentationFormat>Panorámica</PresentationFormat>
  <Paragraphs>78</Paragraphs>
  <Slides>15</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15</vt:i4>
      </vt:variant>
    </vt:vector>
  </HeadingPairs>
  <TitlesOfParts>
    <vt:vector size="20" baseType="lpstr">
      <vt:lpstr>Arial</vt:lpstr>
      <vt:lpstr>Arial Black</vt:lpstr>
      <vt:lpstr>Calibri</vt:lpstr>
      <vt:lpstr>Calibri Light</vt:lpstr>
      <vt:lpstr>Retrospección</vt:lpstr>
      <vt:lpstr>  PLANIFICACION ANUAL </vt:lpstr>
      <vt:lpstr>SABERES PREVIOS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Organización de las situaciones </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Evaluación Diagnóstica</dc:title>
  <dc:creator>JUAN SOLANO</dc:creator>
  <cp:lastModifiedBy>Pablo DAMIANO HUAMAN</cp:lastModifiedBy>
  <cp:revision>51</cp:revision>
  <dcterms:created xsi:type="dcterms:W3CDTF">2022-02-25T17:43:06Z</dcterms:created>
  <dcterms:modified xsi:type="dcterms:W3CDTF">2022-03-10T18:06:28Z</dcterms:modified>
</cp:coreProperties>
</file>