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42"/>
  </p:notesMasterIdLst>
  <p:sldIdLst>
    <p:sldId id="580" r:id="rId2"/>
    <p:sldId id="302" r:id="rId3"/>
    <p:sldId id="301" r:id="rId4"/>
    <p:sldId id="310" r:id="rId5"/>
    <p:sldId id="631" r:id="rId6"/>
    <p:sldId id="271" r:id="rId7"/>
    <p:sldId id="272" r:id="rId8"/>
    <p:sldId id="605" r:id="rId9"/>
    <p:sldId id="606" r:id="rId10"/>
    <p:sldId id="607" r:id="rId11"/>
    <p:sldId id="608" r:id="rId12"/>
    <p:sldId id="618" r:id="rId13"/>
    <p:sldId id="609" r:id="rId14"/>
    <p:sldId id="611" r:id="rId15"/>
    <p:sldId id="621" r:id="rId16"/>
    <p:sldId id="619" r:id="rId17"/>
    <p:sldId id="620" r:id="rId18"/>
    <p:sldId id="630" r:id="rId19"/>
    <p:sldId id="612" r:id="rId20"/>
    <p:sldId id="616" r:id="rId21"/>
    <p:sldId id="615" r:id="rId22"/>
    <p:sldId id="585" r:id="rId23"/>
    <p:sldId id="344" r:id="rId24"/>
    <p:sldId id="626" r:id="rId25"/>
    <p:sldId id="343" r:id="rId26"/>
    <p:sldId id="345" r:id="rId27"/>
    <p:sldId id="346" r:id="rId28"/>
    <p:sldId id="273" r:id="rId29"/>
    <p:sldId id="270" r:id="rId30"/>
    <p:sldId id="327" r:id="rId31"/>
    <p:sldId id="613" r:id="rId32"/>
    <p:sldId id="285" r:id="rId33"/>
    <p:sldId id="633" r:id="rId34"/>
    <p:sldId id="623" r:id="rId35"/>
    <p:sldId id="622" r:id="rId36"/>
    <p:sldId id="624" r:id="rId37"/>
    <p:sldId id="625" r:id="rId38"/>
    <p:sldId id="634" r:id="rId39"/>
    <p:sldId id="582" r:id="rId40"/>
    <p:sldId id="34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CD9"/>
    <a:srgbClr val="FF33CC"/>
    <a:srgbClr val="EAA8DF"/>
    <a:srgbClr val="F4B6E7"/>
    <a:srgbClr val="9CD373"/>
    <a:srgbClr val="299DD7"/>
    <a:srgbClr val="D64410"/>
    <a:srgbClr val="DB6BA3"/>
    <a:srgbClr val="00682F"/>
    <a:srgbClr val="AD0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88" autoAdjust="0"/>
    <p:restoredTop sz="91636" autoAdjust="0"/>
  </p:normalViewPr>
  <p:slideViewPr>
    <p:cSldViewPr snapToGrid="0">
      <p:cViewPr varScale="1">
        <p:scale>
          <a:sx n="68" d="100"/>
          <a:sy n="68" d="100"/>
        </p:scale>
        <p:origin x="5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Columna1</c:v>
                </c:pt>
              </c:strCache>
            </c:strRef>
          </c:tx>
          <c:spPr>
            <a:scene3d>
              <a:camera prst="orthographicFront"/>
              <a:lightRig rig="threePt" dir="t"/>
            </a:scene3d>
            <a:sp3d>
              <a:bevelT w="190500" h="38100"/>
            </a:sp3d>
          </c:spPr>
          <c:dPt>
            <c:idx val="0"/>
            <c:bubble3D val="0"/>
            <c:spPr>
              <a:solidFill>
                <a:srgbClr val="92D050"/>
              </a:solidFill>
              <a:ln w="19050">
                <a:solidFill>
                  <a:schemeClr val="lt1"/>
                </a:solidFill>
              </a:ln>
              <a:effectLst/>
              <a:scene3d>
                <a:camera prst="orthographicFront"/>
                <a:lightRig rig="threePt" dir="t"/>
              </a:scene3d>
              <a:sp3d>
                <a:bevelT w="190500" h="38100"/>
              </a:sp3d>
            </c:spPr>
            <c:extLst>
              <c:ext xmlns:c16="http://schemas.microsoft.com/office/drawing/2014/chart" uri="{C3380CC4-5D6E-409C-BE32-E72D297353CC}">
                <c16:uniqueId val="{00000001-F43A-426B-8A75-AE7D6BE68C03}"/>
              </c:ext>
            </c:extLst>
          </c:dPt>
          <c:dPt>
            <c:idx val="1"/>
            <c:bubble3D val="0"/>
            <c:spPr>
              <a:solidFill>
                <a:srgbClr val="73E749"/>
              </a:solidFill>
              <a:ln w="19050">
                <a:solidFill>
                  <a:schemeClr val="lt1"/>
                </a:solidFill>
              </a:ln>
              <a:effectLst/>
              <a:scene3d>
                <a:camera prst="orthographicFront"/>
                <a:lightRig rig="threePt" dir="t"/>
              </a:scene3d>
              <a:sp3d>
                <a:bevelT w="190500" h="38100"/>
              </a:sp3d>
            </c:spPr>
            <c:extLst>
              <c:ext xmlns:c16="http://schemas.microsoft.com/office/drawing/2014/chart" uri="{C3380CC4-5D6E-409C-BE32-E72D297353CC}">
                <c16:uniqueId val="{00000003-F43A-426B-8A75-AE7D6BE68C03}"/>
              </c:ext>
            </c:extLst>
          </c:dPt>
          <c:dPt>
            <c:idx val="2"/>
            <c:bubble3D val="0"/>
            <c:spPr>
              <a:solidFill>
                <a:schemeClr val="accent3"/>
              </a:solidFill>
              <a:ln w="19050">
                <a:solidFill>
                  <a:schemeClr val="lt1"/>
                </a:solidFill>
              </a:ln>
              <a:effectLst/>
              <a:scene3d>
                <a:camera prst="orthographicFront"/>
                <a:lightRig rig="threePt" dir="t"/>
              </a:scene3d>
              <a:sp3d>
                <a:bevelT w="190500" h="38100"/>
              </a:sp3d>
            </c:spPr>
            <c:extLst>
              <c:ext xmlns:c16="http://schemas.microsoft.com/office/drawing/2014/chart" uri="{C3380CC4-5D6E-409C-BE32-E72D297353CC}">
                <c16:uniqueId val="{00000005-F43A-426B-8A75-AE7D6BE68C03}"/>
              </c:ext>
            </c:extLst>
          </c:dPt>
          <c:dPt>
            <c:idx val="3"/>
            <c:bubble3D val="0"/>
            <c:spPr>
              <a:solidFill>
                <a:srgbClr val="FF0000"/>
              </a:solidFill>
              <a:ln w="19050">
                <a:solidFill>
                  <a:schemeClr val="lt1"/>
                </a:solidFill>
              </a:ln>
              <a:effectLst/>
              <a:scene3d>
                <a:camera prst="orthographicFront"/>
                <a:lightRig rig="threePt" dir="t"/>
              </a:scene3d>
              <a:sp3d>
                <a:bevelT w="190500" h="38100"/>
              </a:sp3d>
            </c:spPr>
            <c:extLst>
              <c:ext xmlns:c16="http://schemas.microsoft.com/office/drawing/2014/chart" uri="{C3380CC4-5D6E-409C-BE32-E72D297353CC}">
                <c16:uniqueId val="{00000007-F43A-426B-8A75-AE7D6BE68C03}"/>
              </c:ext>
            </c:extLst>
          </c:dPt>
          <c:dPt>
            <c:idx val="4"/>
            <c:bubble3D val="0"/>
            <c:spPr>
              <a:solidFill>
                <a:srgbClr val="7030A0"/>
              </a:solidFill>
              <a:ln w="19050">
                <a:solidFill>
                  <a:schemeClr val="lt1"/>
                </a:solidFill>
              </a:ln>
              <a:effectLst/>
              <a:scene3d>
                <a:camera prst="orthographicFront"/>
                <a:lightRig rig="threePt" dir="t"/>
              </a:scene3d>
              <a:sp3d>
                <a:bevelT w="190500" h="38100"/>
              </a:sp3d>
            </c:spPr>
            <c:extLst>
              <c:ext xmlns:c16="http://schemas.microsoft.com/office/drawing/2014/chart" uri="{C3380CC4-5D6E-409C-BE32-E72D297353CC}">
                <c16:uniqueId val="{00000009-F43A-426B-8A75-AE7D6BE68C03}"/>
              </c:ext>
            </c:extLst>
          </c:dPt>
          <c:dPt>
            <c:idx val="5"/>
            <c:bubble3D val="0"/>
            <c:spPr>
              <a:solidFill>
                <a:srgbClr val="0070C0"/>
              </a:solidFill>
              <a:ln w="19050">
                <a:solidFill>
                  <a:schemeClr val="lt1"/>
                </a:solidFill>
              </a:ln>
              <a:effectLst/>
              <a:scene3d>
                <a:camera prst="orthographicFront"/>
                <a:lightRig rig="threePt" dir="t"/>
              </a:scene3d>
              <a:sp3d>
                <a:bevelT w="190500" h="38100"/>
              </a:sp3d>
            </c:spPr>
            <c:extLst>
              <c:ext xmlns:c16="http://schemas.microsoft.com/office/drawing/2014/chart" uri="{C3380CC4-5D6E-409C-BE32-E72D297353CC}">
                <c16:uniqueId val="{0000000B-F43A-426B-8A75-AE7D6BE68C03}"/>
              </c:ext>
            </c:extLst>
          </c:dPt>
          <c:dPt>
            <c:idx val="6"/>
            <c:bubble3D val="0"/>
            <c:spPr>
              <a:solidFill>
                <a:srgbClr val="FFFF00"/>
              </a:solidFill>
              <a:ln w="19050">
                <a:solidFill>
                  <a:schemeClr val="lt1"/>
                </a:solidFill>
              </a:ln>
              <a:effectLst/>
              <a:scene3d>
                <a:camera prst="orthographicFront"/>
                <a:lightRig rig="threePt" dir="t"/>
              </a:scene3d>
              <a:sp3d>
                <a:bevelT w="190500" h="38100"/>
              </a:sp3d>
            </c:spPr>
            <c:extLst>
              <c:ext xmlns:c16="http://schemas.microsoft.com/office/drawing/2014/chart" uri="{C3380CC4-5D6E-409C-BE32-E72D297353CC}">
                <c16:uniqueId val="{0000000D-F43A-426B-8A75-AE7D6BE68C03}"/>
              </c:ext>
            </c:extLst>
          </c:dPt>
          <c:dPt>
            <c:idx val="7"/>
            <c:bubble3D val="0"/>
            <c:spPr>
              <a:solidFill>
                <a:srgbClr val="FF3300"/>
              </a:solidFill>
              <a:ln w="19050">
                <a:solidFill>
                  <a:schemeClr val="lt1"/>
                </a:solidFill>
              </a:ln>
              <a:effectLst/>
              <a:scene3d>
                <a:camera prst="orthographicFront"/>
                <a:lightRig rig="threePt" dir="t"/>
              </a:scene3d>
              <a:sp3d>
                <a:bevelT w="190500" h="38100"/>
              </a:sp3d>
            </c:spPr>
            <c:extLst>
              <c:ext xmlns:c16="http://schemas.microsoft.com/office/drawing/2014/chart" uri="{C3380CC4-5D6E-409C-BE32-E72D297353CC}">
                <c16:uniqueId val="{0000000F-F43A-426B-8A75-AE7D6BE68C03}"/>
              </c:ext>
            </c:extLst>
          </c:dPt>
          <c:dPt>
            <c:idx val="8"/>
            <c:bubble3D val="0"/>
            <c:spPr>
              <a:solidFill>
                <a:srgbClr val="00B0F0"/>
              </a:solidFill>
              <a:ln w="19050">
                <a:solidFill>
                  <a:schemeClr val="lt1"/>
                </a:solidFill>
              </a:ln>
              <a:effectLst/>
              <a:scene3d>
                <a:camera prst="orthographicFront"/>
                <a:lightRig rig="threePt" dir="t"/>
              </a:scene3d>
              <a:sp3d>
                <a:bevelT w="190500" h="38100"/>
              </a:sp3d>
            </c:spPr>
            <c:extLst>
              <c:ext xmlns:c16="http://schemas.microsoft.com/office/drawing/2014/chart" uri="{C3380CC4-5D6E-409C-BE32-E72D297353CC}">
                <c16:uniqueId val="{00000011-F43A-426B-8A75-AE7D6BE68C03}"/>
              </c:ext>
            </c:extLst>
          </c:dPt>
          <c:dPt>
            <c:idx val="9"/>
            <c:bubble3D val="0"/>
            <c:spPr>
              <a:solidFill>
                <a:srgbClr val="FF0000"/>
              </a:solidFill>
              <a:ln w="19050">
                <a:solidFill>
                  <a:schemeClr val="lt1"/>
                </a:solidFill>
              </a:ln>
              <a:effectLst/>
              <a:scene3d>
                <a:camera prst="orthographicFront"/>
                <a:lightRig rig="threePt" dir="t"/>
              </a:scene3d>
              <a:sp3d>
                <a:bevelT w="190500" h="38100"/>
              </a:sp3d>
            </c:spPr>
            <c:extLst>
              <c:ext xmlns:c16="http://schemas.microsoft.com/office/drawing/2014/chart" uri="{C3380CC4-5D6E-409C-BE32-E72D297353CC}">
                <c16:uniqueId val="{00000013-F43A-426B-8A75-AE7D6BE68C03}"/>
              </c:ext>
            </c:extLst>
          </c:dPt>
          <c:dPt>
            <c:idx val="10"/>
            <c:bubble3D val="0"/>
            <c:spPr>
              <a:solidFill>
                <a:srgbClr val="7030A0"/>
              </a:solidFill>
              <a:ln w="19050">
                <a:solidFill>
                  <a:schemeClr val="lt1"/>
                </a:solidFill>
              </a:ln>
              <a:effectLst/>
              <a:scene3d>
                <a:camera prst="orthographicFront"/>
                <a:lightRig rig="threePt" dir="t"/>
              </a:scene3d>
              <a:sp3d>
                <a:bevelT w="190500" h="38100"/>
              </a:sp3d>
            </c:spPr>
            <c:extLst>
              <c:ext xmlns:c16="http://schemas.microsoft.com/office/drawing/2014/chart" uri="{C3380CC4-5D6E-409C-BE32-E72D297353CC}">
                <c16:uniqueId val="{00000015-F43A-426B-8A75-AE7D6BE68C03}"/>
              </c:ext>
            </c:extLst>
          </c:dPt>
          <c:dPt>
            <c:idx val="11"/>
            <c:bubble3D val="0"/>
            <c:spPr>
              <a:solidFill>
                <a:srgbClr val="FF3399"/>
              </a:solidFill>
              <a:ln w="19050">
                <a:solidFill>
                  <a:schemeClr val="lt1"/>
                </a:solidFill>
              </a:ln>
              <a:effectLst/>
              <a:scene3d>
                <a:camera prst="orthographicFront"/>
                <a:lightRig rig="threePt" dir="t"/>
              </a:scene3d>
              <a:sp3d>
                <a:bevelT w="190500" h="38100"/>
              </a:sp3d>
            </c:spPr>
            <c:extLst>
              <c:ext xmlns:c16="http://schemas.microsoft.com/office/drawing/2014/chart" uri="{C3380CC4-5D6E-409C-BE32-E72D297353CC}">
                <c16:uniqueId val="{00000017-F43A-426B-8A75-AE7D6BE68C03}"/>
              </c:ext>
            </c:extLst>
          </c:dPt>
          <c:dPt>
            <c:idx val="12"/>
            <c:bubble3D val="0"/>
            <c:spPr>
              <a:solidFill>
                <a:schemeClr val="accent1">
                  <a:lumMod val="80000"/>
                  <a:lumOff val="20000"/>
                </a:schemeClr>
              </a:solidFill>
              <a:ln w="19050">
                <a:solidFill>
                  <a:schemeClr val="lt1"/>
                </a:solidFill>
              </a:ln>
              <a:effectLst/>
              <a:scene3d>
                <a:camera prst="orthographicFront"/>
                <a:lightRig rig="threePt" dir="t"/>
              </a:scene3d>
              <a:sp3d>
                <a:bevelT w="190500" h="38100"/>
              </a:sp3d>
            </c:spPr>
            <c:extLst>
              <c:ext xmlns:c16="http://schemas.microsoft.com/office/drawing/2014/chart" uri="{C3380CC4-5D6E-409C-BE32-E72D297353CC}">
                <c16:uniqueId val="{00000019-F43A-426B-8A75-AE7D6BE68C03}"/>
              </c:ext>
            </c:extLst>
          </c:dPt>
          <c:dPt>
            <c:idx val="13"/>
            <c:bubble3D val="0"/>
            <c:spPr>
              <a:solidFill>
                <a:schemeClr val="accent2">
                  <a:lumMod val="80000"/>
                  <a:lumOff val="20000"/>
                </a:schemeClr>
              </a:solidFill>
              <a:ln w="19050">
                <a:solidFill>
                  <a:schemeClr val="lt1"/>
                </a:solidFill>
              </a:ln>
              <a:effectLst/>
              <a:scene3d>
                <a:camera prst="orthographicFront"/>
                <a:lightRig rig="threePt" dir="t"/>
              </a:scene3d>
              <a:sp3d>
                <a:bevelT w="190500" h="38100"/>
              </a:sp3d>
            </c:spPr>
            <c:extLst>
              <c:ext xmlns:c16="http://schemas.microsoft.com/office/drawing/2014/chart" uri="{C3380CC4-5D6E-409C-BE32-E72D297353CC}">
                <c16:uniqueId val="{0000001B-F43A-426B-8A75-AE7D6BE68C03}"/>
              </c:ext>
            </c:extLst>
          </c:dPt>
          <c:cat>
            <c:numRef>
              <c:f>Hoja1!$A$2:$A$15</c:f>
              <c:numCache>
                <c:formatCode>General</c:formatCode>
                <c:ptCount val="14"/>
              </c:numCache>
            </c:numRef>
          </c:cat>
          <c:val>
            <c:numRef>
              <c:f>Hoja1!$B$2:$B$15</c:f>
              <c:numCache>
                <c:formatCode>General</c:formatCode>
                <c:ptCount val="14"/>
                <c:pt idx="1">
                  <c:v>1</c:v>
                </c:pt>
                <c:pt idx="2">
                  <c:v>1</c:v>
                </c:pt>
                <c:pt idx="3">
                  <c:v>1</c:v>
                </c:pt>
                <c:pt idx="4">
                  <c:v>1</c:v>
                </c:pt>
                <c:pt idx="5">
                  <c:v>1</c:v>
                </c:pt>
                <c:pt idx="6">
                  <c:v>1</c:v>
                </c:pt>
              </c:numCache>
            </c:numRef>
          </c:val>
          <c:extLst>
            <c:ext xmlns:c16="http://schemas.microsoft.com/office/drawing/2014/chart" uri="{C3380CC4-5D6E-409C-BE32-E72D297353CC}">
              <c16:uniqueId val="{0000001C-F43A-426B-8A75-AE7D6BE68C0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5.png"/><Relationship Id="rId4"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2339AF-A48F-4141-BEC8-8DAB5985D0F5}" type="doc">
      <dgm:prSet loTypeId="urn:microsoft.com/office/officeart/2005/8/layout/vList4" loCatId="list" qsTypeId="urn:microsoft.com/office/officeart/2005/8/quickstyle/simple2" qsCatId="simple" csTypeId="urn:microsoft.com/office/officeart/2005/8/colors/colorful4" csCatId="colorful" phldr="1"/>
      <dgm:spPr/>
      <dgm:t>
        <a:bodyPr/>
        <a:lstStyle/>
        <a:p>
          <a:endParaRPr lang="es-ES"/>
        </a:p>
      </dgm:t>
    </dgm:pt>
    <dgm:pt modelId="{C53F2624-679A-40FE-8EAA-C2DF2211BBC2}">
      <dgm:prSet phldrT="[Texto]"/>
      <dgm:spPr/>
      <dgm:t>
        <a:bodyPr/>
        <a:lstStyle/>
        <a:p>
          <a:pPr algn="l"/>
          <a:r>
            <a:rPr lang="es-ES" b="0" cap="none" spc="0" dirty="0">
              <a:ln w="0">
                <a:noFill/>
              </a:ln>
              <a:solidFill>
                <a:schemeClr val="tx1">
                  <a:lumMod val="95000"/>
                  <a:lumOff val="5000"/>
                </a:schemeClr>
              </a:solidFill>
              <a:effectLst/>
            </a:rPr>
            <a:t>Participamos activamente durante el desarrollo de la Asistencia Técnica.</a:t>
          </a:r>
        </a:p>
      </dgm:t>
    </dgm:pt>
    <dgm:pt modelId="{255D55D7-F18F-404A-847F-C823B659C509}" type="parTrans" cxnId="{62239C05-5716-4F52-A024-0772608234B7}">
      <dgm:prSet/>
      <dgm:spPr/>
      <dgm:t>
        <a:bodyPr/>
        <a:lstStyle/>
        <a:p>
          <a:pPr algn="l"/>
          <a:endParaRPr lang="es-ES" b="0" cap="none" spc="0">
            <a:ln w="0"/>
            <a:solidFill>
              <a:schemeClr val="tx1"/>
            </a:solidFill>
            <a:effectLst/>
          </a:endParaRPr>
        </a:p>
      </dgm:t>
    </dgm:pt>
    <dgm:pt modelId="{9D32929D-55DE-4BAE-BCE2-0EE7546C110F}" type="sibTrans" cxnId="{62239C05-5716-4F52-A024-0772608234B7}">
      <dgm:prSet/>
      <dgm:spPr/>
      <dgm:t>
        <a:bodyPr/>
        <a:lstStyle/>
        <a:p>
          <a:pPr algn="l"/>
          <a:endParaRPr lang="es-ES" b="0" cap="none" spc="0">
            <a:ln w="0"/>
            <a:solidFill>
              <a:schemeClr val="tx1"/>
            </a:solidFill>
            <a:effectLst/>
          </a:endParaRPr>
        </a:p>
      </dgm:t>
    </dgm:pt>
    <dgm:pt modelId="{299990A7-ED90-43B2-A984-921541297127}">
      <dgm:prSet phldrT="[Texto]"/>
      <dgm:spPr/>
      <dgm:t>
        <a:bodyPr/>
        <a:lstStyle/>
        <a:p>
          <a:pPr algn="l"/>
          <a:r>
            <a:rPr lang="es-ES" b="0" cap="none" spc="0" dirty="0">
              <a:ln w="0">
                <a:noFill/>
              </a:ln>
              <a:solidFill>
                <a:schemeClr val="tx1">
                  <a:lumMod val="95000"/>
                  <a:lumOff val="5000"/>
                </a:schemeClr>
              </a:solidFill>
              <a:effectLst/>
            </a:rPr>
            <a:t>Mantenemos el respeto y la tolerancia durante el desarrollo de la Asistencia Técnica.</a:t>
          </a:r>
        </a:p>
      </dgm:t>
    </dgm:pt>
    <dgm:pt modelId="{82E47429-38C1-4DC7-8F0E-CDFC2BC0020E}" type="parTrans" cxnId="{9BA0A07C-44F3-45B1-B90E-8B1C7432203B}">
      <dgm:prSet/>
      <dgm:spPr/>
      <dgm:t>
        <a:bodyPr/>
        <a:lstStyle/>
        <a:p>
          <a:pPr algn="l"/>
          <a:endParaRPr lang="es-ES" b="0" cap="none" spc="0">
            <a:ln w="0"/>
            <a:solidFill>
              <a:schemeClr val="tx1"/>
            </a:solidFill>
            <a:effectLst/>
          </a:endParaRPr>
        </a:p>
      </dgm:t>
    </dgm:pt>
    <dgm:pt modelId="{7A322021-5694-41D0-BDA7-518EC283C552}" type="sibTrans" cxnId="{9BA0A07C-44F3-45B1-B90E-8B1C7432203B}">
      <dgm:prSet/>
      <dgm:spPr/>
      <dgm:t>
        <a:bodyPr/>
        <a:lstStyle/>
        <a:p>
          <a:pPr algn="l"/>
          <a:endParaRPr lang="es-ES" b="0" cap="none" spc="0">
            <a:ln w="0"/>
            <a:solidFill>
              <a:schemeClr val="tx1"/>
            </a:solidFill>
            <a:effectLst/>
          </a:endParaRPr>
        </a:p>
      </dgm:t>
    </dgm:pt>
    <dgm:pt modelId="{A7768EFA-C585-4583-BF66-0D77967C79A8}" type="pres">
      <dgm:prSet presAssocID="{EC2339AF-A48F-4141-BEC8-8DAB5985D0F5}" presName="linear" presStyleCnt="0">
        <dgm:presLayoutVars>
          <dgm:dir/>
          <dgm:resizeHandles val="exact"/>
        </dgm:presLayoutVars>
      </dgm:prSet>
      <dgm:spPr/>
    </dgm:pt>
    <dgm:pt modelId="{952440E2-E9D0-45F1-9309-6CB71FA48C3F}" type="pres">
      <dgm:prSet presAssocID="{C53F2624-679A-40FE-8EAA-C2DF2211BBC2}" presName="comp" presStyleCnt="0"/>
      <dgm:spPr/>
    </dgm:pt>
    <dgm:pt modelId="{7C769C50-9146-468D-B101-03272E0AA9F3}" type="pres">
      <dgm:prSet presAssocID="{C53F2624-679A-40FE-8EAA-C2DF2211BBC2}" presName="box" presStyleLbl="node1" presStyleIdx="0" presStyleCnt="2"/>
      <dgm:spPr/>
    </dgm:pt>
    <dgm:pt modelId="{6415ABB3-418F-46D7-8357-83E9EBDA0AD0}" type="pres">
      <dgm:prSet presAssocID="{C53F2624-679A-40FE-8EAA-C2DF2211BBC2}" presName="img" presStyleLbl="fgImgPlace1" presStyleIdx="0" presStyleCnt="2"/>
      <dgm:spPr>
        <a:blipFill rotWithShape="1">
          <a:blip xmlns:r="http://schemas.openxmlformats.org/officeDocument/2006/relationships" r:embed="rId1"/>
          <a:stretch>
            <a:fillRect/>
          </a:stretch>
        </a:blipFill>
      </dgm:spPr>
    </dgm:pt>
    <dgm:pt modelId="{4FF11BFC-D2CC-4024-97CE-BAD295E9420B}" type="pres">
      <dgm:prSet presAssocID="{C53F2624-679A-40FE-8EAA-C2DF2211BBC2}" presName="text" presStyleLbl="node1" presStyleIdx="0" presStyleCnt="2">
        <dgm:presLayoutVars>
          <dgm:bulletEnabled val="1"/>
        </dgm:presLayoutVars>
      </dgm:prSet>
      <dgm:spPr/>
    </dgm:pt>
    <dgm:pt modelId="{E372367C-8A25-4EC2-9DBA-F1E3B5062049}" type="pres">
      <dgm:prSet presAssocID="{9D32929D-55DE-4BAE-BCE2-0EE7546C110F}" presName="spacer" presStyleCnt="0"/>
      <dgm:spPr/>
    </dgm:pt>
    <dgm:pt modelId="{1D021571-3AE5-4FEC-932B-624F049DE754}" type="pres">
      <dgm:prSet presAssocID="{299990A7-ED90-43B2-A984-921541297127}" presName="comp" presStyleCnt="0"/>
      <dgm:spPr/>
    </dgm:pt>
    <dgm:pt modelId="{36CF5D2D-64C6-428F-8C89-6978263DF94F}" type="pres">
      <dgm:prSet presAssocID="{299990A7-ED90-43B2-A984-921541297127}" presName="box" presStyleLbl="node1" presStyleIdx="1" presStyleCnt="2"/>
      <dgm:spPr/>
    </dgm:pt>
    <dgm:pt modelId="{7A767E4C-011B-47CB-8620-2773E4222EA1}" type="pres">
      <dgm:prSet presAssocID="{299990A7-ED90-43B2-A984-921541297127}" presName="img" presStyleLbl="fgImgPlace1" presStyleIdx="1" presStyleCnt="2"/>
      <dgm:spPr>
        <a:blipFill rotWithShape="1">
          <a:blip xmlns:r="http://schemas.openxmlformats.org/officeDocument/2006/relationships" r:embed="rId2"/>
          <a:stretch>
            <a:fillRect/>
          </a:stretch>
        </a:blipFill>
      </dgm:spPr>
    </dgm:pt>
    <dgm:pt modelId="{5FF4BE33-AF6F-47C2-854B-4E507C468838}" type="pres">
      <dgm:prSet presAssocID="{299990A7-ED90-43B2-A984-921541297127}" presName="text" presStyleLbl="node1" presStyleIdx="1" presStyleCnt="2">
        <dgm:presLayoutVars>
          <dgm:bulletEnabled val="1"/>
        </dgm:presLayoutVars>
      </dgm:prSet>
      <dgm:spPr/>
    </dgm:pt>
  </dgm:ptLst>
  <dgm:cxnLst>
    <dgm:cxn modelId="{62239C05-5716-4F52-A024-0772608234B7}" srcId="{EC2339AF-A48F-4141-BEC8-8DAB5985D0F5}" destId="{C53F2624-679A-40FE-8EAA-C2DF2211BBC2}" srcOrd="0" destOrd="0" parTransId="{255D55D7-F18F-404A-847F-C823B659C509}" sibTransId="{9D32929D-55DE-4BAE-BCE2-0EE7546C110F}"/>
    <dgm:cxn modelId="{0091D44D-837A-4E25-BC01-9BF42DCF6687}" type="presOf" srcId="{C53F2624-679A-40FE-8EAA-C2DF2211BBC2}" destId="{7C769C50-9146-468D-B101-03272E0AA9F3}" srcOrd="0" destOrd="0" presId="urn:microsoft.com/office/officeart/2005/8/layout/vList4"/>
    <dgm:cxn modelId="{9BA0A07C-44F3-45B1-B90E-8B1C7432203B}" srcId="{EC2339AF-A48F-4141-BEC8-8DAB5985D0F5}" destId="{299990A7-ED90-43B2-A984-921541297127}" srcOrd="1" destOrd="0" parTransId="{82E47429-38C1-4DC7-8F0E-CDFC2BC0020E}" sibTransId="{7A322021-5694-41D0-BDA7-518EC283C552}"/>
    <dgm:cxn modelId="{F1277891-DA35-4568-8FA1-028FAEDCCB0E}" type="presOf" srcId="{299990A7-ED90-43B2-A984-921541297127}" destId="{36CF5D2D-64C6-428F-8C89-6978263DF94F}" srcOrd="0" destOrd="0" presId="urn:microsoft.com/office/officeart/2005/8/layout/vList4"/>
    <dgm:cxn modelId="{4F73A3A0-696B-4619-9DAC-AA946DD2D481}" type="presOf" srcId="{EC2339AF-A48F-4141-BEC8-8DAB5985D0F5}" destId="{A7768EFA-C585-4583-BF66-0D77967C79A8}" srcOrd="0" destOrd="0" presId="urn:microsoft.com/office/officeart/2005/8/layout/vList4"/>
    <dgm:cxn modelId="{8314FCE2-EF84-47F5-B5F9-90D751A612BA}" type="presOf" srcId="{C53F2624-679A-40FE-8EAA-C2DF2211BBC2}" destId="{4FF11BFC-D2CC-4024-97CE-BAD295E9420B}" srcOrd="1" destOrd="0" presId="urn:microsoft.com/office/officeart/2005/8/layout/vList4"/>
    <dgm:cxn modelId="{FB6153F3-6006-42B5-805F-527342552BDE}" type="presOf" srcId="{299990A7-ED90-43B2-A984-921541297127}" destId="{5FF4BE33-AF6F-47C2-854B-4E507C468838}" srcOrd="1" destOrd="0" presId="urn:microsoft.com/office/officeart/2005/8/layout/vList4"/>
    <dgm:cxn modelId="{352EB71D-B14D-43C7-9325-B9D299C16C04}" type="presParOf" srcId="{A7768EFA-C585-4583-BF66-0D77967C79A8}" destId="{952440E2-E9D0-45F1-9309-6CB71FA48C3F}" srcOrd="0" destOrd="0" presId="urn:microsoft.com/office/officeart/2005/8/layout/vList4"/>
    <dgm:cxn modelId="{134A0987-A635-4054-9B9B-4C3DA80B37E2}" type="presParOf" srcId="{952440E2-E9D0-45F1-9309-6CB71FA48C3F}" destId="{7C769C50-9146-468D-B101-03272E0AA9F3}" srcOrd="0" destOrd="0" presId="urn:microsoft.com/office/officeart/2005/8/layout/vList4"/>
    <dgm:cxn modelId="{2B0AF8CD-2FB8-4C61-9940-9F61CE21C2A1}" type="presParOf" srcId="{952440E2-E9D0-45F1-9309-6CB71FA48C3F}" destId="{6415ABB3-418F-46D7-8357-83E9EBDA0AD0}" srcOrd="1" destOrd="0" presId="urn:microsoft.com/office/officeart/2005/8/layout/vList4"/>
    <dgm:cxn modelId="{A5E3B98A-E6AD-48A4-9690-4375D49F996E}" type="presParOf" srcId="{952440E2-E9D0-45F1-9309-6CB71FA48C3F}" destId="{4FF11BFC-D2CC-4024-97CE-BAD295E9420B}" srcOrd="2" destOrd="0" presId="urn:microsoft.com/office/officeart/2005/8/layout/vList4"/>
    <dgm:cxn modelId="{B9FBF1EA-62A8-480F-B3DB-5AB52C28E98F}" type="presParOf" srcId="{A7768EFA-C585-4583-BF66-0D77967C79A8}" destId="{E372367C-8A25-4EC2-9DBA-F1E3B5062049}" srcOrd="1" destOrd="0" presId="urn:microsoft.com/office/officeart/2005/8/layout/vList4"/>
    <dgm:cxn modelId="{F7B50541-8457-41AA-BAED-96C0BA28C260}" type="presParOf" srcId="{A7768EFA-C585-4583-BF66-0D77967C79A8}" destId="{1D021571-3AE5-4FEC-932B-624F049DE754}" srcOrd="2" destOrd="0" presId="urn:microsoft.com/office/officeart/2005/8/layout/vList4"/>
    <dgm:cxn modelId="{98348976-7019-4CEC-BC05-DEA090EE51C7}" type="presParOf" srcId="{1D021571-3AE5-4FEC-932B-624F049DE754}" destId="{36CF5D2D-64C6-428F-8C89-6978263DF94F}" srcOrd="0" destOrd="0" presId="urn:microsoft.com/office/officeart/2005/8/layout/vList4"/>
    <dgm:cxn modelId="{FF8F932F-5ADD-4F9A-A0E0-57F6CE5E886C}" type="presParOf" srcId="{1D021571-3AE5-4FEC-932B-624F049DE754}" destId="{7A767E4C-011B-47CB-8620-2773E4222EA1}" srcOrd="1" destOrd="0" presId="urn:microsoft.com/office/officeart/2005/8/layout/vList4"/>
    <dgm:cxn modelId="{1891C9B3-1763-472E-9E5B-EAE460DAC745}" type="presParOf" srcId="{1D021571-3AE5-4FEC-932B-624F049DE754}" destId="{5FF4BE33-AF6F-47C2-854B-4E507C46883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24B317-9B65-4488-AA50-72BF517F1B64}"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PE"/>
        </a:p>
      </dgm:t>
    </dgm:pt>
    <dgm:pt modelId="{5DA1C0BD-9C7C-4E25-BCBC-68CA92ED38BA}">
      <dgm:prSet phldrT="[Texto]"/>
      <dgm:spPr/>
      <dgm:t>
        <a:bodyPr/>
        <a:lstStyle/>
        <a:p>
          <a:r>
            <a:rPr lang="es-MX" dirty="0"/>
            <a:t>Tutoría Individual</a:t>
          </a:r>
          <a:endParaRPr lang="es-PE" dirty="0"/>
        </a:p>
      </dgm:t>
    </dgm:pt>
    <dgm:pt modelId="{595D5CCB-4FD4-492D-BDCC-E98D65CDED7E}" type="parTrans" cxnId="{1CA79055-E113-4C4F-BE61-51DED4BBFB11}">
      <dgm:prSet/>
      <dgm:spPr/>
      <dgm:t>
        <a:bodyPr/>
        <a:lstStyle/>
        <a:p>
          <a:endParaRPr lang="es-PE"/>
        </a:p>
      </dgm:t>
    </dgm:pt>
    <dgm:pt modelId="{CC34780A-8E6A-4CF3-B11C-EC3E0782AFC8}" type="sibTrans" cxnId="{1CA79055-E113-4C4F-BE61-51DED4BBFB11}">
      <dgm:prSet/>
      <dgm:spPr>
        <a:ln w="76200">
          <a:solidFill>
            <a:srgbClr val="002060"/>
          </a:solidFill>
        </a:ln>
      </dgm:spPr>
      <dgm:t>
        <a:bodyPr/>
        <a:lstStyle/>
        <a:p>
          <a:endParaRPr lang="es-PE"/>
        </a:p>
      </dgm:t>
    </dgm:pt>
    <dgm:pt modelId="{E19040DA-2334-4F47-B7C2-DF548296E443}">
      <dgm:prSet phldrT="[Texto]"/>
      <dgm:spPr>
        <a:solidFill>
          <a:srgbClr val="FFC000"/>
        </a:solidFill>
      </dgm:spPr>
      <dgm:t>
        <a:bodyPr/>
        <a:lstStyle/>
        <a:p>
          <a:r>
            <a:rPr lang="es-MX" dirty="0"/>
            <a:t>Espacios de participación estudiantil</a:t>
          </a:r>
          <a:endParaRPr lang="es-PE" dirty="0"/>
        </a:p>
      </dgm:t>
    </dgm:pt>
    <dgm:pt modelId="{C71C2D50-2195-43DA-93C8-7DABA0D56587}" type="parTrans" cxnId="{4E07776A-BFF0-4014-84C4-AFF037BC1ABF}">
      <dgm:prSet/>
      <dgm:spPr/>
      <dgm:t>
        <a:bodyPr/>
        <a:lstStyle/>
        <a:p>
          <a:endParaRPr lang="es-PE"/>
        </a:p>
      </dgm:t>
    </dgm:pt>
    <dgm:pt modelId="{AF88C737-D144-46D2-9926-A54F202E958F}" type="sibTrans" cxnId="{4E07776A-BFF0-4014-84C4-AFF037BC1ABF}">
      <dgm:prSet/>
      <dgm:spPr>
        <a:ln w="76200">
          <a:solidFill>
            <a:srgbClr val="002060"/>
          </a:solidFill>
        </a:ln>
      </dgm:spPr>
      <dgm:t>
        <a:bodyPr/>
        <a:lstStyle/>
        <a:p>
          <a:endParaRPr lang="es-PE"/>
        </a:p>
      </dgm:t>
    </dgm:pt>
    <dgm:pt modelId="{F12D62F9-20FE-4057-A741-CF971188AF7D}">
      <dgm:prSet phldrT="[Texto]"/>
      <dgm:spPr>
        <a:solidFill>
          <a:srgbClr val="00B050"/>
        </a:solidFill>
      </dgm:spPr>
      <dgm:t>
        <a:bodyPr/>
        <a:lstStyle/>
        <a:p>
          <a:r>
            <a:rPr lang="es-MX" dirty="0"/>
            <a:t>Orientación educativa permanente</a:t>
          </a:r>
          <a:endParaRPr lang="es-PE" dirty="0"/>
        </a:p>
      </dgm:t>
    </dgm:pt>
    <dgm:pt modelId="{149C3F80-AE0D-4038-8D6C-4857F77B37A9}" type="parTrans" cxnId="{80AC4491-74F8-428F-9649-FD2C1080D9AE}">
      <dgm:prSet/>
      <dgm:spPr/>
      <dgm:t>
        <a:bodyPr/>
        <a:lstStyle/>
        <a:p>
          <a:endParaRPr lang="es-PE"/>
        </a:p>
      </dgm:t>
    </dgm:pt>
    <dgm:pt modelId="{90496354-0FCB-42D1-B21C-3938FB0CD381}" type="sibTrans" cxnId="{80AC4491-74F8-428F-9649-FD2C1080D9AE}">
      <dgm:prSet/>
      <dgm:spPr>
        <a:ln w="76200">
          <a:solidFill>
            <a:srgbClr val="002060"/>
          </a:solidFill>
        </a:ln>
      </dgm:spPr>
      <dgm:t>
        <a:bodyPr/>
        <a:lstStyle/>
        <a:p>
          <a:endParaRPr lang="es-PE"/>
        </a:p>
      </dgm:t>
    </dgm:pt>
    <dgm:pt modelId="{D6E7B796-681E-469B-B9A5-71D9B50F7030}">
      <dgm:prSet phldrT="[Texto]"/>
      <dgm:spPr>
        <a:solidFill>
          <a:srgbClr val="7030A0"/>
        </a:solidFill>
      </dgm:spPr>
      <dgm:t>
        <a:bodyPr/>
        <a:lstStyle/>
        <a:p>
          <a:r>
            <a:rPr lang="es-MX" dirty="0"/>
            <a:t>Espacios con las familias y la comunidad</a:t>
          </a:r>
          <a:endParaRPr lang="es-PE" dirty="0"/>
        </a:p>
      </dgm:t>
    </dgm:pt>
    <dgm:pt modelId="{46C7E608-4B14-49CA-8375-A0F475D1F1CB}" type="parTrans" cxnId="{5CB309B2-BBAF-4AF3-8917-69626C59EF43}">
      <dgm:prSet/>
      <dgm:spPr/>
      <dgm:t>
        <a:bodyPr/>
        <a:lstStyle/>
        <a:p>
          <a:endParaRPr lang="es-PE"/>
        </a:p>
      </dgm:t>
    </dgm:pt>
    <dgm:pt modelId="{AF1D9497-37F5-45F8-AE14-655984BB762C}" type="sibTrans" cxnId="{5CB309B2-BBAF-4AF3-8917-69626C59EF43}">
      <dgm:prSet/>
      <dgm:spPr>
        <a:ln w="76200">
          <a:solidFill>
            <a:srgbClr val="002060"/>
          </a:solidFill>
        </a:ln>
      </dgm:spPr>
      <dgm:t>
        <a:bodyPr/>
        <a:lstStyle/>
        <a:p>
          <a:endParaRPr lang="es-PE"/>
        </a:p>
      </dgm:t>
    </dgm:pt>
    <dgm:pt modelId="{ACB8CA9E-8A31-4760-8D2E-07D63B466EB5}">
      <dgm:prSet phldrT="[Texto]"/>
      <dgm:spPr>
        <a:solidFill>
          <a:schemeClr val="accent2"/>
        </a:solidFill>
      </dgm:spPr>
      <dgm:t>
        <a:bodyPr/>
        <a:lstStyle/>
        <a:p>
          <a:r>
            <a:rPr lang="es-MX" dirty="0"/>
            <a:t>Tutoría Grupal</a:t>
          </a:r>
          <a:endParaRPr lang="es-PE" dirty="0"/>
        </a:p>
      </dgm:t>
    </dgm:pt>
    <dgm:pt modelId="{4BBBA750-47FC-41B8-B9E1-251C7CC8D956}" type="parTrans" cxnId="{CFC35A59-F891-4CA0-A0E4-D680EB71DA68}">
      <dgm:prSet/>
      <dgm:spPr/>
      <dgm:t>
        <a:bodyPr/>
        <a:lstStyle/>
        <a:p>
          <a:endParaRPr lang="es-PE"/>
        </a:p>
      </dgm:t>
    </dgm:pt>
    <dgm:pt modelId="{E2B1795E-904E-4600-8CBA-F164EDAB22CE}" type="sibTrans" cxnId="{CFC35A59-F891-4CA0-A0E4-D680EB71DA68}">
      <dgm:prSet/>
      <dgm:spPr>
        <a:ln w="76200">
          <a:solidFill>
            <a:srgbClr val="002060"/>
          </a:solidFill>
        </a:ln>
      </dgm:spPr>
      <dgm:t>
        <a:bodyPr/>
        <a:lstStyle/>
        <a:p>
          <a:endParaRPr lang="es-PE"/>
        </a:p>
      </dgm:t>
    </dgm:pt>
    <dgm:pt modelId="{2032AAEB-F0EE-493C-BE15-B530ED6F376E}" type="pres">
      <dgm:prSet presAssocID="{7E24B317-9B65-4488-AA50-72BF517F1B64}" presName="cycle" presStyleCnt="0">
        <dgm:presLayoutVars>
          <dgm:dir/>
          <dgm:resizeHandles val="exact"/>
        </dgm:presLayoutVars>
      </dgm:prSet>
      <dgm:spPr/>
    </dgm:pt>
    <dgm:pt modelId="{46BED90D-0E10-402B-9DA3-ACD0B4C92635}" type="pres">
      <dgm:prSet presAssocID="{5DA1C0BD-9C7C-4E25-BCBC-68CA92ED38BA}" presName="node" presStyleLbl="node1" presStyleIdx="0" presStyleCnt="5">
        <dgm:presLayoutVars>
          <dgm:bulletEnabled val="1"/>
        </dgm:presLayoutVars>
      </dgm:prSet>
      <dgm:spPr/>
    </dgm:pt>
    <dgm:pt modelId="{0CAB0C5D-4B6E-456F-A49F-E2478C397098}" type="pres">
      <dgm:prSet presAssocID="{5DA1C0BD-9C7C-4E25-BCBC-68CA92ED38BA}" presName="spNode" presStyleCnt="0"/>
      <dgm:spPr/>
    </dgm:pt>
    <dgm:pt modelId="{B9E6DF2F-0863-422B-8462-61B9526F9053}" type="pres">
      <dgm:prSet presAssocID="{CC34780A-8E6A-4CF3-B11C-EC3E0782AFC8}" presName="sibTrans" presStyleLbl="sibTrans1D1" presStyleIdx="0" presStyleCnt="5"/>
      <dgm:spPr/>
    </dgm:pt>
    <dgm:pt modelId="{4E3724C2-C319-480E-B28C-EE952107CD28}" type="pres">
      <dgm:prSet presAssocID="{E19040DA-2334-4F47-B7C2-DF548296E443}" presName="node" presStyleLbl="node1" presStyleIdx="1" presStyleCnt="5">
        <dgm:presLayoutVars>
          <dgm:bulletEnabled val="1"/>
        </dgm:presLayoutVars>
      </dgm:prSet>
      <dgm:spPr/>
    </dgm:pt>
    <dgm:pt modelId="{32F39EF2-F596-42A0-8048-A57484022CDA}" type="pres">
      <dgm:prSet presAssocID="{E19040DA-2334-4F47-B7C2-DF548296E443}" presName="spNode" presStyleCnt="0"/>
      <dgm:spPr/>
    </dgm:pt>
    <dgm:pt modelId="{74E0945A-A7A8-4CB7-A27C-53B7C887CC70}" type="pres">
      <dgm:prSet presAssocID="{AF88C737-D144-46D2-9926-A54F202E958F}" presName="sibTrans" presStyleLbl="sibTrans1D1" presStyleIdx="1" presStyleCnt="5"/>
      <dgm:spPr/>
    </dgm:pt>
    <dgm:pt modelId="{207D2259-5F70-4A19-B04E-EFCA39CBA9D9}" type="pres">
      <dgm:prSet presAssocID="{F12D62F9-20FE-4057-A741-CF971188AF7D}" presName="node" presStyleLbl="node1" presStyleIdx="2" presStyleCnt="5">
        <dgm:presLayoutVars>
          <dgm:bulletEnabled val="1"/>
        </dgm:presLayoutVars>
      </dgm:prSet>
      <dgm:spPr/>
    </dgm:pt>
    <dgm:pt modelId="{635723AF-458F-4286-88C2-D111DC011D7F}" type="pres">
      <dgm:prSet presAssocID="{F12D62F9-20FE-4057-A741-CF971188AF7D}" presName="spNode" presStyleCnt="0"/>
      <dgm:spPr/>
    </dgm:pt>
    <dgm:pt modelId="{DD06F9BD-74E0-42E3-B51E-0D537043F99B}" type="pres">
      <dgm:prSet presAssocID="{90496354-0FCB-42D1-B21C-3938FB0CD381}" presName="sibTrans" presStyleLbl="sibTrans1D1" presStyleIdx="2" presStyleCnt="5"/>
      <dgm:spPr/>
    </dgm:pt>
    <dgm:pt modelId="{6CF4C889-6C4F-4C44-AAAC-D59DFD69B079}" type="pres">
      <dgm:prSet presAssocID="{D6E7B796-681E-469B-B9A5-71D9B50F7030}" presName="node" presStyleLbl="node1" presStyleIdx="3" presStyleCnt="5">
        <dgm:presLayoutVars>
          <dgm:bulletEnabled val="1"/>
        </dgm:presLayoutVars>
      </dgm:prSet>
      <dgm:spPr/>
    </dgm:pt>
    <dgm:pt modelId="{694BA628-874C-461E-96BB-CEBD2C913C6C}" type="pres">
      <dgm:prSet presAssocID="{D6E7B796-681E-469B-B9A5-71D9B50F7030}" presName="spNode" presStyleCnt="0"/>
      <dgm:spPr/>
    </dgm:pt>
    <dgm:pt modelId="{15068217-07AB-4CB5-BC16-73D4C335DE6F}" type="pres">
      <dgm:prSet presAssocID="{AF1D9497-37F5-45F8-AE14-655984BB762C}" presName="sibTrans" presStyleLbl="sibTrans1D1" presStyleIdx="3" presStyleCnt="5"/>
      <dgm:spPr/>
    </dgm:pt>
    <dgm:pt modelId="{224D6457-97AD-4739-9B08-E4E48D1D8C39}" type="pres">
      <dgm:prSet presAssocID="{ACB8CA9E-8A31-4760-8D2E-07D63B466EB5}" presName="node" presStyleLbl="node1" presStyleIdx="4" presStyleCnt="5">
        <dgm:presLayoutVars>
          <dgm:bulletEnabled val="1"/>
        </dgm:presLayoutVars>
      </dgm:prSet>
      <dgm:spPr/>
    </dgm:pt>
    <dgm:pt modelId="{DE73B3DD-DC38-4B79-B1F5-B84F55ABDD9F}" type="pres">
      <dgm:prSet presAssocID="{ACB8CA9E-8A31-4760-8D2E-07D63B466EB5}" presName="spNode" presStyleCnt="0"/>
      <dgm:spPr/>
    </dgm:pt>
    <dgm:pt modelId="{47635148-0692-47E3-B7E6-602CE0D9C04B}" type="pres">
      <dgm:prSet presAssocID="{E2B1795E-904E-4600-8CBA-F164EDAB22CE}" presName="sibTrans" presStyleLbl="sibTrans1D1" presStyleIdx="4" presStyleCnt="5"/>
      <dgm:spPr/>
    </dgm:pt>
  </dgm:ptLst>
  <dgm:cxnLst>
    <dgm:cxn modelId="{85C38A07-2EB0-47B8-AB0E-8D92731F7389}" type="presOf" srcId="{AF1D9497-37F5-45F8-AE14-655984BB762C}" destId="{15068217-07AB-4CB5-BC16-73D4C335DE6F}" srcOrd="0" destOrd="0" presId="urn:microsoft.com/office/officeart/2005/8/layout/cycle6"/>
    <dgm:cxn modelId="{4E42D00D-FC35-4F63-B058-8EDC6AA5CC1B}" type="presOf" srcId="{E19040DA-2334-4F47-B7C2-DF548296E443}" destId="{4E3724C2-C319-480E-B28C-EE952107CD28}" srcOrd="0" destOrd="0" presId="urn:microsoft.com/office/officeart/2005/8/layout/cycle6"/>
    <dgm:cxn modelId="{3920851E-8D42-4121-A472-B0A0C73F274B}" type="presOf" srcId="{F12D62F9-20FE-4057-A741-CF971188AF7D}" destId="{207D2259-5F70-4A19-B04E-EFCA39CBA9D9}" srcOrd="0" destOrd="0" presId="urn:microsoft.com/office/officeart/2005/8/layout/cycle6"/>
    <dgm:cxn modelId="{4E07776A-BFF0-4014-84C4-AFF037BC1ABF}" srcId="{7E24B317-9B65-4488-AA50-72BF517F1B64}" destId="{E19040DA-2334-4F47-B7C2-DF548296E443}" srcOrd="1" destOrd="0" parTransId="{C71C2D50-2195-43DA-93C8-7DABA0D56587}" sibTransId="{AF88C737-D144-46D2-9926-A54F202E958F}"/>
    <dgm:cxn modelId="{9D8B1274-B84C-4363-9073-EE5D35EC2D3F}" type="presOf" srcId="{E2B1795E-904E-4600-8CBA-F164EDAB22CE}" destId="{47635148-0692-47E3-B7E6-602CE0D9C04B}" srcOrd="0" destOrd="0" presId="urn:microsoft.com/office/officeart/2005/8/layout/cycle6"/>
    <dgm:cxn modelId="{1CA79055-E113-4C4F-BE61-51DED4BBFB11}" srcId="{7E24B317-9B65-4488-AA50-72BF517F1B64}" destId="{5DA1C0BD-9C7C-4E25-BCBC-68CA92ED38BA}" srcOrd="0" destOrd="0" parTransId="{595D5CCB-4FD4-492D-BDCC-E98D65CDED7E}" sibTransId="{CC34780A-8E6A-4CF3-B11C-EC3E0782AFC8}"/>
    <dgm:cxn modelId="{CFC35A59-F891-4CA0-A0E4-D680EB71DA68}" srcId="{7E24B317-9B65-4488-AA50-72BF517F1B64}" destId="{ACB8CA9E-8A31-4760-8D2E-07D63B466EB5}" srcOrd="4" destOrd="0" parTransId="{4BBBA750-47FC-41B8-B9E1-251C7CC8D956}" sibTransId="{E2B1795E-904E-4600-8CBA-F164EDAB22CE}"/>
    <dgm:cxn modelId="{5E798083-4DEA-43A6-93D6-3DCF11BD1AFE}" type="presOf" srcId="{CC34780A-8E6A-4CF3-B11C-EC3E0782AFC8}" destId="{B9E6DF2F-0863-422B-8462-61B9526F9053}" srcOrd="0" destOrd="0" presId="urn:microsoft.com/office/officeart/2005/8/layout/cycle6"/>
    <dgm:cxn modelId="{80AC4491-74F8-428F-9649-FD2C1080D9AE}" srcId="{7E24B317-9B65-4488-AA50-72BF517F1B64}" destId="{F12D62F9-20FE-4057-A741-CF971188AF7D}" srcOrd="2" destOrd="0" parTransId="{149C3F80-AE0D-4038-8D6C-4857F77B37A9}" sibTransId="{90496354-0FCB-42D1-B21C-3938FB0CD381}"/>
    <dgm:cxn modelId="{F9318D95-04C2-4339-8EC0-4275372F94BE}" type="presOf" srcId="{ACB8CA9E-8A31-4760-8D2E-07D63B466EB5}" destId="{224D6457-97AD-4739-9B08-E4E48D1D8C39}" srcOrd="0" destOrd="0" presId="urn:microsoft.com/office/officeart/2005/8/layout/cycle6"/>
    <dgm:cxn modelId="{7439A0A0-2D6B-49E8-BA00-25FB12C8C513}" type="presOf" srcId="{5DA1C0BD-9C7C-4E25-BCBC-68CA92ED38BA}" destId="{46BED90D-0E10-402B-9DA3-ACD0B4C92635}" srcOrd="0" destOrd="0" presId="urn:microsoft.com/office/officeart/2005/8/layout/cycle6"/>
    <dgm:cxn modelId="{5CB309B2-BBAF-4AF3-8917-69626C59EF43}" srcId="{7E24B317-9B65-4488-AA50-72BF517F1B64}" destId="{D6E7B796-681E-469B-B9A5-71D9B50F7030}" srcOrd="3" destOrd="0" parTransId="{46C7E608-4B14-49CA-8375-A0F475D1F1CB}" sibTransId="{AF1D9497-37F5-45F8-AE14-655984BB762C}"/>
    <dgm:cxn modelId="{584933B4-1FAB-4A3A-96C4-C427FA0C0AA5}" type="presOf" srcId="{90496354-0FCB-42D1-B21C-3938FB0CD381}" destId="{DD06F9BD-74E0-42E3-B51E-0D537043F99B}" srcOrd="0" destOrd="0" presId="urn:microsoft.com/office/officeart/2005/8/layout/cycle6"/>
    <dgm:cxn modelId="{619949BD-49D7-46AE-9CF2-A49DFC2ED563}" type="presOf" srcId="{AF88C737-D144-46D2-9926-A54F202E958F}" destId="{74E0945A-A7A8-4CB7-A27C-53B7C887CC70}" srcOrd="0" destOrd="0" presId="urn:microsoft.com/office/officeart/2005/8/layout/cycle6"/>
    <dgm:cxn modelId="{110CDACE-7D33-43E2-8E97-F1D462B709B3}" type="presOf" srcId="{7E24B317-9B65-4488-AA50-72BF517F1B64}" destId="{2032AAEB-F0EE-493C-BE15-B530ED6F376E}" srcOrd="0" destOrd="0" presId="urn:microsoft.com/office/officeart/2005/8/layout/cycle6"/>
    <dgm:cxn modelId="{5AAEB2EA-2D01-42F9-AB3F-E9E2F731E805}" type="presOf" srcId="{D6E7B796-681E-469B-B9A5-71D9B50F7030}" destId="{6CF4C889-6C4F-4C44-AAAC-D59DFD69B079}" srcOrd="0" destOrd="0" presId="urn:microsoft.com/office/officeart/2005/8/layout/cycle6"/>
    <dgm:cxn modelId="{39C80EEE-2A53-492E-8B3F-AD828D0D52E1}" type="presParOf" srcId="{2032AAEB-F0EE-493C-BE15-B530ED6F376E}" destId="{46BED90D-0E10-402B-9DA3-ACD0B4C92635}" srcOrd="0" destOrd="0" presId="urn:microsoft.com/office/officeart/2005/8/layout/cycle6"/>
    <dgm:cxn modelId="{F4FF90BC-9085-41EB-82E5-88B7FF1C9B3A}" type="presParOf" srcId="{2032AAEB-F0EE-493C-BE15-B530ED6F376E}" destId="{0CAB0C5D-4B6E-456F-A49F-E2478C397098}" srcOrd="1" destOrd="0" presId="urn:microsoft.com/office/officeart/2005/8/layout/cycle6"/>
    <dgm:cxn modelId="{5742D09A-0A0A-436C-85F0-782FA4CF43BF}" type="presParOf" srcId="{2032AAEB-F0EE-493C-BE15-B530ED6F376E}" destId="{B9E6DF2F-0863-422B-8462-61B9526F9053}" srcOrd="2" destOrd="0" presId="urn:microsoft.com/office/officeart/2005/8/layout/cycle6"/>
    <dgm:cxn modelId="{3E0C9CDF-B651-4CB0-B01B-5970E8B86306}" type="presParOf" srcId="{2032AAEB-F0EE-493C-BE15-B530ED6F376E}" destId="{4E3724C2-C319-480E-B28C-EE952107CD28}" srcOrd="3" destOrd="0" presId="urn:microsoft.com/office/officeart/2005/8/layout/cycle6"/>
    <dgm:cxn modelId="{88814A87-AA72-494A-BEF4-40D8BACF3963}" type="presParOf" srcId="{2032AAEB-F0EE-493C-BE15-B530ED6F376E}" destId="{32F39EF2-F596-42A0-8048-A57484022CDA}" srcOrd="4" destOrd="0" presId="urn:microsoft.com/office/officeart/2005/8/layout/cycle6"/>
    <dgm:cxn modelId="{F6DB386F-0409-4F11-9F42-C7FF89FB3DCF}" type="presParOf" srcId="{2032AAEB-F0EE-493C-BE15-B530ED6F376E}" destId="{74E0945A-A7A8-4CB7-A27C-53B7C887CC70}" srcOrd="5" destOrd="0" presId="urn:microsoft.com/office/officeart/2005/8/layout/cycle6"/>
    <dgm:cxn modelId="{2AC44528-C109-436A-9AC4-CFA3535126D3}" type="presParOf" srcId="{2032AAEB-F0EE-493C-BE15-B530ED6F376E}" destId="{207D2259-5F70-4A19-B04E-EFCA39CBA9D9}" srcOrd="6" destOrd="0" presId="urn:microsoft.com/office/officeart/2005/8/layout/cycle6"/>
    <dgm:cxn modelId="{13E95D02-D68A-40CB-8569-BB001D96148E}" type="presParOf" srcId="{2032AAEB-F0EE-493C-BE15-B530ED6F376E}" destId="{635723AF-458F-4286-88C2-D111DC011D7F}" srcOrd="7" destOrd="0" presId="urn:microsoft.com/office/officeart/2005/8/layout/cycle6"/>
    <dgm:cxn modelId="{0EA65FEA-5516-45E2-9330-E894081DB193}" type="presParOf" srcId="{2032AAEB-F0EE-493C-BE15-B530ED6F376E}" destId="{DD06F9BD-74E0-42E3-B51E-0D537043F99B}" srcOrd="8" destOrd="0" presId="urn:microsoft.com/office/officeart/2005/8/layout/cycle6"/>
    <dgm:cxn modelId="{7AA00639-2ADA-4D60-8291-85AADCBCA3B6}" type="presParOf" srcId="{2032AAEB-F0EE-493C-BE15-B530ED6F376E}" destId="{6CF4C889-6C4F-4C44-AAAC-D59DFD69B079}" srcOrd="9" destOrd="0" presId="urn:microsoft.com/office/officeart/2005/8/layout/cycle6"/>
    <dgm:cxn modelId="{11EAB25B-BF06-484C-B74D-901E10B954F5}" type="presParOf" srcId="{2032AAEB-F0EE-493C-BE15-B530ED6F376E}" destId="{694BA628-874C-461E-96BB-CEBD2C913C6C}" srcOrd="10" destOrd="0" presId="urn:microsoft.com/office/officeart/2005/8/layout/cycle6"/>
    <dgm:cxn modelId="{E8DE40C7-DDC1-4916-A453-9F726DDE14F9}" type="presParOf" srcId="{2032AAEB-F0EE-493C-BE15-B530ED6F376E}" destId="{15068217-07AB-4CB5-BC16-73D4C335DE6F}" srcOrd="11" destOrd="0" presId="urn:microsoft.com/office/officeart/2005/8/layout/cycle6"/>
    <dgm:cxn modelId="{19B6C0E1-B106-4F6D-91D9-13A241392D44}" type="presParOf" srcId="{2032AAEB-F0EE-493C-BE15-B530ED6F376E}" destId="{224D6457-97AD-4739-9B08-E4E48D1D8C39}" srcOrd="12" destOrd="0" presId="urn:microsoft.com/office/officeart/2005/8/layout/cycle6"/>
    <dgm:cxn modelId="{7312BBFF-A3C8-41CF-B51E-992FEC534B82}" type="presParOf" srcId="{2032AAEB-F0EE-493C-BE15-B530ED6F376E}" destId="{DE73B3DD-DC38-4B79-B1F5-B84F55ABDD9F}" srcOrd="13" destOrd="0" presId="urn:microsoft.com/office/officeart/2005/8/layout/cycle6"/>
    <dgm:cxn modelId="{99C51860-5C26-4989-BF11-B0678FB09283}" type="presParOf" srcId="{2032AAEB-F0EE-493C-BE15-B530ED6F376E}" destId="{47635148-0692-47E3-B7E6-602CE0D9C04B}"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BC5EB8-6469-4347-88C1-F785E413AF99}"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s-PE"/>
        </a:p>
      </dgm:t>
    </dgm:pt>
    <dgm:pt modelId="{1CF1266B-682B-41A4-8C47-A016D24B406A}">
      <dgm:prSet phldrT="[Texto]"/>
      <dgm:spPr>
        <a:blipFill rotWithShape="0">
          <a:blip xmlns:r="http://schemas.openxmlformats.org/officeDocument/2006/relationships" r:embed="rId1"/>
          <a:stretch>
            <a:fillRect/>
          </a:stretch>
        </a:blipFill>
      </dgm:spPr>
      <dgm:t>
        <a:bodyPr/>
        <a:lstStyle/>
        <a:p>
          <a:endParaRPr lang="es-PE" b="1" dirty="0">
            <a:solidFill>
              <a:schemeClr val="bg1"/>
            </a:solidFill>
          </a:endParaRPr>
        </a:p>
      </dgm:t>
    </dgm:pt>
    <dgm:pt modelId="{8DE675A3-9E03-4217-B39C-15A7F6F9298F}" type="sibTrans" cxnId="{2D4F361B-60F8-43FD-A2FF-AF01FA52846B}">
      <dgm:prSet/>
      <dgm:spPr/>
      <dgm:t>
        <a:bodyPr/>
        <a:lstStyle/>
        <a:p>
          <a:endParaRPr lang="es-PE">
            <a:solidFill>
              <a:schemeClr val="bg1"/>
            </a:solidFill>
          </a:endParaRPr>
        </a:p>
      </dgm:t>
    </dgm:pt>
    <dgm:pt modelId="{2D1E354E-0151-47D1-8ED9-D73D3225E530}" type="parTrans" cxnId="{2D4F361B-60F8-43FD-A2FF-AF01FA52846B}">
      <dgm:prSet/>
      <dgm:spPr/>
      <dgm:t>
        <a:bodyPr/>
        <a:lstStyle/>
        <a:p>
          <a:endParaRPr lang="es-PE">
            <a:solidFill>
              <a:schemeClr val="bg1"/>
            </a:solidFill>
          </a:endParaRPr>
        </a:p>
      </dgm:t>
    </dgm:pt>
    <dgm:pt modelId="{95027119-0866-4549-9EC3-F154A9E7284F}">
      <dgm:prSet phldrT="[Texto]"/>
      <dgm:spPr>
        <a:blipFill rotWithShape="0">
          <a:blip xmlns:r="http://schemas.openxmlformats.org/officeDocument/2006/relationships" r:embed="rId2"/>
          <a:stretch>
            <a:fillRect/>
          </a:stretch>
        </a:blipFill>
      </dgm:spPr>
      <dgm:t>
        <a:bodyPr/>
        <a:lstStyle/>
        <a:p>
          <a:endParaRPr lang="es-PE" b="1" dirty="0">
            <a:solidFill>
              <a:schemeClr val="bg1"/>
            </a:solidFill>
          </a:endParaRPr>
        </a:p>
      </dgm:t>
    </dgm:pt>
    <dgm:pt modelId="{284840F8-2BAB-483E-9957-76C1A6BA823E}" type="sibTrans" cxnId="{9D125E46-C42F-4530-B570-A436ED961E10}">
      <dgm:prSet/>
      <dgm:spPr/>
      <dgm:t>
        <a:bodyPr/>
        <a:lstStyle/>
        <a:p>
          <a:endParaRPr lang="es-PE">
            <a:solidFill>
              <a:schemeClr val="bg1"/>
            </a:solidFill>
          </a:endParaRPr>
        </a:p>
      </dgm:t>
    </dgm:pt>
    <dgm:pt modelId="{B0A178AE-1D77-4050-98F1-D1174F1CF39B}" type="parTrans" cxnId="{9D125E46-C42F-4530-B570-A436ED961E10}">
      <dgm:prSet/>
      <dgm:spPr/>
      <dgm:t>
        <a:bodyPr/>
        <a:lstStyle/>
        <a:p>
          <a:endParaRPr lang="es-PE">
            <a:solidFill>
              <a:schemeClr val="bg1"/>
            </a:solidFill>
          </a:endParaRPr>
        </a:p>
      </dgm:t>
    </dgm:pt>
    <dgm:pt modelId="{F8A24FEF-9029-4833-B82A-8C9E3BD742A4}">
      <dgm:prSet phldrT="[Texto]"/>
      <dgm:spPr>
        <a:blipFill rotWithShape="0">
          <a:blip xmlns:r="http://schemas.openxmlformats.org/officeDocument/2006/relationships" r:embed="rId3"/>
          <a:stretch>
            <a:fillRect/>
          </a:stretch>
        </a:blipFill>
      </dgm:spPr>
      <dgm:t>
        <a:bodyPr/>
        <a:lstStyle/>
        <a:p>
          <a:endParaRPr lang="es-PE" b="1" dirty="0">
            <a:solidFill>
              <a:schemeClr val="bg1"/>
            </a:solidFill>
          </a:endParaRPr>
        </a:p>
      </dgm:t>
    </dgm:pt>
    <dgm:pt modelId="{BC96F273-7031-4386-BCDF-5ECC68769EAF}" type="parTrans" cxnId="{22B7BA14-E87C-4108-836B-4DD1FC4E1B0A}">
      <dgm:prSet/>
      <dgm:spPr/>
      <dgm:t>
        <a:bodyPr/>
        <a:lstStyle/>
        <a:p>
          <a:endParaRPr lang="es-PE"/>
        </a:p>
      </dgm:t>
    </dgm:pt>
    <dgm:pt modelId="{42D1BC36-BDF0-4F7F-BDDE-8793EE1FA7D0}" type="sibTrans" cxnId="{22B7BA14-E87C-4108-836B-4DD1FC4E1B0A}">
      <dgm:prSet/>
      <dgm:spPr/>
      <dgm:t>
        <a:bodyPr/>
        <a:lstStyle/>
        <a:p>
          <a:endParaRPr lang="es-PE"/>
        </a:p>
      </dgm:t>
    </dgm:pt>
    <dgm:pt modelId="{94A16EA1-8ACC-4F67-89A9-4F848439F42B}">
      <dgm:prSet phldrT="[Texto]"/>
      <dgm:spPr>
        <a:blipFill rotWithShape="0">
          <a:blip xmlns:r="http://schemas.openxmlformats.org/officeDocument/2006/relationships" r:embed="rId4"/>
          <a:stretch>
            <a:fillRect/>
          </a:stretch>
        </a:blipFill>
      </dgm:spPr>
      <dgm:t>
        <a:bodyPr/>
        <a:lstStyle/>
        <a:p>
          <a:endParaRPr lang="es-PE" b="1" dirty="0">
            <a:solidFill>
              <a:schemeClr val="bg1"/>
            </a:solidFill>
          </a:endParaRPr>
        </a:p>
      </dgm:t>
    </dgm:pt>
    <dgm:pt modelId="{5F6C40C1-8E94-431C-869E-14598777BBBA}" type="sibTrans" cxnId="{952ACF1C-C76A-4734-B3D0-D6F944E4D12A}">
      <dgm:prSet/>
      <dgm:spPr/>
      <dgm:t>
        <a:bodyPr/>
        <a:lstStyle/>
        <a:p>
          <a:endParaRPr lang="es-PE">
            <a:solidFill>
              <a:schemeClr val="bg1"/>
            </a:solidFill>
          </a:endParaRPr>
        </a:p>
      </dgm:t>
    </dgm:pt>
    <dgm:pt modelId="{CB7CD266-E0E8-498E-B5A7-AA0E8D6F5377}" type="parTrans" cxnId="{952ACF1C-C76A-4734-B3D0-D6F944E4D12A}">
      <dgm:prSet/>
      <dgm:spPr/>
      <dgm:t>
        <a:bodyPr/>
        <a:lstStyle/>
        <a:p>
          <a:endParaRPr lang="es-PE">
            <a:solidFill>
              <a:schemeClr val="bg1"/>
            </a:solidFill>
          </a:endParaRPr>
        </a:p>
      </dgm:t>
    </dgm:pt>
    <dgm:pt modelId="{C17A5EB8-371A-454B-B2D8-9832AC086368}" type="pres">
      <dgm:prSet presAssocID="{CDBC5EB8-6469-4347-88C1-F785E413AF99}" presName="cycle" presStyleCnt="0">
        <dgm:presLayoutVars>
          <dgm:dir/>
          <dgm:resizeHandles val="exact"/>
        </dgm:presLayoutVars>
      </dgm:prSet>
      <dgm:spPr/>
    </dgm:pt>
    <dgm:pt modelId="{BCCC2B54-2655-49BE-B7B8-CBB76BBABA1E}" type="pres">
      <dgm:prSet presAssocID="{F8A24FEF-9029-4833-B82A-8C9E3BD742A4}" presName="node" presStyleLbl="node1" presStyleIdx="0" presStyleCnt="4" custRadScaleRad="100022" custRadScaleInc="402">
        <dgm:presLayoutVars>
          <dgm:bulletEnabled val="1"/>
        </dgm:presLayoutVars>
      </dgm:prSet>
      <dgm:spPr/>
    </dgm:pt>
    <dgm:pt modelId="{D607930C-2D30-4C9D-BF13-B0DC29113287}" type="pres">
      <dgm:prSet presAssocID="{F8A24FEF-9029-4833-B82A-8C9E3BD742A4}" presName="spNode" presStyleCnt="0"/>
      <dgm:spPr/>
    </dgm:pt>
    <dgm:pt modelId="{3F5CE792-5086-4E00-B621-AA13E9315E40}" type="pres">
      <dgm:prSet presAssocID="{42D1BC36-BDF0-4F7F-BDDE-8793EE1FA7D0}" presName="sibTrans" presStyleLbl="sibTrans1D1" presStyleIdx="0" presStyleCnt="4"/>
      <dgm:spPr/>
    </dgm:pt>
    <dgm:pt modelId="{88BD37CB-5ABF-48E1-8848-E6BD1597A2D8}" type="pres">
      <dgm:prSet presAssocID="{1CF1266B-682B-41A4-8C47-A016D24B406A}" presName="node" presStyleLbl="node1" presStyleIdx="1" presStyleCnt="4" custScaleX="103264" custScaleY="115715" custRadScaleRad="122073" custRadScaleInc="1077">
        <dgm:presLayoutVars>
          <dgm:bulletEnabled val="1"/>
        </dgm:presLayoutVars>
      </dgm:prSet>
      <dgm:spPr/>
    </dgm:pt>
    <dgm:pt modelId="{C9EF7DBA-B790-424D-8AF6-01225343831E}" type="pres">
      <dgm:prSet presAssocID="{1CF1266B-682B-41A4-8C47-A016D24B406A}" presName="spNode" presStyleCnt="0"/>
      <dgm:spPr/>
    </dgm:pt>
    <dgm:pt modelId="{825F787E-AF05-4EDC-B533-7E786EBF6CD7}" type="pres">
      <dgm:prSet presAssocID="{8DE675A3-9E03-4217-B39C-15A7F6F9298F}" presName="sibTrans" presStyleLbl="sibTrans1D1" presStyleIdx="1" presStyleCnt="4"/>
      <dgm:spPr/>
    </dgm:pt>
    <dgm:pt modelId="{1E5C3C3A-C9DA-48BD-BF26-3B5D840FAD6E}" type="pres">
      <dgm:prSet presAssocID="{95027119-0866-4549-9EC3-F154A9E7284F}" presName="node" presStyleLbl="node1" presStyleIdx="2" presStyleCnt="4">
        <dgm:presLayoutVars>
          <dgm:bulletEnabled val="1"/>
        </dgm:presLayoutVars>
      </dgm:prSet>
      <dgm:spPr/>
    </dgm:pt>
    <dgm:pt modelId="{030EC988-3F5A-4B9A-AFDE-99288286FB4F}" type="pres">
      <dgm:prSet presAssocID="{95027119-0866-4549-9EC3-F154A9E7284F}" presName="spNode" presStyleCnt="0"/>
      <dgm:spPr/>
    </dgm:pt>
    <dgm:pt modelId="{ADDAB254-8BA9-4F08-94E6-42D7CE4EE0D0}" type="pres">
      <dgm:prSet presAssocID="{284840F8-2BAB-483E-9957-76C1A6BA823E}" presName="sibTrans" presStyleLbl="sibTrans1D1" presStyleIdx="2" presStyleCnt="4"/>
      <dgm:spPr/>
    </dgm:pt>
    <dgm:pt modelId="{D291E065-9424-4A1A-A35B-ED120DB2540A}" type="pres">
      <dgm:prSet presAssocID="{94A16EA1-8ACC-4F67-89A9-4F848439F42B}" presName="node" presStyleLbl="node1" presStyleIdx="3" presStyleCnt="4" custScaleY="113252" custRadScaleRad="128154" custRadScaleInc="-86">
        <dgm:presLayoutVars>
          <dgm:bulletEnabled val="1"/>
        </dgm:presLayoutVars>
      </dgm:prSet>
      <dgm:spPr/>
    </dgm:pt>
    <dgm:pt modelId="{767AA0B1-ABDB-4F8F-9932-B79003758160}" type="pres">
      <dgm:prSet presAssocID="{94A16EA1-8ACC-4F67-89A9-4F848439F42B}" presName="spNode" presStyleCnt="0"/>
      <dgm:spPr/>
    </dgm:pt>
    <dgm:pt modelId="{44D9D726-F8F3-4DE9-A9D4-E9E448F088A9}" type="pres">
      <dgm:prSet presAssocID="{5F6C40C1-8E94-431C-869E-14598777BBBA}" presName="sibTrans" presStyleLbl="sibTrans1D1" presStyleIdx="3" presStyleCnt="4"/>
      <dgm:spPr/>
    </dgm:pt>
  </dgm:ptLst>
  <dgm:cxnLst>
    <dgm:cxn modelId="{22B7BA14-E87C-4108-836B-4DD1FC4E1B0A}" srcId="{CDBC5EB8-6469-4347-88C1-F785E413AF99}" destId="{F8A24FEF-9029-4833-B82A-8C9E3BD742A4}" srcOrd="0" destOrd="0" parTransId="{BC96F273-7031-4386-BCDF-5ECC68769EAF}" sibTransId="{42D1BC36-BDF0-4F7F-BDDE-8793EE1FA7D0}"/>
    <dgm:cxn modelId="{8C2F3A17-3DE5-4175-8F1C-9360CCDBEE68}" type="presOf" srcId="{F8A24FEF-9029-4833-B82A-8C9E3BD742A4}" destId="{BCCC2B54-2655-49BE-B7B8-CBB76BBABA1E}" srcOrd="0" destOrd="0" presId="urn:microsoft.com/office/officeart/2005/8/layout/cycle6"/>
    <dgm:cxn modelId="{2D4F361B-60F8-43FD-A2FF-AF01FA52846B}" srcId="{CDBC5EB8-6469-4347-88C1-F785E413AF99}" destId="{1CF1266B-682B-41A4-8C47-A016D24B406A}" srcOrd="1" destOrd="0" parTransId="{2D1E354E-0151-47D1-8ED9-D73D3225E530}" sibTransId="{8DE675A3-9E03-4217-B39C-15A7F6F9298F}"/>
    <dgm:cxn modelId="{952ACF1C-C76A-4734-B3D0-D6F944E4D12A}" srcId="{CDBC5EB8-6469-4347-88C1-F785E413AF99}" destId="{94A16EA1-8ACC-4F67-89A9-4F848439F42B}" srcOrd="3" destOrd="0" parTransId="{CB7CD266-E0E8-498E-B5A7-AA0E8D6F5377}" sibTransId="{5F6C40C1-8E94-431C-869E-14598777BBBA}"/>
    <dgm:cxn modelId="{9D125E46-C42F-4530-B570-A436ED961E10}" srcId="{CDBC5EB8-6469-4347-88C1-F785E413AF99}" destId="{95027119-0866-4549-9EC3-F154A9E7284F}" srcOrd="2" destOrd="0" parTransId="{B0A178AE-1D77-4050-98F1-D1174F1CF39B}" sibTransId="{284840F8-2BAB-483E-9957-76C1A6BA823E}"/>
    <dgm:cxn modelId="{5B925970-D435-4735-937A-77A5583DF678}" type="presOf" srcId="{8DE675A3-9E03-4217-B39C-15A7F6F9298F}" destId="{825F787E-AF05-4EDC-B533-7E786EBF6CD7}" srcOrd="0" destOrd="0" presId="urn:microsoft.com/office/officeart/2005/8/layout/cycle6"/>
    <dgm:cxn modelId="{5C60F683-7B1F-4222-B0C0-64F5E915F9DD}" type="presOf" srcId="{5F6C40C1-8E94-431C-869E-14598777BBBA}" destId="{44D9D726-F8F3-4DE9-A9D4-E9E448F088A9}" srcOrd="0" destOrd="0" presId="urn:microsoft.com/office/officeart/2005/8/layout/cycle6"/>
    <dgm:cxn modelId="{24538B89-9476-4CE8-B7A8-29662A397472}" type="presOf" srcId="{CDBC5EB8-6469-4347-88C1-F785E413AF99}" destId="{C17A5EB8-371A-454B-B2D8-9832AC086368}" srcOrd="0" destOrd="0" presId="urn:microsoft.com/office/officeart/2005/8/layout/cycle6"/>
    <dgm:cxn modelId="{19705CD8-393F-43F4-A3BB-E3ED0E56B324}" type="presOf" srcId="{1CF1266B-682B-41A4-8C47-A016D24B406A}" destId="{88BD37CB-5ABF-48E1-8848-E6BD1597A2D8}" srcOrd="0" destOrd="0" presId="urn:microsoft.com/office/officeart/2005/8/layout/cycle6"/>
    <dgm:cxn modelId="{235F34E1-54FF-4119-B6B0-12D1CF12BA29}" type="presOf" srcId="{284840F8-2BAB-483E-9957-76C1A6BA823E}" destId="{ADDAB254-8BA9-4F08-94E6-42D7CE4EE0D0}" srcOrd="0" destOrd="0" presId="urn:microsoft.com/office/officeart/2005/8/layout/cycle6"/>
    <dgm:cxn modelId="{420AC4FD-E7EB-4EF1-AF30-E9A71742BCB4}" type="presOf" srcId="{94A16EA1-8ACC-4F67-89A9-4F848439F42B}" destId="{D291E065-9424-4A1A-A35B-ED120DB2540A}" srcOrd="0" destOrd="0" presId="urn:microsoft.com/office/officeart/2005/8/layout/cycle6"/>
    <dgm:cxn modelId="{CD1CC1FE-ADC5-44D1-97FB-5D6B4CA985DA}" type="presOf" srcId="{42D1BC36-BDF0-4F7F-BDDE-8793EE1FA7D0}" destId="{3F5CE792-5086-4E00-B621-AA13E9315E40}" srcOrd="0" destOrd="0" presId="urn:microsoft.com/office/officeart/2005/8/layout/cycle6"/>
    <dgm:cxn modelId="{A75B39FF-7E14-4C0F-94A1-B1579195200A}" type="presOf" srcId="{95027119-0866-4549-9EC3-F154A9E7284F}" destId="{1E5C3C3A-C9DA-48BD-BF26-3B5D840FAD6E}" srcOrd="0" destOrd="0" presId="urn:microsoft.com/office/officeart/2005/8/layout/cycle6"/>
    <dgm:cxn modelId="{BC423996-95EA-4B42-AED2-3FB8FE1DF60E}" type="presParOf" srcId="{C17A5EB8-371A-454B-B2D8-9832AC086368}" destId="{BCCC2B54-2655-49BE-B7B8-CBB76BBABA1E}" srcOrd="0" destOrd="0" presId="urn:microsoft.com/office/officeart/2005/8/layout/cycle6"/>
    <dgm:cxn modelId="{CF4DFA01-8825-411E-AB83-1AB188BAC020}" type="presParOf" srcId="{C17A5EB8-371A-454B-B2D8-9832AC086368}" destId="{D607930C-2D30-4C9D-BF13-B0DC29113287}" srcOrd="1" destOrd="0" presId="urn:microsoft.com/office/officeart/2005/8/layout/cycle6"/>
    <dgm:cxn modelId="{85BE7C87-B90E-4B39-BC5B-C4970181DD06}" type="presParOf" srcId="{C17A5EB8-371A-454B-B2D8-9832AC086368}" destId="{3F5CE792-5086-4E00-B621-AA13E9315E40}" srcOrd="2" destOrd="0" presId="urn:microsoft.com/office/officeart/2005/8/layout/cycle6"/>
    <dgm:cxn modelId="{C819DF1B-F913-4990-A766-207C9896851B}" type="presParOf" srcId="{C17A5EB8-371A-454B-B2D8-9832AC086368}" destId="{88BD37CB-5ABF-48E1-8848-E6BD1597A2D8}" srcOrd="3" destOrd="0" presId="urn:microsoft.com/office/officeart/2005/8/layout/cycle6"/>
    <dgm:cxn modelId="{EA0E3510-649C-41CC-9A4B-AF7011262435}" type="presParOf" srcId="{C17A5EB8-371A-454B-B2D8-9832AC086368}" destId="{C9EF7DBA-B790-424D-8AF6-01225343831E}" srcOrd="4" destOrd="0" presId="urn:microsoft.com/office/officeart/2005/8/layout/cycle6"/>
    <dgm:cxn modelId="{472A8432-4B5B-4F6A-9FEF-03285ED67B5A}" type="presParOf" srcId="{C17A5EB8-371A-454B-B2D8-9832AC086368}" destId="{825F787E-AF05-4EDC-B533-7E786EBF6CD7}" srcOrd="5" destOrd="0" presId="urn:microsoft.com/office/officeart/2005/8/layout/cycle6"/>
    <dgm:cxn modelId="{4D68CF02-99D3-4F16-B548-5AE38AD79ABC}" type="presParOf" srcId="{C17A5EB8-371A-454B-B2D8-9832AC086368}" destId="{1E5C3C3A-C9DA-48BD-BF26-3B5D840FAD6E}" srcOrd="6" destOrd="0" presId="urn:microsoft.com/office/officeart/2005/8/layout/cycle6"/>
    <dgm:cxn modelId="{50528B31-83E5-4181-AD9B-5115CAEB9AF2}" type="presParOf" srcId="{C17A5EB8-371A-454B-B2D8-9832AC086368}" destId="{030EC988-3F5A-4B9A-AFDE-99288286FB4F}" srcOrd="7" destOrd="0" presId="urn:microsoft.com/office/officeart/2005/8/layout/cycle6"/>
    <dgm:cxn modelId="{180D1C79-7D7A-456B-9EA4-D4DB6AE1C5C9}" type="presParOf" srcId="{C17A5EB8-371A-454B-B2D8-9832AC086368}" destId="{ADDAB254-8BA9-4F08-94E6-42D7CE4EE0D0}" srcOrd="8" destOrd="0" presId="urn:microsoft.com/office/officeart/2005/8/layout/cycle6"/>
    <dgm:cxn modelId="{C20D1AF5-3DB7-4F51-8756-A5D6903E5FD2}" type="presParOf" srcId="{C17A5EB8-371A-454B-B2D8-9832AC086368}" destId="{D291E065-9424-4A1A-A35B-ED120DB2540A}" srcOrd="9" destOrd="0" presId="urn:microsoft.com/office/officeart/2005/8/layout/cycle6"/>
    <dgm:cxn modelId="{FCEC1983-FB22-4512-9268-5809D1B925CB}" type="presParOf" srcId="{C17A5EB8-371A-454B-B2D8-9832AC086368}" destId="{767AA0B1-ABDB-4F8F-9932-B79003758160}" srcOrd="10" destOrd="0" presId="urn:microsoft.com/office/officeart/2005/8/layout/cycle6"/>
    <dgm:cxn modelId="{3B3150FE-3B98-473C-A4F1-41FC922153C5}" type="presParOf" srcId="{C17A5EB8-371A-454B-B2D8-9832AC086368}" destId="{44D9D726-F8F3-4DE9-A9D4-E9E448F088A9}"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BC5EB8-6469-4347-88C1-F785E413AF99}"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s-PE"/>
        </a:p>
      </dgm:t>
    </dgm:pt>
    <dgm:pt modelId="{5E0CE0C9-AFFF-4794-BFE9-ACFAC2634791}">
      <dgm:prSet phldrT="[Texto]"/>
      <dgm:spPr/>
      <dgm:t>
        <a:bodyPr/>
        <a:lstStyle/>
        <a:p>
          <a:r>
            <a:rPr lang="es-PE" b="1" dirty="0">
              <a:solidFill>
                <a:schemeClr val="bg1"/>
              </a:solidFill>
            </a:rPr>
            <a:t>Proyecto Educativo </a:t>
          </a:r>
        </a:p>
        <a:p>
          <a:r>
            <a:rPr lang="es-PE" b="1" dirty="0">
              <a:solidFill>
                <a:schemeClr val="bg1"/>
              </a:solidFill>
            </a:rPr>
            <a:t>Institucional </a:t>
          </a:r>
        </a:p>
      </dgm:t>
    </dgm:pt>
    <dgm:pt modelId="{3157E996-8AB4-4F6B-8A0C-CEF2973A21BF}" type="parTrans" cxnId="{ADE643D2-A7EC-4E48-8EE2-2A41E0297F89}">
      <dgm:prSet/>
      <dgm:spPr/>
      <dgm:t>
        <a:bodyPr/>
        <a:lstStyle/>
        <a:p>
          <a:endParaRPr lang="es-PE">
            <a:solidFill>
              <a:schemeClr val="bg1"/>
            </a:solidFill>
          </a:endParaRPr>
        </a:p>
      </dgm:t>
    </dgm:pt>
    <dgm:pt modelId="{4D2A5792-C1D8-4FB6-8B9F-A40274FC8E47}" type="sibTrans" cxnId="{ADE643D2-A7EC-4E48-8EE2-2A41E0297F89}">
      <dgm:prSet/>
      <dgm:spPr/>
      <dgm:t>
        <a:bodyPr/>
        <a:lstStyle/>
        <a:p>
          <a:endParaRPr lang="es-PE">
            <a:solidFill>
              <a:schemeClr val="bg1"/>
            </a:solidFill>
          </a:endParaRPr>
        </a:p>
      </dgm:t>
    </dgm:pt>
    <dgm:pt modelId="{1CF1266B-682B-41A4-8C47-A016D24B406A}">
      <dgm:prSet phldrT="[Texto]"/>
      <dgm:spPr>
        <a:solidFill>
          <a:srgbClr val="00B050"/>
        </a:solidFill>
      </dgm:spPr>
      <dgm:t>
        <a:bodyPr/>
        <a:lstStyle/>
        <a:p>
          <a:r>
            <a:rPr lang="es-PE" b="1" dirty="0">
              <a:solidFill>
                <a:schemeClr val="bg1"/>
              </a:solidFill>
            </a:rPr>
            <a:t>Reglamento </a:t>
          </a:r>
        </a:p>
        <a:p>
          <a:r>
            <a:rPr lang="es-PE" b="1" dirty="0">
              <a:solidFill>
                <a:schemeClr val="bg1"/>
              </a:solidFill>
            </a:rPr>
            <a:t>Interno </a:t>
          </a:r>
        </a:p>
      </dgm:t>
    </dgm:pt>
    <dgm:pt modelId="{2D1E354E-0151-47D1-8ED9-D73D3225E530}" type="parTrans" cxnId="{2D4F361B-60F8-43FD-A2FF-AF01FA52846B}">
      <dgm:prSet/>
      <dgm:spPr/>
      <dgm:t>
        <a:bodyPr/>
        <a:lstStyle/>
        <a:p>
          <a:endParaRPr lang="es-PE">
            <a:solidFill>
              <a:schemeClr val="bg1"/>
            </a:solidFill>
          </a:endParaRPr>
        </a:p>
      </dgm:t>
    </dgm:pt>
    <dgm:pt modelId="{8DE675A3-9E03-4217-B39C-15A7F6F9298F}" type="sibTrans" cxnId="{2D4F361B-60F8-43FD-A2FF-AF01FA52846B}">
      <dgm:prSet/>
      <dgm:spPr/>
      <dgm:t>
        <a:bodyPr/>
        <a:lstStyle/>
        <a:p>
          <a:endParaRPr lang="es-PE">
            <a:solidFill>
              <a:schemeClr val="bg1"/>
            </a:solidFill>
          </a:endParaRPr>
        </a:p>
      </dgm:t>
    </dgm:pt>
    <dgm:pt modelId="{95027119-0866-4549-9EC3-F154A9E7284F}">
      <dgm:prSet phldrT="[Texto]"/>
      <dgm:spPr/>
      <dgm:t>
        <a:bodyPr/>
        <a:lstStyle/>
        <a:p>
          <a:r>
            <a:rPr lang="es-PE" b="1" dirty="0">
              <a:solidFill>
                <a:schemeClr val="bg1"/>
              </a:solidFill>
            </a:rPr>
            <a:t>Plan Anual de </a:t>
          </a:r>
        </a:p>
        <a:p>
          <a:r>
            <a:rPr lang="es-PE" b="1" dirty="0">
              <a:solidFill>
                <a:schemeClr val="bg1"/>
              </a:solidFill>
            </a:rPr>
            <a:t>Trabajo</a:t>
          </a:r>
        </a:p>
      </dgm:t>
    </dgm:pt>
    <dgm:pt modelId="{B0A178AE-1D77-4050-98F1-D1174F1CF39B}" type="parTrans" cxnId="{9D125E46-C42F-4530-B570-A436ED961E10}">
      <dgm:prSet/>
      <dgm:spPr/>
      <dgm:t>
        <a:bodyPr/>
        <a:lstStyle/>
        <a:p>
          <a:endParaRPr lang="es-PE">
            <a:solidFill>
              <a:schemeClr val="bg1"/>
            </a:solidFill>
          </a:endParaRPr>
        </a:p>
      </dgm:t>
    </dgm:pt>
    <dgm:pt modelId="{284840F8-2BAB-483E-9957-76C1A6BA823E}" type="sibTrans" cxnId="{9D125E46-C42F-4530-B570-A436ED961E10}">
      <dgm:prSet/>
      <dgm:spPr/>
      <dgm:t>
        <a:bodyPr/>
        <a:lstStyle/>
        <a:p>
          <a:endParaRPr lang="es-PE">
            <a:solidFill>
              <a:schemeClr val="bg1"/>
            </a:solidFill>
          </a:endParaRPr>
        </a:p>
      </dgm:t>
    </dgm:pt>
    <dgm:pt modelId="{94A16EA1-8ACC-4F67-89A9-4F848439F42B}">
      <dgm:prSet phldrT="[Texto]"/>
      <dgm:spPr/>
      <dgm:t>
        <a:bodyPr/>
        <a:lstStyle/>
        <a:p>
          <a:r>
            <a:rPr lang="es-PE" b="1" dirty="0">
              <a:solidFill>
                <a:schemeClr val="bg1"/>
              </a:solidFill>
            </a:rPr>
            <a:t>Proyecto Curricular </a:t>
          </a:r>
        </a:p>
        <a:p>
          <a:r>
            <a:rPr lang="es-PE" b="1" dirty="0">
              <a:solidFill>
                <a:schemeClr val="bg1"/>
              </a:solidFill>
            </a:rPr>
            <a:t>Institucional </a:t>
          </a:r>
        </a:p>
      </dgm:t>
    </dgm:pt>
    <dgm:pt modelId="{CB7CD266-E0E8-498E-B5A7-AA0E8D6F5377}" type="parTrans" cxnId="{952ACF1C-C76A-4734-B3D0-D6F944E4D12A}">
      <dgm:prSet/>
      <dgm:spPr/>
      <dgm:t>
        <a:bodyPr/>
        <a:lstStyle/>
        <a:p>
          <a:endParaRPr lang="es-PE">
            <a:solidFill>
              <a:schemeClr val="bg1"/>
            </a:solidFill>
          </a:endParaRPr>
        </a:p>
      </dgm:t>
    </dgm:pt>
    <dgm:pt modelId="{5F6C40C1-8E94-431C-869E-14598777BBBA}" type="sibTrans" cxnId="{952ACF1C-C76A-4734-B3D0-D6F944E4D12A}">
      <dgm:prSet/>
      <dgm:spPr/>
      <dgm:t>
        <a:bodyPr/>
        <a:lstStyle/>
        <a:p>
          <a:endParaRPr lang="es-PE">
            <a:solidFill>
              <a:schemeClr val="bg1"/>
            </a:solidFill>
          </a:endParaRPr>
        </a:p>
      </dgm:t>
    </dgm:pt>
    <dgm:pt modelId="{C17A5EB8-371A-454B-B2D8-9832AC086368}" type="pres">
      <dgm:prSet presAssocID="{CDBC5EB8-6469-4347-88C1-F785E413AF99}" presName="cycle" presStyleCnt="0">
        <dgm:presLayoutVars>
          <dgm:dir/>
          <dgm:resizeHandles val="exact"/>
        </dgm:presLayoutVars>
      </dgm:prSet>
      <dgm:spPr/>
    </dgm:pt>
    <dgm:pt modelId="{BE33AB45-302B-4B7F-A4C0-A68E42AF6E4F}" type="pres">
      <dgm:prSet presAssocID="{5E0CE0C9-AFFF-4794-BFE9-ACFAC2634791}" presName="node" presStyleLbl="node1" presStyleIdx="0" presStyleCnt="4">
        <dgm:presLayoutVars>
          <dgm:bulletEnabled val="1"/>
        </dgm:presLayoutVars>
      </dgm:prSet>
      <dgm:spPr/>
    </dgm:pt>
    <dgm:pt modelId="{9C342A41-4AC4-4DDF-9553-10DA02F1CBCC}" type="pres">
      <dgm:prSet presAssocID="{5E0CE0C9-AFFF-4794-BFE9-ACFAC2634791}" presName="spNode" presStyleCnt="0"/>
      <dgm:spPr/>
    </dgm:pt>
    <dgm:pt modelId="{7C8B457E-65C1-42E2-92D5-2255769F9581}" type="pres">
      <dgm:prSet presAssocID="{4D2A5792-C1D8-4FB6-8B9F-A40274FC8E47}" presName="sibTrans" presStyleLbl="sibTrans1D1" presStyleIdx="0" presStyleCnt="4"/>
      <dgm:spPr/>
    </dgm:pt>
    <dgm:pt modelId="{88BD37CB-5ABF-48E1-8848-E6BD1597A2D8}" type="pres">
      <dgm:prSet presAssocID="{1CF1266B-682B-41A4-8C47-A016D24B406A}" presName="node" presStyleLbl="node1" presStyleIdx="1" presStyleCnt="4">
        <dgm:presLayoutVars>
          <dgm:bulletEnabled val="1"/>
        </dgm:presLayoutVars>
      </dgm:prSet>
      <dgm:spPr/>
    </dgm:pt>
    <dgm:pt modelId="{C9EF7DBA-B790-424D-8AF6-01225343831E}" type="pres">
      <dgm:prSet presAssocID="{1CF1266B-682B-41A4-8C47-A016D24B406A}" presName="spNode" presStyleCnt="0"/>
      <dgm:spPr/>
    </dgm:pt>
    <dgm:pt modelId="{825F787E-AF05-4EDC-B533-7E786EBF6CD7}" type="pres">
      <dgm:prSet presAssocID="{8DE675A3-9E03-4217-B39C-15A7F6F9298F}" presName="sibTrans" presStyleLbl="sibTrans1D1" presStyleIdx="1" presStyleCnt="4"/>
      <dgm:spPr/>
    </dgm:pt>
    <dgm:pt modelId="{1E5C3C3A-C9DA-48BD-BF26-3B5D840FAD6E}" type="pres">
      <dgm:prSet presAssocID="{95027119-0866-4549-9EC3-F154A9E7284F}" presName="node" presStyleLbl="node1" presStyleIdx="2" presStyleCnt="4">
        <dgm:presLayoutVars>
          <dgm:bulletEnabled val="1"/>
        </dgm:presLayoutVars>
      </dgm:prSet>
      <dgm:spPr/>
    </dgm:pt>
    <dgm:pt modelId="{030EC988-3F5A-4B9A-AFDE-99288286FB4F}" type="pres">
      <dgm:prSet presAssocID="{95027119-0866-4549-9EC3-F154A9E7284F}" presName="spNode" presStyleCnt="0"/>
      <dgm:spPr/>
    </dgm:pt>
    <dgm:pt modelId="{ADDAB254-8BA9-4F08-94E6-42D7CE4EE0D0}" type="pres">
      <dgm:prSet presAssocID="{284840F8-2BAB-483E-9957-76C1A6BA823E}" presName="sibTrans" presStyleLbl="sibTrans1D1" presStyleIdx="2" presStyleCnt="4"/>
      <dgm:spPr/>
    </dgm:pt>
    <dgm:pt modelId="{D291E065-9424-4A1A-A35B-ED120DB2540A}" type="pres">
      <dgm:prSet presAssocID="{94A16EA1-8ACC-4F67-89A9-4F848439F42B}" presName="node" presStyleLbl="node1" presStyleIdx="3" presStyleCnt="4">
        <dgm:presLayoutVars>
          <dgm:bulletEnabled val="1"/>
        </dgm:presLayoutVars>
      </dgm:prSet>
      <dgm:spPr/>
    </dgm:pt>
    <dgm:pt modelId="{767AA0B1-ABDB-4F8F-9932-B79003758160}" type="pres">
      <dgm:prSet presAssocID="{94A16EA1-8ACC-4F67-89A9-4F848439F42B}" presName="spNode" presStyleCnt="0"/>
      <dgm:spPr/>
    </dgm:pt>
    <dgm:pt modelId="{44D9D726-F8F3-4DE9-A9D4-E9E448F088A9}" type="pres">
      <dgm:prSet presAssocID="{5F6C40C1-8E94-431C-869E-14598777BBBA}" presName="sibTrans" presStyleLbl="sibTrans1D1" presStyleIdx="3" presStyleCnt="4"/>
      <dgm:spPr/>
    </dgm:pt>
  </dgm:ptLst>
  <dgm:cxnLst>
    <dgm:cxn modelId="{AB290D02-950E-4634-959C-0DC00AFE8290}" type="presOf" srcId="{1CF1266B-682B-41A4-8C47-A016D24B406A}" destId="{88BD37CB-5ABF-48E1-8848-E6BD1597A2D8}" srcOrd="0" destOrd="0" presId="urn:microsoft.com/office/officeart/2005/8/layout/cycle6"/>
    <dgm:cxn modelId="{4511C609-C3CB-4984-98BF-5326DE8C0C77}" type="presOf" srcId="{8DE675A3-9E03-4217-B39C-15A7F6F9298F}" destId="{825F787E-AF05-4EDC-B533-7E786EBF6CD7}" srcOrd="0" destOrd="0" presId="urn:microsoft.com/office/officeart/2005/8/layout/cycle6"/>
    <dgm:cxn modelId="{2D4F361B-60F8-43FD-A2FF-AF01FA52846B}" srcId="{CDBC5EB8-6469-4347-88C1-F785E413AF99}" destId="{1CF1266B-682B-41A4-8C47-A016D24B406A}" srcOrd="1" destOrd="0" parTransId="{2D1E354E-0151-47D1-8ED9-D73D3225E530}" sibTransId="{8DE675A3-9E03-4217-B39C-15A7F6F9298F}"/>
    <dgm:cxn modelId="{952ACF1C-C76A-4734-B3D0-D6F944E4D12A}" srcId="{CDBC5EB8-6469-4347-88C1-F785E413AF99}" destId="{94A16EA1-8ACC-4F67-89A9-4F848439F42B}" srcOrd="3" destOrd="0" parTransId="{CB7CD266-E0E8-498E-B5A7-AA0E8D6F5377}" sibTransId="{5F6C40C1-8E94-431C-869E-14598777BBBA}"/>
    <dgm:cxn modelId="{18DFDC1C-8DA6-43C7-BD61-9208FF647311}" type="presOf" srcId="{5E0CE0C9-AFFF-4794-BFE9-ACFAC2634791}" destId="{BE33AB45-302B-4B7F-A4C0-A68E42AF6E4F}" srcOrd="0" destOrd="0" presId="urn:microsoft.com/office/officeart/2005/8/layout/cycle6"/>
    <dgm:cxn modelId="{9D125E46-C42F-4530-B570-A436ED961E10}" srcId="{CDBC5EB8-6469-4347-88C1-F785E413AF99}" destId="{95027119-0866-4549-9EC3-F154A9E7284F}" srcOrd="2" destOrd="0" parTransId="{B0A178AE-1D77-4050-98F1-D1174F1CF39B}" sibTransId="{284840F8-2BAB-483E-9957-76C1A6BA823E}"/>
    <dgm:cxn modelId="{07D92B4A-DEE4-4D3E-A0EC-216D94007331}" type="presOf" srcId="{94A16EA1-8ACC-4F67-89A9-4F848439F42B}" destId="{D291E065-9424-4A1A-A35B-ED120DB2540A}" srcOrd="0" destOrd="0" presId="urn:microsoft.com/office/officeart/2005/8/layout/cycle6"/>
    <dgm:cxn modelId="{AC2ADD71-CE68-4CD3-9F13-96636AE97BEB}" type="presOf" srcId="{4D2A5792-C1D8-4FB6-8B9F-A40274FC8E47}" destId="{7C8B457E-65C1-42E2-92D5-2255769F9581}" srcOrd="0" destOrd="0" presId="urn:microsoft.com/office/officeart/2005/8/layout/cycle6"/>
    <dgm:cxn modelId="{56E6E475-C583-4873-81E3-13361F169288}" type="presOf" srcId="{95027119-0866-4549-9EC3-F154A9E7284F}" destId="{1E5C3C3A-C9DA-48BD-BF26-3B5D840FAD6E}" srcOrd="0" destOrd="0" presId="urn:microsoft.com/office/officeart/2005/8/layout/cycle6"/>
    <dgm:cxn modelId="{C8596EA9-1064-4200-A91E-B507246B6E5C}" type="presOf" srcId="{CDBC5EB8-6469-4347-88C1-F785E413AF99}" destId="{C17A5EB8-371A-454B-B2D8-9832AC086368}" srcOrd="0" destOrd="0" presId="urn:microsoft.com/office/officeart/2005/8/layout/cycle6"/>
    <dgm:cxn modelId="{43CFA9BD-D999-4C9D-9160-4B2EFADDFC9B}" type="presOf" srcId="{5F6C40C1-8E94-431C-869E-14598777BBBA}" destId="{44D9D726-F8F3-4DE9-A9D4-E9E448F088A9}" srcOrd="0" destOrd="0" presId="urn:microsoft.com/office/officeart/2005/8/layout/cycle6"/>
    <dgm:cxn modelId="{ADE643D2-A7EC-4E48-8EE2-2A41E0297F89}" srcId="{CDBC5EB8-6469-4347-88C1-F785E413AF99}" destId="{5E0CE0C9-AFFF-4794-BFE9-ACFAC2634791}" srcOrd="0" destOrd="0" parTransId="{3157E996-8AB4-4F6B-8A0C-CEF2973A21BF}" sibTransId="{4D2A5792-C1D8-4FB6-8B9F-A40274FC8E47}"/>
    <dgm:cxn modelId="{9B04BDE9-A049-49A7-8AF2-CAAB44F521EC}" type="presOf" srcId="{284840F8-2BAB-483E-9957-76C1A6BA823E}" destId="{ADDAB254-8BA9-4F08-94E6-42D7CE4EE0D0}" srcOrd="0" destOrd="0" presId="urn:microsoft.com/office/officeart/2005/8/layout/cycle6"/>
    <dgm:cxn modelId="{92D91863-E6F4-4BD2-AE25-17163DB6A0F1}" type="presParOf" srcId="{C17A5EB8-371A-454B-B2D8-9832AC086368}" destId="{BE33AB45-302B-4B7F-A4C0-A68E42AF6E4F}" srcOrd="0" destOrd="0" presId="urn:microsoft.com/office/officeart/2005/8/layout/cycle6"/>
    <dgm:cxn modelId="{7FFCC922-9DB6-4EFD-A02E-5A4A5DE3B6A4}" type="presParOf" srcId="{C17A5EB8-371A-454B-B2D8-9832AC086368}" destId="{9C342A41-4AC4-4DDF-9553-10DA02F1CBCC}" srcOrd="1" destOrd="0" presId="urn:microsoft.com/office/officeart/2005/8/layout/cycle6"/>
    <dgm:cxn modelId="{DF06A360-965D-4DC5-99BA-CF88215E0FF5}" type="presParOf" srcId="{C17A5EB8-371A-454B-B2D8-9832AC086368}" destId="{7C8B457E-65C1-42E2-92D5-2255769F9581}" srcOrd="2" destOrd="0" presId="urn:microsoft.com/office/officeart/2005/8/layout/cycle6"/>
    <dgm:cxn modelId="{359FA96D-192B-47F1-9A59-1C79F8A2B84F}" type="presParOf" srcId="{C17A5EB8-371A-454B-B2D8-9832AC086368}" destId="{88BD37CB-5ABF-48E1-8848-E6BD1597A2D8}" srcOrd="3" destOrd="0" presId="urn:microsoft.com/office/officeart/2005/8/layout/cycle6"/>
    <dgm:cxn modelId="{DBF11292-1BD6-4C33-8731-5E7D93AA5253}" type="presParOf" srcId="{C17A5EB8-371A-454B-B2D8-9832AC086368}" destId="{C9EF7DBA-B790-424D-8AF6-01225343831E}" srcOrd="4" destOrd="0" presId="urn:microsoft.com/office/officeart/2005/8/layout/cycle6"/>
    <dgm:cxn modelId="{5C9A77B7-6541-4E9C-87E2-2C4F79CDC19D}" type="presParOf" srcId="{C17A5EB8-371A-454B-B2D8-9832AC086368}" destId="{825F787E-AF05-4EDC-B533-7E786EBF6CD7}" srcOrd="5" destOrd="0" presId="urn:microsoft.com/office/officeart/2005/8/layout/cycle6"/>
    <dgm:cxn modelId="{CC80A3B9-DDD8-4B28-B6C7-87B4E6BAEED5}" type="presParOf" srcId="{C17A5EB8-371A-454B-B2D8-9832AC086368}" destId="{1E5C3C3A-C9DA-48BD-BF26-3B5D840FAD6E}" srcOrd="6" destOrd="0" presId="urn:microsoft.com/office/officeart/2005/8/layout/cycle6"/>
    <dgm:cxn modelId="{F18B4F5E-8ED9-4075-AE6A-DE795FC8BF75}" type="presParOf" srcId="{C17A5EB8-371A-454B-B2D8-9832AC086368}" destId="{030EC988-3F5A-4B9A-AFDE-99288286FB4F}" srcOrd="7" destOrd="0" presId="urn:microsoft.com/office/officeart/2005/8/layout/cycle6"/>
    <dgm:cxn modelId="{FB5EEC93-6DF6-4F6E-AA6B-99A738B28AB6}" type="presParOf" srcId="{C17A5EB8-371A-454B-B2D8-9832AC086368}" destId="{ADDAB254-8BA9-4F08-94E6-42D7CE4EE0D0}" srcOrd="8" destOrd="0" presId="urn:microsoft.com/office/officeart/2005/8/layout/cycle6"/>
    <dgm:cxn modelId="{0699D2BF-CED7-45A3-9DBC-9842BB4BC5C8}" type="presParOf" srcId="{C17A5EB8-371A-454B-B2D8-9832AC086368}" destId="{D291E065-9424-4A1A-A35B-ED120DB2540A}" srcOrd="9" destOrd="0" presId="urn:microsoft.com/office/officeart/2005/8/layout/cycle6"/>
    <dgm:cxn modelId="{BEE9E5AF-34F8-49D8-9342-D28F0C0AC3D4}" type="presParOf" srcId="{C17A5EB8-371A-454B-B2D8-9832AC086368}" destId="{767AA0B1-ABDB-4F8F-9932-B79003758160}" srcOrd="10" destOrd="0" presId="urn:microsoft.com/office/officeart/2005/8/layout/cycle6"/>
    <dgm:cxn modelId="{648986BB-BB72-4A16-8D89-EBC719D2463B}" type="presParOf" srcId="{C17A5EB8-371A-454B-B2D8-9832AC086368}" destId="{44D9D726-F8F3-4DE9-A9D4-E9E448F088A9}"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69C50-9146-468D-B101-03272E0AA9F3}">
      <dsp:nvSpPr>
        <dsp:cNvPr id="0" name=""/>
        <dsp:cNvSpPr/>
      </dsp:nvSpPr>
      <dsp:spPr>
        <a:xfrm>
          <a:off x="0" y="0"/>
          <a:ext cx="10799618" cy="1622565"/>
        </a:xfrm>
        <a:prstGeom prst="roundRect">
          <a:avLst>
            <a:gd name="adj" fmla="val 10000"/>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s-ES" sz="3500" b="0" kern="1200" cap="none" spc="0" dirty="0">
              <a:ln w="0">
                <a:noFill/>
              </a:ln>
              <a:solidFill>
                <a:schemeClr val="tx1">
                  <a:lumMod val="95000"/>
                  <a:lumOff val="5000"/>
                </a:schemeClr>
              </a:solidFill>
              <a:effectLst/>
            </a:rPr>
            <a:t>Participamos activamente durante el desarrollo de la Asistencia Técnica.</a:t>
          </a:r>
        </a:p>
      </dsp:txBody>
      <dsp:txXfrm>
        <a:off x="2322180" y="0"/>
        <a:ext cx="8477437" cy="1622565"/>
      </dsp:txXfrm>
    </dsp:sp>
    <dsp:sp modelId="{6415ABB3-418F-46D7-8357-83E9EBDA0AD0}">
      <dsp:nvSpPr>
        <dsp:cNvPr id="0" name=""/>
        <dsp:cNvSpPr/>
      </dsp:nvSpPr>
      <dsp:spPr>
        <a:xfrm>
          <a:off x="162256" y="162256"/>
          <a:ext cx="2159923" cy="1298052"/>
        </a:xfrm>
        <a:prstGeom prst="roundRect">
          <a:avLst>
            <a:gd name="adj" fmla="val 10000"/>
          </a:avLst>
        </a:prstGeom>
        <a:blipFill rotWithShape="1">
          <a:blip xmlns:r="http://schemas.openxmlformats.org/officeDocument/2006/relationships" r:embed="rId1"/>
          <a:stretch>
            <a:fillRect/>
          </a:stretch>
        </a:blip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36CF5D2D-64C6-428F-8C89-6978263DF94F}">
      <dsp:nvSpPr>
        <dsp:cNvPr id="0" name=""/>
        <dsp:cNvSpPr/>
      </dsp:nvSpPr>
      <dsp:spPr>
        <a:xfrm>
          <a:off x="0" y="1784822"/>
          <a:ext cx="10799618" cy="1622565"/>
        </a:xfrm>
        <a:prstGeom prst="roundRect">
          <a:avLst>
            <a:gd name="adj" fmla="val 10000"/>
          </a:avLst>
        </a:prstGeom>
        <a:solidFill>
          <a:schemeClr val="accent4">
            <a:hueOff val="-4577281"/>
            <a:satOff val="-7851"/>
            <a:lumOff val="-5686"/>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s-ES" sz="3500" b="0" kern="1200" cap="none" spc="0" dirty="0">
              <a:ln w="0">
                <a:noFill/>
              </a:ln>
              <a:solidFill>
                <a:schemeClr val="tx1">
                  <a:lumMod val="95000"/>
                  <a:lumOff val="5000"/>
                </a:schemeClr>
              </a:solidFill>
              <a:effectLst/>
            </a:rPr>
            <a:t>Mantenemos el respeto y la tolerancia durante el desarrollo de la Asistencia Técnica.</a:t>
          </a:r>
        </a:p>
      </dsp:txBody>
      <dsp:txXfrm>
        <a:off x="2322180" y="1784822"/>
        <a:ext cx="8477437" cy="1622565"/>
      </dsp:txXfrm>
    </dsp:sp>
    <dsp:sp modelId="{7A767E4C-011B-47CB-8620-2773E4222EA1}">
      <dsp:nvSpPr>
        <dsp:cNvPr id="0" name=""/>
        <dsp:cNvSpPr/>
      </dsp:nvSpPr>
      <dsp:spPr>
        <a:xfrm>
          <a:off x="162256" y="1947078"/>
          <a:ext cx="2159923" cy="1298052"/>
        </a:xfrm>
        <a:prstGeom prst="roundRect">
          <a:avLst>
            <a:gd name="adj" fmla="val 10000"/>
          </a:avLst>
        </a:prstGeom>
        <a:blipFill rotWithShape="1">
          <a:blip xmlns:r="http://schemas.openxmlformats.org/officeDocument/2006/relationships" r:embed="rId2"/>
          <a:stretch>
            <a:fillRect/>
          </a:stretch>
        </a:blip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ED90D-0E10-402B-9DA3-ACD0B4C92635}">
      <dsp:nvSpPr>
        <dsp:cNvPr id="0" name=""/>
        <dsp:cNvSpPr/>
      </dsp:nvSpPr>
      <dsp:spPr>
        <a:xfrm>
          <a:off x="2884884" y="4242"/>
          <a:ext cx="1778290" cy="11558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Tutoría Individual</a:t>
          </a:r>
          <a:endParaRPr lang="es-PE" sz="2200" kern="1200" dirty="0"/>
        </a:p>
      </dsp:txBody>
      <dsp:txXfrm>
        <a:off x="2941310" y="60668"/>
        <a:ext cx="1665438" cy="1043036"/>
      </dsp:txXfrm>
    </dsp:sp>
    <dsp:sp modelId="{B9E6DF2F-0863-422B-8462-61B9526F9053}">
      <dsp:nvSpPr>
        <dsp:cNvPr id="0" name=""/>
        <dsp:cNvSpPr/>
      </dsp:nvSpPr>
      <dsp:spPr>
        <a:xfrm>
          <a:off x="1464608" y="582186"/>
          <a:ext cx="4618843" cy="4618843"/>
        </a:xfrm>
        <a:custGeom>
          <a:avLst/>
          <a:gdLst/>
          <a:ahLst/>
          <a:cxnLst/>
          <a:rect l="0" t="0" r="0" b="0"/>
          <a:pathLst>
            <a:path>
              <a:moveTo>
                <a:pt x="3210784" y="183163"/>
              </a:moveTo>
              <a:arcTo wR="2309421" hR="2309421" stAng="17578382" swAng="1961561"/>
            </a:path>
          </a:pathLst>
        </a:custGeom>
        <a:noFill/>
        <a:ln w="76200" cap="flat" cmpd="sng" algn="ctr">
          <a:solidFill>
            <a:srgbClr val="002060"/>
          </a:solidFill>
          <a:prstDash val="solid"/>
        </a:ln>
        <a:effectLst/>
      </dsp:spPr>
      <dsp:style>
        <a:lnRef idx="1">
          <a:scrgbClr r="0" g="0" b="0"/>
        </a:lnRef>
        <a:fillRef idx="0">
          <a:scrgbClr r="0" g="0" b="0"/>
        </a:fillRef>
        <a:effectRef idx="0">
          <a:scrgbClr r="0" g="0" b="0"/>
        </a:effectRef>
        <a:fontRef idx="minor"/>
      </dsp:style>
    </dsp:sp>
    <dsp:sp modelId="{4E3724C2-C319-480E-B28C-EE952107CD28}">
      <dsp:nvSpPr>
        <dsp:cNvPr id="0" name=""/>
        <dsp:cNvSpPr/>
      </dsp:nvSpPr>
      <dsp:spPr>
        <a:xfrm>
          <a:off x="5081275" y="1600013"/>
          <a:ext cx="1778290" cy="1155888"/>
        </a:xfrm>
        <a:prstGeom prst="roundRect">
          <a:avLst/>
        </a:prstGeom>
        <a:solidFill>
          <a:srgbClr val="FFC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Espacios de participación estudiantil</a:t>
          </a:r>
          <a:endParaRPr lang="es-PE" sz="2200" kern="1200" dirty="0"/>
        </a:p>
      </dsp:txBody>
      <dsp:txXfrm>
        <a:off x="5137701" y="1656439"/>
        <a:ext cx="1665438" cy="1043036"/>
      </dsp:txXfrm>
    </dsp:sp>
    <dsp:sp modelId="{74E0945A-A7A8-4CB7-A27C-53B7C887CC70}">
      <dsp:nvSpPr>
        <dsp:cNvPr id="0" name=""/>
        <dsp:cNvSpPr/>
      </dsp:nvSpPr>
      <dsp:spPr>
        <a:xfrm>
          <a:off x="1464608" y="582186"/>
          <a:ext cx="4618843" cy="4618843"/>
        </a:xfrm>
        <a:custGeom>
          <a:avLst/>
          <a:gdLst/>
          <a:ahLst/>
          <a:cxnLst/>
          <a:rect l="0" t="0" r="0" b="0"/>
          <a:pathLst>
            <a:path>
              <a:moveTo>
                <a:pt x="4615674" y="2188477"/>
              </a:moveTo>
              <a:arcTo wR="2309421" hR="2309421" stAng="21419884" swAng="2196320"/>
            </a:path>
          </a:pathLst>
        </a:custGeom>
        <a:noFill/>
        <a:ln w="76200" cap="flat" cmpd="sng" algn="ctr">
          <a:solidFill>
            <a:srgbClr val="002060"/>
          </a:solidFill>
          <a:prstDash val="solid"/>
        </a:ln>
        <a:effectLst/>
      </dsp:spPr>
      <dsp:style>
        <a:lnRef idx="1">
          <a:scrgbClr r="0" g="0" b="0"/>
        </a:lnRef>
        <a:fillRef idx="0">
          <a:scrgbClr r="0" g="0" b="0"/>
        </a:fillRef>
        <a:effectRef idx="0">
          <a:scrgbClr r="0" g="0" b="0"/>
        </a:effectRef>
        <a:fontRef idx="minor"/>
      </dsp:style>
    </dsp:sp>
    <dsp:sp modelId="{207D2259-5F70-4A19-B04E-EFCA39CBA9D9}">
      <dsp:nvSpPr>
        <dsp:cNvPr id="0" name=""/>
        <dsp:cNvSpPr/>
      </dsp:nvSpPr>
      <dsp:spPr>
        <a:xfrm>
          <a:off x="4242328" y="4182025"/>
          <a:ext cx="1778290" cy="1155888"/>
        </a:xfrm>
        <a:prstGeom prst="roundRect">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Orientación educativa permanente</a:t>
          </a:r>
          <a:endParaRPr lang="es-PE" sz="2200" kern="1200" dirty="0"/>
        </a:p>
      </dsp:txBody>
      <dsp:txXfrm>
        <a:off x="4298754" y="4238451"/>
        <a:ext cx="1665438" cy="1043036"/>
      </dsp:txXfrm>
    </dsp:sp>
    <dsp:sp modelId="{DD06F9BD-74E0-42E3-B51E-0D537043F99B}">
      <dsp:nvSpPr>
        <dsp:cNvPr id="0" name=""/>
        <dsp:cNvSpPr/>
      </dsp:nvSpPr>
      <dsp:spPr>
        <a:xfrm>
          <a:off x="1464608" y="582186"/>
          <a:ext cx="4618843" cy="4618843"/>
        </a:xfrm>
        <a:custGeom>
          <a:avLst/>
          <a:gdLst/>
          <a:ahLst/>
          <a:cxnLst/>
          <a:rect l="0" t="0" r="0" b="0"/>
          <a:pathLst>
            <a:path>
              <a:moveTo>
                <a:pt x="2768545" y="4572745"/>
              </a:moveTo>
              <a:arcTo wR="2309421" hR="2309421" stAng="4711976" swAng="1376047"/>
            </a:path>
          </a:pathLst>
        </a:custGeom>
        <a:noFill/>
        <a:ln w="76200" cap="flat" cmpd="sng" algn="ctr">
          <a:solidFill>
            <a:srgbClr val="002060"/>
          </a:solidFill>
          <a:prstDash val="solid"/>
        </a:ln>
        <a:effectLst/>
      </dsp:spPr>
      <dsp:style>
        <a:lnRef idx="1">
          <a:scrgbClr r="0" g="0" b="0"/>
        </a:lnRef>
        <a:fillRef idx="0">
          <a:scrgbClr r="0" g="0" b="0"/>
        </a:fillRef>
        <a:effectRef idx="0">
          <a:scrgbClr r="0" g="0" b="0"/>
        </a:effectRef>
        <a:fontRef idx="minor"/>
      </dsp:style>
    </dsp:sp>
    <dsp:sp modelId="{6CF4C889-6C4F-4C44-AAAC-D59DFD69B079}">
      <dsp:nvSpPr>
        <dsp:cNvPr id="0" name=""/>
        <dsp:cNvSpPr/>
      </dsp:nvSpPr>
      <dsp:spPr>
        <a:xfrm>
          <a:off x="1527440" y="4182025"/>
          <a:ext cx="1778290" cy="1155888"/>
        </a:xfrm>
        <a:prstGeom prst="roundRect">
          <a:avLst/>
        </a:prstGeom>
        <a:solidFill>
          <a:srgbClr val="7030A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Espacios con las familias y la comunidad</a:t>
          </a:r>
          <a:endParaRPr lang="es-PE" sz="2200" kern="1200" dirty="0"/>
        </a:p>
      </dsp:txBody>
      <dsp:txXfrm>
        <a:off x="1583866" y="4238451"/>
        <a:ext cx="1665438" cy="1043036"/>
      </dsp:txXfrm>
    </dsp:sp>
    <dsp:sp modelId="{15068217-07AB-4CB5-BC16-73D4C335DE6F}">
      <dsp:nvSpPr>
        <dsp:cNvPr id="0" name=""/>
        <dsp:cNvSpPr/>
      </dsp:nvSpPr>
      <dsp:spPr>
        <a:xfrm>
          <a:off x="1464608" y="582186"/>
          <a:ext cx="4618843" cy="4618843"/>
        </a:xfrm>
        <a:custGeom>
          <a:avLst/>
          <a:gdLst/>
          <a:ahLst/>
          <a:cxnLst/>
          <a:rect l="0" t="0" r="0" b="0"/>
          <a:pathLst>
            <a:path>
              <a:moveTo>
                <a:pt x="385931" y="3587550"/>
              </a:moveTo>
              <a:arcTo wR="2309421" hR="2309421" stAng="8783796" swAng="2196320"/>
            </a:path>
          </a:pathLst>
        </a:custGeom>
        <a:noFill/>
        <a:ln w="76200" cap="flat" cmpd="sng" algn="ctr">
          <a:solidFill>
            <a:srgbClr val="002060"/>
          </a:solidFill>
          <a:prstDash val="solid"/>
        </a:ln>
        <a:effectLst/>
      </dsp:spPr>
      <dsp:style>
        <a:lnRef idx="1">
          <a:scrgbClr r="0" g="0" b="0"/>
        </a:lnRef>
        <a:fillRef idx="0">
          <a:scrgbClr r="0" g="0" b="0"/>
        </a:fillRef>
        <a:effectRef idx="0">
          <a:scrgbClr r="0" g="0" b="0"/>
        </a:effectRef>
        <a:fontRef idx="minor"/>
      </dsp:style>
    </dsp:sp>
    <dsp:sp modelId="{224D6457-97AD-4739-9B08-E4E48D1D8C39}">
      <dsp:nvSpPr>
        <dsp:cNvPr id="0" name=""/>
        <dsp:cNvSpPr/>
      </dsp:nvSpPr>
      <dsp:spPr>
        <a:xfrm>
          <a:off x="688494" y="1600013"/>
          <a:ext cx="1778290" cy="1155888"/>
        </a:xfrm>
        <a:prstGeom prst="round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Tutoría Grupal</a:t>
          </a:r>
          <a:endParaRPr lang="es-PE" sz="2200" kern="1200" dirty="0"/>
        </a:p>
      </dsp:txBody>
      <dsp:txXfrm>
        <a:off x="744920" y="1656439"/>
        <a:ext cx="1665438" cy="1043036"/>
      </dsp:txXfrm>
    </dsp:sp>
    <dsp:sp modelId="{47635148-0692-47E3-B7E6-602CE0D9C04B}">
      <dsp:nvSpPr>
        <dsp:cNvPr id="0" name=""/>
        <dsp:cNvSpPr/>
      </dsp:nvSpPr>
      <dsp:spPr>
        <a:xfrm>
          <a:off x="1464608" y="582186"/>
          <a:ext cx="4618843" cy="4618843"/>
        </a:xfrm>
        <a:custGeom>
          <a:avLst/>
          <a:gdLst/>
          <a:ahLst/>
          <a:cxnLst/>
          <a:rect l="0" t="0" r="0" b="0"/>
          <a:pathLst>
            <a:path>
              <a:moveTo>
                <a:pt x="402391" y="1006861"/>
              </a:moveTo>
              <a:arcTo wR="2309421" hR="2309421" stAng="12860057" swAng="1961561"/>
            </a:path>
          </a:pathLst>
        </a:custGeom>
        <a:noFill/>
        <a:ln w="76200" cap="flat" cmpd="sng" algn="ctr">
          <a:solidFill>
            <a:srgbClr val="002060"/>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C2B54-2655-49BE-B7B8-CBB76BBABA1E}">
      <dsp:nvSpPr>
        <dsp:cNvPr id="0" name=""/>
        <dsp:cNvSpPr/>
      </dsp:nvSpPr>
      <dsp:spPr>
        <a:xfrm>
          <a:off x="10559911" y="1770"/>
          <a:ext cx="2152917" cy="1399396"/>
        </a:xfrm>
        <a:prstGeom prst="round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endParaRPr lang="es-PE" sz="6000" b="1" kern="1200" dirty="0">
            <a:solidFill>
              <a:schemeClr val="bg1"/>
            </a:solidFill>
          </a:endParaRPr>
        </a:p>
      </dsp:txBody>
      <dsp:txXfrm>
        <a:off x="10628224" y="70083"/>
        <a:ext cx="2016291" cy="1262770"/>
      </dsp:txXfrm>
    </dsp:sp>
    <dsp:sp modelId="{3F5CE792-5086-4E00-B621-AA13E9315E40}">
      <dsp:nvSpPr>
        <dsp:cNvPr id="0" name=""/>
        <dsp:cNvSpPr/>
      </dsp:nvSpPr>
      <dsp:spPr>
        <a:xfrm>
          <a:off x="9953876" y="926046"/>
          <a:ext cx="4619580" cy="4619580"/>
        </a:xfrm>
        <a:custGeom>
          <a:avLst/>
          <a:gdLst/>
          <a:ahLst/>
          <a:cxnLst/>
          <a:rect l="0" t="0" r="0" b="0"/>
          <a:pathLst>
            <a:path>
              <a:moveTo>
                <a:pt x="2779026" y="48165"/>
              </a:moveTo>
              <a:arcTo wR="2309790" hR="2309790" stAng="16903277" swAng="3097481"/>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BD37CB-5ABF-48E1-8848-E6BD1597A2D8}">
      <dsp:nvSpPr>
        <dsp:cNvPr id="0" name=""/>
        <dsp:cNvSpPr/>
      </dsp:nvSpPr>
      <dsp:spPr>
        <a:xfrm>
          <a:off x="13339498" y="2218006"/>
          <a:ext cx="2223188" cy="1619311"/>
        </a:xfrm>
        <a:prstGeom prst="roundRect">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es-PE" sz="6400" b="1" kern="1200" dirty="0">
            <a:solidFill>
              <a:schemeClr val="bg1"/>
            </a:solidFill>
          </a:endParaRPr>
        </a:p>
      </dsp:txBody>
      <dsp:txXfrm>
        <a:off x="13418546" y="2297054"/>
        <a:ext cx="2065092" cy="1461215"/>
      </dsp:txXfrm>
    </dsp:sp>
    <dsp:sp modelId="{825F787E-AF05-4EDC-B533-7E786EBF6CD7}">
      <dsp:nvSpPr>
        <dsp:cNvPr id="0" name=""/>
        <dsp:cNvSpPr/>
      </dsp:nvSpPr>
      <dsp:spPr>
        <a:xfrm>
          <a:off x="9960375" y="477667"/>
          <a:ext cx="4619580" cy="4619580"/>
        </a:xfrm>
        <a:custGeom>
          <a:avLst/>
          <a:gdLst/>
          <a:ahLst/>
          <a:cxnLst/>
          <a:rect l="0" t="0" r="0" b="0"/>
          <a:pathLst>
            <a:path>
              <a:moveTo>
                <a:pt x="4357907" y="3377660"/>
              </a:moveTo>
              <a:arcTo wR="2309790" hR="2309790" stAng="1652228" swAng="3062050"/>
            </a:path>
          </a:pathLst>
        </a:custGeom>
        <a:noFill/>
        <a:ln w="635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E5C3C3A-C9DA-48BD-BF26-3B5D840FAD6E}">
      <dsp:nvSpPr>
        <dsp:cNvPr id="0" name=""/>
        <dsp:cNvSpPr/>
      </dsp:nvSpPr>
      <dsp:spPr>
        <a:xfrm>
          <a:off x="10555048" y="4621853"/>
          <a:ext cx="2152917" cy="1399396"/>
        </a:xfrm>
        <a:prstGeom prst="roundRect">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endParaRPr lang="es-PE" sz="6000" b="1" kern="1200" dirty="0">
            <a:solidFill>
              <a:schemeClr val="bg1"/>
            </a:solidFill>
          </a:endParaRPr>
        </a:p>
      </dsp:txBody>
      <dsp:txXfrm>
        <a:off x="10623361" y="4690166"/>
        <a:ext cx="2016291" cy="1262770"/>
      </dsp:txXfrm>
    </dsp:sp>
    <dsp:sp modelId="{ADDAB254-8BA9-4F08-94E6-42D7CE4EE0D0}">
      <dsp:nvSpPr>
        <dsp:cNvPr id="0" name=""/>
        <dsp:cNvSpPr/>
      </dsp:nvSpPr>
      <dsp:spPr>
        <a:xfrm>
          <a:off x="8531365" y="453586"/>
          <a:ext cx="4619580" cy="4619580"/>
        </a:xfrm>
        <a:custGeom>
          <a:avLst/>
          <a:gdLst/>
          <a:ahLst/>
          <a:cxnLst/>
          <a:rect l="0" t="0" r="0" b="0"/>
          <a:pathLst>
            <a:path>
              <a:moveTo>
                <a:pt x="2002152" y="4599001"/>
              </a:moveTo>
              <a:arcTo wR="2309790" hR="2309790" stAng="5859233" swAng="3299273"/>
            </a:path>
          </a:pathLst>
        </a:custGeom>
        <a:noFill/>
        <a:ln w="635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291E065-9424-4A1A-A35B-ED120DB2540A}">
      <dsp:nvSpPr>
        <dsp:cNvPr id="0" name=""/>
        <dsp:cNvSpPr/>
      </dsp:nvSpPr>
      <dsp:spPr>
        <a:xfrm>
          <a:off x="7594960" y="2220672"/>
          <a:ext cx="2152917" cy="1584844"/>
        </a:xfrm>
        <a:prstGeom prst="roundRect">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endParaRPr lang="es-PE" sz="6400" b="1" kern="1200" dirty="0">
            <a:solidFill>
              <a:schemeClr val="bg1"/>
            </a:solidFill>
          </a:endParaRPr>
        </a:p>
      </dsp:txBody>
      <dsp:txXfrm>
        <a:off x="7672326" y="2298038"/>
        <a:ext cx="1998185" cy="1430112"/>
      </dsp:txXfrm>
    </dsp:sp>
    <dsp:sp modelId="{44D9D726-F8F3-4DE9-A9D4-E9E448F088A9}">
      <dsp:nvSpPr>
        <dsp:cNvPr id="0" name=""/>
        <dsp:cNvSpPr/>
      </dsp:nvSpPr>
      <dsp:spPr>
        <a:xfrm>
          <a:off x="8533364" y="947585"/>
          <a:ext cx="4619580" cy="4619580"/>
        </a:xfrm>
        <a:custGeom>
          <a:avLst/>
          <a:gdLst/>
          <a:ahLst/>
          <a:cxnLst/>
          <a:rect l="0" t="0" r="0" b="0"/>
          <a:pathLst>
            <a:path>
              <a:moveTo>
                <a:pt x="255593" y="1253661"/>
              </a:moveTo>
              <a:arcTo wR="2309790" hR="2309790" stAng="12432549" swAng="3312394"/>
            </a:path>
          </a:pathLst>
        </a:custGeom>
        <a:noFill/>
        <a:ln w="635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3AB45-302B-4B7F-A4C0-A68E42AF6E4F}">
      <dsp:nvSpPr>
        <dsp:cNvPr id="0" name=""/>
        <dsp:cNvSpPr/>
      </dsp:nvSpPr>
      <dsp:spPr>
        <a:xfrm>
          <a:off x="3218065" y="241"/>
          <a:ext cx="2013353" cy="13086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PE" sz="2200" b="1" kern="1200" dirty="0">
              <a:solidFill>
                <a:schemeClr val="bg1"/>
              </a:solidFill>
            </a:rPr>
            <a:t>Proyecto Educativo </a:t>
          </a:r>
        </a:p>
        <a:p>
          <a:pPr marL="0" lvl="0" indent="0" algn="ctr" defTabSz="977900">
            <a:lnSpc>
              <a:spcPct val="90000"/>
            </a:lnSpc>
            <a:spcBef>
              <a:spcPct val="0"/>
            </a:spcBef>
            <a:spcAft>
              <a:spcPct val="35000"/>
            </a:spcAft>
            <a:buNone/>
          </a:pPr>
          <a:r>
            <a:rPr lang="es-PE" sz="2200" b="1" kern="1200" dirty="0">
              <a:solidFill>
                <a:schemeClr val="bg1"/>
              </a:solidFill>
            </a:rPr>
            <a:t>Institucional </a:t>
          </a:r>
        </a:p>
      </dsp:txBody>
      <dsp:txXfrm>
        <a:off x="3281949" y="64125"/>
        <a:ext cx="1885585" cy="1180911"/>
      </dsp:txXfrm>
    </dsp:sp>
    <dsp:sp modelId="{7C8B457E-65C1-42E2-92D5-2255769F9581}">
      <dsp:nvSpPr>
        <dsp:cNvPr id="0" name=""/>
        <dsp:cNvSpPr/>
      </dsp:nvSpPr>
      <dsp:spPr>
        <a:xfrm>
          <a:off x="2062828" y="654581"/>
          <a:ext cx="4323826" cy="4323826"/>
        </a:xfrm>
        <a:custGeom>
          <a:avLst/>
          <a:gdLst/>
          <a:ahLst/>
          <a:cxnLst/>
          <a:rect l="0" t="0" r="0" b="0"/>
          <a:pathLst>
            <a:path>
              <a:moveTo>
                <a:pt x="3183090" y="256377"/>
              </a:moveTo>
              <a:arcTo wR="2161913" hR="2161913" stAng="17891212" swAng="2625610"/>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BD37CB-5ABF-48E1-8848-E6BD1597A2D8}">
      <dsp:nvSpPr>
        <dsp:cNvPr id="0" name=""/>
        <dsp:cNvSpPr/>
      </dsp:nvSpPr>
      <dsp:spPr>
        <a:xfrm>
          <a:off x="5379978" y="2162155"/>
          <a:ext cx="2013353" cy="1308679"/>
        </a:xfrm>
        <a:prstGeom prst="roundRect">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PE" sz="2200" b="1" kern="1200" dirty="0">
              <a:solidFill>
                <a:schemeClr val="bg1"/>
              </a:solidFill>
            </a:rPr>
            <a:t>Reglamento </a:t>
          </a:r>
        </a:p>
        <a:p>
          <a:pPr marL="0" lvl="0" indent="0" algn="ctr" defTabSz="977900">
            <a:lnSpc>
              <a:spcPct val="90000"/>
            </a:lnSpc>
            <a:spcBef>
              <a:spcPct val="0"/>
            </a:spcBef>
            <a:spcAft>
              <a:spcPct val="35000"/>
            </a:spcAft>
            <a:buNone/>
          </a:pPr>
          <a:r>
            <a:rPr lang="es-PE" sz="2200" b="1" kern="1200" dirty="0">
              <a:solidFill>
                <a:schemeClr val="bg1"/>
              </a:solidFill>
            </a:rPr>
            <a:t>Interno </a:t>
          </a:r>
        </a:p>
      </dsp:txBody>
      <dsp:txXfrm>
        <a:off x="5443862" y="2226039"/>
        <a:ext cx="1885585" cy="1180911"/>
      </dsp:txXfrm>
    </dsp:sp>
    <dsp:sp modelId="{825F787E-AF05-4EDC-B533-7E786EBF6CD7}">
      <dsp:nvSpPr>
        <dsp:cNvPr id="0" name=""/>
        <dsp:cNvSpPr/>
      </dsp:nvSpPr>
      <dsp:spPr>
        <a:xfrm>
          <a:off x="2062828" y="654581"/>
          <a:ext cx="4323826" cy="4323826"/>
        </a:xfrm>
        <a:custGeom>
          <a:avLst/>
          <a:gdLst/>
          <a:ahLst/>
          <a:cxnLst/>
          <a:rect l="0" t="0" r="0" b="0"/>
          <a:pathLst>
            <a:path>
              <a:moveTo>
                <a:pt x="4217396" y="2831881"/>
              </a:moveTo>
              <a:arcTo wR="2161913" hR="2161913" stAng="1083178" swAng="2625610"/>
            </a:path>
          </a:pathLst>
        </a:custGeom>
        <a:noFill/>
        <a:ln w="635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E5C3C3A-C9DA-48BD-BF26-3B5D840FAD6E}">
      <dsp:nvSpPr>
        <dsp:cNvPr id="0" name=""/>
        <dsp:cNvSpPr/>
      </dsp:nvSpPr>
      <dsp:spPr>
        <a:xfrm>
          <a:off x="3218065" y="4324068"/>
          <a:ext cx="2013353" cy="13086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PE" sz="2200" b="1" kern="1200" dirty="0">
              <a:solidFill>
                <a:schemeClr val="bg1"/>
              </a:solidFill>
            </a:rPr>
            <a:t>Plan Anual de </a:t>
          </a:r>
        </a:p>
        <a:p>
          <a:pPr marL="0" lvl="0" indent="0" algn="ctr" defTabSz="977900">
            <a:lnSpc>
              <a:spcPct val="90000"/>
            </a:lnSpc>
            <a:spcBef>
              <a:spcPct val="0"/>
            </a:spcBef>
            <a:spcAft>
              <a:spcPct val="35000"/>
            </a:spcAft>
            <a:buNone/>
          </a:pPr>
          <a:r>
            <a:rPr lang="es-PE" sz="2200" b="1" kern="1200" dirty="0">
              <a:solidFill>
                <a:schemeClr val="bg1"/>
              </a:solidFill>
            </a:rPr>
            <a:t>Trabajo</a:t>
          </a:r>
        </a:p>
      </dsp:txBody>
      <dsp:txXfrm>
        <a:off x="3281949" y="4387952"/>
        <a:ext cx="1885585" cy="1180911"/>
      </dsp:txXfrm>
    </dsp:sp>
    <dsp:sp modelId="{ADDAB254-8BA9-4F08-94E6-42D7CE4EE0D0}">
      <dsp:nvSpPr>
        <dsp:cNvPr id="0" name=""/>
        <dsp:cNvSpPr/>
      </dsp:nvSpPr>
      <dsp:spPr>
        <a:xfrm>
          <a:off x="2062828" y="654581"/>
          <a:ext cx="4323826" cy="4323826"/>
        </a:xfrm>
        <a:custGeom>
          <a:avLst/>
          <a:gdLst/>
          <a:ahLst/>
          <a:cxnLst/>
          <a:rect l="0" t="0" r="0" b="0"/>
          <a:pathLst>
            <a:path>
              <a:moveTo>
                <a:pt x="1140736" y="4067449"/>
              </a:moveTo>
              <a:arcTo wR="2161913" hR="2161913" stAng="7091212" swAng="2625610"/>
            </a:path>
          </a:pathLst>
        </a:custGeom>
        <a:noFill/>
        <a:ln w="635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291E065-9424-4A1A-A35B-ED120DB2540A}">
      <dsp:nvSpPr>
        <dsp:cNvPr id="0" name=""/>
        <dsp:cNvSpPr/>
      </dsp:nvSpPr>
      <dsp:spPr>
        <a:xfrm>
          <a:off x="1056151" y="2162155"/>
          <a:ext cx="2013353" cy="13086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PE" sz="2200" b="1" kern="1200" dirty="0">
              <a:solidFill>
                <a:schemeClr val="bg1"/>
              </a:solidFill>
            </a:rPr>
            <a:t>Proyecto Curricular </a:t>
          </a:r>
        </a:p>
        <a:p>
          <a:pPr marL="0" lvl="0" indent="0" algn="ctr" defTabSz="977900">
            <a:lnSpc>
              <a:spcPct val="90000"/>
            </a:lnSpc>
            <a:spcBef>
              <a:spcPct val="0"/>
            </a:spcBef>
            <a:spcAft>
              <a:spcPct val="35000"/>
            </a:spcAft>
            <a:buNone/>
          </a:pPr>
          <a:r>
            <a:rPr lang="es-PE" sz="2200" b="1" kern="1200" dirty="0">
              <a:solidFill>
                <a:schemeClr val="bg1"/>
              </a:solidFill>
            </a:rPr>
            <a:t>Institucional </a:t>
          </a:r>
        </a:p>
      </dsp:txBody>
      <dsp:txXfrm>
        <a:off x="1120035" y="2226039"/>
        <a:ext cx="1885585" cy="1180911"/>
      </dsp:txXfrm>
    </dsp:sp>
    <dsp:sp modelId="{44D9D726-F8F3-4DE9-A9D4-E9E448F088A9}">
      <dsp:nvSpPr>
        <dsp:cNvPr id="0" name=""/>
        <dsp:cNvSpPr/>
      </dsp:nvSpPr>
      <dsp:spPr>
        <a:xfrm>
          <a:off x="2062828" y="654581"/>
          <a:ext cx="4323826" cy="4323826"/>
        </a:xfrm>
        <a:custGeom>
          <a:avLst/>
          <a:gdLst/>
          <a:ahLst/>
          <a:cxnLst/>
          <a:rect l="0" t="0" r="0" b="0"/>
          <a:pathLst>
            <a:path>
              <a:moveTo>
                <a:pt x="106430" y="1491944"/>
              </a:moveTo>
              <a:arcTo wR="2161913" hR="2161913" stAng="11883178" swAng="2625610"/>
            </a:path>
          </a:pathLst>
        </a:custGeom>
        <a:noFill/>
        <a:ln w="635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0.48744</cdr:x>
      <cdr:y>0.22426</cdr:y>
    </cdr:from>
    <cdr:to>
      <cdr:x>0.74272</cdr:x>
      <cdr:y>0.31975</cdr:y>
    </cdr:to>
    <cdr:sp macro="" textlink="">
      <cdr:nvSpPr>
        <cdr:cNvPr id="3" name="CuadroTexto 12">
          <a:extLst xmlns:a="http://schemas.openxmlformats.org/drawingml/2006/main">
            <a:ext uri="{FF2B5EF4-FFF2-40B4-BE49-F238E27FC236}">
              <a16:creationId xmlns:a16="http://schemas.microsoft.com/office/drawing/2014/main" id="{5D219EBE-FCE5-4828-9020-AA82A260429D}"/>
            </a:ext>
          </a:extLst>
        </cdr:cNvPr>
        <cdr:cNvSpPr txBox="1"/>
      </cdr:nvSpPr>
      <cdr:spPr>
        <a:xfrm xmlns:a="http://schemas.openxmlformats.org/drawingml/2006/main" rot="8932386">
          <a:off x="4486585" y="1518003"/>
          <a:ext cx="2349696"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PE" b="1" dirty="0"/>
            <a:t>¿QUE TE CAUSA ALEGRIA?</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75C6A-4828-4FFC-B312-041ED098E366}" type="datetimeFigureOut">
              <a:rPr lang="es-PE" smtClean="0"/>
              <a:t>4/03/2022</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D9D24-D3F7-48D0-8657-25D7F53F468F}" type="slidenum">
              <a:rPr lang="es-PE" smtClean="0"/>
              <a:t>‹Nº›</a:t>
            </a:fld>
            <a:endParaRPr lang="es-PE"/>
          </a:p>
        </p:txBody>
      </p:sp>
    </p:spTree>
    <p:extLst>
      <p:ext uri="{BB962C8B-B14F-4D97-AF65-F5344CB8AC3E}">
        <p14:creationId xmlns:p14="http://schemas.microsoft.com/office/powerpoint/2010/main" val="15264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3333524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PE" sz="1200" b="0" i="0" u="none" strike="noStrike" cap="none" smtClean="0">
                <a:solidFill>
                  <a:schemeClr val="dk1"/>
                </a:solidFill>
                <a:latin typeface="Calibri"/>
                <a:ea typeface="Calibri"/>
                <a:cs typeface="Calibri"/>
                <a:sym typeface="Calibri"/>
              </a:rPr>
              <a:t>36</a:t>
            </a:fld>
            <a:endParaRPr lang="es-PE"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1785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8505e5f957_2_21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8505e5f957_2_21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126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4764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4566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idx="12"/>
          </p:nvPr>
        </p:nvSpPr>
        <p:spPr/>
        <p:txBody>
          <a:bodyPr/>
          <a:lstStyle/>
          <a:p>
            <a:pPr algn="r"/>
            <a:fld id="{00000000-1234-1234-1234-123412341234}" type="slidenum">
              <a:rPr lang="es-ES" sz="1300" smtClean="0">
                <a:solidFill>
                  <a:schemeClr val="dk1"/>
                </a:solidFill>
                <a:latin typeface="Calibri"/>
                <a:ea typeface="Calibri"/>
                <a:cs typeface="Calibri"/>
                <a:sym typeface="Calibri"/>
              </a:rPr>
              <a:pPr algn="r"/>
              <a:t>19</a:t>
            </a:fld>
            <a:endParaRPr lang="es-ES"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1316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7:notes"/>
          <p:cNvSpPr txBox="1">
            <a:spLocks noGrp="1"/>
          </p:cNvSpPr>
          <p:nvPr>
            <p:ph type="body" idx="1"/>
          </p:nvPr>
        </p:nvSpPr>
        <p:spPr>
          <a:xfrm>
            <a:off x="710248" y="4518204"/>
            <a:ext cx="5681980" cy="3696712"/>
          </a:xfrm>
          <a:prstGeom prst="rect">
            <a:avLst/>
          </a:prstGeom>
          <a:noFill/>
          <a:ln>
            <a:noFill/>
          </a:ln>
        </p:spPr>
        <p:txBody>
          <a:bodyPr spcFirstLastPara="1" wrap="square" lIns="96600" tIns="48287" rIns="96600" bIns="48287" anchor="t" anchorCtr="0">
            <a:noAutofit/>
          </a:bodyPr>
          <a:lstStyle/>
          <a:p>
            <a:pPr marL="0" indent="0"/>
            <a:endParaRPr dirty="0"/>
          </a:p>
        </p:txBody>
      </p:sp>
      <p:sp>
        <p:nvSpPr>
          <p:cNvPr id="142" name="Google Shape;142;p7:notes"/>
          <p:cNvSpPr txBox="1">
            <a:spLocks noGrp="1"/>
          </p:cNvSpPr>
          <p:nvPr>
            <p:ph type="sldNum" idx="12"/>
          </p:nvPr>
        </p:nvSpPr>
        <p:spPr>
          <a:xfrm>
            <a:off x="4023092" y="8917423"/>
            <a:ext cx="3077740" cy="471053"/>
          </a:xfrm>
          <a:prstGeom prst="rect">
            <a:avLst/>
          </a:prstGeom>
          <a:noFill/>
          <a:ln>
            <a:noFill/>
          </a:ln>
        </p:spPr>
        <p:txBody>
          <a:bodyPr spcFirstLastPara="1" wrap="square" lIns="96600" tIns="48287" rIns="96600" bIns="48287" anchor="b" anchorCtr="0">
            <a:noAutofit/>
          </a:bodyPr>
          <a:lstStyle/>
          <a:p>
            <a:pPr algn="r"/>
            <a:fld id="{00000000-1234-1234-1234-123412341234}" type="slidenum">
              <a:rPr lang="es-ES"/>
              <a:pPr algn="r"/>
              <a:t>20</a:t>
            </a:fld>
            <a:endParaRPr dirty="0"/>
          </a:p>
        </p:txBody>
      </p:sp>
    </p:spTree>
    <p:extLst>
      <p:ext uri="{BB962C8B-B14F-4D97-AF65-F5344CB8AC3E}">
        <p14:creationId xmlns:p14="http://schemas.microsoft.com/office/powerpoint/2010/main" val="1164448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2" name="Google Shape;15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21</a:t>
            </a:fld>
            <a:endParaRPr dirty="0"/>
          </a:p>
        </p:txBody>
      </p:sp>
    </p:spTree>
    <p:extLst>
      <p:ext uri="{BB962C8B-B14F-4D97-AF65-F5344CB8AC3E}">
        <p14:creationId xmlns:p14="http://schemas.microsoft.com/office/powerpoint/2010/main" val="3489023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710248" y="4518204"/>
            <a:ext cx="5681980" cy="3696712"/>
          </a:xfrm>
          <a:prstGeom prst="rect">
            <a:avLst/>
          </a:prstGeom>
        </p:spPr>
        <p:txBody>
          <a:bodyPr spcFirstLastPara="1" wrap="square" lIns="96600" tIns="48287" rIns="96600" bIns="48287" anchor="t" anchorCtr="0">
            <a:noAutofit/>
          </a:bodyPr>
          <a:lstStyle/>
          <a:p>
            <a:pPr marL="0" indent="0"/>
            <a:endParaRPr dirty="0"/>
          </a:p>
        </p:txBody>
      </p:sp>
      <p:sp>
        <p:nvSpPr>
          <p:cNvPr id="119" name="Google Shape;119;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17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7:notes"/>
          <p:cNvSpPr txBox="1">
            <a:spLocks noGrp="1"/>
          </p:cNvSpPr>
          <p:nvPr>
            <p:ph type="body" idx="1"/>
          </p:nvPr>
        </p:nvSpPr>
        <p:spPr>
          <a:xfrm>
            <a:off x="1219200" y="3300413"/>
            <a:ext cx="97536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27:notes"/>
          <p:cNvSpPr>
            <a:spLocks noGrp="1" noRot="1" noChangeAspect="1"/>
          </p:cNvSpPr>
          <p:nvPr>
            <p:ph type="sldImg" idx="2"/>
          </p:nvPr>
        </p:nvSpPr>
        <p:spPr>
          <a:xfrm>
            <a:off x="4038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9967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PE" sz="1200" b="0" i="0" u="none" strike="noStrike" cap="none" smtClean="0">
                <a:solidFill>
                  <a:schemeClr val="dk1"/>
                </a:solidFill>
                <a:latin typeface="Calibri"/>
                <a:ea typeface="Calibri"/>
                <a:cs typeface="Calibri"/>
                <a:sym typeface="Calibri"/>
              </a:rPr>
              <a:t>31</a:t>
            </a:fld>
            <a:endParaRPr lang="es-PE"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59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23E4B38-7559-4531-8F12-D41A6039B8B5}" type="datetimeFigureOut">
              <a:rPr lang="es-PE" smtClean="0"/>
              <a:t>4/03/2022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B4ADE9B-46C6-43B2-B504-37142B6ECC49}" type="slidenum">
              <a:rPr lang="es-PE" smtClean="0"/>
              <a:t>‹Nº›</a:t>
            </a:fld>
            <a:endParaRPr lang="es-PE"/>
          </a:p>
        </p:txBody>
      </p:sp>
    </p:spTree>
    <p:extLst>
      <p:ext uri="{BB962C8B-B14F-4D97-AF65-F5344CB8AC3E}">
        <p14:creationId xmlns:p14="http://schemas.microsoft.com/office/powerpoint/2010/main" val="2368241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3E4B38-7559-4531-8F12-D41A6039B8B5}" type="datetimeFigureOut">
              <a:rPr lang="es-PE" smtClean="0"/>
              <a:t>4/03/2022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B4ADE9B-46C6-43B2-B504-37142B6ECC49}" type="slidenum">
              <a:rPr lang="es-PE" smtClean="0"/>
              <a:t>‹Nº›</a:t>
            </a:fld>
            <a:endParaRPr lang="es-PE"/>
          </a:p>
        </p:txBody>
      </p:sp>
    </p:spTree>
    <p:extLst>
      <p:ext uri="{BB962C8B-B14F-4D97-AF65-F5344CB8AC3E}">
        <p14:creationId xmlns:p14="http://schemas.microsoft.com/office/powerpoint/2010/main" val="412818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3E4B38-7559-4531-8F12-D41A6039B8B5}" type="datetimeFigureOut">
              <a:rPr lang="es-PE" smtClean="0"/>
              <a:t>4/03/2022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B4ADE9B-46C6-43B2-B504-37142B6ECC49}" type="slidenum">
              <a:rPr lang="es-PE" smtClean="0"/>
              <a:t>‹Nº›</a:t>
            </a:fld>
            <a:endParaRPr lang="es-PE"/>
          </a:p>
        </p:txBody>
      </p:sp>
    </p:spTree>
    <p:extLst>
      <p:ext uri="{BB962C8B-B14F-4D97-AF65-F5344CB8AC3E}">
        <p14:creationId xmlns:p14="http://schemas.microsoft.com/office/powerpoint/2010/main" val="1472063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cabezado de sección">
  <p:cSld name="1_Encabezado de sección">
    <p:spTree>
      <p:nvGrpSpPr>
        <p:cNvPr id="1" name="Shape 18"/>
        <p:cNvGrpSpPr/>
        <p:nvPr/>
      </p:nvGrpSpPr>
      <p:grpSpPr>
        <a:xfrm>
          <a:off x="0" y="0"/>
          <a:ext cx="0" cy="0"/>
          <a:chOff x="0" y="0"/>
          <a:chExt cx="0" cy="0"/>
        </a:xfrm>
      </p:grpSpPr>
      <p:sp>
        <p:nvSpPr>
          <p:cNvPr id="21" name="Google Shape;21;p13"/>
          <p:cNvSpPr txBox="1">
            <a:spLocks noGrp="1"/>
          </p:cNvSpPr>
          <p:nvPr>
            <p:ph type="title"/>
          </p:nvPr>
        </p:nvSpPr>
        <p:spPr>
          <a:xfrm>
            <a:off x="217714" y="225438"/>
            <a:ext cx="9470029" cy="42469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72B62"/>
              </a:buClr>
              <a:buSzPts val="2800"/>
              <a:buFont typeface="Calibri"/>
              <a:buNone/>
              <a:defRPr sz="2800" b="1">
                <a:solidFill>
                  <a:srgbClr val="072B6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979785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a de título">
  <p:cSld name="1_Diapositiva de título">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2650945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Magenta">
  <p:cSld name="Blank Magenta">
    <p:spTree>
      <p:nvGrpSpPr>
        <p:cNvPr id="1" name="Shape 357"/>
        <p:cNvGrpSpPr/>
        <p:nvPr/>
      </p:nvGrpSpPr>
      <p:grpSpPr>
        <a:xfrm>
          <a:off x="0" y="0"/>
          <a:ext cx="0" cy="0"/>
          <a:chOff x="0" y="0"/>
          <a:chExt cx="0" cy="0"/>
        </a:xfrm>
      </p:grpSpPr>
      <p:sp>
        <p:nvSpPr>
          <p:cNvPr id="358" name="Google Shape;358;p14"/>
          <p:cNvSpPr/>
          <p:nvPr/>
        </p:nvSpPr>
        <p:spPr>
          <a:xfrm>
            <a:off x="542867" y="542767"/>
            <a:ext cx="11106400" cy="5772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4"/>
          <p:cNvSpPr/>
          <p:nvPr/>
        </p:nvSpPr>
        <p:spPr>
          <a:xfrm>
            <a:off x="290467" y="228333"/>
            <a:ext cx="1405600" cy="14056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4"/>
          <p:cNvSpPr/>
          <p:nvPr/>
        </p:nvSpPr>
        <p:spPr>
          <a:xfrm>
            <a:off x="1542635" y="-183032"/>
            <a:ext cx="531600" cy="5316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4"/>
          <p:cNvSpPr/>
          <p:nvPr/>
        </p:nvSpPr>
        <p:spPr>
          <a:xfrm>
            <a:off x="1862967" y="450019"/>
            <a:ext cx="182400" cy="1824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4"/>
          <p:cNvSpPr/>
          <p:nvPr/>
        </p:nvSpPr>
        <p:spPr>
          <a:xfrm>
            <a:off x="650837" y="1779313"/>
            <a:ext cx="284000" cy="2840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4"/>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4"/>
          <p:cNvSpPr/>
          <p:nvPr/>
        </p:nvSpPr>
        <p:spPr>
          <a:xfrm>
            <a:off x="11343325" y="3974861"/>
            <a:ext cx="1032800" cy="10328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4"/>
          <p:cNvSpPr/>
          <p:nvPr/>
        </p:nvSpPr>
        <p:spPr>
          <a:xfrm>
            <a:off x="10792135" y="5298587"/>
            <a:ext cx="551200" cy="5512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4"/>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4"/>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4"/>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4"/>
          <p:cNvSpPr/>
          <p:nvPr/>
        </p:nvSpPr>
        <p:spPr>
          <a:xfrm>
            <a:off x="344385" y="2102800"/>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4"/>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1" name="Google Shape;371;p14"/>
          <p:cNvGrpSpPr/>
          <p:nvPr/>
        </p:nvGrpSpPr>
        <p:grpSpPr>
          <a:xfrm>
            <a:off x="10856501" y="5970098"/>
            <a:ext cx="678468" cy="63828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4" name="Google Shape;374;p14"/>
          <p:cNvGrpSpPr/>
          <p:nvPr/>
        </p:nvGrpSpPr>
        <p:grpSpPr>
          <a:xfrm>
            <a:off x="727495" y="509853"/>
            <a:ext cx="531544" cy="84256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3" name="Google Shape;383;p14"/>
          <p:cNvSpPr/>
          <p:nvPr/>
        </p:nvSpPr>
        <p:spPr>
          <a:xfrm>
            <a:off x="-156367" y="1129676"/>
            <a:ext cx="807200" cy="807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14"/>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3344010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97"/>
        <p:cNvGrpSpPr/>
        <p:nvPr/>
      </p:nvGrpSpPr>
      <p:grpSpPr>
        <a:xfrm>
          <a:off x="0" y="0"/>
          <a:ext cx="0" cy="0"/>
          <a:chOff x="0" y="0"/>
          <a:chExt cx="0" cy="0"/>
        </a:xfrm>
      </p:grpSpPr>
      <p:sp>
        <p:nvSpPr>
          <p:cNvPr id="98" name="Google Shape;98;p5"/>
          <p:cNvSpPr/>
          <p:nvPr/>
        </p:nvSpPr>
        <p:spPr>
          <a:xfrm>
            <a:off x="542867" y="542767"/>
            <a:ext cx="11106400" cy="5772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5"/>
          <p:cNvSpPr/>
          <p:nvPr/>
        </p:nvSpPr>
        <p:spPr>
          <a:xfrm>
            <a:off x="-222700" y="745967"/>
            <a:ext cx="3507200" cy="3507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5"/>
          <p:cNvSpPr/>
          <p:nvPr/>
        </p:nvSpPr>
        <p:spPr>
          <a:xfrm>
            <a:off x="2416133" y="361867"/>
            <a:ext cx="1405600" cy="1405600"/>
          </a:xfrm>
          <a:prstGeom prst="ellipse">
            <a:avLst/>
          </a:prstGeom>
          <a:solidFill>
            <a:srgbClr val="FFB600">
              <a:alpha val="796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5"/>
          <p:cNvSpPr/>
          <p:nvPr/>
        </p:nvSpPr>
        <p:spPr>
          <a:xfrm>
            <a:off x="2272796" y="-172873"/>
            <a:ext cx="401200" cy="4012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5"/>
          <p:cNvSpPr/>
          <p:nvPr/>
        </p:nvSpPr>
        <p:spPr>
          <a:xfrm>
            <a:off x="304800" y="3849667"/>
            <a:ext cx="807200" cy="807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5"/>
          <p:cNvSpPr/>
          <p:nvPr/>
        </p:nvSpPr>
        <p:spPr>
          <a:xfrm>
            <a:off x="2030537" y="421713"/>
            <a:ext cx="284000" cy="284000"/>
          </a:xfrm>
          <a:prstGeom prst="ellipse">
            <a:avLst/>
          </a:prstGeom>
          <a:solidFill>
            <a:srgbClr val="FC406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5"/>
          <p:cNvSpPr/>
          <p:nvPr/>
        </p:nvSpPr>
        <p:spPr>
          <a:xfrm>
            <a:off x="10463933" y="5557439"/>
            <a:ext cx="1463600" cy="14636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5"/>
          <p:cNvSpPr/>
          <p:nvPr/>
        </p:nvSpPr>
        <p:spPr>
          <a:xfrm>
            <a:off x="11343325" y="3974861"/>
            <a:ext cx="1032800" cy="10328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5"/>
          <p:cNvSpPr/>
          <p:nvPr/>
        </p:nvSpPr>
        <p:spPr>
          <a:xfrm>
            <a:off x="10792135" y="5298587"/>
            <a:ext cx="551200" cy="551200"/>
          </a:xfrm>
          <a:prstGeom prst="ellipse">
            <a:avLst/>
          </a:prstGeom>
          <a:solidFill>
            <a:srgbClr val="FC4540">
              <a:alpha val="78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5"/>
          <p:cNvSpPr/>
          <p:nvPr/>
        </p:nvSpPr>
        <p:spPr>
          <a:xfrm>
            <a:off x="11496065" y="5163513"/>
            <a:ext cx="284000" cy="284000"/>
          </a:xfrm>
          <a:prstGeom prst="ellipse">
            <a:avLst/>
          </a:prstGeom>
          <a:solidFill>
            <a:srgbClr val="FF97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5"/>
          <p:cNvSpPr/>
          <p:nvPr/>
        </p:nvSpPr>
        <p:spPr>
          <a:xfrm>
            <a:off x="10066696" y="6402211"/>
            <a:ext cx="284000" cy="2840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5"/>
          <p:cNvSpPr/>
          <p:nvPr/>
        </p:nvSpPr>
        <p:spPr>
          <a:xfrm>
            <a:off x="9767548" y="6232889"/>
            <a:ext cx="125200" cy="125200"/>
          </a:xfrm>
          <a:prstGeom prst="ellipse">
            <a:avLst/>
          </a:prstGeom>
          <a:solidFill>
            <a:srgbClr val="02BDC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5"/>
          <p:cNvSpPr/>
          <p:nvPr/>
        </p:nvSpPr>
        <p:spPr>
          <a:xfrm>
            <a:off x="122585" y="3849667"/>
            <a:ext cx="125200" cy="125200"/>
          </a:xfrm>
          <a:prstGeom prst="ellipse">
            <a:avLst/>
          </a:prstGeom>
          <a:solidFill>
            <a:srgbClr val="FFB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5"/>
          <p:cNvSpPr/>
          <p:nvPr/>
        </p:nvSpPr>
        <p:spPr>
          <a:xfrm>
            <a:off x="11635215" y="4266754"/>
            <a:ext cx="449023" cy="449023"/>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 name="Google Shape;112;p5"/>
          <p:cNvGrpSpPr/>
          <p:nvPr/>
        </p:nvGrpSpPr>
        <p:grpSpPr>
          <a:xfrm>
            <a:off x="10856501" y="5970098"/>
            <a:ext cx="678468" cy="63828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 name="Google Shape;115;p5"/>
          <p:cNvGrpSpPr/>
          <p:nvPr/>
        </p:nvGrpSpPr>
        <p:grpSpPr>
          <a:xfrm>
            <a:off x="2853161" y="643387"/>
            <a:ext cx="531544" cy="84256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 name="Google Shape;124;p5"/>
          <p:cNvSpPr txBox="1">
            <a:spLocks noGrp="1"/>
          </p:cNvSpPr>
          <p:nvPr>
            <p:ph type="title"/>
          </p:nvPr>
        </p:nvSpPr>
        <p:spPr>
          <a:xfrm>
            <a:off x="192100" y="745967"/>
            <a:ext cx="2856000" cy="3507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3869167" y="1377867"/>
            <a:ext cx="7056400" cy="4356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a:lvl1pPr>
            <a:lvl2pPr marL="1219170" lvl="1" indent="-474121">
              <a:spcBef>
                <a:spcPts val="1333"/>
              </a:spcBef>
              <a:spcAft>
                <a:spcPts val="0"/>
              </a:spcAft>
              <a:buSzPts val="2000"/>
              <a:buChar char="◦"/>
              <a:defRPr/>
            </a:lvl2pPr>
            <a:lvl3pPr marL="1828754" lvl="2" indent="-474121">
              <a:spcBef>
                <a:spcPts val="1333"/>
              </a:spcBef>
              <a:spcAft>
                <a:spcPts val="0"/>
              </a:spcAft>
              <a:buSzPts val="2000"/>
              <a:buChar char="◦"/>
              <a:defRPr/>
            </a:lvl3pPr>
            <a:lvl4pPr marL="2438339" lvl="3" indent="-474121">
              <a:spcBef>
                <a:spcPts val="1333"/>
              </a:spcBef>
              <a:spcAft>
                <a:spcPts val="0"/>
              </a:spcAft>
              <a:buSzPts val="2000"/>
              <a:buChar char="◦"/>
              <a:defRPr/>
            </a:lvl4pPr>
            <a:lvl5pPr marL="3047924" lvl="4" indent="-474121">
              <a:spcBef>
                <a:spcPts val="1333"/>
              </a:spcBef>
              <a:spcAft>
                <a:spcPts val="0"/>
              </a:spcAft>
              <a:buSzPts val="2000"/>
              <a:buChar char="◦"/>
              <a:defRPr/>
            </a:lvl5pPr>
            <a:lvl6pPr marL="3657509" lvl="5" indent="-474121">
              <a:spcBef>
                <a:spcPts val="1333"/>
              </a:spcBef>
              <a:spcAft>
                <a:spcPts val="0"/>
              </a:spcAft>
              <a:buSzPts val="2000"/>
              <a:buChar char="◦"/>
              <a:defRPr/>
            </a:lvl6pPr>
            <a:lvl7pPr marL="4267093" lvl="6" indent="-474121">
              <a:spcBef>
                <a:spcPts val="1333"/>
              </a:spcBef>
              <a:spcAft>
                <a:spcPts val="0"/>
              </a:spcAft>
              <a:buSzPts val="2000"/>
              <a:buChar char="◦"/>
              <a:defRPr/>
            </a:lvl7pPr>
            <a:lvl8pPr marL="4876678" lvl="7" indent="-474121">
              <a:spcBef>
                <a:spcPts val="1333"/>
              </a:spcBef>
              <a:spcAft>
                <a:spcPts val="0"/>
              </a:spcAft>
              <a:buSzPts val="2000"/>
              <a:buChar char="◦"/>
              <a:defRPr/>
            </a:lvl8pPr>
            <a:lvl9pPr marL="5486263" lvl="8" indent="-474121">
              <a:spcBef>
                <a:spcPts val="1333"/>
              </a:spcBef>
              <a:spcAft>
                <a:spcPts val="1333"/>
              </a:spcAft>
              <a:buSzPts val="2000"/>
              <a:buChar char="◦"/>
              <a:defRPr/>
            </a:lvl9pPr>
          </a:lstStyle>
          <a:p>
            <a:endParaRPr/>
          </a:p>
        </p:txBody>
      </p:sp>
      <p:sp>
        <p:nvSpPr>
          <p:cNvPr id="126" name="Google Shape;126;p5"/>
          <p:cNvSpPr txBox="1">
            <a:spLocks noGrp="1"/>
          </p:cNvSpPr>
          <p:nvPr>
            <p:ph type="sldNum" idx="12"/>
          </p:nvPr>
        </p:nvSpPr>
        <p:spPr>
          <a:xfrm>
            <a:off x="10823979" y="557417"/>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PE" smtClean="0"/>
              <a:pPr/>
              <a:t>‹Nº›</a:t>
            </a:fld>
            <a:endParaRPr lang="es-PE"/>
          </a:p>
        </p:txBody>
      </p:sp>
    </p:spTree>
    <p:extLst>
      <p:ext uri="{BB962C8B-B14F-4D97-AF65-F5344CB8AC3E}">
        <p14:creationId xmlns:p14="http://schemas.microsoft.com/office/powerpoint/2010/main" val="2706884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123"/>
        <p:cNvGrpSpPr/>
        <p:nvPr/>
      </p:nvGrpSpPr>
      <p:grpSpPr>
        <a:xfrm>
          <a:off x="0" y="0"/>
          <a:ext cx="0" cy="0"/>
          <a:chOff x="0" y="0"/>
          <a:chExt cx="0" cy="0"/>
        </a:xfrm>
      </p:grpSpPr>
      <p:sp>
        <p:nvSpPr>
          <p:cNvPr id="124" name="Google Shape;124;p26"/>
          <p:cNvSpPr/>
          <p:nvPr/>
        </p:nvSpPr>
        <p:spPr>
          <a:xfrm rot="398269">
            <a:off x="771179" y="-7673"/>
            <a:ext cx="9574984" cy="6917919"/>
          </a:xfrm>
          <a:prstGeom prst="rect">
            <a:avLst/>
          </a:prstGeom>
          <a:solidFill>
            <a:srgbClr val="F3F3F3"/>
          </a:solidFill>
          <a:ln>
            <a:noFill/>
          </a:ln>
          <a:effectLst>
            <a:outerShdw blurRad="57150" dist="19050" dir="150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26"/>
          <p:cNvSpPr txBox="1">
            <a:spLocks noGrp="1"/>
          </p:cNvSpPr>
          <p:nvPr>
            <p:ph type="title"/>
          </p:nvPr>
        </p:nvSpPr>
        <p:spPr>
          <a:xfrm>
            <a:off x="1417600" y="447164"/>
            <a:ext cx="93568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 name="Google Shape;126;p26"/>
          <p:cNvSpPr txBox="1">
            <a:spLocks noGrp="1"/>
          </p:cNvSpPr>
          <p:nvPr>
            <p:ph type="title" idx="2"/>
          </p:nvPr>
        </p:nvSpPr>
        <p:spPr>
          <a:xfrm>
            <a:off x="1519800" y="4246867"/>
            <a:ext cx="2454000" cy="64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27" name="Google Shape;127;p26"/>
          <p:cNvSpPr txBox="1">
            <a:spLocks noGrp="1"/>
          </p:cNvSpPr>
          <p:nvPr>
            <p:ph type="subTitle" idx="1"/>
          </p:nvPr>
        </p:nvSpPr>
        <p:spPr>
          <a:xfrm>
            <a:off x="1519800" y="4793800"/>
            <a:ext cx="2454000" cy="9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28" name="Google Shape;128;p26"/>
          <p:cNvSpPr txBox="1">
            <a:spLocks noGrp="1"/>
          </p:cNvSpPr>
          <p:nvPr>
            <p:ph type="title" idx="3"/>
          </p:nvPr>
        </p:nvSpPr>
        <p:spPr>
          <a:xfrm>
            <a:off x="4370195" y="4246867"/>
            <a:ext cx="2454000" cy="64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29" name="Google Shape;129;p26"/>
          <p:cNvSpPr txBox="1">
            <a:spLocks noGrp="1"/>
          </p:cNvSpPr>
          <p:nvPr>
            <p:ph type="subTitle" idx="4"/>
          </p:nvPr>
        </p:nvSpPr>
        <p:spPr>
          <a:xfrm>
            <a:off x="4370200" y="4793800"/>
            <a:ext cx="2454000" cy="9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30" name="Google Shape;130;p26"/>
          <p:cNvSpPr txBox="1">
            <a:spLocks noGrp="1"/>
          </p:cNvSpPr>
          <p:nvPr>
            <p:ph type="title" idx="5"/>
          </p:nvPr>
        </p:nvSpPr>
        <p:spPr>
          <a:xfrm>
            <a:off x="7220584" y="4246867"/>
            <a:ext cx="2454000" cy="64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31" name="Google Shape;131;p26"/>
          <p:cNvSpPr txBox="1">
            <a:spLocks noGrp="1"/>
          </p:cNvSpPr>
          <p:nvPr>
            <p:ph type="subTitle" idx="6"/>
          </p:nvPr>
        </p:nvSpPr>
        <p:spPr>
          <a:xfrm>
            <a:off x="7220595" y="4793800"/>
            <a:ext cx="2454000" cy="9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32" name="Google Shape;132;p26"/>
          <p:cNvSpPr txBox="1">
            <a:spLocks noGrp="1"/>
          </p:cNvSpPr>
          <p:nvPr>
            <p:ph type="title" idx="7"/>
          </p:nvPr>
        </p:nvSpPr>
        <p:spPr>
          <a:xfrm>
            <a:off x="1519800" y="2367967"/>
            <a:ext cx="2454000" cy="64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33" name="Google Shape;133;p26"/>
          <p:cNvSpPr txBox="1">
            <a:spLocks noGrp="1"/>
          </p:cNvSpPr>
          <p:nvPr>
            <p:ph type="subTitle" idx="8"/>
          </p:nvPr>
        </p:nvSpPr>
        <p:spPr>
          <a:xfrm>
            <a:off x="1519800" y="2914900"/>
            <a:ext cx="2454000" cy="9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34" name="Google Shape;134;p26"/>
          <p:cNvSpPr txBox="1">
            <a:spLocks noGrp="1"/>
          </p:cNvSpPr>
          <p:nvPr>
            <p:ph type="title" idx="9"/>
          </p:nvPr>
        </p:nvSpPr>
        <p:spPr>
          <a:xfrm>
            <a:off x="4370195" y="2367967"/>
            <a:ext cx="2454000" cy="64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35" name="Google Shape;135;p26"/>
          <p:cNvSpPr txBox="1">
            <a:spLocks noGrp="1"/>
          </p:cNvSpPr>
          <p:nvPr>
            <p:ph type="subTitle" idx="13"/>
          </p:nvPr>
        </p:nvSpPr>
        <p:spPr>
          <a:xfrm>
            <a:off x="4370200" y="2914900"/>
            <a:ext cx="2454000" cy="9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36" name="Google Shape;136;p26"/>
          <p:cNvSpPr txBox="1">
            <a:spLocks noGrp="1"/>
          </p:cNvSpPr>
          <p:nvPr>
            <p:ph type="title" idx="14"/>
          </p:nvPr>
        </p:nvSpPr>
        <p:spPr>
          <a:xfrm>
            <a:off x="7220584" y="2367967"/>
            <a:ext cx="2454000" cy="64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667"/>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37" name="Google Shape;137;p26"/>
          <p:cNvSpPr txBox="1">
            <a:spLocks noGrp="1"/>
          </p:cNvSpPr>
          <p:nvPr>
            <p:ph type="subTitle" idx="15"/>
          </p:nvPr>
        </p:nvSpPr>
        <p:spPr>
          <a:xfrm>
            <a:off x="7220595" y="2914900"/>
            <a:ext cx="2454000" cy="9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05747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23E4B38-7559-4531-8F12-D41A6039B8B5}" type="datetimeFigureOut">
              <a:rPr lang="es-PE" smtClean="0"/>
              <a:t>4/03/2022</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DB4ADE9B-46C6-43B2-B504-37142B6ECC49}" type="slidenum">
              <a:rPr lang="es-PE" smtClean="0"/>
              <a:t>‹Nº›</a:t>
            </a:fld>
            <a:endParaRPr lang="es-PE"/>
          </a:p>
        </p:txBody>
      </p:sp>
    </p:spTree>
    <p:extLst>
      <p:ext uri="{BB962C8B-B14F-4D97-AF65-F5344CB8AC3E}">
        <p14:creationId xmlns:p14="http://schemas.microsoft.com/office/powerpoint/2010/main" val="319294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23E4B38-7559-4531-8F12-D41A6039B8B5}" type="datetimeFigureOut">
              <a:rPr lang="es-PE" smtClean="0"/>
              <a:t>4/03/2022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B4ADE9B-46C6-43B2-B504-37142B6ECC49}" type="slidenum">
              <a:rPr lang="es-PE" smtClean="0"/>
              <a:t>‹Nº›</a:t>
            </a:fld>
            <a:endParaRPr lang="es-PE"/>
          </a:p>
        </p:txBody>
      </p:sp>
    </p:spTree>
    <p:extLst>
      <p:ext uri="{BB962C8B-B14F-4D97-AF65-F5344CB8AC3E}">
        <p14:creationId xmlns:p14="http://schemas.microsoft.com/office/powerpoint/2010/main" val="3473053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523E4B38-7559-4531-8F12-D41A6039B8B5}" type="datetimeFigureOut">
              <a:rPr lang="es-PE" smtClean="0"/>
              <a:t>4/03/2022</a:t>
            </a:fld>
            <a:endParaRPr lang="es-PE"/>
          </a:p>
        </p:txBody>
      </p:sp>
      <p:sp>
        <p:nvSpPr>
          <p:cNvPr id="9" name="Footer Placeholder 8"/>
          <p:cNvSpPr>
            <a:spLocks noGrp="1"/>
          </p:cNvSpPr>
          <p:nvPr>
            <p:ph type="ftr" sz="quarter" idx="11"/>
          </p:nvPr>
        </p:nvSpPr>
        <p:spPr/>
        <p:txBody>
          <a:bodyPr/>
          <a:lstStyle/>
          <a:p>
            <a:endParaRPr lang="es-PE"/>
          </a:p>
        </p:txBody>
      </p:sp>
      <p:sp>
        <p:nvSpPr>
          <p:cNvPr id="10" name="Slide Number Placeholder 9"/>
          <p:cNvSpPr>
            <a:spLocks noGrp="1"/>
          </p:cNvSpPr>
          <p:nvPr>
            <p:ph type="sldNum" sz="quarter" idx="12"/>
          </p:nvPr>
        </p:nvSpPr>
        <p:spPr/>
        <p:txBody>
          <a:bodyPr/>
          <a:lstStyle/>
          <a:p>
            <a:fld id="{DB4ADE9B-46C6-43B2-B504-37142B6ECC49}" type="slidenum">
              <a:rPr lang="es-PE" smtClean="0"/>
              <a:t>‹Nº›</a:t>
            </a:fld>
            <a:endParaRPr lang="es-PE"/>
          </a:p>
        </p:txBody>
      </p:sp>
    </p:spTree>
    <p:extLst>
      <p:ext uri="{BB962C8B-B14F-4D97-AF65-F5344CB8AC3E}">
        <p14:creationId xmlns:p14="http://schemas.microsoft.com/office/powerpoint/2010/main" val="2520338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523E4B38-7559-4531-8F12-D41A6039B8B5}" type="datetimeFigureOut">
              <a:rPr lang="es-PE" smtClean="0"/>
              <a:t>4/03/2022</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DB4ADE9B-46C6-43B2-B504-37142B6ECC49}" type="slidenum">
              <a:rPr lang="es-PE" smtClean="0"/>
              <a:t>‹Nº›</a:t>
            </a:fld>
            <a:endParaRPr lang="es-PE"/>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200284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23E4B38-7559-4531-8F12-D41A6039B8B5}" type="datetimeFigureOut">
              <a:rPr lang="es-PE" smtClean="0"/>
              <a:t>4/03/2022</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DB4ADE9B-46C6-43B2-B504-37142B6ECC49}" type="slidenum">
              <a:rPr lang="es-PE" smtClean="0"/>
              <a:t>‹Nº›</a:t>
            </a:fld>
            <a:endParaRPr lang="es-PE"/>
          </a:p>
        </p:txBody>
      </p:sp>
    </p:spTree>
    <p:extLst>
      <p:ext uri="{BB962C8B-B14F-4D97-AF65-F5344CB8AC3E}">
        <p14:creationId xmlns:p14="http://schemas.microsoft.com/office/powerpoint/2010/main" val="2968076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E4B38-7559-4531-8F12-D41A6039B8B5}" type="datetimeFigureOut">
              <a:rPr lang="es-PE" smtClean="0"/>
              <a:t>4/03/2022</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DB4ADE9B-46C6-43B2-B504-37142B6ECC49}" type="slidenum">
              <a:rPr lang="es-PE" smtClean="0"/>
              <a:t>‹Nº›</a:t>
            </a:fld>
            <a:endParaRPr lang="es-PE"/>
          </a:p>
        </p:txBody>
      </p:sp>
    </p:spTree>
    <p:extLst>
      <p:ext uri="{BB962C8B-B14F-4D97-AF65-F5344CB8AC3E}">
        <p14:creationId xmlns:p14="http://schemas.microsoft.com/office/powerpoint/2010/main" val="331636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9" name="Date Placeholder 8"/>
          <p:cNvSpPr>
            <a:spLocks noGrp="1"/>
          </p:cNvSpPr>
          <p:nvPr>
            <p:ph type="dt" sz="half" idx="10"/>
          </p:nvPr>
        </p:nvSpPr>
        <p:spPr/>
        <p:txBody>
          <a:bodyPr/>
          <a:lstStyle/>
          <a:p>
            <a:fld id="{523E4B38-7559-4531-8F12-D41A6039B8B5}" type="datetimeFigureOut">
              <a:rPr lang="es-PE" smtClean="0"/>
              <a:t>4/03/2022</a:t>
            </a:fld>
            <a:endParaRPr lang="es-PE"/>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s-PE"/>
          </a:p>
        </p:txBody>
      </p:sp>
      <p:sp>
        <p:nvSpPr>
          <p:cNvPr id="11" name="Slide Number Placeholder 10"/>
          <p:cNvSpPr>
            <a:spLocks noGrp="1"/>
          </p:cNvSpPr>
          <p:nvPr>
            <p:ph type="sldNum" sz="quarter" idx="12"/>
          </p:nvPr>
        </p:nvSpPr>
        <p:spPr/>
        <p:txBody>
          <a:bodyPr/>
          <a:lstStyle/>
          <a:p>
            <a:fld id="{DB4ADE9B-46C6-43B2-B504-37142B6ECC49}" type="slidenum">
              <a:rPr lang="es-PE" smtClean="0"/>
              <a:t>‹Nº›</a:t>
            </a:fld>
            <a:endParaRPr lang="es-PE"/>
          </a:p>
        </p:txBody>
      </p:sp>
    </p:spTree>
    <p:extLst>
      <p:ext uri="{BB962C8B-B14F-4D97-AF65-F5344CB8AC3E}">
        <p14:creationId xmlns:p14="http://schemas.microsoft.com/office/powerpoint/2010/main" val="383981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23E4B38-7559-4531-8F12-D41A6039B8B5}" type="datetimeFigureOut">
              <a:rPr lang="es-PE" smtClean="0"/>
              <a:t>4/03/2022</a:t>
            </a:fld>
            <a:endParaRPr lang="es-PE"/>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s-PE"/>
          </a:p>
        </p:txBody>
      </p:sp>
      <p:sp>
        <p:nvSpPr>
          <p:cNvPr id="10" name="Slide Number Placeholder 9"/>
          <p:cNvSpPr>
            <a:spLocks noGrp="1"/>
          </p:cNvSpPr>
          <p:nvPr>
            <p:ph type="sldNum" sz="quarter" idx="12"/>
          </p:nvPr>
        </p:nvSpPr>
        <p:spPr/>
        <p:txBody>
          <a:bodyPr/>
          <a:lstStyle/>
          <a:p>
            <a:fld id="{DB4ADE9B-46C6-43B2-B504-37142B6ECC49}" type="slidenum">
              <a:rPr lang="es-PE" smtClean="0"/>
              <a:t>‹Nº›</a:t>
            </a:fld>
            <a:endParaRPr lang="es-PE"/>
          </a:p>
        </p:txBody>
      </p:sp>
    </p:spTree>
    <p:extLst>
      <p:ext uri="{BB962C8B-B14F-4D97-AF65-F5344CB8AC3E}">
        <p14:creationId xmlns:p14="http://schemas.microsoft.com/office/powerpoint/2010/main" val="1841101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23E4B38-7559-4531-8F12-D41A6039B8B5}" type="datetimeFigureOut">
              <a:rPr lang="es-PE" smtClean="0"/>
              <a:t>4/03/2022</a:t>
            </a:fld>
            <a:endParaRPr lang="es-PE"/>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s-PE"/>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B4ADE9B-46C6-43B2-B504-37142B6ECC49}" type="slidenum">
              <a:rPr lang="es-PE" smtClean="0"/>
              <a:t>‹Nº›</a:t>
            </a:fld>
            <a:endParaRPr lang="es-PE"/>
          </a:p>
        </p:txBody>
      </p:sp>
    </p:spTree>
    <p:extLst>
      <p:ext uri="{BB962C8B-B14F-4D97-AF65-F5344CB8AC3E}">
        <p14:creationId xmlns:p14="http://schemas.microsoft.com/office/powerpoint/2010/main" val="120211358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3.xml"/><Relationship Id="rId7" Type="http://schemas.openxmlformats.org/officeDocument/2006/relationships/image" Target="../media/image27.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9.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36.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https://teescuchodocente.minedu.gob.pe/"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12.xml"/><Relationship Id="rId4" Type="http://schemas.openxmlformats.org/officeDocument/2006/relationships/hyperlink" Target="https://blogdelamaestrapaula.blogspot.com/2020/05/planificacion-7-semana-5-y-b-del-4-al-8.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png"/><Relationship Id="rId1" Type="http://schemas.openxmlformats.org/officeDocument/2006/relationships/slideLayout" Target="../slideLayouts/slideLayout13.xml"/><Relationship Id="rId5" Type="http://schemas.microsoft.com/office/2007/relationships/hdphoto" Target="../media/hdphoto8.wdp"/><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57.gif"/><Relationship Id="rId4" Type="http://schemas.microsoft.com/office/2007/relationships/hdphoto" Target="../media/hdphoto9.wdp"/></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64.gif"/><Relationship Id="rId5" Type="http://schemas.openxmlformats.org/officeDocument/2006/relationships/image" Target="../media/image63.jpg"/><Relationship Id="rId4" Type="http://schemas.openxmlformats.org/officeDocument/2006/relationships/chart" Target="../charts/chart1.xm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UGEL ANDAHUAYLAS">
            <a:extLst>
              <a:ext uri="{FF2B5EF4-FFF2-40B4-BE49-F238E27FC236}">
                <a16:creationId xmlns:a16="http://schemas.microsoft.com/office/drawing/2014/main" id="{5A139F74-F2A8-4F34-9CF1-AB2D6F2661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6" t="9884"/>
          <a:stretch/>
        </p:blipFill>
        <p:spPr bwMode="auto">
          <a:xfrm>
            <a:off x="0" y="0"/>
            <a:ext cx="12192000" cy="106321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TAPA1">
            <a:extLst>
              <a:ext uri="{FF2B5EF4-FFF2-40B4-BE49-F238E27FC236}">
                <a16:creationId xmlns:a16="http://schemas.microsoft.com/office/drawing/2014/main" id="{12F2AF53-E764-40D8-9CC2-6AA60FCFC634}"/>
              </a:ext>
            </a:extLst>
          </p:cNvPr>
          <p:cNvGrpSpPr/>
          <p:nvPr/>
        </p:nvGrpSpPr>
        <p:grpSpPr>
          <a:xfrm>
            <a:off x="8877300" y="3777015"/>
            <a:ext cx="3213100" cy="2826453"/>
            <a:chOff x="515084" y="855758"/>
            <a:chExt cx="1488967" cy="1893005"/>
          </a:xfrm>
        </p:grpSpPr>
        <p:sp>
          <p:nvSpPr>
            <p:cNvPr id="9" name="Rectángulo redondeado 9">
              <a:extLst>
                <a:ext uri="{FF2B5EF4-FFF2-40B4-BE49-F238E27FC236}">
                  <a16:creationId xmlns:a16="http://schemas.microsoft.com/office/drawing/2014/main" id="{877C69A8-7502-4413-8968-AF3659BA8E72}"/>
                </a:ext>
              </a:extLst>
            </p:cNvPr>
            <p:cNvSpPr/>
            <p:nvPr/>
          </p:nvSpPr>
          <p:spPr>
            <a:xfrm>
              <a:off x="515084" y="919963"/>
              <a:ext cx="1393292" cy="1828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a:extLst>
                <a:ext uri="{FF2B5EF4-FFF2-40B4-BE49-F238E27FC236}">
                  <a16:creationId xmlns:a16="http://schemas.microsoft.com/office/drawing/2014/main" id="{A5C0E717-8FA1-4BE3-A6B2-DFE04B1CD9D9}"/>
                </a:ext>
              </a:extLst>
            </p:cNvPr>
            <p:cNvSpPr txBox="1"/>
            <p:nvPr/>
          </p:nvSpPr>
          <p:spPr>
            <a:xfrm>
              <a:off x="517362" y="1834363"/>
              <a:ext cx="1486689" cy="803915"/>
            </a:xfrm>
            <a:prstGeom prst="rect">
              <a:avLst/>
            </a:prstGeom>
            <a:noFill/>
          </p:spPr>
          <p:txBody>
            <a:bodyPr wrap="square" rtlCol="0">
              <a:spAutoFit/>
            </a:bodyPr>
            <a:lstStyle/>
            <a:p>
              <a:pPr algn="ctr"/>
              <a:endParaRPr lang="es-ES" sz="1800" dirty="0">
                <a:solidFill>
                  <a:srgbClr val="002060"/>
                </a:solidFill>
                <a:latin typeface="Script MT Bold" panose="03040602040607080904" pitchFamily="66" charset="0"/>
              </a:endParaRPr>
            </a:p>
            <a:p>
              <a:pPr algn="ctr"/>
              <a:r>
                <a:rPr lang="es-ES" sz="1800" dirty="0">
                  <a:solidFill>
                    <a:srgbClr val="002060"/>
                  </a:solidFill>
                  <a:latin typeface="Script MT Bold" panose="03040602040607080904" pitchFamily="66" charset="0"/>
                </a:rPr>
                <a:t>Convivencia Escolar 2022</a:t>
              </a:r>
            </a:p>
            <a:p>
              <a:pPr algn="ctr"/>
              <a:r>
                <a:rPr lang="es-ES" sz="1800" dirty="0">
                  <a:solidFill>
                    <a:srgbClr val="002060"/>
                  </a:solidFill>
                  <a:latin typeface="Script MT Bold" panose="03040602040607080904" pitchFamily="66" charset="0"/>
                </a:rPr>
                <a:t> </a:t>
              </a:r>
              <a:r>
                <a:rPr lang="es-ES" dirty="0">
                  <a:solidFill>
                    <a:srgbClr val="002060"/>
                  </a:solidFill>
                  <a:latin typeface="Arial Black" panose="020B0A04020102020204" pitchFamily="34" charset="0"/>
                </a:rPr>
                <a:t>AGP-UGEL Andahuaylas </a:t>
              </a:r>
              <a:endParaRPr lang="en-US" dirty="0">
                <a:solidFill>
                  <a:srgbClr val="002060"/>
                </a:solidFill>
                <a:latin typeface="Arial Black" panose="020B0A04020102020204" pitchFamily="34" charset="0"/>
              </a:endParaRPr>
            </a:p>
          </p:txBody>
        </p:sp>
        <p:pic>
          <p:nvPicPr>
            <p:cNvPr id="11" name="Imagen 10">
              <a:extLst>
                <a:ext uri="{FF2B5EF4-FFF2-40B4-BE49-F238E27FC236}">
                  <a16:creationId xmlns:a16="http://schemas.microsoft.com/office/drawing/2014/main" id="{108C1911-F41C-4E26-BB9D-4BABFD90CD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791" b="96279" l="0" r="95133">
                          <a14:foregroundMark x1="32301" y1="72558" x2="32301" y2="78605"/>
                          <a14:foregroundMark x1="30973" y1="78140" x2="26991" y2="80930"/>
                          <a14:foregroundMark x1="33186" y1="71628" x2="33186" y2="71628"/>
                          <a14:foregroundMark x1="33186" y1="71628" x2="31858" y2="80465"/>
                          <a14:foregroundMark x1="72124" y1="72558" x2="76549" y2="75349"/>
                          <a14:foregroundMark x1="80531" y1="70698" x2="64602" y2="47907"/>
                          <a14:foregroundMark x1="66372" y1="48372" x2="73894" y2="80000"/>
                          <a14:foregroundMark x1="66372" y1="78605" x2="83628" y2="53023"/>
                          <a14:foregroundMark x1="19027" y1="63721" x2="29646" y2="80930"/>
                        </a14:backgroundRemoval>
                      </a14:imgEffect>
                    </a14:imgLayer>
                  </a14:imgProps>
                </a:ext>
              </a:extLst>
            </a:blip>
            <a:stretch>
              <a:fillRect/>
            </a:stretch>
          </p:blipFill>
          <p:spPr>
            <a:xfrm>
              <a:off x="515084" y="855758"/>
              <a:ext cx="1457630" cy="1246297"/>
            </a:xfrm>
            <a:prstGeom prst="rect">
              <a:avLst/>
            </a:prstGeom>
          </p:spPr>
        </p:pic>
      </p:grpSp>
      <p:sp>
        <p:nvSpPr>
          <p:cNvPr id="2" name="Rectángulo: esquinas redondeadas 1">
            <a:extLst>
              <a:ext uri="{FF2B5EF4-FFF2-40B4-BE49-F238E27FC236}">
                <a16:creationId xmlns:a16="http://schemas.microsoft.com/office/drawing/2014/main" id="{BCA201AB-6DAA-448B-B837-C18A109154A7}"/>
              </a:ext>
            </a:extLst>
          </p:cNvPr>
          <p:cNvSpPr/>
          <p:nvPr/>
        </p:nvSpPr>
        <p:spPr>
          <a:xfrm>
            <a:off x="4546567" y="5261706"/>
            <a:ext cx="3969481" cy="15962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sz="1200" b="1" dirty="0">
              <a:solidFill>
                <a:schemeClr val="accent5">
                  <a:lumMod val="75000"/>
                </a:schemeClr>
              </a:solidFill>
              <a:latin typeface="Abel" panose="020B0604020202020204" charset="0"/>
            </a:endParaRPr>
          </a:p>
          <a:p>
            <a:pPr algn="ctr"/>
            <a:r>
              <a:rPr lang="es-ES" sz="1200" b="1" dirty="0">
                <a:solidFill>
                  <a:schemeClr val="accent5">
                    <a:lumMod val="75000"/>
                  </a:schemeClr>
                </a:solidFill>
                <a:latin typeface="Abel" panose="020B0604020202020204" charset="0"/>
              </a:rPr>
              <a:t>MAG. KAREN PAMELA CARDENAS RODAS</a:t>
            </a:r>
          </a:p>
          <a:p>
            <a:pPr algn="ctr"/>
            <a:r>
              <a:rPr lang="es-ES" sz="1200" b="1" dirty="0">
                <a:solidFill>
                  <a:schemeClr val="accent5">
                    <a:lumMod val="75000"/>
                  </a:schemeClr>
                </a:solidFill>
                <a:latin typeface="Abel" panose="020B0604020202020204" charset="0"/>
              </a:rPr>
              <a:t>ESPECIALISTA DE CONVIVENCIA ESCOLAR UGEL-A</a:t>
            </a:r>
          </a:p>
          <a:p>
            <a:pPr algn="ctr"/>
            <a:endParaRPr lang="es-ES" sz="1200" b="1" dirty="0">
              <a:solidFill>
                <a:schemeClr val="accent5">
                  <a:lumMod val="75000"/>
                </a:schemeClr>
              </a:solidFill>
              <a:latin typeface="Abel" panose="020B0604020202020204" charset="0"/>
            </a:endParaRPr>
          </a:p>
          <a:p>
            <a:pPr algn="ctr"/>
            <a:r>
              <a:rPr lang="es-ES" sz="1200" b="1" dirty="0">
                <a:solidFill>
                  <a:schemeClr val="accent5">
                    <a:lumMod val="75000"/>
                  </a:schemeClr>
                </a:solidFill>
                <a:latin typeface="Abel" panose="020B0604020202020204" charset="0"/>
              </a:rPr>
              <a:t> OLGA REYNOSO CANICANI</a:t>
            </a:r>
          </a:p>
          <a:p>
            <a:pPr algn="ctr"/>
            <a:r>
              <a:rPr lang="es-ES" sz="1200" b="1" dirty="0">
                <a:solidFill>
                  <a:schemeClr val="accent5">
                    <a:lumMod val="75000"/>
                  </a:schemeClr>
                </a:solidFill>
                <a:latin typeface="Abel" panose="020B0604020202020204" charset="0"/>
              </a:rPr>
              <a:t>DOCENTE DE EQUIPO ITINERANTE DE CONVIVENCIA ESCOLAR UGEL-A</a:t>
            </a:r>
            <a:endParaRPr lang="es-PE" sz="2000" dirty="0"/>
          </a:p>
        </p:txBody>
      </p:sp>
      <p:sp>
        <p:nvSpPr>
          <p:cNvPr id="13" name="Título 1">
            <a:extLst>
              <a:ext uri="{FF2B5EF4-FFF2-40B4-BE49-F238E27FC236}">
                <a16:creationId xmlns:a16="http://schemas.microsoft.com/office/drawing/2014/main" id="{DEB127EE-1B6D-4665-AC2F-F6054AF426EA}"/>
              </a:ext>
            </a:extLst>
          </p:cNvPr>
          <p:cNvSpPr txBox="1">
            <a:spLocks/>
          </p:cNvSpPr>
          <p:nvPr/>
        </p:nvSpPr>
        <p:spPr>
          <a:xfrm>
            <a:off x="1424608" y="1405289"/>
            <a:ext cx="9342783" cy="1406122"/>
          </a:xfrm>
          <a:prstGeom prst="rect">
            <a:avLst/>
          </a:prstGeom>
        </p:spPr>
        <p:txBody>
          <a:bodyPr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Times New Roman" panose="02020603050405020304" pitchFamily="18" charset="0"/>
              </a:rPr>
              <a:t>EL BIENESTAR ESCOLAR Y SOPORTE SOCIOEMOCIONAL PARA LA NUEVA CONVIVENCIA  ESCOLAR </a:t>
            </a:r>
            <a:endPar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2" name="Picture 2" descr="TDAH IMPLICACIÓN FAMILIAR ESCUELA">
            <a:extLst>
              <a:ext uri="{FF2B5EF4-FFF2-40B4-BE49-F238E27FC236}">
                <a16:creationId xmlns:a16="http://schemas.microsoft.com/office/drawing/2014/main" id="{2043D121-324B-4C69-AA78-364E997CCB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394" y="3872880"/>
            <a:ext cx="3174306" cy="277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19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4" presetClass="exit" presetSubtype="5" fill="hold" nodeType="clickEffect">
                                  <p:stCondLst>
                                    <p:cond delay="0"/>
                                  </p:stCondLst>
                                  <p:childTnLst>
                                    <p:animEffect transition="out" filter="randombar(vertic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9317" y="255736"/>
            <a:ext cx="11085341" cy="424692"/>
          </a:xfrm>
        </p:spPr>
        <p:txBody>
          <a:bodyPr/>
          <a:lstStyle/>
          <a:p>
            <a:r>
              <a:rPr lang="es-PE" sz="3200" dirty="0"/>
              <a:t>OBJETIVOS DE LA TUTORÍA Y ORIENTACIÓN EDUCATIVA</a:t>
            </a:r>
          </a:p>
        </p:txBody>
      </p:sp>
      <p:sp>
        <p:nvSpPr>
          <p:cNvPr id="6" name="Rectángulo: esquinas redondeadas 5">
            <a:extLst>
              <a:ext uri="{FF2B5EF4-FFF2-40B4-BE49-F238E27FC236}">
                <a16:creationId xmlns:a16="http://schemas.microsoft.com/office/drawing/2014/main" id="{4D829408-85E0-477C-9857-8BD6B5049424}"/>
              </a:ext>
            </a:extLst>
          </p:cNvPr>
          <p:cNvSpPr/>
          <p:nvPr/>
        </p:nvSpPr>
        <p:spPr>
          <a:xfrm>
            <a:off x="342900" y="1859514"/>
            <a:ext cx="8403765" cy="97163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rPr>
              <a:t>Garantizar la implementación de la tutoría y orientación educativa en las instituciones educativas y programas educativos de Educación Básica, tanto públicas como privadas, en sus diversas modalidades, niveles, ciclos y modelos de servicio.</a:t>
            </a: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ángulo: esquinas redondeadas 6">
            <a:extLst>
              <a:ext uri="{FF2B5EF4-FFF2-40B4-BE49-F238E27FC236}">
                <a16:creationId xmlns:a16="http://schemas.microsoft.com/office/drawing/2014/main" id="{27E1C06B-E66F-4E84-9DDF-58A76CF90BA0}"/>
              </a:ext>
            </a:extLst>
          </p:cNvPr>
          <p:cNvSpPr/>
          <p:nvPr/>
        </p:nvSpPr>
        <p:spPr>
          <a:xfrm>
            <a:off x="342900" y="4010239"/>
            <a:ext cx="3384000" cy="20880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rPr>
              <a:t> Promover y fortalecer la formación integral y el desarrollo del bienestar de los estudiantes por medio del acompañamiento socioafectivo y cognitivo. </a:t>
            </a: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ángulo: esquinas redondeadas 7">
            <a:extLst>
              <a:ext uri="{FF2B5EF4-FFF2-40B4-BE49-F238E27FC236}">
                <a16:creationId xmlns:a16="http://schemas.microsoft.com/office/drawing/2014/main" id="{FE109D6B-C598-422B-822B-42C9DFFF2BD9}"/>
              </a:ext>
            </a:extLst>
          </p:cNvPr>
          <p:cNvSpPr/>
          <p:nvPr/>
        </p:nvSpPr>
        <p:spPr>
          <a:xfrm>
            <a:off x="3856777" y="4082821"/>
            <a:ext cx="3384000" cy="2088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rPr>
              <a:t> Promover la participación y la articulación de acciones de tutoría y orientación educativa con todos los actores de la comunidad educativa, como la familia y otros aliados.</a:t>
            </a: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ángulo: esquinas redondeadas 8">
            <a:extLst>
              <a:ext uri="{FF2B5EF4-FFF2-40B4-BE49-F238E27FC236}">
                <a16:creationId xmlns:a16="http://schemas.microsoft.com/office/drawing/2014/main" id="{A3ECA2AF-B82A-450F-BE22-FF0EEC00FEC3}"/>
              </a:ext>
            </a:extLst>
          </p:cNvPr>
          <p:cNvSpPr/>
          <p:nvPr/>
        </p:nvSpPr>
        <p:spPr>
          <a:xfrm>
            <a:off x="7370654" y="4079872"/>
            <a:ext cx="3384000" cy="2052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white"/>
                </a:solidFill>
                <a:effectLst/>
                <a:uLnTx/>
                <a:uFillTx/>
                <a:latin typeface="Calibri" panose="020F0502020204030204"/>
                <a:ea typeface="+mn-ea"/>
                <a:cs typeface="+mn-cs"/>
              </a:rPr>
              <a:t> Contribuir al desarrollo de una convivencia escolar que brinde condiciones de seguridad y protección a los estudiantes</a:t>
            </a: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ángulo: esquinas redondeadas 2">
            <a:extLst>
              <a:ext uri="{FF2B5EF4-FFF2-40B4-BE49-F238E27FC236}">
                <a16:creationId xmlns:a16="http://schemas.microsoft.com/office/drawing/2014/main" id="{37AF95F1-6AF4-40E9-89C3-4326B533A965}"/>
              </a:ext>
            </a:extLst>
          </p:cNvPr>
          <p:cNvSpPr/>
          <p:nvPr/>
        </p:nvSpPr>
        <p:spPr>
          <a:xfrm>
            <a:off x="1701799" y="3017644"/>
            <a:ext cx="6870701" cy="42469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OBJETIVOS ESPECÍFICOS</a:t>
            </a:r>
            <a:endParaRPr lang="es-PE" b="1" dirty="0"/>
          </a:p>
        </p:txBody>
      </p:sp>
      <p:sp>
        <p:nvSpPr>
          <p:cNvPr id="13" name="Rectángulo: esquinas redondeadas 12">
            <a:extLst>
              <a:ext uri="{FF2B5EF4-FFF2-40B4-BE49-F238E27FC236}">
                <a16:creationId xmlns:a16="http://schemas.microsoft.com/office/drawing/2014/main" id="{6BD1F019-DC89-49CD-A3BC-A8B81C25D018}"/>
              </a:ext>
            </a:extLst>
          </p:cNvPr>
          <p:cNvSpPr/>
          <p:nvPr/>
        </p:nvSpPr>
        <p:spPr>
          <a:xfrm>
            <a:off x="2669202" y="867533"/>
            <a:ext cx="3632443" cy="42469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OBJETIVO GENERAL</a:t>
            </a:r>
            <a:endParaRPr lang="es-PE" b="1" dirty="0"/>
          </a:p>
        </p:txBody>
      </p:sp>
      <p:pic>
        <p:nvPicPr>
          <p:cNvPr id="4" name="Imagen 3">
            <a:extLst>
              <a:ext uri="{FF2B5EF4-FFF2-40B4-BE49-F238E27FC236}">
                <a16:creationId xmlns:a16="http://schemas.microsoft.com/office/drawing/2014/main" id="{B16F62B9-CBBF-4A8A-8B1D-99E4D6043D83}"/>
              </a:ext>
            </a:extLst>
          </p:cNvPr>
          <p:cNvPicPr>
            <a:picLocks noChangeAspect="1"/>
          </p:cNvPicPr>
          <p:nvPr/>
        </p:nvPicPr>
        <p:blipFill>
          <a:blip r:embed="rId2"/>
          <a:stretch>
            <a:fillRect/>
          </a:stretch>
        </p:blipFill>
        <p:spPr>
          <a:xfrm>
            <a:off x="9061806" y="995614"/>
            <a:ext cx="2712852" cy="2654421"/>
          </a:xfrm>
          <a:prstGeom prst="rect">
            <a:avLst/>
          </a:prstGeom>
        </p:spPr>
      </p:pic>
      <p:sp>
        <p:nvSpPr>
          <p:cNvPr id="10" name="CuadroTexto 9">
            <a:extLst>
              <a:ext uri="{FF2B5EF4-FFF2-40B4-BE49-F238E27FC236}">
                <a16:creationId xmlns:a16="http://schemas.microsoft.com/office/drawing/2014/main" id="{EF6BCAA9-ADF0-401E-8E03-7920B077A168}"/>
              </a:ext>
            </a:extLst>
          </p:cNvPr>
          <p:cNvSpPr txBox="1"/>
          <p:nvPr/>
        </p:nvSpPr>
        <p:spPr>
          <a:xfrm>
            <a:off x="7357404" y="6232932"/>
            <a:ext cx="4417254" cy="369332"/>
          </a:xfrm>
          <a:prstGeom prst="rect">
            <a:avLst/>
          </a:prstGeom>
          <a:noFill/>
        </p:spPr>
        <p:txBody>
          <a:bodyPr wrap="square" rtlCol="0">
            <a:spAutoFit/>
          </a:bodyPr>
          <a:lstStyle/>
          <a:p>
            <a:r>
              <a:rPr lang="es-MX" b="1" dirty="0">
                <a:solidFill>
                  <a:schemeClr val="bg2">
                    <a:lumMod val="25000"/>
                  </a:schemeClr>
                </a:solidFill>
              </a:rPr>
              <a:t>RVM </a:t>
            </a:r>
            <a:r>
              <a:rPr lang="es-MX" b="1" dirty="0" err="1">
                <a:solidFill>
                  <a:schemeClr val="bg2">
                    <a:lumMod val="25000"/>
                  </a:schemeClr>
                </a:solidFill>
              </a:rPr>
              <a:t>N°</a:t>
            </a:r>
            <a:r>
              <a:rPr lang="es-MX" b="1" dirty="0">
                <a:solidFill>
                  <a:schemeClr val="bg2">
                    <a:lumMod val="25000"/>
                  </a:schemeClr>
                </a:solidFill>
              </a:rPr>
              <a:t> 212-2020 – MINEDU  (Pág. 3)</a:t>
            </a:r>
            <a:endParaRPr lang="es-PE" b="1" dirty="0">
              <a:solidFill>
                <a:schemeClr val="bg2">
                  <a:lumMod val="25000"/>
                </a:schemeClr>
              </a:solidFill>
            </a:endParaRPr>
          </a:p>
        </p:txBody>
      </p:sp>
      <p:sp>
        <p:nvSpPr>
          <p:cNvPr id="11" name="Flecha: hacia abajo 9">
            <a:extLst>
              <a:ext uri="{FF2B5EF4-FFF2-40B4-BE49-F238E27FC236}">
                <a16:creationId xmlns:a16="http://schemas.microsoft.com/office/drawing/2014/main" id="{8E34E0EA-F59B-45B9-86C1-89D53CAE8E26}"/>
              </a:ext>
            </a:extLst>
          </p:cNvPr>
          <p:cNvSpPr/>
          <p:nvPr/>
        </p:nvSpPr>
        <p:spPr>
          <a:xfrm>
            <a:off x="4091459" y="1323298"/>
            <a:ext cx="424070" cy="486971"/>
          </a:xfrm>
          <a:prstGeom prst="downArrow">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Flecha: hacia abajo 9">
            <a:extLst>
              <a:ext uri="{FF2B5EF4-FFF2-40B4-BE49-F238E27FC236}">
                <a16:creationId xmlns:a16="http://schemas.microsoft.com/office/drawing/2014/main" id="{8E34E0EA-F59B-45B9-86C1-89D53CAE8E26}"/>
              </a:ext>
            </a:extLst>
          </p:cNvPr>
          <p:cNvSpPr/>
          <p:nvPr/>
        </p:nvSpPr>
        <p:spPr>
          <a:xfrm rot="1467069">
            <a:off x="2157293" y="3567697"/>
            <a:ext cx="424070" cy="383647"/>
          </a:xfrm>
          <a:prstGeom prst="downArrow">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Flecha: hacia abajo 9">
            <a:extLst>
              <a:ext uri="{FF2B5EF4-FFF2-40B4-BE49-F238E27FC236}">
                <a16:creationId xmlns:a16="http://schemas.microsoft.com/office/drawing/2014/main" id="{8E34E0EA-F59B-45B9-86C1-89D53CAE8E26}"/>
              </a:ext>
            </a:extLst>
          </p:cNvPr>
          <p:cNvSpPr/>
          <p:nvPr/>
        </p:nvSpPr>
        <p:spPr>
          <a:xfrm rot="19759196">
            <a:off x="8223574" y="3545493"/>
            <a:ext cx="424070" cy="459905"/>
          </a:xfrm>
          <a:prstGeom prst="downArrow">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Flecha: hacia abajo 9">
            <a:extLst>
              <a:ext uri="{FF2B5EF4-FFF2-40B4-BE49-F238E27FC236}">
                <a16:creationId xmlns:a16="http://schemas.microsoft.com/office/drawing/2014/main" id="{8E34E0EA-F59B-45B9-86C1-89D53CAE8E26}"/>
              </a:ext>
            </a:extLst>
          </p:cNvPr>
          <p:cNvSpPr/>
          <p:nvPr/>
        </p:nvSpPr>
        <p:spPr>
          <a:xfrm>
            <a:off x="5268875" y="3620209"/>
            <a:ext cx="424070" cy="401697"/>
          </a:xfrm>
          <a:prstGeom prst="downArrow">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787370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bujos animados los niños 696499514istock Tres niños de la escuela que  agita 696499580 Tres niños la escuela que agita 696499514istock Niños de la  escuela de dibujos animados con muestra en blanco 696499542 Niños la  escuela dibujos ...">
            <a:extLst>
              <a:ext uri="{FF2B5EF4-FFF2-40B4-BE49-F238E27FC236}">
                <a16:creationId xmlns:a16="http://schemas.microsoft.com/office/drawing/2014/main" id="{E26131CF-FF5B-4AF0-934D-A8D86A2FC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8778" y="888509"/>
            <a:ext cx="5077430" cy="251289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 y="225438"/>
            <a:ext cx="12192000" cy="424692"/>
          </a:xfrm>
        </p:spPr>
        <p:txBody>
          <a:bodyPr/>
          <a:lstStyle/>
          <a:p>
            <a:r>
              <a:rPr lang="es-PE" sz="3200" dirty="0"/>
              <a:t>LÍNEAS DE ACCIÓN DE LA TUTORÍA Y ORIENTACIÓN EDUCATIVA</a:t>
            </a:r>
          </a:p>
        </p:txBody>
      </p:sp>
      <p:sp>
        <p:nvSpPr>
          <p:cNvPr id="7" name="Rectángulo: esquinas redondeadas 6">
            <a:extLst>
              <a:ext uri="{FF2B5EF4-FFF2-40B4-BE49-F238E27FC236}">
                <a16:creationId xmlns:a16="http://schemas.microsoft.com/office/drawing/2014/main" id="{27E1C06B-E66F-4E84-9DDF-58A76CF90BA0}"/>
              </a:ext>
            </a:extLst>
          </p:cNvPr>
          <p:cNvSpPr/>
          <p:nvPr/>
        </p:nvSpPr>
        <p:spPr>
          <a:xfrm>
            <a:off x="625692" y="4058232"/>
            <a:ext cx="3492000" cy="1908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t>Desarrolla la dimensión personal, social y de aprendizajes.</a:t>
            </a:r>
            <a:endParaRPr lang="es-PE" dirty="0"/>
          </a:p>
        </p:txBody>
      </p:sp>
      <p:sp>
        <p:nvSpPr>
          <p:cNvPr id="8" name="Rectángulo: esquinas redondeadas 7">
            <a:extLst>
              <a:ext uri="{FF2B5EF4-FFF2-40B4-BE49-F238E27FC236}">
                <a16:creationId xmlns:a16="http://schemas.microsoft.com/office/drawing/2014/main" id="{FE109D6B-C598-422B-822B-42C9DFFF2BD9}"/>
              </a:ext>
            </a:extLst>
          </p:cNvPr>
          <p:cNvSpPr/>
          <p:nvPr/>
        </p:nvSpPr>
        <p:spPr>
          <a:xfrm>
            <a:off x="4407091" y="3561522"/>
            <a:ext cx="3484941" cy="29014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 </a:t>
            </a:r>
          </a:p>
          <a:p>
            <a:pPr algn="just"/>
            <a:r>
              <a:rPr lang="es-MX" dirty="0"/>
              <a:t>Promueve comportamientos y actitudes en la comunidad educativa que favorecen el desarrollo socioafectivo y cognitivo de los estudiantes, mediante la sensibilización y el fortalecimiento de factores protectores. </a:t>
            </a:r>
            <a:endParaRPr lang="es-PE" dirty="0"/>
          </a:p>
        </p:txBody>
      </p:sp>
      <p:sp>
        <p:nvSpPr>
          <p:cNvPr id="9" name="Rectángulo: esquinas redondeadas 8">
            <a:extLst>
              <a:ext uri="{FF2B5EF4-FFF2-40B4-BE49-F238E27FC236}">
                <a16:creationId xmlns:a16="http://schemas.microsoft.com/office/drawing/2014/main" id="{A3ECA2AF-B82A-450F-BE22-FF0EEC00FEC3}"/>
              </a:ext>
            </a:extLst>
          </p:cNvPr>
          <p:cNvSpPr/>
          <p:nvPr/>
        </p:nvSpPr>
        <p:spPr>
          <a:xfrm>
            <a:off x="8098182" y="4058232"/>
            <a:ext cx="3492000" cy="19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Anticipa y/o reduce la aparición de situaciones y/o conductas de riesgo que pongan en peligro </a:t>
            </a:r>
          </a:p>
          <a:p>
            <a:pPr algn="just"/>
            <a:r>
              <a:rPr lang="es-MX" dirty="0"/>
              <a:t>el desarrollo integral y el bienestar de los estudiantes. </a:t>
            </a:r>
            <a:endParaRPr lang="es-PE" dirty="0"/>
          </a:p>
        </p:txBody>
      </p:sp>
      <p:sp>
        <p:nvSpPr>
          <p:cNvPr id="10" name="CuadroTexto 9">
            <a:extLst>
              <a:ext uri="{FF2B5EF4-FFF2-40B4-BE49-F238E27FC236}">
                <a16:creationId xmlns:a16="http://schemas.microsoft.com/office/drawing/2014/main" id="{D4F36F20-488D-41B7-B4B4-A0F4D754B884}"/>
              </a:ext>
            </a:extLst>
          </p:cNvPr>
          <p:cNvSpPr txBox="1"/>
          <p:nvPr/>
        </p:nvSpPr>
        <p:spPr>
          <a:xfrm>
            <a:off x="7892032" y="5996507"/>
            <a:ext cx="4080228" cy="338554"/>
          </a:xfrm>
          <a:prstGeom prst="rect">
            <a:avLst/>
          </a:prstGeom>
          <a:noFill/>
        </p:spPr>
        <p:txBody>
          <a:bodyPr wrap="square" rtlCol="0">
            <a:spAutoFit/>
          </a:bodyPr>
          <a:lstStyle/>
          <a:p>
            <a:r>
              <a:rPr lang="es-MX" sz="1600" b="1" dirty="0"/>
              <a:t>RVM </a:t>
            </a:r>
            <a:r>
              <a:rPr lang="es-MX" sz="1600" b="1" dirty="0" err="1"/>
              <a:t>N°</a:t>
            </a:r>
            <a:r>
              <a:rPr lang="es-MX" sz="1600" b="1" dirty="0"/>
              <a:t> 212-2020 – MINEDU  (Pág. 11)</a:t>
            </a:r>
            <a:endParaRPr lang="es-PE" sz="1600" b="1" dirty="0"/>
          </a:p>
        </p:txBody>
      </p:sp>
      <p:sp>
        <p:nvSpPr>
          <p:cNvPr id="3" name="Rectángulo: esquinas redondeadas 2">
            <a:extLst>
              <a:ext uri="{FF2B5EF4-FFF2-40B4-BE49-F238E27FC236}">
                <a16:creationId xmlns:a16="http://schemas.microsoft.com/office/drawing/2014/main" id="{AA40DF04-A89F-4941-9733-F2B5E3BC10D7}"/>
              </a:ext>
            </a:extLst>
          </p:cNvPr>
          <p:cNvSpPr/>
          <p:nvPr/>
        </p:nvSpPr>
        <p:spPr>
          <a:xfrm>
            <a:off x="1301034" y="3861143"/>
            <a:ext cx="2141317" cy="42469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FORMATIVA </a:t>
            </a:r>
          </a:p>
        </p:txBody>
      </p:sp>
      <p:sp>
        <p:nvSpPr>
          <p:cNvPr id="13" name="Rectángulo: esquinas redondeadas 12">
            <a:extLst>
              <a:ext uri="{FF2B5EF4-FFF2-40B4-BE49-F238E27FC236}">
                <a16:creationId xmlns:a16="http://schemas.microsoft.com/office/drawing/2014/main" id="{BD20F58C-BC35-424B-82E9-31A2BAE570B9}"/>
              </a:ext>
            </a:extLst>
          </p:cNvPr>
          <p:cNvSpPr/>
          <p:nvPr/>
        </p:nvSpPr>
        <p:spPr>
          <a:xfrm>
            <a:off x="5078903" y="3373776"/>
            <a:ext cx="2141317" cy="42469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PROMOCIONAL </a:t>
            </a:r>
          </a:p>
        </p:txBody>
      </p:sp>
      <p:sp>
        <p:nvSpPr>
          <p:cNvPr id="14" name="Rectángulo: esquinas redondeadas 13">
            <a:extLst>
              <a:ext uri="{FF2B5EF4-FFF2-40B4-BE49-F238E27FC236}">
                <a16:creationId xmlns:a16="http://schemas.microsoft.com/office/drawing/2014/main" id="{DE781723-EF24-4E8E-9072-D3F0EBB80E9D}"/>
              </a:ext>
            </a:extLst>
          </p:cNvPr>
          <p:cNvSpPr/>
          <p:nvPr/>
        </p:nvSpPr>
        <p:spPr>
          <a:xfrm>
            <a:off x="8773524" y="3861143"/>
            <a:ext cx="2141317" cy="42469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r>
              <a:rPr lang="es-MX" b="1" dirty="0"/>
              <a:t>PREVENTIVA  </a:t>
            </a:r>
          </a:p>
        </p:txBody>
      </p:sp>
    </p:spTree>
    <p:extLst>
      <p:ext uri="{BB962C8B-B14F-4D97-AF65-F5344CB8AC3E}">
        <p14:creationId xmlns:p14="http://schemas.microsoft.com/office/powerpoint/2010/main" val="3620129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bujos animados los niños 696499514istock Tres niños de la escuela que  agita 696499580 Tres niños la escuela que agita 696499514istock Niños de la  escuela de dibujos animados con muestra en blanco 696499542 Niños la  escuela dibujos ...">
            <a:extLst>
              <a:ext uri="{FF2B5EF4-FFF2-40B4-BE49-F238E27FC236}">
                <a16:creationId xmlns:a16="http://schemas.microsoft.com/office/drawing/2014/main" id="{E26131CF-FF5B-4AF0-934D-A8D86A2FC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8778" y="888509"/>
            <a:ext cx="5077430" cy="251289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 y="225438"/>
            <a:ext cx="12192000" cy="424692"/>
          </a:xfrm>
        </p:spPr>
        <p:txBody>
          <a:bodyPr/>
          <a:lstStyle/>
          <a:p>
            <a:r>
              <a:rPr lang="es-PE" sz="3200" dirty="0"/>
              <a:t>DIMENSIONES DE LA TUTORÍA Y ORIENTACIÓN EDUCATIVA</a:t>
            </a:r>
          </a:p>
        </p:txBody>
      </p:sp>
      <p:sp>
        <p:nvSpPr>
          <p:cNvPr id="7" name="Rectángulo: esquinas redondeadas 6">
            <a:extLst>
              <a:ext uri="{FF2B5EF4-FFF2-40B4-BE49-F238E27FC236}">
                <a16:creationId xmlns:a16="http://schemas.microsoft.com/office/drawing/2014/main" id="{27E1C06B-E66F-4E84-9DDF-58A76CF90BA0}"/>
              </a:ext>
            </a:extLst>
          </p:cNvPr>
          <p:cNvSpPr/>
          <p:nvPr/>
        </p:nvSpPr>
        <p:spPr>
          <a:xfrm>
            <a:off x="326863" y="4058231"/>
            <a:ext cx="3790829" cy="19382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400" dirty="0"/>
              <a:t>Relacionada con el conocimiento y valoración de sí mismos, y el fortalecimiento de capacidades para expresar sentimientos, deseos y emociones, lo que contribuirá al logro de estilos de vida saludables. En forma específica, esta dimensión considera el desarrollo </a:t>
            </a:r>
            <a:r>
              <a:rPr lang="es-PE" sz="1400" dirty="0" err="1"/>
              <a:t>socioafectivo</a:t>
            </a:r>
            <a:r>
              <a:rPr lang="es-MX" sz="1400" dirty="0"/>
              <a:t>.</a:t>
            </a:r>
            <a:endParaRPr lang="es-PE" sz="1400" dirty="0"/>
          </a:p>
        </p:txBody>
      </p:sp>
      <p:sp>
        <p:nvSpPr>
          <p:cNvPr id="8" name="Rectángulo: esquinas redondeadas 7">
            <a:extLst>
              <a:ext uri="{FF2B5EF4-FFF2-40B4-BE49-F238E27FC236}">
                <a16:creationId xmlns:a16="http://schemas.microsoft.com/office/drawing/2014/main" id="{FE109D6B-C598-422B-822B-42C9DFFF2BD9}"/>
              </a:ext>
            </a:extLst>
          </p:cNvPr>
          <p:cNvSpPr/>
          <p:nvPr/>
        </p:nvSpPr>
        <p:spPr>
          <a:xfrm>
            <a:off x="4407091" y="3561522"/>
            <a:ext cx="3484941" cy="29014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 </a:t>
            </a:r>
          </a:p>
          <a:p>
            <a:pPr algn="just"/>
            <a:r>
              <a:rPr lang="es-PE" sz="1400" dirty="0"/>
              <a:t>Considera las relaciones de los niños y las niñas con las personas de su entorno, para establecer una convivencia armoniosa que fortalezca el sentido de pertenencia y la búsqueda del bien común. En forma específica, contempla el desarrollo de habilidades interpersonales, habilidades sociales y habilidades para prevenir situaciones de </a:t>
            </a:r>
            <a:r>
              <a:rPr lang="es-PE" dirty="0"/>
              <a:t>riesgo</a:t>
            </a:r>
            <a:r>
              <a:rPr lang="es-MX" dirty="0"/>
              <a:t>. </a:t>
            </a:r>
            <a:endParaRPr lang="es-PE" dirty="0"/>
          </a:p>
        </p:txBody>
      </p:sp>
      <p:sp>
        <p:nvSpPr>
          <p:cNvPr id="9" name="Rectángulo: esquinas redondeadas 8">
            <a:extLst>
              <a:ext uri="{FF2B5EF4-FFF2-40B4-BE49-F238E27FC236}">
                <a16:creationId xmlns:a16="http://schemas.microsoft.com/office/drawing/2014/main" id="{A3ECA2AF-B82A-450F-BE22-FF0EEC00FEC3}"/>
              </a:ext>
            </a:extLst>
          </p:cNvPr>
          <p:cNvSpPr/>
          <p:nvPr/>
        </p:nvSpPr>
        <p:spPr>
          <a:xfrm>
            <a:off x="8098182" y="4058232"/>
            <a:ext cx="3874078" cy="1908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t>V</a:t>
            </a:r>
            <a:r>
              <a:rPr lang="es-PE" sz="1400" dirty="0" err="1"/>
              <a:t>inculada</a:t>
            </a:r>
            <a:r>
              <a:rPr lang="es-PE" sz="1400" dirty="0"/>
              <a:t> con el desarrollo de los aprendizajes como un proceso activo. En este sentido, el docente debe conocer las características de los procesos de maduración y desarrollo de sus niños, sus fortalezas y necesidades y estar atento a sus ritmos y estilos de aprendizaje, para acompañarlos de manera pertinente.</a:t>
            </a:r>
          </a:p>
        </p:txBody>
      </p:sp>
      <p:sp>
        <p:nvSpPr>
          <p:cNvPr id="10" name="CuadroTexto 9">
            <a:extLst>
              <a:ext uri="{FF2B5EF4-FFF2-40B4-BE49-F238E27FC236}">
                <a16:creationId xmlns:a16="http://schemas.microsoft.com/office/drawing/2014/main" id="{D4F36F20-488D-41B7-B4B4-A0F4D754B884}"/>
              </a:ext>
            </a:extLst>
          </p:cNvPr>
          <p:cNvSpPr txBox="1"/>
          <p:nvPr/>
        </p:nvSpPr>
        <p:spPr>
          <a:xfrm>
            <a:off x="7892032" y="5996507"/>
            <a:ext cx="4080228" cy="338554"/>
          </a:xfrm>
          <a:prstGeom prst="rect">
            <a:avLst/>
          </a:prstGeom>
          <a:noFill/>
        </p:spPr>
        <p:txBody>
          <a:bodyPr wrap="square" rtlCol="0">
            <a:spAutoFit/>
          </a:bodyPr>
          <a:lstStyle/>
          <a:p>
            <a:r>
              <a:rPr lang="es-MX" sz="1600" b="1" dirty="0"/>
              <a:t>RVM </a:t>
            </a:r>
            <a:r>
              <a:rPr lang="es-MX" sz="1600" b="1" dirty="0" err="1"/>
              <a:t>N°</a:t>
            </a:r>
            <a:r>
              <a:rPr lang="es-MX" sz="1600" b="1" dirty="0"/>
              <a:t> 212-2020 – MINEDU  (Pág. 11)</a:t>
            </a:r>
            <a:endParaRPr lang="es-PE" sz="1600" b="1" dirty="0"/>
          </a:p>
        </p:txBody>
      </p:sp>
      <p:sp>
        <p:nvSpPr>
          <p:cNvPr id="3" name="Rectángulo: esquinas redondeadas 2">
            <a:extLst>
              <a:ext uri="{FF2B5EF4-FFF2-40B4-BE49-F238E27FC236}">
                <a16:creationId xmlns:a16="http://schemas.microsoft.com/office/drawing/2014/main" id="{AA40DF04-A89F-4941-9733-F2B5E3BC10D7}"/>
              </a:ext>
            </a:extLst>
          </p:cNvPr>
          <p:cNvSpPr/>
          <p:nvPr/>
        </p:nvSpPr>
        <p:spPr>
          <a:xfrm>
            <a:off x="1301034" y="3861143"/>
            <a:ext cx="2141317" cy="42469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PERSONAL </a:t>
            </a:r>
          </a:p>
        </p:txBody>
      </p:sp>
      <p:sp>
        <p:nvSpPr>
          <p:cNvPr id="13" name="Rectángulo: esquinas redondeadas 12">
            <a:extLst>
              <a:ext uri="{FF2B5EF4-FFF2-40B4-BE49-F238E27FC236}">
                <a16:creationId xmlns:a16="http://schemas.microsoft.com/office/drawing/2014/main" id="{BD20F58C-BC35-424B-82E9-31A2BAE570B9}"/>
              </a:ext>
            </a:extLst>
          </p:cNvPr>
          <p:cNvSpPr/>
          <p:nvPr/>
        </p:nvSpPr>
        <p:spPr>
          <a:xfrm>
            <a:off x="5078903" y="3373776"/>
            <a:ext cx="2141317" cy="42469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SOCIAL </a:t>
            </a:r>
          </a:p>
        </p:txBody>
      </p:sp>
      <p:sp>
        <p:nvSpPr>
          <p:cNvPr id="14" name="Rectángulo: esquinas redondeadas 13">
            <a:extLst>
              <a:ext uri="{FF2B5EF4-FFF2-40B4-BE49-F238E27FC236}">
                <a16:creationId xmlns:a16="http://schemas.microsoft.com/office/drawing/2014/main" id="{DE781723-EF24-4E8E-9072-D3F0EBB80E9D}"/>
              </a:ext>
            </a:extLst>
          </p:cNvPr>
          <p:cNvSpPr/>
          <p:nvPr/>
        </p:nvSpPr>
        <p:spPr>
          <a:xfrm>
            <a:off x="8773523" y="3639786"/>
            <a:ext cx="2141317" cy="60051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DE LOS APRENDIZAJES</a:t>
            </a:r>
            <a:r>
              <a:rPr lang="es-MX" b="1" dirty="0"/>
              <a:t>  </a:t>
            </a:r>
          </a:p>
        </p:txBody>
      </p:sp>
    </p:spTree>
    <p:extLst>
      <p:ext uri="{BB962C8B-B14F-4D97-AF65-F5344CB8AC3E}">
        <p14:creationId xmlns:p14="http://schemas.microsoft.com/office/powerpoint/2010/main" val="391179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7714" y="225438"/>
            <a:ext cx="11556944" cy="424692"/>
          </a:xfrm>
        </p:spPr>
        <p:txBody>
          <a:bodyPr/>
          <a:lstStyle/>
          <a:p>
            <a:pPr algn="ctr"/>
            <a:r>
              <a:rPr lang="es-PE" dirty="0"/>
              <a:t>ESTRATEGIAS DE LA TUTORÍA Y ORIENTACIÓN EDUCATIVA</a:t>
            </a:r>
          </a:p>
        </p:txBody>
      </p:sp>
      <p:graphicFrame>
        <p:nvGraphicFramePr>
          <p:cNvPr id="3" name="Diagrama 2">
            <a:extLst>
              <a:ext uri="{FF2B5EF4-FFF2-40B4-BE49-F238E27FC236}">
                <a16:creationId xmlns:a16="http://schemas.microsoft.com/office/drawing/2014/main" id="{04BFB921-BC61-4DB0-A413-3E2CAC496A40}"/>
              </a:ext>
            </a:extLst>
          </p:cNvPr>
          <p:cNvGraphicFramePr/>
          <p:nvPr/>
        </p:nvGraphicFramePr>
        <p:xfrm>
          <a:off x="310479" y="878692"/>
          <a:ext cx="754806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Deberes y Derechos by luisacleves on emaze">
            <a:extLst>
              <a:ext uri="{FF2B5EF4-FFF2-40B4-BE49-F238E27FC236}">
                <a16:creationId xmlns:a16="http://schemas.microsoft.com/office/drawing/2014/main" id="{BF83CA45-0AB7-4FDB-9C22-D8CD5A59B0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0745" y="1673086"/>
            <a:ext cx="3973498" cy="382987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AD444927-0DBB-4CF5-A872-27564A1F3F88}"/>
              </a:ext>
            </a:extLst>
          </p:cNvPr>
          <p:cNvSpPr txBox="1"/>
          <p:nvPr/>
        </p:nvSpPr>
        <p:spPr>
          <a:xfrm>
            <a:off x="7507431" y="6112692"/>
            <a:ext cx="4417921" cy="338554"/>
          </a:xfrm>
          <a:prstGeom prst="rect">
            <a:avLst/>
          </a:prstGeom>
          <a:noFill/>
        </p:spPr>
        <p:txBody>
          <a:bodyPr wrap="square" rtlCol="0">
            <a:spAutoFit/>
          </a:bodyPr>
          <a:lstStyle/>
          <a:p>
            <a:r>
              <a:rPr lang="es-MX" sz="1600" b="1" dirty="0">
                <a:solidFill>
                  <a:schemeClr val="bg2">
                    <a:lumMod val="25000"/>
                  </a:schemeClr>
                </a:solidFill>
              </a:rPr>
              <a:t>RVM </a:t>
            </a:r>
            <a:r>
              <a:rPr lang="es-MX" sz="1600" b="1" dirty="0" err="1">
                <a:solidFill>
                  <a:schemeClr val="bg2">
                    <a:lumMod val="25000"/>
                  </a:schemeClr>
                </a:solidFill>
              </a:rPr>
              <a:t>N°</a:t>
            </a:r>
            <a:r>
              <a:rPr lang="es-MX" sz="1600" b="1" dirty="0">
                <a:solidFill>
                  <a:schemeClr val="bg2">
                    <a:lumMod val="25000"/>
                  </a:schemeClr>
                </a:solidFill>
              </a:rPr>
              <a:t> 212-2020 – MINEDU  (Pág. 12-16)</a:t>
            </a:r>
            <a:endParaRPr lang="es-PE" sz="1600" b="1" dirty="0">
              <a:solidFill>
                <a:schemeClr val="bg2">
                  <a:lumMod val="25000"/>
                </a:schemeClr>
              </a:solidFill>
            </a:endParaRPr>
          </a:p>
        </p:txBody>
      </p:sp>
    </p:spTree>
    <p:extLst>
      <p:ext uri="{BB962C8B-B14F-4D97-AF65-F5344CB8AC3E}">
        <p14:creationId xmlns:p14="http://schemas.microsoft.com/office/powerpoint/2010/main" val="1751712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5696" t="34114" r="8607" b="21354"/>
          <a:stretch/>
        </p:blipFill>
        <p:spPr bwMode="auto">
          <a:xfrm>
            <a:off x="-1" y="59958"/>
            <a:ext cx="12192001" cy="6655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7393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ipse 15"/>
          <p:cNvSpPr/>
          <p:nvPr/>
        </p:nvSpPr>
        <p:spPr>
          <a:xfrm>
            <a:off x="5096922" y="2929169"/>
            <a:ext cx="2073650" cy="12080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Rectángulo 2"/>
          <p:cNvSpPr/>
          <p:nvPr/>
        </p:nvSpPr>
        <p:spPr>
          <a:xfrm>
            <a:off x="5153965" y="3100107"/>
            <a:ext cx="1874200" cy="923330"/>
          </a:xfrm>
          <a:prstGeom prst="rect">
            <a:avLst/>
          </a:prstGeom>
        </p:spPr>
        <p:txBody>
          <a:bodyPr wrap="square">
            <a:spAutoFit/>
          </a:bodyPr>
          <a:lstStyle/>
          <a:p>
            <a:pPr algn="ctr"/>
            <a:r>
              <a:rPr lang="es-PE" dirty="0">
                <a:solidFill>
                  <a:srgbClr val="FF0000"/>
                </a:solidFill>
              </a:rPr>
              <a:t>La tutoría y el acompañamiento a las familias</a:t>
            </a:r>
            <a:endParaRPr lang="es-PE" b="1" dirty="0">
              <a:solidFill>
                <a:srgbClr val="FF0000"/>
              </a:solidFill>
              <a:latin typeface="Arial Black" panose="020B0A04020102020204" pitchFamily="34" charset="0"/>
            </a:endParaRPr>
          </a:p>
        </p:txBody>
      </p:sp>
      <p:grpSp>
        <p:nvGrpSpPr>
          <p:cNvPr id="4" name="Grupo 3"/>
          <p:cNvGrpSpPr/>
          <p:nvPr/>
        </p:nvGrpSpPr>
        <p:grpSpPr>
          <a:xfrm>
            <a:off x="3403950" y="237536"/>
            <a:ext cx="5002026" cy="1973409"/>
            <a:chOff x="2162675" y="-145069"/>
            <a:chExt cx="5002026" cy="1973409"/>
          </a:xfrm>
          <a:solidFill>
            <a:schemeClr val="accent2"/>
          </a:solidFill>
        </p:grpSpPr>
        <p:sp>
          <p:nvSpPr>
            <p:cNvPr id="5" name="Rectángulo redondeado 4"/>
            <p:cNvSpPr/>
            <p:nvPr/>
          </p:nvSpPr>
          <p:spPr>
            <a:xfrm>
              <a:off x="2162675" y="-145069"/>
              <a:ext cx="5002026" cy="1973409"/>
            </a:xfrm>
            <a:prstGeom prst="roundRect">
              <a:avLst/>
            </a:prstGeom>
            <a:solidFill>
              <a:srgbClr val="EAA8DF"/>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ectángulo 5"/>
            <p:cNvSpPr/>
            <p:nvPr/>
          </p:nvSpPr>
          <p:spPr>
            <a:xfrm>
              <a:off x="2259009" y="-48735"/>
              <a:ext cx="4809358" cy="1780741"/>
            </a:xfrm>
            <a:prstGeom prst="rect">
              <a:avLst/>
            </a:prstGeom>
            <a:solidFill>
              <a:srgbClr val="EAA8DF"/>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PE" sz="1600" dirty="0">
                  <a:solidFill>
                    <a:schemeClr val="tx1"/>
                  </a:solidFill>
                </a:rPr>
                <a:t>La </a:t>
              </a:r>
              <a:r>
                <a:rPr lang="es-PE" sz="1600" kern="1200" dirty="0">
                  <a:solidFill>
                    <a:schemeClr val="tx1"/>
                  </a:solidFill>
                </a:rPr>
                <a:t>TOE se busca que los padres de familia principales educadores y cuidadores de los niños y las niñas, fortalecer el rol protagónico y la capacidad educativa de la familia y la comunidad, </a:t>
              </a:r>
              <a:r>
                <a:rPr lang="es-PE" sz="1600" b="1" kern="1200" dirty="0">
                  <a:solidFill>
                    <a:schemeClr val="tx1"/>
                  </a:solidFill>
                </a:rPr>
                <a:t>movilizando y comprometiendo su participación en las acciones que favorecen el desarrollo y la educación de los niños</a:t>
              </a:r>
              <a:r>
                <a:rPr lang="es-PE" sz="1600" kern="1200" dirty="0">
                  <a:solidFill>
                    <a:schemeClr val="tx1"/>
                  </a:solidFill>
                </a:rPr>
                <a:t>, así como la protección de sus derechos y mejoramiento de su calidad de vida</a:t>
              </a:r>
              <a:r>
                <a:rPr lang="es-PE" sz="1400" kern="1200" dirty="0"/>
                <a:t>.</a:t>
              </a:r>
              <a:endParaRPr lang="es-PE" sz="1400" b="1" kern="1200" dirty="0">
                <a:solidFill>
                  <a:schemeClr val="bg1"/>
                </a:solidFill>
              </a:endParaRPr>
            </a:p>
          </p:txBody>
        </p:sp>
      </p:grpSp>
      <p:grpSp>
        <p:nvGrpSpPr>
          <p:cNvPr id="7" name="Grupo 6"/>
          <p:cNvGrpSpPr/>
          <p:nvPr/>
        </p:nvGrpSpPr>
        <p:grpSpPr>
          <a:xfrm>
            <a:off x="501229" y="2777672"/>
            <a:ext cx="3903725" cy="1505912"/>
            <a:chOff x="700063" y="1867892"/>
            <a:chExt cx="3775222" cy="1389392"/>
          </a:xfrm>
        </p:grpSpPr>
        <p:sp>
          <p:nvSpPr>
            <p:cNvPr id="8" name="Rectángulo redondeado 7"/>
            <p:cNvSpPr/>
            <p:nvPr/>
          </p:nvSpPr>
          <p:spPr>
            <a:xfrm>
              <a:off x="700063" y="1867892"/>
              <a:ext cx="3774940" cy="1389392"/>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Rectángulo 8"/>
            <p:cNvSpPr/>
            <p:nvPr/>
          </p:nvSpPr>
          <p:spPr>
            <a:xfrm>
              <a:off x="768170" y="1983572"/>
              <a:ext cx="3707115" cy="1253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PE" sz="1600" kern="1200" dirty="0">
                  <a:solidFill>
                    <a:schemeClr val="tx1"/>
                  </a:solidFill>
                </a:rPr>
                <a:t>Tomar contacto con las familias con la finalidad de conocer más sobre la historia de cada niño, sus costumbres y formas de vivir y  establecer acuerdos comunes para el bienestar de los niños y las niñas</a:t>
              </a:r>
              <a:r>
                <a:rPr lang="es-PE" sz="1000" kern="1200" dirty="0">
                  <a:solidFill>
                    <a:schemeClr val="tx1"/>
                  </a:solidFill>
                </a:rPr>
                <a:t>. </a:t>
              </a:r>
              <a:endParaRPr lang="es-PE" sz="1000" b="1" kern="1200" dirty="0">
                <a:solidFill>
                  <a:schemeClr val="tx1"/>
                </a:solidFill>
              </a:endParaRPr>
            </a:p>
          </p:txBody>
        </p:sp>
      </p:grpSp>
      <p:grpSp>
        <p:nvGrpSpPr>
          <p:cNvPr id="10" name="Grupo 9"/>
          <p:cNvGrpSpPr/>
          <p:nvPr/>
        </p:nvGrpSpPr>
        <p:grpSpPr>
          <a:xfrm>
            <a:off x="7915399" y="2753690"/>
            <a:ext cx="3997200" cy="1621896"/>
            <a:chOff x="5172878" y="2290349"/>
            <a:chExt cx="3466282" cy="1621896"/>
          </a:xfrm>
        </p:grpSpPr>
        <p:sp>
          <p:nvSpPr>
            <p:cNvPr id="11" name="Rectángulo redondeado 10"/>
            <p:cNvSpPr/>
            <p:nvPr/>
          </p:nvSpPr>
          <p:spPr>
            <a:xfrm>
              <a:off x="5172878" y="2290349"/>
              <a:ext cx="3466282" cy="1621896"/>
            </a:xfrm>
            <a:prstGeom prst="roundRect">
              <a:avLst/>
            </a:prstGeom>
            <a:solidFill>
              <a:srgbClr val="FC8CD9"/>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2" name="Rectángulo 11"/>
            <p:cNvSpPr/>
            <p:nvPr/>
          </p:nvSpPr>
          <p:spPr>
            <a:xfrm>
              <a:off x="5208022" y="2410836"/>
              <a:ext cx="3332020" cy="1332294"/>
            </a:xfrm>
            <a:prstGeom prst="rect">
              <a:avLst/>
            </a:prstGeom>
            <a:solidFill>
              <a:srgbClr val="FC8CD9"/>
            </a:solid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PE" sz="1600" kern="1200" dirty="0">
                  <a:solidFill>
                    <a:schemeClr val="tx1"/>
                  </a:solidFill>
                </a:rPr>
                <a:t>Los padres y madres del grupo </a:t>
              </a:r>
              <a:r>
                <a:rPr lang="es-PE" sz="1600" b="1" kern="1200" dirty="0">
                  <a:solidFill>
                    <a:schemeClr val="tx1"/>
                  </a:solidFill>
                </a:rPr>
                <a:t>se conozcan, se relacionen y compartan sus experiencias en la crianza </a:t>
              </a:r>
              <a:r>
                <a:rPr lang="es-PE" sz="1600" kern="1200" dirty="0">
                  <a:solidFill>
                    <a:schemeClr val="tx1"/>
                  </a:solidFill>
                </a:rPr>
                <a:t>a sus hijos e hijas, y puedan darse cuenta de que no están solos, que sus experiencias sean </a:t>
              </a:r>
              <a:r>
                <a:rPr lang="es-PE" sz="1600" kern="1200" dirty="0" err="1">
                  <a:solidFill>
                    <a:schemeClr val="tx1"/>
                  </a:solidFill>
                </a:rPr>
                <a:t>intercabiadas</a:t>
              </a:r>
              <a:r>
                <a:rPr lang="es-PE" sz="1600" kern="1200" dirty="0">
                  <a:solidFill>
                    <a:schemeClr val="tx1"/>
                  </a:solidFill>
                </a:rPr>
                <a:t>.</a:t>
              </a:r>
              <a:endParaRPr lang="es-PE" sz="1600" b="1" kern="1200" dirty="0">
                <a:solidFill>
                  <a:schemeClr val="tx1"/>
                </a:solidFill>
              </a:endParaRPr>
            </a:p>
          </p:txBody>
        </p:sp>
      </p:grpSp>
      <p:grpSp>
        <p:nvGrpSpPr>
          <p:cNvPr id="13" name="Grupo 12"/>
          <p:cNvGrpSpPr/>
          <p:nvPr/>
        </p:nvGrpSpPr>
        <p:grpSpPr>
          <a:xfrm>
            <a:off x="3901824" y="4922663"/>
            <a:ext cx="4723326" cy="1690874"/>
            <a:chOff x="3089397" y="4937887"/>
            <a:chExt cx="3097042" cy="1690874"/>
          </a:xfrm>
        </p:grpSpPr>
        <p:sp>
          <p:nvSpPr>
            <p:cNvPr id="14" name="Rectángulo redondeado 13"/>
            <p:cNvSpPr/>
            <p:nvPr/>
          </p:nvSpPr>
          <p:spPr>
            <a:xfrm>
              <a:off x="3089397" y="4937887"/>
              <a:ext cx="3097042" cy="1690874"/>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5" name="Rectángulo 14"/>
            <p:cNvSpPr/>
            <p:nvPr/>
          </p:nvSpPr>
          <p:spPr>
            <a:xfrm>
              <a:off x="3172888" y="5185330"/>
              <a:ext cx="2950604" cy="1253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PE" kern="1200" dirty="0">
                  <a:solidFill>
                    <a:schemeClr val="tx1"/>
                  </a:solidFill>
                </a:rPr>
                <a:t>Las familias </a:t>
              </a:r>
              <a:r>
                <a:rPr lang="es-PE" b="1" kern="1200" dirty="0">
                  <a:solidFill>
                    <a:schemeClr val="tx1"/>
                  </a:solidFill>
                </a:rPr>
                <a:t>conozcan</a:t>
              </a:r>
              <a:r>
                <a:rPr lang="es-PE" kern="1200" dirty="0">
                  <a:solidFill>
                    <a:schemeClr val="tx1"/>
                  </a:solidFill>
                </a:rPr>
                <a:t> cuál es </a:t>
              </a:r>
              <a:r>
                <a:rPr lang="es-PE" b="1" kern="1200" dirty="0">
                  <a:solidFill>
                    <a:schemeClr val="tx1"/>
                  </a:solidFill>
                </a:rPr>
                <a:t>el trabajo </a:t>
              </a:r>
              <a:r>
                <a:rPr lang="es-PE" kern="1200" dirty="0">
                  <a:solidFill>
                    <a:schemeClr val="tx1"/>
                  </a:solidFill>
                </a:rPr>
                <a:t>que se realizará durante el año, </a:t>
              </a:r>
              <a:r>
                <a:rPr lang="es-PE" b="1" kern="1200" dirty="0">
                  <a:solidFill>
                    <a:schemeClr val="tx1"/>
                  </a:solidFill>
                </a:rPr>
                <a:t>qué se ha planificado </a:t>
              </a:r>
              <a:r>
                <a:rPr lang="es-PE" kern="1200" dirty="0">
                  <a:solidFill>
                    <a:schemeClr val="tx1"/>
                  </a:solidFill>
                </a:rPr>
                <a:t>y </a:t>
              </a:r>
              <a:r>
                <a:rPr lang="es-PE" b="1" kern="1200" dirty="0">
                  <a:solidFill>
                    <a:schemeClr val="tx1"/>
                  </a:solidFill>
                </a:rPr>
                <a:t>cómo ellos podrán colaborar</a:t>
              </a:r>
              <a:r>
                <a:rPr lang="es-PE" kern="1200" dirty="0">
                  <a:solidFill>
                    <a:schemeClr val="tx1"/>
                  </a:solidFill>
                </a:rPr>
                <a:t> y acompañar ese año a sus hijos e hijas en la IE. </a:t>
              </a:r>
              <a:endParaRPr lang="es-PE" b="1" kern="1200" dirty="0">
                <a:solidFill>
                  <a:schemeClr val="tx1"/>
                </a:solidFill>
              </a:endParaRPr>
            </a:p>
          </p:txBody>
        </p:sp>
      </p:grpSp>
      <p:sp>
        <p:nvSpPr>
          <p:cNvPr id="17" name="Flecha derecha 16"/>
          <p:cNvSpPr/>
          <p:nvPr/>
        </p:nvSpPr>
        <p:spPr>
          <a:xfrm rot="5248952">
            <a:off x="5852941" y="4182158"/>
            <a:ext cx="613888" cy="692332"/>
          </a:xfrm>
          <a:prstGeom prs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Flecha derecha 17"/>
          <p:cNvSpPr/>
          <p:nvPr/>
        </p:nvSpPr>
        <p:spPr>
          <a:xfrm rot="16200000">
            <a:off x="5784121" y="2206778"/>
            <a:ext cx="613888" cy="692332"/>
          </a:xfrm>
          <a:prstGeom prs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Flecha derecha 18"/>
          <p:cNvSpPr/>
          <p:nvPr/>
        </p:nvSpPr>
        <p:spPr>
          <a:xfrm>
            <a:off x="7236042" y="3239688"/>
            <a:ext cx="613888" cy="692332"/>
          </a:xfrm>
          <a:prstGeom prs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Flecha derecha 19"/>
          <p:cNvSpPr/>
          <p:nvPr/>
        </p:nvSpPr>
        <p:spPr>
          <a:xfrm flipH="1">
            <a:off x="4437689" y="3187013"/>
            <a:ext cx="609600" cy="692332"/>
          </a:xfrm>
          <a:prstGeom prs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1" name="Imagen 20" descr="Lanzamiento del MOOC 'Escuela y familia. Construyendo futuro' de la  Fundación Bertelsmann en ScolarTIC_ - Fundación Bertelsmann"/>
          <p:cNvPicPr/>
          <p:nvPr/>
        </p:nvPicPr>
        <p:blipFill>
          <a:blip r:embed="rId2">
            <a:extLst>
              <a:ext uri="{28A0092B-C50C-407E-A947-70E740481C1C}">
                <a14:useLocalDpi xmlns:a14="http://schemas.microsoft.com/office/drawing/2010/main" val="0"/>
              </a:ext>
            </a:extLst>
          </a:blip>
          <a:srcRect/>
          <a:stretch>
            <a:fillRect/>
          </a:stretch>
        </p:blipFill>
        <p:spPr bwMode="auto">
          <a:xfrm>
            <a:off x="381000" y="333870"/>
            <a:ext cx="2803776" cy="2193430"/>
          </a:xfrm>
          <a:prstGeom prst="rect">
            <a:avLst/>
          </a:prstGeom>
          <a:noFill/>
          <a:ln>
            <a:noFill/>
          </a:ln>
        </p:spPr>
      </p:pic>
      <p:pic>
        <p:nvPicPr>
          <p:cNvPr id="22" name="Imagen 21" descr="La responsabilidad educativa de los padres - Eres Mamá"/>
          <p:cNvPicPr/>
          <p:nvPr/>
        </p:nvPicPr>
        <p:blipFill>
          <a:blip r:embed="rId3">
            <a:extLst>
              <a:ext uri="{28A0092B-C50C-407E-A947-70E740481C1C}">
                <a14:useLocalDpi xmlns:a14="http://schemas.microsoft.com/office/drawing/2010/main" val="0"/>
              </a:ext>
            </a:extLst>
          </a:blip>
          <a:srcRect/>
          <a:stretch>
            <a:fillRect/>
          </a:stretch>
        </p:blipFill>
        <p:spPr bwMode="auto">
          <a:xfrm>
            <a:off x="381001" y="4408965"/>
            <a:ext cx="3119284" cy="2204572"/>
          </a:xfrm>
          <a:prstGeom prst="rect">
            <a:avLst/>
          </a:prstGeom>
          <a:noFill/>
          <a:ln>
            <a:noFill/>
          </a:ln>
        </p:spPr>
      </p:pic>
      <p:pic>
        <p:nvPicPr>
          <p:cNvPr id="23" name="Imagen 22" descr="Importancia de la relación familia escuela | Alevín Escuela Infantil  Rocafort"/>
          <p:cNvPicPr/>
          <p:nvPr/>
        </p:nvPicPr>
        <p:blipFill>
          <a:blip r:embed="rId4">
            <a:extLst>
              <a:ext uri="{28A0092B-C50C-407E-A947-70E740481C1C}">
                <a14:useLocalDpi xmlns:a14="http://schemas.microsoft.com/office/drawing/2010/main" val="0"/>
              </a:ext>
            </a:extLst>
          </a:blip>
          <a:srcRect/>
          <a:stretch>
            <a:fillRect/>
          </a:stretch>
        </p:blipFill>
        <p:spPr bwMode="auto">
          <a:xfrm>
            <a:off x="8750813" y="4610100"/>
            <a:ext cx="3161785" cy="2003437"/>
          </a:xfrm>
          <a:prstGeom prst="rect">
            <a:avLst/>
          </a:prstGeom>
          <a:noFill/>
          <a:ln>
            <a:noFill/>
          </a:ln>
        </p:spPr>
      </p:pic>
      <p:pic>
        <p:nvPicPr>
          <p:cNvPr id="25" name="Imagen 24" descr="Primera reunión de padres de familia en preescolar - Reunión Exitosa"/>
          <p:cNvPicPr/>
          <p:nvPr/>
        </p:nvPicPr>
        <p:blipFill>
          <a:blip r:embed="rId5">
            <a:extLst>
              <a:ext uri="{28A0092B-C50C-407E-A947-70E740481C1C}">
                <a14:useLocalDpi xmlns:a14="http://schemas.microsoft.com/office/drawing/2010/main" val="0"/>
              </a:ext>
            </a:extLst>
          </a:blip>
          <a:srcRect/>
          <a:stretch>
            <a:fillRect/>
          </a:stretch>
        </p:blipFill>
        <p:spPr bwMode="auto">
          <a:xfrm>
            <a:off x="8625150" y="333871"/>
            <a:ext cx="3287448" cy="2185306"/>
          </a:xfrm>
          <a:prstGeom prst="rect">
            <a:avLst/>
          </a:prstGeom>
          <a:noFill/>
          <a:ln>
            <a:noFill/>
          </a:ln>
        </p:spPr>
      </p:pic>
    </p:spTree>
    <p:extLst>
      <p:ext uri="{BB962C8B-B14F-4D97-AF65-F5344CB8AC3E}">
        <p14:creationId xmlns:p14="http://schemas.microsoft.com/office/powerpoint/2010/main" val="367192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p:cNvSpPr/>
          <p:nvPr/>
        </p:nvSpPr>
        <p:spPr>
          <a:xfrm>
            <a:off x="154976" y="2373494"/>
            <a:ext cx="5130800" cy="1468774"/>
          </a:xfrm>
          <a:prstGeom prst="roundRect">
            <a:avLst/>
          </a:prstGeom>
          <a:solidFill>
            <a:srgbClr val="299DD7"/>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 name="Título 1"/>
          <p:cNvSpPr>
            <a:spLocks noGrp="1"/>
          </p:cNvSpPr>
          <p:nvPr>
            <p:ph type="title"/>
          </p:nvPr>
        </p:nvSpPr>
        <p:spPr>
          <a:xfrm>
            <a:off x="376372" y="116010"/>
            <a:ext cx="11277600" cy="610108"/>
          </a:xfrm>
          <a:ln>
            <a:solidFill>
              <a:schemeClr val="bg1"/>
            </a:solidFill>
          </a:ln>
        </p:spPr>
        <p:txBody>
          <a:bodyPr>
            <a:normAutofit fontScale="90000"/>
          </a:bodyPr>
          <a:lstStyle/>
          <a:p>
            <a:r>
              <a:rPr lang="es-PE" dirty="0"/>
              <a:t>La tutoría y el acompañamiento a las familias</a:t>
            </a:r>
          </a:p>
        </p:txBody>
      </p:sp>
      <p:sp>
        <p:nvSpPr>
          <p:cNvPr id="3" name="Marcador de contenido 2"/>
          <p:cNvSpPr>
            <a:spLocks noGrp="1"/>
          </p:cNvSpPr>
          <p:nvPr>
            <p:ph idx="1"/>
          </p:nvPr>
        </p:nvSpPr>
        <p:spPr>
          <a:xfrm>
            <a:off x="469899" y="2520307"/>
            <a:ext cx="4638363" cy="1347788"/>
          </a:xfrm>
        </p:spPr>
        <p:txBody>
          <a:bodyPr>
            <a:noAutofit/>
          </a:bodyPr>
          <a:lstStyle/>
          <a:p>
            <a:pPr marL="0" indent="0">
              <a:buNone/>
            </a:pPr>
            <a:r>
              <a:rPr lang="es-PE" sz="2000" dirty="0"/>
              <a:t>De manera individual, con el objetivo de acompañarla y tratar temas relacionados con el proceso de desarrollo y aprendizaje de su hijo o hija. </a:t>
            </a:r>
          </a:p>
        </p:txBody>
      </p:sp>
      <p:grpSp>
        <p:nvGrpSpPr>
          <p:cNvPr id="4" name="Grupo 3"/>
          <p:cNvGrpSpPr/>
          <p:nvPr/>
        </p:nvGrpSpPr>
        <p:grpSpPr>
          <a:xfrm>
            <a:off x="1841500" y="1025372"/>
            <a:ext cx="7726289" cy="1131540"/>
            <a:chOff x="768170" y="1983572"/>
            <a:chExt cx="9800768" cy="1253742"/>
          </a:xfrm>
        </p:grpSpPr>
        <p:sp>
          <p:nvSpPr>
            <p:cNvPr id="5" name="Rectángulo redondeado 4"/>
            <p:cNvSpPr/>
            <p:nvPr/>
          </p:nvSpPr>
          <p:spPr>
            <a:xfrm>
              <a:off x="1557556" y="2058126"/>
              <a:ext cx="9011382" cy="565830"/>
            </a:xfrm>
            <a:prstGeom prst="roundRect">
              <a:avLst/>
            </a:prstGeom>
            <a:solidFill>
              <a:srgbClr val="C0000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Rectángulo 5"/>
            <p:cNvSpPr/>
            <p:nvPr/>
          </p:nvSpPr>
          <p:spPr>
            <a:xfrm>
              <a:off x="768170" y="1983572"/>
              <a:ext cx="3707115" cy="1253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s-PE" sz="1000" b="1" kern="1200" dirty="0">
                <a:solidFill>
                  <a:schemeClr val="tx1"/>
                </a:solidFill>
              </a:endParaRPr>
            </a:p>
          </p:txBody>
        </p:sp>
      </p:grpSp>
      <p:sp>
        <p:nvSpPr>
          <p:cNvPr id="7" name="Rectángulo redondeado 6"/>
          <p:cNvSpPr/>
          <p:nvPr/>
        </p:nvSpPr>
        <p:spPr>
          <a:xfrm>
            <a:off x="6012251" y="2360271"/>
            <a:ext cx="5913049" cy="1360829"/>
          </a:xfrm>
          <a:prstGeom prst="roundRect">
            <a:avLst/>
          </a:prstGeom>
          <a:solidFill>
            <a:srgbClr val="9CD373"/>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 name="Rectángulo 7"/>
          <p:cNvSpPr/>
          <p:nvPr/>
        </p:nvSpPr>
        <p:spPr>
          <a:xfrm>
            <a:off x="2697087" y="1228153"/>
            <a:ext cx="6870700" cy="369332"/>
          </a:xfrm>
          <a:prstGeom prst="rect">
            <a:avLst/>
          </a:prstGeom>
        </p:spPr>
        <p:txBody>
          <a:bodyPr wrap="square">
            <a:spAutoFit/>
          </a:bodyPr>
          <a:lstStyle/>
          <a:p>
            <a:r>
              <a:rPr lang="es-PE" b="1" dirty="0"/>
              <a:t>Las orientaciones que se dan a las familias se establecen </a:t>
            </a:r>
          </a:p>
        </p:txBody>
      </p:sp>
      <p:sp>
        <p:nvSpPr>
          <p:cNvPr id="10" name="Marcador de contenido 2"/>
          <p:cNvSpPr txBox="1">
            <a:spLocks/>
          </p:cNvSpPr>
          <p:nvPr/>
        </p:nvSpPr>
        <p:spPr>
          <a:xfrm>
            <a:off x="6245537" y="2414078"/>
            <a:ext cx="5705163" cy="140082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s-PE" dirty="0"/>
              <a:t>De manera grupal, con todas las familias del aula, para que puedan </a:t>
            </a:r>
            <a:r>
              <a:rPr lang="es-PE" b="1" dirty="0"/>
              <a:t>comprometerse en acciones que favorezcan </a:t>
            </a:r>
            <a:r>
              <a:rPr lang="es-PE" dirty="0"/>
              <a:t>al desarrollo y la educación de sus hijos e hijas, así como a proteger sus derechos para su bienestar</a:t>
            </a:r>
          </a:p>
        </p:txBody>
      </p:sp>
      <p:pic>
        <p:nvPicPr>
          <p:cNvPr id="1026" name="Picture 2" descr="7 Tipos de entrevistas del tutor con las familias. ¿Eres capaz de evitar la  número #3, #5 y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72" y="4008297"/>
            <a:ext cx="4640128" cy="25585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unión General Padres de Familia - Colegio de La Presentación Bucaraman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5537" y="3870678"/>
            <a:ext cx="5362263" cy="2414786"/>
          </a:xfrm>
          <a:prstGeom prst="rect">
            <a:avLst/>
          </a:prstGeom>
          <a:noFill/>
          <a:extLst>
            <a:ext uri="{909E8E84-426E-40DD-AFC4-6F175D3DCCD1}">
              <a14:hiddenFill xmlns:a14="http://schemas.microsoft.com/office/drawing/2010/main">
                <a:solidFill>
                  <a:srgbClr val="FFFFFF"/>
                </a:solidFill>
              </a14:hiddenFill>
            </a:ext>
          </a:extLst>
        </p:spPr>
      </p:pic>
      <p:sp>
        <p:nvSpPr>
          <p:cNvPr id="14" name="Flecha derecha 13"/>
          <p:cNvSpPr/>
          <p:nvPr/>
        </p:nvSpPr>
        <p:spPr>
          <a:xfrm rot="7943672">
            <a:off x="4230607" y="1700250"/>
            <a:ext cx="797087" cy="569791"/>
          </a:xfrm>
          <a:prstGeom prst="rightArrow">
            <a:avLst>
              <a:gd name="adj1" fmla="val 36068"/>
              <a:gd name="adj2" fmla="val 60179"/>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Flecha derecha 15"/>
          <p:cNvSpPr/>
          <p:nvPr/>
        </p:nvSpPr>
        <p:spPr>
          <a:xfrm rot="3314718">
            <a:off x="6478215" y="1639330"/>
            <a:ext cx="797087" cy="569791"/>
          </a:xfrm>
          <a:prstGeom prst="rightArrow">
            <a:avLst>
              <a:gd name="adj1" fmla="val 36068"/>
              <a:gd name="adj2" fmla="val 60179"/>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60740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9A5AFAA4-8FDE-4CC4-BC74-1F844C4A4671}"/>
              </a:ext>
            </a:extLst>
          </p:cNvPr>
          <p:cNvGraphicFramePr/>
          <p:nvPr>
            <p:extLst>
              <p:ext uri="{D42A27DB-BD31-4B8C-83A1-F6EECF244321}">
                <p14:modId xmlns:p14="http://schemas.microsoft.com/office/powerpoint/2010/main" val="91100843"/>
              </p:ext>
            </p:extLst>
          </p:nvPr>
        </p:nvGraphicFramePr>
        <p:xfrm>
          <a:off x="-5873750" y="834476"/>
          <a:ext cx="23298150" cy="6023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0715" t="27049" r="24759" b="67098"/>
          <a:stretch/>
        </p:blipFill>
        <p:spPr bwMode="auto">
          <a:xfrm>
            <a:off x="203201" y="0"/>
            <a:ext cx="10922000" cy="834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Por qué las fortalezas importan - Five for Famili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0512" y="2726256"/>
            <a:ext cx="3349625" cy="223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506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7714" y="225438"/>
            <a:ext cx="11331861" cy="424692"/>
          </a:xfrm>
        </p:spPr>
        <p:txBody>
          <a:bodyPr/>
          <a:lstStyle/>
          <a:p>
            <a:r>
              <a:rPr lang="es-PE" dirty="0"/>
              <a:t>PLANIFICACIÓN DE LA TUTORÍA Y ORIENTACIÓN EDUCATIVA</a:t>
            </a:r>
          </a:p>
        </p:txBody>
      </p:sp>
      <p:graphicFrame>
        <p:nvGraphicFramePr>
          <p:cNvPr id="4" name="Diagrama 3">
            <a:extLst>
              <a:ext uri="{FF2B5EF4-FFF2-40B4-BE49-F238E27FC236}">
                <a16:creationId xmlns:a16="http://schemas.microsoft.com/office/drawing/2014/main" id="{9A5AFAA4-8FDE-4CC4-BC74-1F844C4A4671}"/>
              </a:ext>
            </a:extLst>
          </p:cNvPr>
          <p:cNvGraphicFramePr/>
          <p:nvPr/>
        </p:nvGraphicFramePr>
        <p:xfrm>
          <a:off x="-517092" y="883076"/>
          <a:ext cx="8449484" cy="5632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Imagen 15">
            <a:extLst>
              <a:ext uri="{FF2B5EF4-FFF2-40B4-BE49-F238E27FC236}">
                <a16:creationId xmlns:a16="http://schemas.microsoft.com/office/drawing/2014/main" id="{8BA559EF-1ACD-40BB-9498-8AA0B9BE82AE}"/>
              </a:ext>
            </a:extLst>
          </p:cNvPr>
          <p:cNvPicPr>
            <a:picLocks noChangeAspect="1"/>
          </p:cNvPicPr>
          <p:nvPr/>
        </p:nvPicPr>
        <p:blipFill>
          <a:blip r:embed="rId7"/>
          <a:stretch>
            <a:fillRect/>
          </a:stretch>
        </p:blipFill>
        <p:spPr>
          <a:xfrm>
            <a:off x="7678530" y="2467720"/>
            <a:ext cx="3810000" cy="2714625"/>
          </a:xfrm>
          <a:prstGeom prst="rect">
            <a:avLst/>
          </a:prstGeom>
        </p:spPr>
      </p:pic>
      <p:sp>
        <p:nvSpPr>
          <p:cNvPr id="7" name="CuadroTexto 6">
            <a:extLst>
              <a:ext uri="{FF2B5EF4-FFF2-40B4-BE49-F238E27FC236}">
                <a16:creationId xmlns:a16="http://schemas.microsoft.com/office/drawing/2014/main" id="{2A478A27-C5F6-4C92-860F-A4F91B4171AF}"/>
              </a:ext>
            </a:extLst>
          </p:cNvPr>
          <p:cNvSpPr txBox="1"/>
          <p:nvPr/>
        </p:nvSpPr>
        <p:spPr>
          <a:xfrm>
            <a:off x="7452139" y="6193917"/>
            <a:ext cx="4262783" cy="369332"/>
          </a:xfrm>
          <a:prstGeom prst="rect">
            <a:avLst/>
          </a:prstGeom>
          <a:noFill/>
        </p:spPr>
        <p:txBody>
          <a:bodyPr wrap="square" rtlCol="0">
            <a:spAutoFit/>
          </a:bodyPr>
          <a:lstStyle/>
          <a:p>
            <a:r>
              <a:rPr lang="es-MX" dirty="0"/>
              <a:t>RVM </a:t>
            </a:r>
            <a:r>
              <a:rPr lang="es-MX" dirty="0" err="1"/>
              <a:t>N°</a:t>
            </a:r>
            <a:r>
              <a:rPr lang="es-MX" dirty="0"/>
              <a:t> 212-2020 – MINEDU  (Pág. 16-18)</a:t>
            </a:r>
            <a:endParaRPr lang="es-PE" dirty="0"/>
          </a:p>
        </p:txBody>
      </p:sp>
      <p:sp>
        <p:nvSpPr>
          <p:cNvPr id="9" name="CuadroTexto 8">
            <a:extLst>
              <a:ext uri="{FF2B5EF4-FFF2-40B4-BE49-F238E27FC236}">
                <a16:creationId xmlns:a16="http://schemas.microsoft.com/office/drawing/2014/main" id="{446BCBAF-4095-4369-A33A-0CDE5EE56513}"/>
              </a:ext>
            </a:extLst>
          </p:cNvPr>
          <p:cNvSpPr txBox="1"/>
          <p:nvPr/>
        </p:nvSpPr>
        <p:spPr>
          <a:xfrm>
            <a:off x="2659020" y="2914741"/>
            <a:ext cx="2097260" cy="1569660"/>
          </a:xfrm>
          <a:prstGeom prst="rect">
            <a:avLst/>
          </a:prstGeom>
          <a:noFill/>
        </p:spPr>
        <p:txBody>
          <a:bodyPr wrap="square">
            <a:spAutoFit/>
          </a:bodyPr>
          <a:lstStyle/>
          <a:p>
            <a:pPr algn="ctr"/>
            <a:r>
              <a:rPr lang="es-MX" sz="1600" b="1" dirty="0">
                <a:solidFill>
                  <a:schemeClr val="bg2">
                    <a:lumMod val="25000"/>
                  </a:schemeClr>
                </a:solidFill>
                <a:latin typeface="Arial Black" panose="020B0A04020102020204" pitchFamily="34" charset="0"/>
              </a:rPr>
              <a:t>TUTORÍA Y ORIENTACIÓN EDUCATIVA </a:t>
            </a:r>
          </a:p>
          <a:p>
            <a:pPr algn="ctr"/>
            <a:r>
              <a:rPr lang="es-MX" sz="1600" b="1" dirty="0">
                <a:solidFill>
                  <a:schemeClr val="bg2">
                    <a:lumMod val="25000"/>
                  </a:schemeClr>
                </a:solidFill>
                <a:latin typeface="Arial Black" panose="020B0A04020102020204" pitchFamily="34" charset="0"/>
              </a:rPr>
              <a:t>EN LOS INSTRUMENTOS DE GESTIÓN </a:t>
            </a:r>
            <a:endParaRPr lang="es-PE" sz="1600" b="1"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3489427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8340" t="25903" r="9387" b="31631"/>
          <a:stretch/>
        </p:blipFill>
        <p:spPr bwMode="auto">
          <a:xfrm>
            <a:off x="1" y="284810"/>
            <a:ext cx="12192000" cy="6026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597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377" y="257040"/>
            <a:ext cx="11055048" cy="1135662"/>
          </a:xfrm>
        </p:spPr>
        <p:txBody>
          <a:bodyPr/>
          <a:lstStyle/>
          <a:p>
            <a:pPr algn="ctr"/>
            <a:r>
              <a:rPr lang="es-PE" sz="4400" dirty="0"/>
              <a:t>ACUERDOS DE CONVIVENCIA</a:t>
            </a:r>
          </a:p>
        </p:txBody>
      </p:sp>
      <p:graphicFrame>
        <p:nvGraphicFramePr>
          <p:cNvPr id="3" name="Diagrama 2"/>
          <p:cNvGraphicFramePr/>
          <p:nvPr>
            <p:extLst>
              <p:ext uri="{D42A27DB-BD31-4B8C-83A1-F6EECF244321}">
                <p14:modId xmlns:p14="http://schemas.microsoft.com/office/powerpoint/2010/main" val="2233198029"/>
              </p:ext>
            </p:extLst>
          </p:nvPr>
        </p:nvGraphicFramePr>
        <p:xfrm>
          <a:off x="628798" y="1752401"/>
          <a:ext cx="10799618" cy="3408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8644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19"/>
          <p:cNvSpPr txBox="1"/>
          <p:nvPr/>
        </p:nvSpPr>
        <p:spPr>
          <a:xfrm>
            <a:off x="14092" y="3433"/>
            <a:ext cx="973440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b="1" dirty="0">
                <a:solidFill>
                  <a:srgbClr val="4A4A4A"/>
                </a:solidFill>
                <a:latin typeface="Rockwell"/>
                <a:ea typeface="Rockwell"/>
                <a:cs typeface="Rockwell"/>
                <a:sym typeface="Rockwell"/>
              </a:rPr>
              <a:t>Compromisos de Gestión Escolar</a:t>
            </a:r>
            <a:endParaRPr sz="2000" dirty="0"/>
          </a:p>
        </p:txBody>
      </p:sp>
      <p:sp>
        <p:nvSpPr>
          <p:cNvPr id="147" name="Google Shape;147;p19"/>
          <p:cNvSpPr txBox="1"/>
          <p:nvPr/>
        </p:nvSpPr>
        <p:spPr>
          <a:xfrm>
            <a:off x="0" y="769432"/>
            <a:ext cx="11914682" cy="1938952"/>
          </a:xfrm>
          <a:prstGeom prst="rect">
            <a:avLst/>
          </a:prstGeom>
          <a:noFill/>
          <a:ln>
            <a:noFill/>
          </a:ln>
        </p:spPr>
        <p:txBody>
          <a:bodyPr spcFirstLastPara="1" wrap="square" lIns="91425" tIns="45700" rIns="91425" bIns="45700" anchor="t" anchorCtr="0">
            <a:spAutoFit/>
          </a:bodyPr>
          <a:lstStyle/>
          <a:p>
            <a:pPr algn="l"/>
            <a:r>
              <a:rPr lang="es-ES" sz="2400" b="0" i="0" u="none" strike="noStrike" baseline="0" dirty="0">
                <a:latin typeface="Arial" panose="020B0604020202020204" pitchFamily="34" charset="0"/>
              </a:rPr>
              <a:t>Son estándares que permiten convertir y operacionalizar, de manera sostenible, la definición, dimensiones y propósito de la gestión escolar en indicadores y prácticas concretas. </a:t>
            </a:r>
            <a:r>
              <a:rPr lang="es-ES" sz="2400" b="1" i="0" u="none" strike="noStrike" baseline="0" dirty="0">
                <a:latin typeface="Arial" panose="020B0604020202020204" pitchFamily="34" charset="0"/>
              </a:rPr>
              <a:t>De esta forma, los CGE promueven y reflejan una gestión adecuada de las II.EE., pues señalan resultados priorizados que se buscan alcanzar, así como las </a:t>
            </a:r>
            <a:r>
              <a:rPr lang="es-PE" sz="2400" b="1" i="0" u="none" strike="noStrike" baseline="0" dirty="0">
                <a:latin typeface="Arial" panose="020B0604020202020204" pitchFamily="34" charset="0"/>
              </a:rPr>
              <a:t>condiciones básicas para lograrlos</a:t>
            </a:r>
            <a:r>
              <a:rPr lang="es-PE" sz="2400" b="0" i="0" u="none" strike="noStrike" baseline="0" dirty="0">
                <a:latin typeface="Arial" panose="020B0604020202020204" pitchFamily="34" charset="0"/>
              </a:rPr>
              <a:t>.</a:t>
            </a:r>
            <a:endParaRPr sz="3200" b="1" dirty="0">
              <a:solidFill>
                <a:srgbClr val="FA0E1F"/>
              </a:solidFill>
            </a:endParaRPr>
          </a:p>
        </p:txBody>
      </p:sp>
      <p:sp>
        <p:nvSpPr>
          <p:cNvPr id="17" name="Google Shape;138;p18">
            <a:extLst>
              <a:ext uri="{FF2B5EF4-FFF2-40B4-BE49-F238E27FC236}">
                <a16:creationId xmlns:a16="http://schemas.microsoft.com/office/drawing/2014/main" id="{08D2A45E-8D54-4B56-B7F2-0905EABECB11}"/>
              </a:ext>
            </a:extLst>
          </p:cNvPr>
          <p:cNvSpPr/>
          <p:nvPr/>
        </p:nvSpPr>
        <p:spPr>
          <a:xfrm>
            <a:off x="2423071" y="2756788"/>
            <a:ext cx="5387430" cy="469232"/>
          </a:xfrm>
          <a:prstGeom prst="round1Rect">
            <a:avLst>
              <a:gd name="adj" fmla="val 0"/>
            </a:avLst>
          </a:prstGeom>
          <a:solidFill>
            <a:srgbClr val="FF7C8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000" b="1" dirty="0">
                <a:solidFill>
                  <a:schemeClr val="bg1"/>
                </a:solidFill>
                <a:latin typeface="Gill Sans"/>
                <a:ea typeface="Gill Sans"/>
                <a:cs typeface="Gill Sans"/>
                <a:sym typeface="Gill Sans"/>
              </a:rPr>
              <a:t>Desarrollo Integral de las y los Estudiantes </a:t>
            </a:r>
            <a:endParaRPr sz="2000" b="1" dirty="0">
              <a:solidFill>
                <a:schemeClr val="bg1"/>
              </a:solidFill>
              <a:latin typeface="Gill Sans"/>
              <a:ea typeface="Gill Sans"/>
              <a:cs typeface="Gill Sans"/>
              <a:sym typeface="Gill Sans"/>
            </a:endParaRPr>
          </a:p>
        </p:txBody>
      </p:sp>
      <p:sp>
        <p:nvSpPr>
          <p:cNvPr id="12" name="Google Shape;138;p18">
            <a:extLst>
              <a:ext uri="{FF2B5EF4-FFF2-40B4-BE49-F238E27FC236}">
                <a16:creationId xmlns:a16="http://schemas.microsoft.com/office/drawing/2014/main" id="{B204EBDB-BDEB-4FD5-A77A-28493DCC8434}"/>
              </a:ext>
            </a:extLst>
          </p:cNvPr>
          <p:cNvSpPr/>
          <p:nvPr/>
        </p:nvSpPr>
        <p:spPr>
          <a:xfrm>
            <a:off x="1879599" y="3366384"/>
            <a:ext cx="6299201" cy="614791"/>
          </a:xfrm>
          <a:prstGeom prst="round1Rect">
            <a:avLst>
              <a:gd name="adj" fmla="val 0"/>
            </a:avLst>
          </a:prstGeom>
          <a:solidFill>
            <a:srgbClr val="F3717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000" b="1" dirty="0">
                <a:solidFill>
                  <a:schemeClr val="bg1"/>
                </a:solidFill>
                <a:latin typeface="Gill Sans"/>
                <a:ea typeface="Gill Sans"/>
                <a:cs typeface="Gill Sans"/>
                <a:sym typeface="Gill Sans"/>
              </a:rPr>
              <a:t>Acceso de las y los Estudiantes al SEP hasta la culminación de su trayectoria educativa</a:t>
            </a:r>
            <a:endParaRPr sz="2000" b="1" dirty="0">
              <a:solidFill>
                <a:schemeClr val="bg1"/>
              </a:solidFill>
              <a:latin typeface="Gill Sans"/>
              <a:ea typeface="Gill Sans"/>
              <a:cs typeface="Gill Sans"/>
              <a:sym typeface="Gill Sans"/>
            </a:endParaRPr>
          </a:p>
        </p:txBody>
      </p:sp>
      <p:sp>
        <p:nvSpPr>
          <p:cNvPr id="13" name="Google Shape;138;p18">
            <a:extLst>
              <a:ext uri="{FF2B5EF4-FFF2-40B4-BE49-F238E27FC236}">
                <a16:creationId xmlns:a16="http://schemas.microsoft.com/office/drawing/2014/main" id="{EFAD81F3-5D6B-4A6C-948B-974BB8E2CA9D}"/>
              </a:ext>
            </a:extLst>
          </p:cNvPr>
          <p:cNvSpPr/>
          <p:nvPr/>
        </p:nvSpPr>
        <p:spPr>
          <a:xfrm>
            <a:off x="1536699" y="4111498"/>
            <a:ext cx="7099301" cy="614790"/>
          </a:xfrm>
          <a:prstGeom prst="round1Rect">
            <a:avLst>
              <a:gd name="adj" fmla="val 0"/>
            </a:avLst>
          </a:prstGeom>
          <a:solidFill>
            <a:srgbClr val="FB4F5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000" b="1" dirty="0">
                <a:solidFill>
                  <a:schemeClr val="bg1"/>
                </a:solidFill>
                <a:latin typeface="Gill Sans"/>
                <a:ea typeface="Gill Sans"/>
                <a:cs typeface="Gill Sans"/>
                <a:sym typeface="Gill Sans"/>
              </a:rPr>
              <a:t>Gestión de las condiciones operativas orientada al sostenimiento del servicio educativo ofrecido por la IE</a:t>
            </a:r>
            <a:endParaRPr sz="2000" b="1" dirty="0">
              <a:solidFill>
                <a:schemeClr val="bg1"/>
              </a:solidFill>
              <a:latin typeface="Gill Sans"/>
              <a:ea typeface="Gill Sans"/>
              <a:cs typeface="Gill Sans"/>
              <a:sym typeface="Gill Sans"/>
            </a:endParaRPr>
          </a:p>
        </p:txBody>
      </p:sp>
      <p:sp>
        <p:nvSpPr>
          <p:cNvPr id="19" name="Google Shape;138;p18">
            <a:extLst>
              <a:ext uri="{FF2B5EF4-FFF2-40B4-BE49-F238E27FC236}">
                <a16:creationId xmlns:a16="http://schemas.microsoft.com/office/drawing/2014/main" id="{57D329A4-A33D-4F23-96F8-4E18E811FEFC}"/>
              </a:ext>
            </a:extLst>
          </p:cNvPr>
          <p:cNvSpPr/>
          <p:nvPr/>
        </p:nvSpPr>
        <p:spPr>
          <a:xfrm>
            <a:off x="1263649" y="4856611"/>
            <a:ext cx="7531100" cy="614790"/>
          </a:xfrm>
          <a:prstGeom prst="round1Rect">
            <a:avLst>
              <a:gd name="adj" fmla="val 0"/>
            </a:avLst>
          </a:prstGeom>
          <a:solidFill>
            <a:srgbClr val="FA0A1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000" b="1" dirty="0">
                <a:solidFill>
                  <a:schemeClr val="bg1"/>
                </a:solidFill>
                <a:latin typeface="Gill Sans"/>
                <a:ea typeface="Gill Sans"/>
                <a:cs typeface="Gill Sans"/>
                <a:sym typeface="Gill Sans"/>
              </a:rPr>
              <a:t>Gestión de la práctica pedagógica orientada al logro de aprendizajes previstos en el perfil de egreso del CNEB</a:t>
            </a:r>
            <a:endParaRPr sz="2000" b="1" dirty="0">
              <a:solidFill>
                <a:schemeClr val="bg1"/>
              </a:solidFill>
              <a:latin typeface="Gill Sans"/>
              <a:ea typeface="Gill Sans"/>
              <a:cs typeface="Gill Sans"/>
              <a:sym typeface="Gill Sans"/>
            </a:endParaRPr>
          </a:p>
        </p:txBody>
      </p:sp>
      <p:sp>
        <p:nvSpPr>
          <p:cNvPr id="20" name="Google Shape;138;p18">
            <a:extLst>
              <a:ext uri="{FF2B5EF4-FFF2-40B4-BE49-F238E27FC236}">
                <a16:creationId xmlns:a16="http://schemas.microsoft.com/office/drawing/2014/main" id="{CE817D82-89DF-4D25-BA6A-284A6FF54825}"/>
              </a:ext>
            </a:extLst>
          </p:cNvPr>
          <p:cNvSpPr/>
          <p:nvPr/>
        </p:nvSpPr>
        <p:spPr>
          <a:xfrm>
            <a:off x="546101" y="5682055"/>
            <a:ext cx="9740900" cy="710546"/>
          </a:xfrm>
          <a:prstGeom prst="round1Rect">
            <a:avLst>
              <a:gd name="adj" fmla="val 0"/>
            </a:avLst>
          </a:prstGeom>
          <a:solidFill>
            <a:srgbClr val="BF041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ES" sz="2400" b="1" dirty="0">
                <a:solidFill>
                  <a:schemeClr val="bg1"/>
                </a:solidFill>
                <a:latin typeface="Gill Sans"/>
                <a:ea typeface="Gill Sans"/>
                <a:cs typeface="Gill Sans"/>
                <a:sym typeface="Gill Sans"/>
              </a:rPr>
              <a:t>Gestión del bienestar escolar que promueve el desarrollo integral de las y los estudiantes</a:t>
            </a:r>
            <a:endParaRPr sz="2400" b="1" dirty="0">
              <a:solidFill>
                <a:schemeClr val="bg1"/>
              </a:solidFill>
              <a:latin typeface="Gill Sans"/>
              <a:ea typeface="Gill Sans"/>
              <a:cs typeface="Gill Sans"/>
              <a:sym typeface="Gill Sans"/>
            </a:endParaRPr>
          </a:p>
        </p:txBody>
      </p:sp>
      <p:sp>
        <p:nvSpPr>
          <p:cNvPr id="11" name="Rectángulo 10">
            <a:extLst>
              <a:ext uri="{FF2B5EF4-FFF2-40B4-BE49-F238E27FC236}">
                <a16:creationId xmlns:a16="http://schemas.microsoft.com/office/drawing/2014/main" id="{E13C3743-49A0-4AA0-99BF-0102B8CE12E0}"/>
              </a:ext>
            </a:extLst>
          </p:cNvPr>
          <p:cNvSpPr/>
          <p:nvPr/>
        </p:nvSpPr>
        <p:spPr>
          <a:xfrm>
            <a:off x="355600" y="5559556"/>
            <a:ext cx="10198100" cy="955544"/>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4" name="Picture 2" descr="10 consejos para continuar la docencia mientras #laUMUsequedaencasa -  Universidad de Murcia">
            <a:extLst>
              <a:ext uri="{FF2B5EF4-FFF2-40B4-BE49-F238E27FC236}">
                <a16:creationId xmlns:a16="http://schemas.microsoft.com/office/drawing/2014/main" id="{B7A07BA1-9B65-489B-A890-57EFD97E1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2300196"/>
            <a:ext cx="3187700" cy="313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72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7" grpId="0" animBg="1"/>
      <p:bldP spid="12" grpId="0" animBg="1"/>
      <p:bldP spid="13" grpId="0" animBg="1"/>
      <p:bldP spid="19" grpId="0" animBg="1"/>
      <p:bldP spid="2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0"/>
          <p:cNvPicPr preferRelativeResize="0"/>
          <p:nvPr/>
        </p:nvPicPr>
        <p:blipFill rotWithShape="1">
          <a:blip r:embed="rId3">
            <a:alphaModFix/>
          </a:blip>
          <a:srcRect/>
          <a:stretch/>
        </p:blipFill>
        <p:spPr>
          <a:xfrm>
            <a:off x="1" y="0"/>
            <a:ext cx="12191999" cy="6861858"/>
          </a:xfrm>
          <a:prstGeom prst="rect">
            <a:avLst/>
          </a:prstGeom>
          <a:noFill/>
          <a:ln>
            <a:noFill/>
          </a:ln>
        </p:spPr>
      </p:pic>
      <p:sp>
        <p:nvSpPr>
          <p:cNvPr id="155" name="Google Shape;155;p20"/>
          <p:cNvSpPr txBox="1"/>
          <p:nvPr/>
        </p:nvSpPr>
        <p:spPr>
          <a:xfrm>
            <a:off x="230659" y="192782"/>
            <a:ext cx="973440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dirty="0">
                <a:solidFill>
                  <a:srgbClr val="4A4A4A"/>
                </a:solidFill>
                <a:latin typeface="Rockwell"/>
                <a:ea typeface="Rockwell"/>
                <a:cs typeface="Rockwell"/>
                <a:sym typeface="Rockwell"/>
              </a:rPr>
              <a:t>Organización de la institución educativa</a:t>
            </a:r>
            <a:endParaRPr dirty="0"/>
          </a:p>
        </p:txBody>
      </p:sp>
      <p:pic>
        <p:nvPicPr>
          <p:cNvPr id="156" name="Google Shape;156;p20"/>
          <p:cNvPicPr preferRelativeResize="0"/>
          <p:nvPr/>
        </p:nvPicPr>
        <p:blipFill rotWithShape="1">
          <a:blip r:embed="rId4">
            <a:alphaModFix/>
          </a:blip>
          <a:srcRect/>
          <a:stretch/>
        </p:blipFill>
        <p:spPr>
          <a:xfrm>
            <a:off x="9965061" y="151958"/>
            <a:ext cx="1949621" cy="424692"/>
          </a:xfrm>
          <a:prstGeom prst="rect">
            <a:avLst/>
          </a:prstGeom>
          <a:noFill/>
          <a:ln>
            <a:noFill/>
          </a:ln>
        </p:spPr>
      </p:pic>
      <p:sp>
        <p:nvSpPr>
          <p:cNvPr id="157" name="Google Shape;157;p20"/>
          <p:cNvSpPr txBox="1"/>
          <p:nvPr/>
        </p:nvSpPr>
        <p:spPr>
          <a:xfrm>
            <a:off x="460171" y="894955"/>
            <a:ext cx="11239250" cy="1477328"/>
          </a:xfrm>
          <a:prstGeom prst="rect">
            <a:avLst/>
          </a:prstGeom>
          <a:noFill/>
          <a:ln>
            <a:noFill/>
          </a:ln>
        </p:spPr>
        <p:txBody>
          <a:bodyPr spcFirstLastPara="1" wrap="square" lIns="91425" tIns="45700" rIns="91425" bIns="45700" anchor="t" anchorCtr="0">
            <a:spAutoFit/>
          </a:bodyPr>
          <a:lstStyle/>
          <a:p>
            <a:pPr marL="285750" marR="0" lvl="0" indent="-171450" algn="just" rtl="0">
              <a:spcBef>
                <a:spcPts val="0"/>
              </a:spcBef>
              <a:spcAft>
                <a:spcPts val="0"/>
              </a:spcAft>
              <a:buClr>
                <a:schemeClr val="dk1"/>
              </a:buClr>
              <a:buSzPts val="1800"/>
              <a:buFont typeface="Arial"/>
              <a:buNone/>
            </a:pPr>
            <a:endParaRPr sz="1800" dirty="0">
              <a:solidFill>
                <a:schemeClr val="dk1"/>
              </a:solidFill>
              <a:latin typeface="Gill Sans"/>
              <a:ea typeface="Gill Sans"/>
              <a:cs typeface="Gill Sans"/>
              <a:sym typeface="Gill Sans"/>
            </a:endParaRPr>
          </a:p>
          <a:p>
            <a:pPr marL="285750" marR="0" lvl="0" indent="-171450" algn="just" rtl="0">
              <a:spcBef>
                <a:spcPts val="0"/>
              </a:spcBef>
              <a:spcAft>
                <a:spcPts val="0"/>
              </a:spcAft>
              <a:buClr>
                <a:schemeClr val="dk1"/>
              </a:buClr>
              <a:buSzPts val="1800"/>
              <a:buFont typeface="Arial"/>
              <a:buNone/>
            </a:pPr>
            <a:endParaRPr sz="1800" dirty="0">
              <a:solidFill>
                <a:schemeClr val="dk1"/>
              </a:solidFill>
              <a:latin typeface="Gill Sans"/>
              <a:ea typeface="Gill Sans"/>
              <a:cs typeface="Gill Sans"/>
              <a:sym typeface="Gill Sans"/>
            </a:endParaRPr>
          </a:p>
          <a:p>
            <a:pPr marL="285750" marR="0" lvl="0" indent="-171450" algn="just" rtl="0">
              <a:spcBef>
                <a:spcPts val="0"/>
              </a:spcBef>
              <a:spcAft>
                <a:spcPts val="0"/>
              </a:spcAft>
              <a:buClr>
                <a:schemeClr val="dk1"/>
              </a:buClr>
              <a:buSzPts val="1800"/>
              <a:buFont typeface="Arial"/>
              <a:buNone/>
            </a:pPr>
            <a:endParaRPr sz="1800" dirty="0">
              <a:solidFill>
                <a:schemeClr val="dk1"/>
              </a:solidFill>
              <a:latin typeface="Gill Sans"/>
              <a:ea typeface="Gill Sans"/>
              <a:cs typeface="Gill Sans"/>
              <a:sym typeface="Gill Sans"/>
            </a:endParaRPr>
          </a:p>
          <a:p>
            <a:pPr marL="285750" marR="0" lvl="0" indent="-171450" algn="just" rtl="0">
              <a:spcBef>
                <a:spcPts val="0"/>
              </a:spcBef>
              <a:spcAft>
                <a:spcPts val="0"/>
              </a:spcAft>
              <a:buClr>
                <a:schemeClr val="dk1"/>
              </a:buClr>
              <a:buSzPts val="1800"/>
              <a:buFont typeface="Arial"/>
              <a:buNone/>
            </a:pPr>
            <a:endParaRPr sz="1800" dirty="0">
              <a:solidFill>
                <a:schemeClr val="dk1"/>
              </a:solidFill>
              <a:latin typeface="Gill Sans"/>
              <a:ea typeface="Gill Sans"/>
              <a:cs typeface="Gill Sans"/>
              <a:sym typeface="Gill Sans"/>
            </a:endParaRPr>
          </a:p>
          <a:p>
            <a:pPr marL="285750" marR="0" lvl="0" indent="-171450" algn="just" rtl="0">
              <a:spcBef>
                <a:spcPts val="0"/>
              </a:spcBef>
              <a:spcAft>
                <a:spcPts val="0"/>
              </a:spcAft>
              <a:buClr>
                <a:schemeClr val="dk1"/>
              </a:buClr>
              <a:buSzPts val="1800"/>
              <a:buFont typeface="Arial"/>
              <a:buNone/>
            </a:pPr>
            <a:endParaRPr sz="1800" dirty="0">
              <a:solidFill>
                <a:schemeClr val="dk1"/>
              </a:solidFill>
              <a:latin typeface="Gill Sans"/>
              <a:ea typeface="Gill Sans"/>
              <a:cs typeface="Gill Sans"/>
              <a:sym typeface="Gill Sans"/>
            </a:endParaRPr>
          </a:p>
        </p:txBody>
      </p:sp>
      <p:pic>
        <p:nvPicPr>
          <p:cNvPr id="158" name="Google Shape;158;p20"/>
          <p:cNvPicPr preferRelativeResize="0"/>
          <p:nvPr/>
        </p:nvPicPr>
        <p:blipFill rotWithShape="1">
          <a:blip r:embed="rId5">
            <a:alphaModFix/>
          </a:blip>
          <a:srcRect/>
          <a:stretch/>
        </p:blipFill>
        <p:spPr>
          <a:xfrm>
            <a:off x="388490" y="1314450"/>
            <a:ext cx="11382612" cy="4535260"/>
          </a:xfrm>
          <a:prstGeom prst="rect">
            <a:avLst/>
          </a:prstGeom>
          <a:noFill/>
          <a:ln>
            <a:noFill/>
          </a:ln>
        </p:spPr>
      </p:pic>
      <p:sp>
        <p:nvSpPr>
          <p:cNvPr id="7" name="Google Shape;138;p18">
            <a:extLst>
              <a:ext uri="{FF2B5EF4-FFF2-40B4-BE49-F238E27FC236}">
                <a16:creationId xmlns:a16="http://schemas.microsoft.com/office/drawing/2014/main" id="{DD55E8B8-FE60-457B-9873-5A80572B1327}"/>
              </a:ext>
            </a:extLst>
          </p:cNvPr>
          <p:cNvSpPr/>
          <p:nvPr/>
        </p:nvSpPr>
        <p:spPr>
          <a:xfrm>
            <a:off x="7905751" y="3676650"/>
            <a:ext cx="3793670" cy="2173060"/>
          </a:xfrm>
          <a:prstGeom prst="round1Rect">
            <a:avLst>
              <a:gd name="adj" fmla="val 0"/>
            </a:avLst>
          </a:prstGeom>
          <a:noFill/>
          <a:ln w="38100">
            <a:solidFill>
              <a:srgbClr val="C00000"/>
            </a:solidFill>
            <a:prstDash val="dash"/>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bg1"/>
              </a:solidFill>
              <a:latin typeface="Gill Sans"/>
              <a:ea typeface="Gill Sans"/>
              <a:cs typeface="Gill Sans"/>
              <a:sym typeface="Gill Sans"/>
            </a:endParaRPr>
          </a:p>
        </p:txBody>
      </p:sp>
    </p:spTree>
    <p:extLst>
      <p:ext uri="{BB962C8B-B14F-4D97-AF65-F5344CB8AC3E}">
        <p14:creationId xmlns:p14="http://schemas.microsoft.com/office/powerpoint/2010/main" val="144425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6" name="Imagen 5">
            <a:extLst>
              <a:ext uri="{FF2B5EF4-FFF2-40B4-BE49-F238E27FC236}">
                <a16:creationId xmlns:a16="http://schemas.microsoft.com/office/drawing/2014/main" id="{8C23BE77-4FE9-418F-AA1A-4218936EBFC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9333" l="10000" r="98364">
                        <a14:foregroundMark x1="77818" y1="73733" x2="91000" y2="55467"/>
                        <a14:foregroundMark x1="75364" y1="60000" x2="75364" y2="60000"/>
                        <a14:foregroundMark x1="81273" y1="61733" x2="82818" y2="34667"/>
                        <a14:foregroundMark x1="82818" y1="34667" x2="83727" y2="33733"/>
                        <a14:foregroundMark x1="67091" y1="9067" x2="84182" y2="533"/>
                        <a14:foregroundMark x1="84182" y1="533" x2="95455" y2="133"/>
                        <a14:foregroundMark x1="95455" y1="2533" x2="98364" y2="43200"/>
                        <a14:foregroundMark x1="80273" y1="97600" x2="97182" y2="93467"/>
                        <a14:foregroundMark x1="97182" y1="93467" x2="97364" y2="93200"/>
                        <a14:foregroundMark x1="97364" y1="98533" x2="78364" y2="99333"/>
                        <a14:foregroundMark x1="67091" y1="11067" x2="67545" y2="4000"/>
                        <a14:foregroundMark x1="67545" y1="4000" x2="67545" y2="4000"/>
                      </a14:backgroundRemoval>
                    </a14:imgEffect>
                  </a14:imgLayer>
                </a14:imgProps>
              </a:ext>
            </a:extLst>
          </a:blip>
          <a:stretch>
            <a:fillRect/>
          </a:stretch>
        </p:blipFill>
        <p:spPr>
          <a:xfrm rot="10800000" flipH="1">
            <a:off x="764498" y="0"/>
            <a:ext cx="11427503" cy="6858000"/>
          </a:xfrm>
          <a:prstGeom prst="rect">
            <a:avLst/>
          </a:prstGeom>
        </p:spPr>
      </p:pic>
      <p:sp>
        <p:nvSpPr>
          <p:cNvPr id="122" name="Google Shape;122;p17"/>
          <p:cNvSpPr txBox="1"/>
          <p:nvPr/>
        </p:nvSpPr>
        <p:spPr>
          <a:xfrm>
            <a:off x="300344" y="77750"/>
            <a:ext cx="7357756" cy="5016718"/>
          </a:xfrm>
          <a:prstGeom prst="rect">
            <a:avLst/>
          </a:prstGeom>
          <a:solidFill>
            <a:schemeClr val="accent3">
              <a:lumMod val="50000"/>
            </a:schemeClr>
          </a:solidFill>
          <a:ln w="57150">
            <a:solidFill>
              <a:schemeClr val="tx1">
                <a:lumMod val="75000"/>
                <a:lumOff val="25000"/>
              </a:schemeClr>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8000" dirty="0">
                <a:solidFill>
                  <a:schemeClr val="bg1"/>
                </a:solidFill>
                <a:latin typeface="Rockwell"/>
                <a:ea typeface="Rockwell"/>
                <a:cs typeface="Rockwell"/>
                <a:sym typeface="Rockwell"/>
              </a:rPr>
              <a:t>COMITÉ DE GESTIÓN DEL BIENESTAR</a:t>
            </a:r>
          </a:p>
          <a:p>
            <a:pPr marL="0" marR="0" lvl="0" indent="0" algn="ctr" rtl="0">
              <a:spcBef>
                <a:spcPts val="0"/>
              </a:spcBef>
              <a:spcAft>
                <a:spcPts val="0"/>
              </a:spcAft>
              <a:buNone/>
            </a:pPr>
            <a:endParaRPr lang="es-ES" sz="4000" dirty="0">
              <a:solidFill>
                <a:schemeClr val="bg1"/>
              </a:solidFill>
              <a:latin typeface="Rockwell"/>
              <a:ea typeface="Rockwell"/>
              <a:cs typeface="Rockwell"/>
              <a:sym typeface="Rockwell"/>
            </a:endParaRPr>
          </a:p>
          <a:p>
            <a:pPr marL="0" marR="0" lvl="0" indent="0" algn="ctr" rtl="0">
              <a:spcBef>
                <a:spcPts val="0"/>
              </a:spcBef>
              <a:spcAft>
                <a:spcPts val="0"/>
              </a:spcAft>
              <a:buNone/>
            </a:pPr>
            <a:r>
              <a:rPr lang="es-ES" sz="4000" dirty="0">
                <a:solidFill>
                  <a:schemeClr val="bg1"/>
                </a:solidFill>
                <a:latin typeface="Rockwell"/>
                <a:ea typeface="Rockwell"/>
                <a:cs typeface="Rockwell"/>
                <a:sym typeface="Rockwell"/>
              </a:rPr>
              <a:t> </a:t>
            </a:r>
            <a:endParaRPr sz="4000" dirty="0">
              <a:solidFill>
                <a:schemeClr val="bg1"/>
              </a:solidFill>
              <a:latin typeface="Rockwell"/>
              <a:ea typeface="Rockwell"/>
              <a:cs typeface="Rockwell"/>
              <a:sym typeface="Rockwell"/>
            </a:endParaRPr>
          </a:p>
        </p:txBody>
      </p:sp>
      <p:pic>
        <p:nvPicPr>
          <p:cNvPr id="2" name="Imagen 1">
            <a:extLst>
              <a:ext uri="{FF2B5EF4-FFF2-40B4-BE49-F238E27FC236}">
                <a16:creationId xmlns:a16="http://schemas.microsoft.com/office/drawing/2014/main" id="{94AA0C1A-51DC-4FB6-81D4-4F4F10988E5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7750" l="10000" r="90000">
                        <a14:foregroundMark x1="54091" y1="93000" x2="59545" y2="92000"/>
                        <a14:foregroundMark x1="59545" y1="92000" x2="63939" y2="95500"/>
                        <a14:foregroundMark x1="63939" y1="95500" x2="73333" y2="96250"/>
                        <a14:foregroundMark x1="53333" y1="97750" x2="53333" y2="95250"/>
                        <a14:foregroundMark x1="59091" y1="54750" x2="65606" y2="85000"/>
                        <a14:backgroundMark x1="40606" y1="35000" x2="47121" y2="46250"/>
                        <a14:backgroundMark x1="47121" y1="46250" x2="51970" y2="46000"/>
                        <a14:backgroundMark x1="51970" y1="46000" x2="55152" y2="39250"/>
                        <a14:backgroundMark x1="55152" y1="39250" x2="57727" y2="23750"/>
                        <a14:backgroundMark x1="57727" y1="23750" x2="57576" y2="20750"/>
                        <a14:backgroundMark x1="37576" y1="56000" x2="46515" y2="63250"/>
                        <a14:backgroundMark x1="46515" y1="63250" x2="51515" y2="63250"/>
                        <a14:backgroundMark x1="51515" y1="63250" x2="50303" y2="72000"/>
                        <a14:backgroundMark x1="50303" y1="72000" x2="49545" y2="74000"/>
                        <a14:backgroundMark x1="76515" y1="18500" x2="76667" y2="28750"/>
                        <a14:backgroundMark x1="76667" y1="28750" x2="80606" y2="33500"/>
                        <a14:backgroundMark x1="80606" y1="33500" x2="81818" y2="42000"/>
                        <a14:backgroundMark x1="81818" y1="42000" x2="83788" y2="46250"/>
                        <a14:backgroundMark x1="83182" y1="47500" x2="84545" y2="73250"/>
                      </a14:backgroundRemoval>
                    </a14:imgEffect>
                  </a14:imgLayer>
                </a14:imgProps>
              </a:ext>
            </a:extLst>
          </a:blip>
          <a:srcRect l="31874" t="9936" r="16272"/>
          <a:stretch/>
        </p:blipFill>
        <p:spPr>
          <a:xfrm>
            <a:off x="5951094" y="0"/>
            <a:ext cx="6393305" cy="6858000"/>
          </a:xfrm>
          <a:prstGeom prst="rect">
            <a:avLst/>
          </a:prstGeom>
        </p:spPr>
      </p:pic>
      <p:sp>
        <p:nvSpPr>
          <p:cNvPr id="10" name="CuadroTexto 9">
            <a:extLst>
              <a:ext uri="{FF2B5EF4-FFF2-40B4-BE49-F238E27FC236}">
                <a16:creationId xmlns:a16="http://schemas.microsoft.com/office/drawing/2014/main" id="{CE85CA32-0F6C-48A4-8283-D28B205C8E16}"/>
              </a:ext>
            </a:extLst>
          </p:cNvPr>
          <p:cNvSpPr txBox="1"/>
          <p:nvPr/>
        </p:nvSpPr>
        <p:spPr>
          <a:xfrm>
            <a:off x="319394" y="4326389"/>
            <a:ext cx="7357756" cy="338554"/>
          </a:xfrm>
          <a:prstGeom prst="rect">
            <a:avLst/>
          </a:prstGeom>
          <a:noFill/>
        </p:spPr>
        <p:txBody>
          <a:bodyPr wrap="square">
            <a:spAutoFit/>
          </a:bodyPr>
          <a:lstStyle/>
          <a:p>
            <a:pPr algn="ctr"/>
            <a:r>
              <a:rPr lang="es-ES" sz="1600" b="1" dirty="0">
                <a:solidFill>
                  <a:schemeClr val="bg1"/>
                </a:solidFill>
                <a:latin typeface="Arial" panose="020B0604020202020204" pitchFamily="34" charset="0"/>
              </a:rPr>
              <a:t>GESTIÓN ESCOLAR COMPROMISO 5</a:t>
            </a:r>
            <a:endParaRPr lang="es-PE" sz="1600" dirty="0">
              <a:solidFill>
                <a:schemeClr val="bg1"/>
              </a:solidFill>
            </a:endParaRPr>
          </a:p>
        </p:txBody>
      </p:sp>
    </p:spTree>
    <p:extLst>
      <p:ext uri="{BB962C8B-B14F-4D97-AF65-F5344CB8AC3E}">
        <p14:creationId xmlns:p14="http://schemas.microsoft.com/office/powerpoint/2010/main" val="1458820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41;p35">
            <a:extLst>
              <a:ext uri="{FF2B5EF4-FFF2-40B4-BE49-F238E27FC236}">
                <a16:creationId xmlns:a16="http://schemas.microsoft.com/office/drawing/2014/main" id="{A3589346-046A-419D-8DA4-A1BC9D5C94B9}"/>
              </a:ext>
            </a:extLst>
          </p:cNvPr>
          <p:cNvSpPr txBox="1">
            <a:spLocks/>
          </p:cNvSpPr>
          <p:nvPr/>
        </p:nvSpPr>
        <p:spPr>
          <a:xfrm>
            <a:off x="1218893" y="288981"/>
            <a:ext cx="9837033" cy="644400"/>
          </a:xfrm>
          <a:prstGeom prst="rect">
            <a:avLst/>
          </a:prstGeom>
          <a:noFill/>
          <a:ln>
            <a:noFill/>
          </a:ln>
        </p:spPr>
        <p:txBody>
          <a:bodyPr spcFirstLastPara="1" wrap="square" lIns="0" tIns="91425" rIns="0"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Abhaya Libre ExtraBold"/>
              <a:buNone/>
              <a:defRPr sz="4200" b="0" i="0" u="none" strike="noStrike" cap="none">
                <a:solidFill>
                  <a:schemeClr val="dk1"/>
                </a:solidFill>
                <a:latin typeface="Abhaya Libre ExtraBold"/>
                <a:ea typeface="Abhaya Libre ExtraBold"/>
                <a:cs typeface="Abhaya Libre ExtraBold"/>
                <a:sym typeface="Abhaya Libre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s-MX" sz="3200" b="1" dirty="0">
                <a:solidFill>
                  <a:schemeClr val="tx1">
                    <a:lumMod val="85000"/>
                    <a:lumOff val="15000"/>
                  </a:schemeClr>
                </a:solidFill>
              </a:rPr>
              <a:t>Funciones del Comité de Gestión del Bienestar </a:t>
            </a:r>
            <a:r>
              <a:rPr lang="es-ES" sz="3200" b="1" dirty="0">
                <a:solidFill>
                  <a:schemeClr val="tx1">
                    <a:lumMod val="85000"/>
                    <a:lumOff val="15000"/>
                  </a:schemeClr>
                </a:solidFill>
                <a:latin typeface="Rockwell"/>
                <a:sym typeface="Rockwell"/>
              </a:rPr>
              <a:t>(CGB)</a:t>
            </a:r>
            <a:r>
              <a:rPr lang="es-MX" sz="3200" b="1" dirty="0">
                <a:solidFill>
                  <a:schemeClr val="tx1">
                    <a:lumMod val="85000"/>
                    <a:lumOff val="15000"/>
                  </a:schemeClr>
                </a:solidFill>
              </a:rPr>
              <a:t> </a:t>
            </a:r>
          </a:p>
        </p:txBody>
      </p:sp>
      <p:sp>
        <p:nvSpPr>
          <p:cNvPr id="4" name="Rectángulo redondeado 7">
            <a:extLst>
              <a:ext uri="{FF2B5EF4-FFF2-40B4-BE49-F238E27FC236}">
                <a16:creationId xmlns:a16="http://schemas.microsoft.com/office/drawing/2014/main" id="{19853232-45AE-4C11-AE37-4109DE6597AE}"/>
              </a:ext>
            </a:extLst>
          </p:cNvPr>
          <p:cNvSpPr/>
          <p:nvPr/>
        </p:nvSpPr>
        <p:spPr>
          <a:xfrm>
            <a:off x="1098768" y="1582664"/>
            <a:ext cx="7221600" cy="663990"/>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just">
              <a:lnSpc>
                <a:spcPct val="107000"/>
              </a:lnSpc>
            </a:pPr>
            <a:r>
              <a:rPr lang="es-MX" sz="1200" dirty="0">
                <a:latin typeface="Montserrat" panose="00000500000000000000" pitchFamily="2" charset="0"/>
              </a:rPr>
              <a:t>Participar en la elaboración, actualización, implementación y evaluación de los instrumentos de gestión de la institución educativa, contribuyendo a una gestión del bienestar escolar que promueva el desarrollo integral de las y los estudiantes</a:t>
            </a:r>
            <a:r>
              <a:rPr lang="es-MX" sz="1100" dirty="0">
                <a:latin typeface="Montserrat" panose="00000500000000000000" pitchFamily="2" charset="0"/>
              </a:rPr>
              <a:t>.</a:t>
            </a:r>
            <a:endParaRPr lang="es-PE" sz="1100" i="1" dirty="0">
              <a:solidFill>
                <a:srgbClr val="000000"/>
              </a:solidFill>
              <a:latin typeface="Montserrat" panose="00000500000000000000" pitchFamily="2" charset="0"/>
              <a:ea typeface="Andika" panose="020B0604020202020204" charset="0"/>
              <a:cs typeface="Andika" panose="020B0604020202020204" charset="0"/>
            </a:endParaRPr>
          </a:p>
        </p:txBody>
      </p:sp>
      <p:sp>
        <p:nvSpPr>
          <p:cNvPr id="5" name="Rectángulo redondeado 7">
            <a:extLst>
              <a:ext uri="{FF2B5EF4-FFF2-40B4-BE49-F238E27FC236}">
                <a16:creationId xmlns:a16="http://schemas.microsoft.com/office/drawing/2014/main" id="{E90209DE-5439-41CF-8679-270040A14F37}"/>
              </a:ext>
            </a:extLst>
          </p:cNvPr>
          <p:cNvSpPr/>
          <p:nvPr/>
        </p:nvSpPr>
        <p:spPr>
          <a:xfrm>
            <a:off x="701455" y="1582664"/>
            <a:ext cx="293509" cy="687723"/>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ctr">
              <a:lnSpc>
                <a:spcPct val="107000"/>
              </a:lnSpc>
            </a:pPr>
            <a:r>
              <a:rPr lang="es-MX" sz="2000" b="1" dirty="0">
                <a:latin typeface="Montserrat" panose="00000500000000000000" pitchFamily="2" charset="0"/>
              </a:rPr>
              <a:t>1</a:t>
            </a:r>
            <a:endParaRPr lang="es-PE" sz="2000" b="1" i="1" dirty="0">
              <a:solidFill>
                <a:srgbClr val="000000"/>
              </a:solidFill>
              <a:latin typeface="Montserrat" panose="00000500000000000000" pitchFamily="2" charset="0"/>
              <a:ea typeface="Andika" panose="020B0604020202020204" charset="0"/>
              <a:cs typeface="Andika" panose="020B0604020202020204" charset="0"/>
            </a:endParaRPr>
          </a:p>
        </p:txBody>
      </p:sp>
      <p:sp>
        <p:nvSpPr>
          <p:cNvPr id="6" name="Rectángulo redondeado 7">
            <a:extLst>
              <a:ext uri="{FF2B5EF4-FFF2-40B4-BE49-F238E27FC236}">
                <a16:creationId xmlns:a16="http://schemas.microsoft.com/office/drawing/2014/main" id="{738DBC84-09A9-4C55-A0B9-1C24CA852E7D}"/>
              </a:ext>
            </a:extLst>
          </p:cNvPr>
          <p:cNvSpPr/>
          <p:nvPr/>
        </p:nvSpPr>
        <p:spPr>
          <a:xfrm>
            <a:off x="1098768" y="2519369"/>
            <a:ext cx="7221600" cy="574845"/>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just">
              <a:lnSpc>
                <a:spcPct val="107000"/>
              </a:lnSpc>
            </a:pPr>
            <a:r>
              <a:rPr lang="es-MX" sz="1200" dirty="0">
                <a:latin typeface="Montserrat" panose="00000500000000000000" pitchFamily="2" charset="0"/>
              </a:rPr>
              <a:t>Elaborar, ejecutar y evaluar las acciones de Tutoría, Orientación Educativa y Convivencia Escolar, las cuales se integran a los Instrumentos de Gestión.</a:t>
            </a:r>
            <a:endParaRPr lang="es-PE" sz="1200" i="1" dirty="0">
              <a:solidFill>
                <a:srgbClr val="000000"/>
              </a:solidFill>
              <a:latin typeface="Montserrat" panose="00000500000000000000" pitchFamily="2" charset="0"/>
              <a:ea typeface="Andika" panose="020B0604020202020204" charset="0"/>
              <a:cs typeface="Andika" panose="020B0604020202020204" charset="0"/>
            </a:endParaRPr>
          </a:p>
        </p:txBody>
      </p:sp>
      <p:sp>
        <p:nvSpPr>
          <p:cNvPr id="7" name="Rectángulo redondeado 7">
            <a:extLst>
              <a:ext uri="{FF2B5EF4-FFF2-40B4-BE49-F238E27FC236}">
                <a16:creationId xmlns:a16="http://schemas.microsoft.com/office/drawing/2014/main" id="{BDEC23BD-37EC-43A2-9E44-628B893ECB19}"/>
              </a:ext>
            </a:extLst>
          </p:cNvPr>
          <p:cNvSpPr/>
          <p:nvPr/>
        </p:nvSpPr>
        <p:spPr>
          <a:xfrm>
            <a:off x="1098768" y="3374950"/>
            <a:ext cx="7221600" cy="905300"/>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just">
              <a:lnSpc>
                <a:spcPct val="107000"/>
              </a:lnSpc>
            </a:pPr>
            <a:r>
              <a:rPr lang="es-MX" sz="1200" dirty="0">
                <a:latin typeface="Montserrat" panose="00000500000000000000" pitchFamily="2" charset="0"/>
              </a:rPr>
              <a:t>Desarrollar actividades y promover el uso de materiales educativos de orientación a la comunidad educativa relacionados a la promoción del bienestar escolar, de la Tutoría, Orientación Educativa y Convivencia Escolar democrática e intercultural y de un clima escolar positivo e inclusivo, con enfoque de atención a la diversidad</a:t>
            </a:r>
            <a:r>
              <a:rPr lang="es-MX" sz="1050" dirty="0">
                <a:latin typeface="Montserrat" panose="00000500000000000000" pitchFamily="2" charset="0"/>
              </a:rPr>
              <a:t>.</a:t>
            </a:r>
            <a:endParaRPr lang="es-PE" sz="1050" i="1" dirty="0">
              <a:solidFill>
                <a:srgbClr val="000000"/>
              </a:solidFill>
              <a:latin typeface="Montserrat" panose="00000500000000000000" pitchFamily="2" charset="0"/>
              <a:ea typeface="Andika" panose="020B0604020202020204" charset="0"/>
              <a:cs typeface="Andika" panose="020B0604020202020204" charset="0"/>
            </a:endParaRPr>
          </a:p>
        </p:txBody>
      </p:sp>
      <p:sp>
        <p:nvSpPr>
          <p:cNvPr id="8" name="Rectángulo redondeado 7">
            <a:extLst>
              <a:ext uri="{FF2B5EF4-FFF2-40B4-BE49-F238E27FC236}">
                <a16:creationId xmlns:a16="http://schemas.microsoft.com/office/drawing/2014/main" id="{FD55A0BA-7969-4832-A25A-41A98E2AADE0}"/>
              </a:ext>
            </a:extLst>
          </p:cNvPr>
          <p:cNvSpPr/>
          <p:nvPr/>
        </p:nvSpPr>
        <p:spPr>
          <a:xfrm>
            <a:off x="1098768" y="4552965"/>
            <a:ext cx="7221600" cy="905300"/>
          </a:xfrm>
          <a:prstGeom prst="rect">
            <a:avLst/>
          </a:prstGeom>
          <a:solidFill>
            <a:schemeClr val="accent5">
              <a:lumMod val="90000"/>
            </a:schemeClr>
          </a:solidFill>
          <a:ln/>
        </p:spPr>
        <p:style>
          <a:lnRef idx="0">
            <a:schemeClr val="accent4"/>
          </a:lnRef>
          <a:fillRef idx="3">
            <a:schemeClr val="accent4"/>
          </a:fillRef>
          <a:effectRef idx="3">
            <a:schemeClr val="accent4"/>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just">
              <a:lnSpc>
                <a:spcPct val="107000"/>
              </a:lnSpc>
            </a:pPr>
            <a:r>
              <a:rPr lang="es-MX" sz="1200" dirty="0">
                <a:latin typeface="Montserrat" panose="00000500000000000000" pitchFamily="2" charset="0"/>
              </a:rPr>
              <a:t>Contribuir en el desarrollo de acciones de prevención y atención oportuna de casos de violencia escolar y otras situaciones de vulneración de derechos considerando las orientaciones y protocolos de atención y seguimiento propuesto por el Sector, en coordinación con los actores de la comunidad educativa correspondientes</a:t>
            </a:r>
            <a:r>
              <a:rPr lang="es-MX" sz="1400" dirty="0">
                <a:latin typeface="Montserrat" panose="00000500000000000000" pitchFamily="2" charset="0"/>
              </a:rPr>
              <a:t>.</a:t>
            </a:r>
          </a:p>
        </p:txBody>
      </p:sp>
      <p:sp>
        <p:nvSpPr>
          <p:cNvPr id="9" name="Rectángulo redondeado 7">
            <a:extLst>
              <a:ext uri="{FF2B5EF4-FFF2-40B4-BE49-F238E27FC236}">
                <a16:creationId xmlns:a16="http://schemas.microsoft.com/office/drawing/2014/main" id="{16D6BA09-B5EB-493B-8503-6AD956FB7751}"/>
              </a:ext>
            </a:extLst>
          </p:cNvPr>
          <p:cNvSpPr/>
          <p:nvPr/>
        </p:nvSpPr>
        <p:spPr>
          <a:xfrm>
            <a:off x="697116" y="2540604"/>
            <a:ext cx="297848" cy="574845"/>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ctr">
              <a:lnSpc>
                <a:spcPct val="107000"/>
              </a:lnSpc>
            </a:pPr>
            <a:r>
              <a:rPr lang="es-MX" sz="2000" b="1" dirty="0">
                <a:latin typeface="Montserrat" panose="00000500000000000000" pitchFamily="2" charset="0"/>
              </a:rPr>
              <a:t>2</a:t>
            </a:r>
            <a:endParaRPr lang="es-PE" sz="2000" b="1" i="1" dirty="0">
              <a:solidFill>
                <a:srgbClr val="000000"/>
              </a:solidFill>
              <a:latin typeface="Montserrat" panose="00000500000000000000" pitchFamily="2" charset="0"/>
              <a:ea typeface="Andika" panose="020B0604020202020204" charset="0"/>
              <a:cs typeface="Andika" panose="020B0604020202020204" charset="0"/>
            </a:endParaRPr>
          </a:p>
        </p:txBody>
      </p:sp>
      <p:sp>
        <p:nvSpPr>
          <p:cNvPr id="10" name="Rectángulo redondeado 7">
            <a:extLst>
              <a:ext uri="{FF2B5EF4-FFF2-40B4-BE49-F238E27FC236}">
                <a16:creationId xmlns:a16="http://schemas.microsoft.com/office/drawing/2014/main" id="{80364C60-40FC-43A2-ABF4-1BB7D13A4797}"/>
              </a:ext>
            </a:extLst>
          </p:cNvPr>
          <p:cNvSpPr/>
          <p:nvPr/>
        </p:nvSpPr>
        <p:spPr>
          <a:xfrm>
            <a:off x="697116" y="3385666"/>
            <a:ext cx="297848" cy="894583"/>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ctr">
              <a:lnSpc>
                <a:spcPct val="107000"/>
              </a:lnSpc>
            </a:pPr>
            <a:r>
              <a:rPr lang="es-MX" sz="2000" b="1" dirty="0">
                <a:latin typeface="Montserrat" panose="00000500000000000000" pitchFamily="2" charset="0"/>
              </a:rPr>
              <a:t>3</a:t>
            </a:r>
            <a:endParaRPr lang="es-PE" sz="2000" b="1" i="1" dirty="0">
              <a:solidFill>
                <a:srgbClr val="000000"/>
              </a:solidFill>
              <a:latin typeface="Montserrat" panose="00000500000000000000" pitchFamily="2" charset="0"/>
              <a:ea typeface="Andika" panose="020B0604020202020204" charset="0"/>
              <a:cs typeface="Andika" panose="020B0604020202020204" charset="0"/>
            </a:endParaRPr>
          </a:p>
        </p:txBody>
      </p:sp>
      <p:sp>
        <p:nvSpPr>
          <p:cNvPr id="11" name="Rectángulo redondeado 7">
            <a:extLst>
              <a:ext uri="{FF2B5EF4-FFF2-40B4-BE49-F238E27FC236}">
                <a16:creationId xmlns:a16="http://schemas.microsoft.com/office/drawing/2014/main" id="{252B7A89-672D-4B25-BE8B-49F87CBF35E9}"/>
              </a:ext>
            </a:extLst>
          </p:cNvPr>
          <p:cNvSpPr/>
          <p:nvPr/>
        </p:nvSpPr>
        <p:spPr>
          <a:xfrm>
            <a:off x="697116" y="4550466"/>
            <a:ext cx="297848" cy="905300"/>
          </a:xfrm>
          <a:prstGeom prst="rect">
            <a:avLst/>
          </a:prstGeom>
          <a:solidFill>
            <a:schemeClr val="accent5">
              <a:lumMod val="90000"/>
            </a:schemeClr>
          </a:solidFill>
          <a:ln/>
        </p:spPr>
        <p:style>
          <a:lnRef idx="0">
            <a:schemeClr val="accent4"/>
          </a:lnRef>
          <a:fillRef idx="3">
            <a:schemeClr val="accent4"/>
          </a:fillRef>
          <a:effectRef idx="3">
            <a:schemeClr val="accent4"/>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ctr">
              <a:lnSpc>
                <a:spcPct val="107000"/>
              </a:lnSpc>
            </a:pPr>
            <a:r>
              <a:rPr lang="es-MX" sz="2000" b="1" dirty="0">
                <a:latin typeface="Montserrat" panose="00000500000000000000" pitchFamily="2" charset="0"/>
              </a:rPr>
              <a:t>4</a:t>
            </a:r>
            <a:endParaRPr lang="es-PE" sz="2000" b="1" i="1" dirty="0">
              <a:solidFill>
                <a:srgbClr val="000000"/>
              </a:solidFill>
              <a:latin typeface="Montserrat" panose="00000500000000000000" pitchFamily="2" charset="0"/>
              <a:ea typeface="Andika" panose="020B0604020202020204" charset="0"/>
              <a:cs typeface="Andika" panose="020B0604020202020204" charset="0"/>
            </a:endParaRPr>
          </a:p>
        </p:txBody>
      </p:sp>
      <p:pic>
        <p:nvPicPr>
          <p:cNvPr id="12" name="Imagen 11">
            <a:extLst>
              <a:ext uri="{FF2B5EF4-FFF2-40B4-BE49-F238E27FC236}">
                <a16:creationId xmlns:a16="http://schemas.microsoft.com/office/drawing/2014/main" id="{11CF4CBE-1D09-440C-807E-847F898888A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4562" t="1486" r="13304" b="6532"/>
          <a:stretch/>
        </p:blipFill>
        <p:spPr>
          <a:xfrm>
            <a:off x="9172136" y="1361460"/>
            <a:ext cx="2655156" cy="4135079"/>
          </a:xfrm>
          <a:prstGeom prst="rect">
            <a:avLst/>
          </a:prstGeom>
        </p:spPr>
      </p:pic>
    </p:spTree>
    <p:extLst>
      <p:ext uri="{BB962C8B-B14F-4D97-AF65-F5344CB8AC3E}">
        <p14:creationId xmlns:p14="http://schemas.microsoft.com/office/powerpoint/2010/main" val="414380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7">
            <a:extLst>
              <a:ext uri="{FF2B5EF4-FFF2-40B4-BE49-F238E27FC236}">
                <a16:creationId xmlns:a16="http://schemas.microsoft.com/office/drawing/2014/main" id="{19853232-45AE-4C11-AE37-4109DE6597AE}"/>
              </a:ext>
            </a:extLst>
          </p:cNvPr>
          <p:cNvSpPr/>
          <p:nvPr/>
        </p:nvSpPr>
        <p:spPr>
          <a:xfrm>
            <a:off x="1098767" y="4142015"/>
            <a:ext cx="7221600" cy="574845"/>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r>
              <a:rPr lang="es-ES" sz="1200" dirty="0">
                <a:solidFill>
                  <a:schemeClr val="tx1">
                    <a:lumMod val="85000"/>
                    <a:lumOff val="15000"/>
                  </a:schemeClr>
                </a:solidFill>
                <a:latin typeface="Montserrat" panose="00000500000000000000" pitchFamily="2" charset="0"/>
              </a:rPr>
              <a:t>Conformar brigadas para las atenciones oportunas ante situaciones que afecten su bienestar</a:t>
            </a:r>
            <a:r>
              <a:rPr lang="es-ES" sz="1100" dirty="0"/>
              <a:t>.</a:t>
            </a:r>
          </a:p>
        </p:txBody>
      </p:sp>
      <p:sp>
        <p:nvSpPr>
          <p:cNvPr id="5" name="Rectángulo redondeado 7">
            <a:extLst>
              <a:ext uri="{FF2B5EF4-FFF2-40B4-BE49-F238E27FC236}">
                <a16:creationId xmlns:a16="http://schemas.microsoft.com/office/drawing/2014/main" id="{E90209DE-5439-41CF-8679-270040A14F37}"/>
              </a:ext>
            </a:extLst>
          </p:cNvPr>
          <p:cNvSpPr/>
          <p:nvPr/>
        </p:nvSpPr>
        <p:spPr>
          <a:xfrm>
            <a:off x="685027" y="4142014"/>
            <a:ext cx="297848" cy="574845"/>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ctr">
              <a:lnSpc>
                <a:spcPct val="107000"/>
              </a:lnSpc>
            </a:pPr>
            <a:r>
              <a:rPr lang="es-MX" sz="2000" b="1" dirty="0">
                <a:latin typeface="Montserrat" panose="00000500000000000000" pitchFamily="2" charset="0"/>
              </a:rPr>
              <a:t>8</a:t>
            </a:r>
            <a:endParaRPr lang="es-PE" sz="2000" b="1" i="1" dirty="0">
              <a:solidFill>
                <a:srgbClr val="000000"/>
              </a:solidFill>
              <a:latin typeface="Montserrat" panose="00000500000000000000" pitchFamily="2" charset="0"/>
              <a:ea typeface="Andika" panose="020B0604020202020204" charset="0"/>
              <a:cs typeface="Andika" panose="020B0604020202020204" charset="0"/>
            </a:endParaRPr>
          </a:p>
        </p:txBody>
      </p:sp>
      <p:sp>
        <p:nvSpPr>
          <p:cNvPr id="7" name="Rectángulo redondeado 7">
            <a:extLst>
              <a:ext uri="{FF2B5EF4-FFF2-40B4-BE49-F238E27FC236}">
                <a16:creationId xmlns:a16="http://schemas.microsoft.com/office/drawing/2014/main" id="{BDEC23BD-37EC-43A2-9E44-628B893ECB19}"/>
              </a:ext>
            </a:extLst>
          </p:cNvPr>
          <p:cNvSpPr/>
          <p:nvPr/>
        </p:nvSpPr>
        <p:spPr>
          <a:xfrm>
            <a:off x="1098767" y="3292917"/>
            <a:ext cx="7552861" cy="704621"/>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just">
              <a:lnSpc>
                <a:spcPct val="107000"/>
              </a:lnSpc>
            </a:pPr>
            <a:r>
              <a:rPr lang="es-PE" sz="1200" dirty="0">
                <a:solidFill>
                  <a:schemeClr val="tx1">
                    <a:lumMod val="85000"/>
                    <a:lumOff val="15000"/>
                  </a:schemeClr>
                </a:solidFill>
                <a:latin typeface="Montserrat" panose="00000500000000000000" pitchFamily="2" charset="0"/>
              </a:rPr>
              <a:t>Promover el ejercicio de la disciplina, ciudadanía y la sana convivencia, basado en un enfoque de derechos y de interculturalidad, garantizando que no se apliquen castigos físicos o humillantes, ni actos discriminatorios</a:t>
            </a:r>
            <a:r>
              <a:rPr lang="es-ES" sz="1200" dirty="0">
                <a:solidFill>
                  <a:schemeClr val="tx1">
                    <a:lumMod val="85000"/>
                    <a:lumOff val="15000"/>
                  </a:schemeClr>
                </a:solidFill>
                <a:latin typeface="Montserrat" panose="00000500000000000000" pitchFamily="2" charset="0"/>
              </a:rPr>
              <a:t>.</a:t>
            </a:r>
            <a:endParaRPr lang="es-PE" sz="1200" dirty="0">
              <a:solidFill>
                <a:schemeClr val="tx1">
                  <a:lumMod val="85000"/>
                  <a:lumOff val="15000"/>
                </a:schemeClr>
              </a:solidFill>
              <a:latin typeface="Montserrat" panose="00000500000000000000" pitchFamily="2" charset="0"/>
            </a:endParaRPr>
          </a:p>
          <a:p>
            <a:pPr algn="just">
              <a:lnSpc>
                <a:spcPct val="107000"/>
              </a:lnSpc>
            </a:pPr>
            <a:endParaRPr lang="es-PE" sz="1050" i="1" dirty="0">
              <a:solidFill>
                <a:srgbClr val="000000"/>
              </a:solidFill>
              <a:latin typeface="Montserrat" panose="00000500000000000000" pitchFamily="2" charset="0"/>
              <a:ea typeface="Andika" panose="020B0604020202020204" charset="0"/>
              <a:cs typeface="Andika" panose="020B0604020202020204" charset="0"/>
            </a:endParaRPr>
          </a:p>
        </p:txBody>
      </p:sp>
      <p:sp>
        <p:nvSpPr>
          <p:cNvPr id="10" name="Rectángulo redondeado 7">
            <a:extLst>
              <a:ext uri="{FF2B5EF4-FFF2-40B4-BE49-F238E27FC236}">
                <a16:creationId xmlns:a16="http://schemas.microsoft.com/office/drawing/2014/main" id="{80364C60-40FC-43A2-ABF4-1BB7D13A4797}"/>
              </a:ext>
            </a:extLst>
          </p:cNvPr>
          <p:cNvSpPr/>
          <p:nvPr/>
        </p:nvSpPr>
        <p:spPr>
          <a:xfrm>
            <a:off x="685027" y="3279542"/>
            <a:ext cx="297848" cy="717994"/>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ctr">
              <a:lnSpc>
                <a:spcPct val="107000"/>
              </a:lnSpc>
            </a:pPr>
            <a:r>
              <a:rPr lang="es-MX" sz="2000" b="1" dirty="0">
                <a:latin typeface="Montserrat" panose="00000500000000000000" pitchFamily="2" charset="0"/>
              </a:rPr>
              <a:t>7</a:t>
            </a:r>
            <a:endParaRPr lang="es-PE" sz="2000" b="1" i="1" dirty="0">
              <a:solidFill>
                <a:srgbClr val="000000"/>
              </a:solidFill>
              <a:latin typeface="Montserrat" panose="00000500000000000000" pitchFamily="2" charset="0"/>
              <a:ea typeface="Andika" panose="020B0604020202020204" charset="0"/>
              <a:cs typeface="Andika" panose="020B0604020202020204" charset="0"/>
            </a:endParaRPr>
          </a:p>
        </p:txBody>
      </p:sp>
      <p:sp>
        <p:nvSpPr>
          <p:cNvPr id="12" name="Rectángulo redondeado 7">
            <a:extLst>
              <a:ext uri="{FF2B5EF4-FFF2-40B4-BE49-F238E27FC236}">
                <a16:creationId xmlns:a16="http://schemas.microsoft.com/office/drawing/2014/main" id="{45E663DA-BCDD-4807-A343-0DB6E1362D72}"/>
              </a:ext>
            </a:extLst>
          </p:cNvPr>
          <p:cNvSpPr/>
          <p:nvPr/>
        </p:nvSpPr>
        <p:spPr>
          <a:xfrm>
            <a:off x="1098767" y="4861337"/>
            <a:ext cx="7221600" cy="574845"/>
          </a:xfrm>
          <a:prstGeom prst="rect">
            <a:avLst/>
          </a:prstGeom>
          <a:solidFill>
            <a:schemeClr val="accent3">
              <a:lumMod val="20000"/>
              <a:lumOff val="80000"/>
            </a:schemeClr>
          </a:solidFill>
          <a:ln/>
        </p:spPr>
        <p:style>
          <a:lnRef idx="0">
            <a:schemeClr val="accent1"/>
          </a:lnRef>
          <a:fillRef idx="3">
            <a:schemeClr val="accent1"/>
          </a:fillRef>
          <a:effectRef idx="3">
            <a:schemeClr val="accent1"/>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just">
              <a:lnSpc>
                <a:spcPct val="107000"/>
              </a:lnSpc>
            </a:pPr>
            <a:endParaRPr lang="es-MX" sz="1050" i="1" dirty="0">
              <a:solidFill>
                <a:srgbClr val="000000"/>
              </a:solidFill>
              <a:latin typeface="Montserrat" panose="00000500000000000000" pitchFamily="2" charset="0"/>
              <a:ea typeface="Andika" panose="020B0604020202020204" charset="0"/>
              <a:cs typeface="Andika" panose="020B0604020202020204" charset="0"/>
            </a:endParaRPr>
          </a:p>
          <a:p>
            <a:r>
              <a:rPr lang="es-ES" sz="1200" dirty="0">
                <a:solidFill>
                  <a:schemeClr val="tx1">
                    <a:lumMod val="85000"/>
                    <a:lumOff val="15000"/>
                  </a:schemeClr>
                </a:solidFill>
                <a:latin typeface="Montserrat" panose="00000500000000000000" pitchFamily="2" charset="0"/>
              </a:rPr>
              <a:t>Promover el desarrollo de la gestión asociada al CGE 5.</a:t>
            </a:r>
            <a:endParaRPr lang="es-PE" sz="1200" dirty="0">
              <a:solidFill>
                <a:schemeClr val="tx1">
                  <a:lumMod val="85000"/>
                  <a:lumOff val="15000"/>
                </a:schemeClr>
              </a:solidFill>
              <a:latin typeface="Montserrat" panose="00000500000000000000" pitchFamily="2" charset="0"/>
            </a:endParaRPr>
          </a:p>
          <a:p>
            <a:pPr algn="just">
              <a:lnSpc>
                <a:spcPct val="107000"/>
              </a:lnSpc>
            </a:pPr>
            <a:endParaRPr lang="es-PE" sz="1100" i="1" dirty="0">
              <a:solidFill>
                <a:srgbClr val="000000"/>
              </a:solidFill>
              <a:latin typeface="Montserrat" panose="00000500000000000000" pitchFamily="2" charset="0"/>
              <a:ea typeface="Andika" panose="020B0604020202020204" charset="0"/>
              <a:cs typeface="Andika" panose="020B0604020202020204" charset="0"/>
            </a:endParaRPr>
          </a:p>
        </p:txBody>
      </p:sp>
      <p:sp>
        <p:nvSpPr>
          <p:cNvPr id="13" name="Rectángulo redondeado 7">
            <a:extLst>
              <a:ext uri="{FF2B5EF4-FFF2-40B4-BE49-F238E27FC236}">
                <a16:creationId xmlns:a16="http://schemas.microsoft.com/office/drawing/2014/main" id="{2422F28B-E1C5-4876-92AD-C082976F0A91}"/>
              </a:ext>
            </a:extLst>
          </p:cNvPr>
          <p:cNvSpPr/>
          <p:nvPr/>
        </p:nvSpPr>
        <p:spPr>
          <a:xfrm>
            <a:off x="697116" y="4861337"/>
            <a:ext cx="297848" cy="574845"/>
          </a:xfrm>
          <a:prstGeom prst="rect">
            <a:avLst/>
          </a:prstGeom>
          <a:solidFill>
            <a:schemeClr val="accent3">
              <a:lumMod val="20000"/>
              <a:lumOff val="80000"/>
            </a:schemeClr>
          </a:solidFill>
          <a:ln/>
        </p:spPr>
        <p:style>
          <a:lnRef idx="0">
            <a:schemeClr val="accent1"/>
          </a:lnRef>
          <a:fillRef idx="3">
            <a:schemeClr val="accent1"/>
          </a:fillRef>
          <a:effectRef idx="3">
            <a:schemeClr val="accent1"/>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ctr">
              <a:lnSpc>
                <a:spcPct val="107000"/>
              </a:lnSpc>
            </a:pPr>
            <a:r>
              <a:rPr lang="es-MX" sz="2000" b="1" dirty="0">
                <a:solidFill>
                  <a:schemeClr val="tx1">
                    <a:lumMod val="85000"/>
                    <a:lumOff val="15000"/>
                  </a:schemeClr>
                </a:solidFill>
                <a:latin typeface="Montserrat" panose="00000500000000000000" pitchFamily="2" charset="0"/>
              </a:rPr>
              <a:t>9</a:t>
            </a:r>
            <a:endParaRPr lang="es-PE" sz="2000" b="1" i="1" dirty="0">
              <a:solidFill>
                <a:schemeClr val="tx1">
                  <a:lumMod val="85000"/>
                  <a:lumOff val="15000"/>
                </a:schemeClr>
              </a:solidFill>
              <a:latin typeface="Montserrat" panose="00000500000000000000" pitchFamily="2" charset="0"/>
              <a:ea typeface="Andika" panose="020B0604020202020204" charset="0"/>
              <a:cs typeface="Andika" panose="020B0604020202020204" charset="0"/>
            </a:endParaRPr>
          </a:p>
        </p:txBody>
      </p:sp>
      <p:sp>
        <p:nvSpPr>
          <p:cNvPr id="15" name="Rectángulo redondeado 7">
            <a:extLst>
              <a:ext uri="{FF2B5EF4-FFF2-40B4-BE49-F238E27FC236}">
                <a16:creationId xmlns:a16="http://schemas.microsoft.com/office/drawing/2014/main" id="{7AC916C1-91F6-4958-9399-3489E6AF3322}"/>
              </a:ext>
            </a:extLst>
          </p:cNvPr>
          <p:cNvSpPr/>
          <p:nvPr/>
        </p:nvSpPr>
        <p:spPr>
          <a:xfrm>
            <a:off x="1098768" y="2304669"/>
            <a:ext cx="7552862" cy="851950"/>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just">
              <a:lnSpc>
                <a:spcPct val="107000"/>
              </a:lnSpc>
            </a:pPr>
            <a:r>
              <a:rPr lang="es-ES" sz="1200" b="1" dirty="0">
                <a:solidFill>
                  <a:schemeClr val="tx1">
                    <a:lumMod val="85000"/>
                    <a:lumOff val="15000"/>
                  </a:schemeClr>
                </a:solidFill>
                <a:latin typeface="Montserrat" panose="00000500000000000000" pitchFamily="2" charset="0"/>
              </a:rPr>
              <a:t>Articular acciones </a:t>
            </a:r>
            <a:r>
              <a:rPr lang="es-ES" sz="1200" dirty="0">
                <a:solidFill>
                  <a:schemeClr val="tx1">
                    <a:lumMod val="85000"/>
                    <a:lumOff val="15000"/>
                  </a:schemeClr>
                </a:solidFill>
                <a:latin typeface="Montserrat" panose="00000500000000000000" pitchFamily="2" charset="0"/>
              </a:rPr>
              <a:t>con instituciones públicas y privadas</a:t>
            </a:r>
            <a:r>
              <a:rPr lang="es-PE" sz="1200" dirty="0">
                <a:solidFill>
                  <a:schemeClr val="tx1">
                    <a:lumMod val="85000"/>
                    <a:lumOff val="15000"/>
                  </a:schemeClr>
                </a:solidFill>
                <a:latin typeface="Montserrat" panose="00000500000000000000" pitchFamily="2" charset="0"/>
              </a:rPr>
              <a:t>, autoridades comunales y locales, con el fin de consolidar una red de apoyo a la TOE y a la promoción de la convivencia escolar, </a:t>
            </a:r>
            <a:r>
              <a:rPr lang="es-PE" sz="1200" dirty="0" err="1">
                <a:solidFill>
                  <a:schemeClr val="tx1">
                    <a:lumMod val="85000"/>
                    <a:lumOff val="15000"/>
                  </a:schemeClr>
                </a:solidFill>
                <a:latin typeface="Montserrat" panose="00000500000000000000" pitchFamily="2" charset="0"/>
              </a:rPr>
              <a:t>asi</a:t>
            </a:r>
            <a:r>
              <a:rPr lang="es-PE" sz="1200" dirty="0">
                <a:solidFill>
                  <a:schemeClr val="tx1">
                    <a:lumMod val="85000"/>
                    <a:lumOff val="15000"/>
                  </a:schemeClr>
                </a:solidFill>
                <a:latin typeface="Montserrat" panose="00000500000000000000" pitchFamily="2" charset="0"/>
              </a:rPr>
              <a:t>́ como a las acciones de prevención y atención de la violencia, y casos críticos que afecten el bienestar de las y los estudiantes. </a:t>
            </a:r>
          </a:p>
        </p:txBody>
      </p:sp>
      <p:sp>
        <p:nvSpPr>
          <p:cNvPr id="16" name="Rectángulo redondeado 7">
            <a:extLst>
              <a:ext uri="{FF2B5EF4-FFF2-40B4-BE49-F238E27FC236}">
                <a16:creationId xmlns:a16="http://schemas.microsoft.com/office/drawing/2014/main" id="{253A7AD3-1D7E-45C1-AC9D-41D261CD88E8}"/>
              </a:ext>
            </a:extLst>
          </p:cNvPr>
          <p:cNvSpPr/>
          <p:nvPr/>
        </p:nvSpPr>
        <p:spPr>
          <a:xfrm>
            <a:off x="697116" y="2304669"/>
            <a:ext cx="278678" cy="851950"/>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ctr">
              <a:lnSpc>
                <a:spcPct val="107000"/>
              </a:lnSpc>
            </a:pPr>
            <a:r>
              <a:rPr lang="es-MX" sz="2000" b="1" dirty="0">
                <a:latin typeface="Montserrat" panose="00000500000000000000" pitchFamily="2" charset="0"/>
              </a:rPr>
              <a:t>6</a:t>
            </a:r>
            <a:endParaRPr lang="es-PE" sz="2000" b="1" i="1" dirty="0">
              <a:solidFill>
                <a:srgbClr val="000000"/>
              </a:solidFill>
              <a:latin typeface="Montserrat" panose="00000500000000000000" pitchFamily="2" charset="0"/>
              <a:ea typeface="Andika" panose="020B0604020202020204" charset="0"/>
              <a:cs typeface="Andika" panose="020B0604020202020204" charset="0"/>
            </a:endParaRPr>
          </a:p>
        </p:txBody>
      </p:sp>
      <p:sp>
        <p:nvSpPr>
          <p:cNvPr id="17" name="Rectángulo redondeado 7">
            <a:extLst>
              <a:ext uri="{FF2B5EF4-FFF2-40B4-BE49-F238E27FC236}">
                <a16:creationId xmlns:a16="http://schemas.microsoft.com/office/drawing/2014/main" id="{7382C3D5-63A1-4E44-BEF7-5474116F0763}"/>
              </a:ext>
            </a:extLst>
          </p:cNvPr>
          <p:cNvSpPr/>
          <p:nvPr/>
        </p:nvSpPr>
        <p:spPr>
          <a:xfrm>
            <a:off x="697116" y="1431650"/>
            <a:ext cx="278678" cy="736720"/>
          </a:xfrm>
          <a:prstGeom prst="rect">
            <a:avLst/>
          </a:prstGeom>
          <a:solidFill>
            <a:schemeClr val="accent3">
              <a:lumMod val="20000"/>
              <a:lumOff val="80000"/>
            </a:schemeClr>
          </a:solidFill>
          <a:ln/>
        </p:spPr>
        <p:style>
          <a:lnRef idx="0">
            <a:schemeClr val="accent1"/>
          </a:lnRef>
          <a:fillRef idx="3">
            <a:schemeClr val="accent1"/>
          </a:fillRef>
          <a:effectRef idx="3">
            <a:schemeClr val="accent1"/>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ctr">
              <a:lnSpc>
                <a:spcPct val="107000"/>
              </a:lnSpc>
            </a:pPr>
            <a:r>
              <a:rPr lang="es-MX" sz="2000" b="1" dirty="0">
                <a:solidFill>
                  <a:schemeClr val="tx1">
                    <a:lumMod val="85000"/>
                    <a:lumOff val="15000"/>
                  </a:schemeClr>
                </a:solidFill>
                <a:latin typeface="Montserrat" panose="00000500000000000000" pitchFamily="2" charset="0"/>
              </a:rPr>
              <a:t>5</a:t>
            </a:r>
            <a:endParaRPr lang="es-PE" sz="2000" b="1" i="1" dirty="0">
              <a:solidFill>
                <a:schemeClr val="tx1">
                  <a:lumMod val="85000"/>
                  <a:lumOff val="15000"/>
                </a:schemeClr>
              </a:solidFill>
              <a:latin typeface="Montserrat" panose="00000500000000000000" pitchFamily="2" charset="0"/>
              <a:ea typeface="Andika" panose="020B0604020202020204" charset="0"/>
              <a:cs typeface="Andika" panose="020B0604020202020204" charset="0"/>
            </a:endParaRPr>
          </a:p>
        </p:txBody>
      </p:sp>
      <p:sp>
        <p:nvSpPr>
          <p:cNvPr id="18" name="Rectángulo redondeado 7">
            <a:extLst>
              <a:ext uri="{FF2B5EF4-FFF2-40B4-BE49-F238E27FC236}">
                <a16:creationId xmlns:a16="http://schemas.microsoft.com/office/drawing/2014/main" id="{EAD7CEAE-7F79-4488-8C59-33B24A892E67}"/>
              </a:ext>
            </a:extLst>
          </p:cNvPr>
          <p:cNvSpPr/>
          <p:nvPr/>
        </p:nvSpPr>
        <p:spPr>
          <a:xfrm>
            <a:off x="1098767" y="1431650"/>
            <a:ext cx="7552863" cy="736720"/>
          </a:xfrm>
          <a:prstGeom prst="rect">
            <a:avLst/>
          </a:prstGeom>
          <a:solidFill>
            <a:schemeClr val="accent3">
              <a:lumMod val="20000"/>
              <a:lumOff val="80000"/>
            </a:schemeClr>
          </a:solidFill>
          <a:ln/>
        </p:spPr>
        <p:style>
          <a:lnRef idx="0">
            <a:schemeClr val="accent1"/>
          </a:lnRef>
          <a:fillRef idx="3">
            <a:schemeClr val="accent1"/>
          </a:fillRef>
          <a:effectRef idx="3">
            <a:schemeClr val="accent1"/>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just">
              <a:lnSpc>
                <a:spcPct val="107000"/>
              </a:lnSpc>
            </a:pPr>
            <a:endParaRPr lang="es-MX" sz="1200" i="1" dirty="0">
              <a:solidFill>
                <a:srgbClr val="000000"/>
              </a:solidFill>
              <a:latin typeface="Montserrat" panose="00000500000000000000" pitchFamily="2" charset="0"/>
              <a:ea typeface="Andika" panose="020B0604020202020204" charset="0"/>
              <a:cs typeface="Andika" panose="020B0604020202020204" charset="0"/>
            </a:endParaRPr>
          </a:p>
          <a:p>
            <a:pPr algn="just">
              <a:lnSpc>
                <a:spcPct val="107000"/>
              </a:lnSpc>
            </a:pPr>
            <a:r>
              <a:rPr lang="es-MX" sz="1200" dirty="0">
                <a:solidFill>
                  <a:srgbClr val="000000"/>
                </a:solidFill>
                <a:latin typeface="Montserrat" panose="00000500000000000000" pitchFamily="2" charset="0"/>
                <a:ea typeface="Andika" panose="020B0604020202020204" charset="0"/>
                <a:cs typeface="Andika" panose="020B0604020202020204" charset="0"/>
              </a:rPr>
              <a:t>Promover reuniones de trabajo colegiado y grupos de interaprendizaje para planificar, implementar y evaluar las acciones de Tutoría, Orientación Educativa y Convivencia Escolar con las y los tutores, docentes, auxiliares de educación y actores socioeducativos de la IE.</a:t>
            </a:r>
          </a:p>
          <a:p>
            <a:pPr algn="just">
              <a:lnSpc>
                <a:spcPct val="107000"/>
              </a:lnSpc>
            </a:pPr>
            <a:endParaRPr lang="es-PE" sz="1200" i="1" dirty="0">
              <a:solidFill>
                <a:srgbClr val="000000"/>
              </a:solidFill>
              <a:latin typeface="Montserrat" panose="00000500000000000000" pitchFamily="2" charset="0"/>
              <a:ea typeface="Andika" panose="020B0604020202020204" charset="0"/>
              <a:cs typeface="Andika" panose="020B0604020202020204" charset="0"/>
            </a:endParaRPr>
          </a:p>
        </p:txBody>
      </p:sp>
      <p:sp>
        <p:nvSpPr>
          <p:cNvPr id="19" name="Google Shape;1541;p35">
            <a:extLst>
              <a:ext uri="{FF2B5EF4-FFF2-40B4-BE49-F238E27FC236}">
                <a16:creationId xmlns:a16="http://schemas.microsoft.com/office/drawing/2014/main" id="{13754880-473B-4325-8821-D3BCE0D4B7AC}"/>
              </a:ext>
            </a:extLst>
          </p:cNvPr>
          <p:cNvSpPr txBox="1">
            <a:spLocks/>
          </p:cNvSpPr>
          <p:nvPr/>
        </p:nvSpPr>
        <p:spPr>
          <a:xfrm>
            <a:off x="1218893" y="288981"/>
            <a:ext cx="9837033" cy="644400"/>
          </a:xfrm>
          <a:prstGeom prst="rect">
            <a:avLst/>
          </a:prstGeom>
          <a:noFill/>
          <a:ln>
            <a:noFill/>
          </a:ln>
        </p:spPr>
        <p:txBody>
          <a:bodyPr spcFirstLastPara="1" wrap="square" lIns="0" tIns="91425" rIns="0"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Abhaya Libre ExtraBold"/>
              <a:buNone/>
              <a:defRPr sz="4200" b="0" i="0" u="none" strike="noStrike" cap="none">
                <a:solidFill>
                  <a:schemeClr val="dk1"/>
                </a:solidFill>
                <a:latin typeface="Abhaya Libre ExtraBold"/>
                <a:ea typeface="Abhaya Libre ExtraBold"/>
                <a:cs typeface="Abhaya Libre ExtraBold"/>
                <a:sym typeface="Abhaya Libre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s-MX" sz="3200" b="1" dirty="0">
                <a:solidFill>
                  <a:schemeClr val="tx1">
                    <a:lumMod val="85000"/>
                    <a:lumOff val="15000"/>
                  </a:schemeClr>
                </a:solidFill>
              </a:rPr>
              <a:t>Funciones del Comité de Gestión del Bienestar </a:t>
            </a:r>
            <a:r>
              <a:rPr lang="es-ES" sz="3200" b="1" dirty="0">
                <a:solidFill>
                  <a:schemeClr val="tx1">
                    <a:lumMod val="85000"/>
                    <a:lumOff val="15000"/>
                  </a:schemeClr>
                </a:solidFill>
                <a:latin typeface="Rockwell"/>
                <a:sym typeface="Rockwell"/>
              </a:rPr>
              <a:t>(CGB)</a:t>
            </a:r>
            <a:r>
              <a:rPr lang="es-MX" sz="3200" b="1" dirty="0">
                <a:solidFill>
                  <a:schemeClr val="tx1">
                    <a:lumMod val="85000"/>
                    <a:lumOff val="15000"/>
                  </a:schemeClr>
                </a:solidFill>
              </a:rPr>
              <a:t> </a:t>
            </a:r>
          </a:p>
        </p:txBody>
      </p:sp>
      <p:pic>
        <p:nvPicPr>
          <p:cNvPr id="20" name="Picture 2" descr="Imágenes de Profesor Alumno | Vectores, fotos de stock y PSD gratuitos">
            <a:extLst>
              <a:ext uri="{FF2B5EF4-FFF2-40B4-BE49-F238E27FC236}">
                <a16:creationId xmlns:a16="http://schemas.microsoft.com/office/drawing/2014/main" id="{B951F396-E4DE-4F4D-B5D0-7B8EDD1A0CE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04" b="94409" l="53355" r="94728"/>
                    </a14:imgEffect>
                  </a14:imgLayer>
                </a14:imgProps>
              </a:ext>
              <a:ext uri="{28A0092B-C50C-407E-A947-70E740481C1C}">
                <a14:useLocalDpi xmlns:a14="http://schemas.microsoft.com/office/drawing/2010/main" val="0"/>
              </a:ext>
            </a:extLst>
          </a:blip>
          <a:srcRect l="48259"/>
          <a:stretch/>
        </p:blipFill>
        <p:spPr bwMode="auto">
          <a:xfrm>
            <a:off x="8651628" y="933381"/>
            <a:ext cx="3332158" cy="526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2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P spid="12" grpId="0" animBg="1"/>
      <p:bldP spid="13" grpId="0" animBg="1"/>
      <p:bldP spid="15" grpId="0"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41;p35">
            <a:extLst>
              <a:ext uri="{FF2B5EF4-FFF2-40B4-BE49-F238E27FC236}">
                <a16:creationId xmlns:a16="http://schemas.microsoft.com/office/drawing/2014/main" id="{A3589346-046A-419D-8DA4-A1BC9D5C94B9}"/>
              </a:ext>
            </a:extLst>
          </p:cNvPr>
          <p:cNvSpPr txBox="1">
            <a:spLocks/>
          </p:cNvSpPr>
          <p:nvPr/>
        </p:nvSpPr>
        <p:spPr>
          <a:xfrm>
            <a:off x="1067650" y="-47687"/>
            <a:ext cx="9608922" cy="1352501"/>
          </a:xfrm>
          <a:prstGeom prst="rect">
            <a:avLst/>
          </a:prstGeom>
          <a:noFill/>
          <a:ln>
            <a:noFill/>
          </a:ln>
        </p:spPr>
        <p:txBody>
          <a:bodyPr spcFirstLastPara="1" wrap="square" lIns="0" tIns="91425" rIns="0"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Abhaya Libre ExtraBold"/>
              <a:buNone/>
              <a:defRPr sz="4200" b="0" i="0" u="none" strike="noStrike" cap="none">
                <a:solidFill>
                  <a:schemeClr val="dk1"/>
                </a:solidFill>
                <a:latin typeface="Abhaya Libre ExtraBold"/>
                <a:ea typeface="Abhaya Libre ExtraBold"/>
                <a:cs typeface="Abhaya Libre ExtraBold"/>
                <a:sym typeface="Abhaya Libre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s-PE" sz="3200" b="1" dirty="0">
                <a:solidFill>
                  <a:schemeClr val="accent6">
                    <a:lumMod val="75000"/>
                  </a:schemeClr>
                </a:solidFill>
              </a:rPr>
              <a:t>PRÁCTICAS ASOCIADAS DEL COMITÉ DE GESTIÓN DEL BIENESTAR A PARTIR DEL CG5</a:t>
            </a:r>
          </a:p>
        </p:txBody>
      </p:sp>
      <p:sp>
        <p:nvSpPr>
          <p:cNvPr id="4" name="Rectángulo redondeado 7">
            <a:extLst>
              <a:ext uri="{FF2B5EF4-FFF2-40B4-BE49-F238E27FC236}">
                <a16:creationId xmlns:a16="http://schemas.microsoft.com/office/drawing/2014/main" id="{9AA0EDF1-9D9C-494D-86C2-14493B7EA3C1}"/>
              </a:ext>
            </a:extLst>
          </p:cNvPr>
          <p:cNvSpPr/>
          <p:nvPr/>
        </p:nvSpPr>
        <p:spPr>
          <a:xfrm>
            <a:off x="465454" y="1249750"/>
            <a:ext cx="1794842" cy="585433"/>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ctr">
              <a:lnSpc>
                <a:spcPct val="107000"/>
              </a:lnSpc>
            </a:pPr>
            <a:r>
              <a:rPr lang="es-MX" sz="2000" b="1" dirty="0">
                <a:latin typeface="Montserrat" panose="00000500000000000000" pitchFamily="2" charset="0"/>
              </a:rPr>
              <a:t>Dimensión</a:t>
            </a:r>
            <a:endParaRPr lang="es-PE" sz="2000" b="1" i="1" dirty="0">
              <a:solidFill>
                <a:srgbClr val="000000"/>
              </a:solidFill>
              <a:latin typeface="Montserrat" panose="00000500000000000000" pitchFamily="2" charset="0"/>
              <a:ea typeface="Andika" panose="020B0604020202020204" charset="0"/>
              <a:cs typeface="Andika" panose="020B0604020202020204" charset="0"/>
            </a:endParaRPr>
          </a:p>
        </p:txBody>
      </p:sp>
      <p:sp>
        <p:nvSpPr>
          <p:cNvPr id="5" name="Rectángulo redondeado 7">
            <a:extLst>
              <a:ext uri="{FF2B5EF4-FFF2-40B4-BE49-F238E27FC236}">
                <a16:creationId xmlns:a16="http://schemas.microsoft.com/office/drawing/2014/main" id="{EAD481F2-A78C-4281-84F5-D03BEACDA2AE}"/>
              </a:ext>
            </a:extLst>
          </p:cNvPr>
          <p:cNvSpPr/>
          <p:nvPr/>
        </p:nvSpPr>
        <p:spPr>
          <a:xfrm>
            <a:off x="2733356" y="1217464"/>
            <a:ext cx="2130293" cy="726764"/>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ctr">
              <a:lnSpc>
                <a:spcPct val="107000"/>
              </a:lnSpc>
            </a:pPr>
            <a:r>
              <a:rPr lang="es-MX" sz="2000" b="1" dirty="0">
                <a:latin typeface="Montserrat" panose="00000500000000000000" pitchFamily="2" charset="0"/>
              </a:rPr>
              <a:t>Compromiso</a:t>
            </a:r>
            <a:endParaRPr lang="es-PE" sz="2000" b="1" dirty="0">
              <a:solidFill>
                <a:srgbClr val="000000"/>
              </a:solidFill>
              <a:latin typeface="Montserrat" panose="00000500000000000000" pitchFamily="2" charset="0"/>
              <a:ea typeface="Andika" panose="020B0604020202020204" charset="0"/>
              <a:cs typeface="Andika" panose="020B0604020202020204" charset="0"/>
            </a:endParaRPr>
          </a:p>
        </p:txBody>
      </p:sp>
      <p:sp>
        <p:nvSpPr>
          <p:cNvPr id="6" name="Rectángulo redondeado 7">
            <a:extLst>
              <a:ext uri="{FF2B5EF4-FFF2-40B4-BE49-F238E27FC236}">
                <a16:creationId xmlns:a16="http://schemas.microsoft.com/office/drawing/2014/main" id="{420F0CFE-1255-4B2B-9D15-6CDC1B114CAE}"/>
              </a:ext>
            </a:extLst>
          </p:cNvPr>
          <p:cNvSpPr/>
          <p:nvPr/>
        </p:nvSpPr>
        <p:spPr>
          <a:xfrm>
            <a:off x="5809769" y="1217465"/>
            <a:ext cx="6160557" cy="569772"/>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ctr">
              <a:lnSpc>
                <a:spcPct val="107000"/>
              </a:lnSpc>
            </a:pPr>
            <a:r>
              <a:rPr lang="es-MX" sz="1600" b="1" dirty="0">
                <a:latin typeface="Montserrat" panose="00000500000000000000" pitchFamily="2" charset="0"/>
              </a:rPr>
              <a:t>Prácticas</a:t>
            </a:r>
            <a:endParaRPr lang="es-PE" sz="1600" b="1" i="1" dirty="0">
              <a:solidFill>
                <a:srgbClr val="000000"/>
              </a:solidFill>
              <a:latin typeface="Montserrat" panose="00000500000000000000" pitchFamily="2" charset="0"/>
              <a:ea typeface="Andika" panose="020B0604020202020204" charset="0"/>
              <a:cs typeface="Andika" panose="020B0604020202020204" charset="0"/>
            </a:endParaRPr>
          </a:p>
        </p:txBody>
      </p:sp>
      <p:sp>
        <p:nvSpPr>
          <p:cNvPr id="15" name="Rectángulo redondeado 7">
            <a:extLst>
              <a:ext uri="{FF2B5EF4-FFF2-40B4-BE49-F238E27FC236}">
                <a16:creationId xmlns:a16="http://schemas.microsoft.com/office/drawing/2014/main" id="{F3C1F8FD-0639-4980-9B89-60AECEE4EFCE}"/>
              </a:ext>
            </a:extLst>
          </p:cNvPr>
          <p:cNvSpPr/>
          <p:nvPr/>
        </p:nvSpPr>
        <p:spPr>
          <a:xfrm>
            <a:off x="490704" y="2456369"/>
            <a:ext cx="1668295" cy="1219485"/>
          </a:xfrm>
          <a:prstGeom prst="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ctr">
              <a:lnSpc>
                <a:spcPct val="107000"/>
              </a:lnSpc>
            </a:pPr>
            <a:r>
              <a:rPr lang="es-MX" b="1" dirty="0">
                <a:solidFill>
                  <a:schemeClr val="tx1"/>
                </a:solidFill>
                <a:latin typeface="Montserrat" panose="00000500000000000000" pitchFamily="2" charset="0"/>
              </a:rPr>
              <a:t>Comunitaria</a:t>
            </a:r>
            <a:endParaRPr lang="es-PE" b="1" i="1" dirty="0">
              <a:solidFill>
                <a:schemeClr val="tx1"/>
              </a:solidFill>
              <a:latin typeface="Montserrat" panose="00000500000000000000" pitchFamily="2" charset="0"/>
              <a:ea typeface="Andika" panose="020B0604020202020204" charset="0"/>
              <a:cs typeface="Andika" panose="020B0604020202020204" charset="0"/>
            </a:endParaRPr>
          </a:p>
        </p:txBody>
      </p:sp>
      <p:sp>
        <p:nvSpPr>
          <p:cNvPr id="16" name="Rectángulo redondeado 7">
            <a:extLst>
              <a:ext uri="{FF2B5EF4-FFF2-40B4-BE49-F238E27FC236}">
                <a16:creationId xmlns:a16="http://schemas.microsoft.com/office/drawing/2014/main" id="{0FD4A4F0-1272-4294-AB74-8F00E90C4CFB}"/>
              </a:ext>
            </a:extLst>
          </p:cNvPr>
          <p:cNvSpPr/>
          <p:nvPr/>
        </p:nvSpPr>
        <p:spPr>
          <a:xfrm>
            <a:off x="2733356" y="2854258"/>
            <a:ext cx="1956742" cy="2133885"/>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ctr">
              <a:lnSpc>
                <a:spcPct val="107000"/>
              </a:lnSpc>
            </a:pPr>
            <a:r>
              <a:rPr lang="es-MX" sz="1500" b="1" dirty="0">
                <a:latin typeface="Montserrat" panose="00000500000000000000" pitchFamily="2" charset="0"/>
              </a:rPr>
              <a:t>CGE 5</a:t>
            </a:r>
          </a:p>
          <a:p>
            <a:pPr algn="ctr">
              <a:lnSpc>
                <a:spcPct val="107000"/>
              </a:lnSpc>
            </a:pPr>
            <a:endParaRPr lang="es-MX" sz="700" b="1" dirty="0">
              <a:latin typeface="Montserrat" panose="00000500000000000000" pitchFamily="2" charset="0"/>
            </a:endParaRPr>
          </a:p>
          <a:p>
            <a:pPr algn="just">
              <a:lnSpc>
                <a:spcPct val="107000"/>
              </a:lnSpc>
            </a:pPr>
            <a:r>
              <a:rPr lang="es-MX" sz="1400" b="1" dirty="0">
                <a:solidFill>
                  <a:srgbClr val="000000"/>
                </a:solidFill>
                <a:latin typeface="Montserrat" panose="00000500000000000000" pitchFamily="2" charset="0"/>
                <a:ea typeface="Andika" panose="020B0604020202020204" charset="0"/>
                <a:cs typeface="Andika" panose="020B0604020202020204" charset="0"/>
              </a:rPr>
              <a:t>Gestión del bienestar escolar que promueva el desarrollo integral de las y los estudiantes. </a:t>
            </a:r>
            <a:endParaRPr lang="es-PE" sz="1400" b="1" dirty="0">
              <a:solidFill>
                <a:srgbClr val="000000"/>
              </a:solidFill>
              <a:latin typeface="Montserrat" panose="00000500000000000000" pitchFamily="2" charset="0"/>
              <a:ea typeface="Andika" panose="020B0604020202020204" charset="0"/>
              <a:cs typeface="Andika" panose="020B0604020202020204" charset="0"/>
            </a:endParaRPr>
          </a:p>
        </p:txBody>
      </p:sp>
      <p:sp>
        <p:nvSpPr>
          <p:cNvPr id="18" name="Rectángulo redondeado 7">
            <a:extLst>
              <a:ext uri="{FF2B5EF4-FFF2-40B4-BE49-F238E27FC236}">
                <a16:creationId xmlns:a16="http://schemas.microsoft.com/office/drawing/2014/main" id="{19A94681-52F3-4C50-BAB5-DD6F0A10AA86}"/>
              </a:ext>
            </a:extLst>
          </p:cNvPr>
          <p:cNvSpPr/>
          <p:nvPr/>
        </p:nvSpPr>
        <p:spPr>
          <a:xfrm>
            <a:off x="5851330" y="1944228"/>
            <a:ext cx="6118996" cy="777429"/>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just"/>
            <a:r>
              <a:rPr lang="es-MX" sz="1400" b="1" dirty="0">
                <a:solidFill>
                  <a:schemeClr val="accent6">
                    <a:lumMod val="50000"/>
                  </a:schemeClr>
                </a:solidFill>
              </a:rPr>
              <a:t>Fortalecimiento de los espacios de participación democrática y organización de la IE o programa educativo, promoviendo relaciones interpersonales positivas entre los miembros de la comunidad educativa.</a:t>
            </a:r>
            <a:endParaRPr lang="es-PE" sz="1400" b="1" dirty="0">
              <a:solidFill>
                <a:schemeClr val="accent6">
                  <a:lumMod val="50000"/>
                </a:schemeClr>
              </a:solidFill>
            </a:endParaRPr>
          </a:p>
        </p:txBody>
      </p:sp>
      <p:sp>
        <p:nvSpPr>
          <p:cNvPr id="19" name="Rectángulo redondeado 7">
            <a:extLst>
              <a:ext uri="{FF2B5EF4-FFF2-40B4-BE49-F238E27FC236}">
                <a16:creationId xmlns:a16="http://schemas.microsoft.com/office/drawing/2014/main" id="{DC914EC5-7CA6-4119-9450-D50374150ACA}"/>
              </a:ext>
            </a:extLst>
          </p:cNvPr>
          <p:cNvSpPr/>
          <p:nvPr/>
        </p:nvSpPr>
        <p:spPr>
          <a:xfrm>
            <a:off x="5851330" y="2783613"/>
            <a:ext cx="6118996" cy="408851"/>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just">
              <a:lnSpc>
                <a:spcPct val="107000"/>
              </a:lnSpc>
            </a:pPr>
            <a:r>
              <a:rPr lang="es-MX" sz="1400" b="1" dirty="0">
                <a:solidFill>
                  <a:schemeClr val="accent6">
                    <a:lumMod val="50000"/>
                  </a:schemeClr>
                </a:solidFill>
              </a:rPr>
              <a:t>Elaboración articulada, concertada y difusión de las normas de convivencia de la IE.</a:t>
            </a:r>
            <a:endParaRPr lang="es-PE" sz="1400" i="1" dirty="0">
              <a:solidFill>
                <a:schemeClr val="accent6">
                  <a:lumMod val="50000"/>
                </a:schemeClr>
              </a:solidFill>
              <a:latin typeface="Montserrat" panose="00000500000000000000" pitchFamily="2" charset="0"/>
              <a:ea typeface="Andika" panose="020B0604020202020204" charset="0"/>
              <a:cs typeface="Andika" panose="020B0604020202020204" charset="0"/>
            </a:endParaRPr>
          </a:p>
        </p:txBody>
      </p:sp>
      <p:sp>
        <p:nvSpPr>
          <p:cNvPr id="20" name="Rectángulo redondeado 7">
            <a:extLst>
              <a:ext uri="{FF2B5EF4-FFF2-40B4-BE49-F238E27FC236}">
                <a16:creationId xmlns:a16="http://schemas.microsoft.com/office/drawing/2014/main" id="{360FDC36-A2AF-4B19-A597-52F44458DDE7}"/>
              </a:ext>
            </a:extLst>
          </p:cNvPr>
          <p:cNvSpPr/>
          <p:nvPr/>
        </p:nvSpPr>
        <p:spPr>
          <a:xfrm>
            <a:off x="5872111" y="3345136"/>
            <a:ext cx="6098215" cy="576065"/>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r>
              <a:rPr lang="es-MX" sz="1400" b="1" dirty="0">
                <a:solidFill>
                  <a:schemeClr val="accent6">
                    <a:lumMod val="50000"/>
                  </a:schemeClr>
                </a:solidFill>
              </a:rPr>
              <a:t>Implementación de acciones de prevención de la violencia con estudiantes, familias y personal de la IE o programa educativo</a:t>
            </a:r>
            <a:endParaRPr lang="es-PE" sz="1400" b="1" dirty="0">
              <a:solidFill>
                <a:schemeClr val="accent6">
                  <a:lumMod val="50000"/>
                </a:schemeClr>
              </a:solidFill>
            </a:endParaRPr>
          </a:p>
        </p:txBody>
      </p:sp>
      <p:sp>
        <p:nvSpPr>
          <p:cNvPr id="21" name="Rectángulo redondeado 7">
            <a:extLst>
              <a:ext uri="{FF2B5EF4-FFF2-40B4-BE49-F238E27FC236}">
                <a16:creationId xmlns:a16="http://schemas.microsoft.com/office/drawing/2014/main" id="{67766D11-A902-489F-92BB-40BBF07472D8}"/>
              </a:ext>
            </a:extLst>
          </p:cNvPr>
          <p:cNvSpPr/>
          <p:nvPr/>
        </p:nvSpPr>
        <p:spPr>
          <a:xfrm>
            <a:off x="5851330" y="4038538"/>
            <a:ext cx="6118996" cy="544869"/>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r>
              <a:rPr lang="es-MX" sz="1400" b="1" dirty="0">
                <a:solidFill>
                  <a:schemeClr val="accent6">
                    <a:lumMod val="50000"/>
                  </a:schemeClr>
                </a:solidFill>
              </a:rPr>
              <a:t>Atención oportuna de situaciones de violencia contra estudiantes de acuerdo con los protocolos vigentes</a:t>
            </a:r>
            <a:endParaRPr lang="es-PE" sz="1400" b="1" dirty="0">
              <a:solidFill>
                <a:schemeClr val="accent6">
                  <a:lumMod val="50000"/>
                </a:schemeClr>
              </a:solidFill>
            </a:endParaRPr>
          </a:p>
        </p:txBody>
      </p:sp>
      <p:sp>
        <p:nvSpPr>
          <p:cNvPr id="22" name="Rectángulo redondeado 7">
            <a:extLst>
              <a:ext uri="{FF2B5EF4-FFF2-40B4-BE49-F238E27FC236}">
                <a16:creationId xmlns:a16="http://schemas.microsoft.com/office/drawing/2014/main" id="{567C5290-CD80-4A18-BD70-2CF70D3F9533}"/>
              </a:ext>
            </a:extLst>
          </p:cNvPr>
          <p:cNvSpPr/>
          <p:nvPr/>
        </p:nvSpPr>
        <p:spPr>
          <a:xfrm>
            <a:off x="5851330" y="4786464"/>
            <a:ext cx="6118995" cy="694686"/>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just">
              <a:lnSpc>
                <a:spcPct val="107000"/>
              </a:lnSpc>
            </a:pPr>
            <a:r>
              <a:rPr lang="es-MX" sz="1400" b="1" dirty="0">
                <a:solidFill>
                  <a:srgbClr val="002060"/>
                </a:solidFill>
              </a:rPr>
              <a:t>Establecimiento de una red de protección para la prevención y atención de la violencia escolar.</a:t>
            </a:r>
            <a:endParaRPr lang="es-PE" sz="1400" i="1" dirty="0">
              <a:solidFill>
                <a:srgbClr val="002060"/>
              </a:solidFill>
              <a:latin typeface="Montserrat" panose="00000500000000000000" pitchFamily="2" charset="0"/>
              <a:ea typeface="Andika" panose="020B0604020202020204" charset="0"/>
              <a:cs typeface="Andika" panose="020B0604020202020204" charset="0"/>
            </a:endParaRPr>
          </a:p>
        </p:txBody>
      </p:sp>
      <p:sp>
        <p:nvSpPr>
          <p:cNvPr id="23" name="Rectángulo redondeado 7">
            <a:extLst>
              <a:ext uri="{FF2B5EF4-FFF2-40B4-BE49-F238E27FC236}">
                <a16:creationId xmlns:a16="http://schemas.microsoft.com/office/drawing/2014/main" id="{D9B59159-020C-472A-AB36-7B5431706FB1}"/>
              </a:ext>
            </a:extLst>
          </p:cNvPr>
          <p:cNvSpPr/>
          <p:nvPr/>
        </p:nvSpPr>
        <p:spPr>
          <a:xfrm>
            <a:off x="5851328" y="5715823"/>
            <a:ext cx="6118997" cy="694686"/>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r>
              <a:rPr lang="es-MX" sz="1400" b="1" dirty="0">
                <a:solidFill>
                  <a:schemeClr val="accent6">
                    <a:lumMod val="50000"/>
                  </a:schemeClr>
                </a:solidFill>
              </a:rPr>
              <a:t>Fortalecimiento del acompañamiento de las y los estudiantes y de las familias, en el marco de la Tutoría y Orientación Educativa y la Educación Sexual Integral</a:t>
            </a:r>
            <a:endParaRPr lang="es-PE" sz="1400" b="1" dirty="0">
              <a:solidFill>
                <a:schemeClr val="accent6">
                  <a:lumMod val="50000"/>
                </a:schemeClr>
              </a:solidFill>
            </a:endParaRPr>
          </a:p>
        </p:txBody>
      </p:sp>
      <p:sp>
        <p:nvSpPr>
          <p:cNvPr id="2" name="Flecha: hacia abajo 1">
            <a:extLst>
              <a:ext uri="{FF2B5EF4-FFF2-40B4-BE49-F238E27FC236}">
                <a16:creationId xmlns:a16="http://schemas.microsoft.com/office/drawing/2014/main" id="{7A85D2A4-3232-43DA-AF84-326F1E052C00}"/>
              </a:ext>
            </a:extLst>
          </p:cNvPr>
          <p:cNvSpPr/>
          <p:nvPr/>
        </p:nvSpPr>
        <p:spPr>
          <a:xfrm>
            <a:off x="1236266" y="2048745"/>
            <a:ext cx="249634" cy="288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Flecha: hacia abajo 6">
            <a:extLst>
              <a:ext uri="{FF2B5EF4-FFF2-40B4-BE49-F238E27FC236}">
                <a16:creationId xmlns:a16="http://schemas.microsoft.com/office/drawing/2014/main" id="{698E6EF1-7B0F-4C69-A7FA-8A6BD4873742}"/>
              </a:ext>
            </a:extLst>
          </p:cNvPr>
          <p:cNvSpPr/>
          <p:nvPr/>
        </p:nvSpPr>
        <p:spPr>
          <a:xfrm>
            <a:off x="3429862" y="2048744"/>
            <a:ext cx="418237" cy="5212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Abrir llave 23">
            <a:extLst>
              <a:ext uri="{FF2B5EF4-FFF2-40B4-BE49-F238E27FC236}">
                <a16:creationId xmlns:a16="http://schemas.microsoft.com/office/drawing/2014/main" id="{DB8726DF-18A6-4BAF-8ADF-9E679EEB0CB4}"/>
              </a:ext>
            </a:extLst>
          </p:cNvPr>
          <p:cNvSpPr/>
          <p:nvPr/>
        </p:nvSpPr>
        <p:spPr>
          <a:xfrm>
            <a:off x="4863649" y="2048744"/>
            <a:ext cx="834911" cy="4175383"/>
          </a:xfrm>
          <a:prstGeom prst="leftBrace">
            <a:avLst/>
          </a:prstGeom>
          <a:ln w="762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186991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2000"/>
                                        <p:tgtEl>
                                          <p:spTgt spid="1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ircle(in)">
                                      <p:cBhvr>
                                        <p:cTn id="31" dur="2000"/>
                                        <p:tgtEl>
                                          <p:spTgt spid="2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circle(in)">
                                      <p:cBhvr>
                                        <p:cTn id="34" dur="2000"/>
                                        <p:tgtEl>
                                          <p:spTgt spid="22"/>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ircle(in)">
                                      <p:cBhvr>
                                        <p:cTn id="3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animBg="1"/>
      <p:bldP spid="16" grpId="0" animBg="1"/>
      <p:bldP spid="18" grpId="0" animBg="1"/>
      <p:bldP spid="19" grpId="0" animBg="1"/>
      <p:bldP spid="20" grpId="0" animBg="1"/>
      <p:bldP spid="21" grpId="0"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41;p35">
            <a:extLst>
              <a:ext uri="{FF2B5EF4-FFF2-40B4-BE49-F238E27FC236}">
                <a16:creationId xmlns:a16="http://schemas.microsoft.com/office/drawing/2014/main" id="{019A9962-DA9F-414D-86BF-49C5E9ED8C82}"/>
              </a:ext>
            </a:extLst>
          </p:cNvPr>
          <p:cNvSpPr txBox="1">
            <a:spLocks/>
          </p:cNvSpPr>
          <p:nvPr/>
        </p:nvSpPr>
        <p:spPr>
          <a:xfrm>
            <a:off x="753381" y="88216"/>
            <a:ext cx="10576865" cy="1030384"/>
          </a:xfrm>
          <a:prstGeom prst="rect">
            <a:avLst/>
          </a:prstGeom>
          <a:noFill/>
          <a:ln>
            <a:noFill/>
          </a:ln>
        </p:spPr>
        <p:txBody>
          <a:bodyPr spcFirstLastPara="1" wrap="square" lIns="0" tIns="91425" rIns="0"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Abhaya Libre ExtraBold"/>
              <a:buNone/>
              <a:defRPr sz="4200" b="0" i="0" u="none" strike="noStrike" cap="none">
                <a:solidFill>
                  <a:schemeClr val="dk1"/>
                </a:solidFill>
                <a:latin typeface="Abhaya Libre ExtraBold"/>
                <a:ea typeface="Abhaya Libre ExtraBold"/>
                <a:cs typeface="Abhaya Libre ExtraBold"/>
                <a:sym typeface="Abhaya Libre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s-MX" sz="2600" b="1" dirty="0">
                <a:ln w="12700">
                  <a:solidFill>
                    <a:schemeClr val="accent1"/>
                  </a:solidFill>
                  <a:prstDash val="solid"/>
                </a:ln>
                <a:solidFill>
                  <a:srgbClr val="0070C0"/>
                </a:solidFill>
                <a:effectLst>
                  <a:outerShdw dist="38100" dir="2640000" algn="bl" rotWithShape="0">
                    <a:schemeClr val="accent1"/>
                  </a:outerShdw>
                </a:effectLst>
              </a:rPr>
              <a:t>INTEGRANTES DE GESTIÓN DEL COMITÉ DEL BIENESTAR</a:t>
            </a:r>
          </a:p>
        </p:txBody>
      </p:sp>
      <p:sp>
        <p:nvSpPr>
          <p:cNvPr id="3" name="Google Shape;147;p19">
            <a:extLst>
              <a:ext uri="{FF2B5EF4-FFF2-40B4-BE49-F238E27FC236}">
                <a16:creationId xmlns:a16="http://schemas.microsoft.com/office/drawing/2014/main" id="{C16DF665-4AF0-43C0-9A93-EAD386466B48}"/>
              </a:ext>
            </a:extLst>
          </p:cNvPr>
          <p:cNvSpPr txBox="1"/>
          <p:nvPr/>
        </p:nvSpPr>
        <p:spPr>
          <a:xfrm>
            <a:off x="528819" y="3158878"/>
            <a:ext cx="2410233" cy="1200288"/>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buClr>
                <a:schemeClr val="dk1"/>
              </a:buClr>
              <a:buSzPts val="1800"/>
            </a:pPr>
            <a:r>
              <a:rPr lang="es-MX" sz="2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Montserrat" panose="00000500000000000000" pitchFamily="2" charset="0"/>
                <a:ea typeface="Gill Sans"/>
                <a:cs typeface="Gill Sans"/>
                <a:sym typeface="Gill Sans"/>
              </a:rPr>
              <a:t>El CGB integran los siguientes :</a:t>
            </a:r>
            <a:endParaRPr lang="es-MX" sz="24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Montserrat" panose="00000500000000000000" pitchFamily="2" charset="0"/>
            </a:endParaRPr>
          </a:p>
        </p:txBody>
      </p:sp>
      <p:sp>
        <p:nvSpPr>
          <p:cNvPr id="4" name="Rectángulo redondeado 7">
            <a:extLst>
              <a:ext uri="{FF2B5EF4-FFF2-40B4-BE49-F238E27FC236}">
                <a16:creationId xmlns:a16="http://schemas.microsoft.com/office/drawing/2014/main" id="{41B0F319-CCB1-4199-886B-A94FCA576C73}"/>
              </a:ext>
            </a:extLst>
          </p:cNvPr>
          <p:cNvSpPr/>
          <p:nvPr/>
        </p:nvSpPr>
        <p:spPr>
          <a:xfrm>
            <a:off x="3479070" y="1517608"/>
            <a:ext cx="6172928" cy="448784"/>
          </a:xfrm>
          <a:prstGeom prst="rect">
            <a:avLst/>
          </a:prstGeom>
          <a:ln/>
        </p:spPr>
        <p:style>
          <a:lnRef idx="1">
            <a:schemeClr val="accent4"/>
          </a:lnRef>
          <a:fillRef idx="3">
            <a:schemeClr val="accent4"/>
          </a:fillRef>
          <a:effectRef idx="2">
            <a:schemeClr val="accent4"/>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just">
              <a:lnSpc>
                <a:spcPct val="107000"/>
              </a:lnSpc>
            </a:pPr>
            <a:r>
              <a:rPr lang="es-MX" sz="2800" dirty="0">
                <a:solidFill>
                  <a:srgbClr val="000000"/>
                </a:solidFill>
                <a:latin typeface="Cambria" panose="02040503050406030204" pitchFamily="18" charset="0"/>
                <a:ea typeface="Andika" panose="020B0604020202020204" charset="0"/>
                <a:cs typeface="Andika" panose="020B0604020202020204" charset="0"/>
              </a:rPr>
              <a:t>El/la Director/a de la IE.</a:t>
            </a:r>
            <a:endParaRPr lang="es-PE" sz="2800" dirty="0">
              <a:solidFill>
                <a:srgbClr val="000000"/>
              </a:solidFill>
              <a:latin typeface="Cambria" panose="02040503050406030204" pitchFamily="18" charset="0"/>
              <a:ea typeface="Andika" panose="020B0604020202020204" charset="0"/>
              <a:cs typeface="Andika" panose="020B0604020202020204" charset="0"/>
            </a:endParaRPr>
          </a:p>
        </p:txBody>
      </p:sp>
      <p:sp>
        <p:nvSpPr>
          <p:cNvPr id="5" name="Rectángulo redondeado 7">
            <a:extLst>
              <a:ext uri="{FF2B5EF4-FFF2-40B4-BE49-F238E27FC236}">
                <a16:creationId xmlns:a16="http://schemas.microsoft.com/office/drawing/2014/main" id="{F7FFD572-3EB8-4667-9AB7-33BCEE182F72}"/>
              </a:ext>
            </a:extLst>
          </p:cNvPr>
          <p:cNvSpPr/>
          <p:nvPr/>
        </p:nvSpPr>
        <p:spPr>
          <a:xfrm>
            <a:off x="3479071" y="2171287"/>
            <a:ext cx="6172927" cy="726980"/>
          </a:xfrm>
          <a:prstGeom prst="rect">
            <a:avLst/>
          </a:prstGeom>
          <a:ln/>
        </p:spPr>
        <p:style>
          <a:lnRef idx="1">
            <a:schemeClr val="accent4"/>
          </a:lnRef>
          <a:fillRef idx="3">
            <a:schemeClr val="accent4"/>
          </a:fillRef>
          <a:effectRef idx="2">
            <a:schemeClr val="accent4"/>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just">
              <a:lnSpc>
                <a:spcPct val="107000"/>
              </a:lnSpc>
            </a:pPr>
            <a:r>
              <a:rPr lang="es-MX" sz="2800" dirty="0">
                <a:solidFill>
                  <a:srgbClr val="000000"/>
                </a:solidFill>
                <a:latin typeface="Cambria" panose="02040503050406030204" pitchFamily="18" charset="0"/>
                <a:ea typeface="Andika" panose="020B0604020202020204" charset="0"/>
                <a:cs typeface="Andika" panose="020B0604020202020204" charset="0"/>
              </a:rPr>
              <a:t>El/la coordinador/a de tutoría</a:t>
            </a:r>
            <a:r>
              <a:rPr lang="es-MX" sz="1100" i="1" dirty="0">
                <a:solidFill>
                  <a:srgbClr val="000000"/>
                </a:solidFill>
                <a:latin typeface="Montserrat" panose="00000500000000000000" pitchFamily="2" charset="0"/>
                <a:ea typeface="Andika" panose="020B0604020202020204" charset="0"/>
                <a:cs typeface="Andika" panose="020B0604020202020204" charset="0"/>
              </a:rPr>
              <a:t>.</a:t>
            </a:r>
            <a:endParaRPr lang="es-PE" sz="1100" i="1" dirty="0">
              <a:solidFill>
                <a:srgbClr val="000000"/>
              </a:solidFill>
              <a:latin typeface="Montserrat" panose="00000500000000000000" pitchFamily="2" charset="0"/>
              <a:ea typeface="Andika" panose="020B0604020202020204" charset="0"/>
              <a:cs typeface="Andika" panose="020B0604020202020204" charset="0"/>
            </a:endParaRPr>
          </a:p>
        </p:txBody>
      </p:sp>
      <p:sp>
        <p:nvSpPr>
          <p:cNvPr id="6" name="Rectángulo redondeado 7">
            <a:extLst>
              <a:ext uri="{FF2B5EF4-FFF2-40B4-BE49-F238E27FC236}">
                <a16:creationId xmlns:a16="http://schemas.microsoft.com/office/drawing/2014/main" id="{E9488CA0-FDCD-411E-9991-352603F95502}"/>
              </a:ext>
            </a:extLst>
          </p:cNvPr>
          <p:cNvSpPr/>
          <p:nvPr/>
        </p:nvSpPr>
        <p:spPr>
          <a:xfrm>
            <a:off x="3479072" y="3083754"/>
            <a:ext cx="6172926" cy="448784"/>
          </a:xfrm>
          <a:prstGeom prst="rect">
            <a:avLst/>
          </a:prstGeom>
          <a:ln/>
        </p:spPr>
        <p:style>
          <a:lnRef idx="1">
            <a:schemeClr val="accent4"/>
          </a:lnRef>
          <a:fillRef idx="3">
            <a:schemeClr val="accent4"/>
          </a:fillRef>
          <a:effectRef idx="2">
            <a:schemeClr val="accent4"/>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just">
              <a:lnSpc>
                <a:spcPct val="107000"/>
              </a:lnSpc>
            </a:pPr>
            <a:r>
              <a:rPr lang="es-MX" sz="2800" dirty="0">
                <a:solidFill>
                  <a:srgbClr val="000000"/>
                </a:solidFill>
                <a:latin typeface="Cambria" panose="02040503050406030204" pitchFamily="18" charset="0"/>
                <a:ea typeface="Andika" panose="020B0604020202020204" charset="0"/>
                <a:cs typeface="Andika" panose="020B0604020202020204" charset="0"/>
              </a:rPr>
              <a:t>El/la responsable de convivencia.</a:t>
            </a:r>
            <a:endParaRPr lang="es-PE" sz="2800" i="1" dirty="0">
              <a:solidFill>
                <a:srgbClr val="000000"/>
              </a:solidFill>
              <a:latin typeface="Cambria" panose="02040503050406030204" pitchFamily="18" charset="0"/>
              <a:ea typeface="Andika" panose="020B0604020202020204" charset="0"/>
              <a:cs typeface="Andika" panose="020B0604020202020204" charset="0"/>
            </a:endParaRPr>
          </a:p>
        </p:txBody>
      </p:sp>
      <p:sp>
        <p:nvSpPr>
          <p:cNvPr id="7" name="Rectángulo redondeado 7">
            <a:extLst>
              <a:ext uri="{FF2B5EF4-FFF2-40B4-BE49-F238E27FC236}">
                <a16:creationId xmlns:a16="http://schemas.microsoft.com/office/drawing/2014/main" id="{A9F19897-FABE-4010-88C9-6F446B8EA10F}"/>
              </a:ext>
            </a:extLst>
          </p:cNvPr>
          <p:cNvSpPr/>
          <p:nvPr/>
        </p:nvSpPr>
        <p:spPr>
          <a:xfrm>
            <a:off x="3443028" y="3756841"/>
            <a:ext cx="6237758" cy="448784"/>
          </a:xfrm>
          <a:prstGeom prst="rect">
            <a:avLst/>
          </a:prstGeom>
          <a:ln/>
        </p:spPr>
        <p:style>
          <a:lnRef idx="1">
            <a:schemeClr val="accent4"/>
          </a:lnRef>
          <a:fillRef idx="3">
            <a:schemeClr val="accent4"/>
          </a:fillRef>
          <a:effectRef idx="2">
            <a:schemeClr val="accent4"/>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just">
              <a:lnSpc>
                <a:spcPct val="107000"/>
              </a:lnSpc>
            </a:pPr>
            <a:r>
              <a:rPr lang="es-MX" sz="2800" dirty="0">
                <a:solidFill>
                  <a:srgbClr val="000000"/>
                </a:solidFill>
                <a:latin typeface="Cambria" panose="02040503050406030204" pitchFamily="18" charset="0"/>
                <a:ea typeface="Andika" panose="020B0604020202020204" charset="0"/>
                <a:cs typeface="Andika" panose="020B0604020202020204" charset="0"/>
              </a:rPr>
              <a:t>El/la responsable de inclusión</a:t>
            </a:r>
            <a:endParaRPr lang="es-PE" sz="2800" i="1" dirty="0">
              <a:solidFill>
                <a:srgbClr val="000000"/>
              </a:solidFill>
              <a:latin typeface="Cambria" panose="02040503050406030204" pitchFamily="18" charset="0"/>
              <a:ea typeface="Andika" panose="020B0604020202020204" charset="0"/>
              <a:cs typeface="Andika" panose="020B0604020202020204" charset="0"/>
            </a:endParaRPr>
          </a:p>
        </p:txBody>
      </p:sp>
      <p:sp>
        <p:nvSpPr>
          <p:cNvPr id="8" name="Rectángulo redondeado 7">
            <a:extLst>
              <a:ext uri="{FF2B5EF4-FFF2-40B4-BE49-F238E27FC236}">
                <a16:creationId xmlns:a16="http://schemas.microsoft.com/office/drawing/2014/main" id="{CF14538D-379F-440E-B760-F565B6D6A3D7}"/>
              </a:ext>
            </a:extLst>
          </p:cNvPr>
          <p:cNvSpPr/>
          <p:nvPr/>
        </p:nvSpPr>
        <p:spPr>
          <a:xfrm>
            <a:off x="3378200" y="4438073"/>
            <a:ext cx="6302587" cy="697701"/>
          </a:xfrm>
          <a:prstGeom prst="rect">
            <a:avLst/>
          </a:prstGeom>
          <a:ln/>
        </p:spPr>
        <p:style>
          <a:lnRef idx="1">
            <a:schemeClr val="accent4"/>
          </a:lnRef>
          <a:fillRef idx="3">
            <a:schemeClr val="accent4"/>
          </a:fillRef>
          <a:effectRef idx="2">
            <a:schemeClr val="accent4"/>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just">
              <a:lnSpc>
                <a:spcPct val="107000"/>
              </a:lnSpc>
            </a:pPr>
            <a:r>
              <a:rPr lang="es-MX" sz="2200" dirty="0">
                <a:solidFill>
                  <a:srgbClr val="000000"/>
                </a:solidFill>
                <a:latin typeface="Cambria" panose="02040503050406030204" pitchFamily="18" charset="0"/>
                <a:ea typeface="Andika" panose="020B0604020202020204" charset="0"/>
                <a:cs typeface="Andika" panose="020B0604020202020204" charset="0"/>
              </a:rPr>
              <a:t>Un/a (1) representante de los padres y madres de familia, tutores legales o apoderados/as.</a:t>
            </a:r>
            <a:endParaRPr lang="es-PE" sz="2200" i="1" dirty="0">
              <a:solidFill>
                <a:srgbClr val="000000"/>
              </a:solidFill>
              <a:latin typeface="Cambria" panose="02040503050406030204" pitchFamily="18" charset="0"/>
              <a:ea typeface="Andika" panose="020B0604020202020204" charset="0"/>
              <a:cs typeface="Andika" panose="020B0604020202020204" charset="0"/>
            </a:endParaRPr>
          </a:p>
        </p:txBody>
      </p:sp>
      <p:sp>
        <p:nvSpPr>
          <p:cNvPr id="9" name="Rectángulo redondeado 7">
            <a:extLst>
              <a:ext uri="{FF2B5EF4-FFF2-40B4-BE49-F238E27FC236}">
                <a16:creationId xmlns:a16="http://schemas.microsoft.com/office/drawing/2014/main" id="{EC1EA03D-2C51-4356-A7F9-55B8FC43958C}"/>
              </a:ext>
            </a:extLst>
          </p:cNvPr>
          <p:cNvSpPr/>
          <p:nvPr/>
        </p:nvSpPr>
        <p:spPr>
          <a:xfrm>
            <a:off x="3378199" y="5339615"/>
            <a:ext cx="6302587" cy="561706"/>
          </a:xfrm>
          <a:prstGeom prst="rect">
            <a:avLst/>
          </a:prstGeom>
          <a:ln/>
        </p:spPr>
        <p:style>
          <a:lnRef idx="1">
            <a:schemeClr val="accent4"/>
          </a:lnRef>
          <a:fillRef idx="3">
            <a:schemeClr val="accent4"/>
          </a:fillRef>
          <a:effectRef idx="2">
            <a:schemeClr val="accent4"/>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just">
              <a:lnSpc>
                <a:spcPct val="107000"/>
              </a:lnSpc>
            </a:pPr>
            <a:r>
              <a:rPr lang="es-MX" sz="2400" dirty="0">
                <a:solidFill>
                  <a:srgbClr val="000000"/>
                </a:solidFill>
                <a:latin typeface="Cambria" panose="02040503050406030204" pitchFamily="18" charset="0"/>
                <a:ea typeface="Andika" panose="020B0604020202020204" charset="0"/>
                <a:cs typeface="Andika" panose="020B0604020202020204" charset="0"/>
              </a:rPr>
              <a:t>Un/a (1) representante de las y los estudiantes</a:t>
            </a:r>
            <a:endParaRPr lang="es-PE" sz="2400" i="1" dirty="0">
              <a:solidFill>
                <a:srgbClr val="000000"/>
              </a:solidFill>
              <a:latin typeface="Cambria" panose="02040503050406030204" pitchFamily="18" charset="0"/>
              <a:ea typeface="Andika" panose="020B0604020202020204" charset="0"/>
              <a:cs typeface="Andika" panose="020B0604020202020204" charset="0"/>
            </a:endParaRPr>
          </a:p>
        </p:txBody>
      </p:sp>
      <p:sp>
        <p:nvSpPr>
          <p:cNvPr id="11" name="Abrir llave 10">
            <a:extLst>
              <a:ext uri="{FF2B5EF4-FFF2-40B4-BE49-F238E27FC236}">
                <a16:creationId xmlns:a16="http://schemas.microsoft.com/office/drawing/2014/main" id="{BDAA491E-A443-4A09-8741-DEA092F78F39}"/>
              </a:ext>
            </a:extLst>
          </p:cNvPr>
          <p:cNvSpPr/>
          <p:nvPr/>
        </p:nvSpPr>
        <p:spPr>
          <a:xfrm>
            <a:off x="2939052" y="1644380"/>
            <a:ext cx="190499" cy="422492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PE"/>
          </a:p>
        </p:txBody>
      </p:sp>
      <p:pic>
        <p:nvPicPr>
          <p:cNvPr id="12" name="Picture 2" descr="Clasificación de software de sistemas y aplicaciones – Conogasi">
            <a:extLst>
              <a:ext uri="{FF2B5EF4-FFF2-40B4-BE49-F238E27FC236}">
                <a16:creationId xmlns:a16="http://schemas.microsoft.com/office/drawing/2014/main" id="{5A8840B7-6E43-429A-B1BA-96ACC09FD4D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9" b="97429" l="9961" r="93750">
                        <a14:foregroundMark x1="31445" y1="24422" x2="33008" y2="33419"/>
                        <a14:foregroundMark x1="33008" y1="33419" x2="30078" y2="42931"/>
                        <a14:foregroundMark x1="30078" y1="42931" x2="23047" y2="45501"/>
                        <a14:foregroundMark x1="23047" y1="45501" x2="18555" y2="39075"/>
                        <a14:foregroundMark x1="18555" y1="39075" x2="15430" y2="30077"/>
                        <a14:foregroundMark x1="15430" y1="30077" x2="19336" y2="22108"/>
                        <a14:foregroundMark x1="19336" y1="22108" x2="25781" y2="20566"/>
                        <a14:foregroundMark x1="25781" y1="20566" x2="31250" y2="25964"/>
                        <a14:foregroundMark x1="31250" y1="25964" x2="31250" y2="25964"/>
                        <a14:foregroundMark x1="34180" y1="60411" x2="36880" y2="56709"/>
                        <a14:foregroundMark x1="35455" y1="60855" x2="34570" y2="60411"/>
                        <a14:foregroundMark x1="38672" y1="62468" x2="37713" y2="61987"/>
                        <a14:foregroundMark x1="40857" y1="62148" x2="40820" y2="63753"/>
                        <a14:foregroundMark x1="40879" y1="61200" x2="40858" y2="62100"/>
                        <a14:foregroundMark x1="41016" y1="55270" x2="40995" y2="56185"/>
                        <a14:foregroundMark x1="40820" y1="63753" x2="40430" y2="64010"/>
                        <a14:foregroundMark x1="81055" y1="28278" x2="86523" y2="23907"/>
                        <a14:foregroundMark x1="86523" y1="23907" x2="89648" y2="32648"/>
                        <a14:foregroundMark x1="89648" y1="32648" x2="88672" y2="38046"/>
                        <a14:foregroundMark x1="60547" y1="79177" x2="58398" y2="77635"/>
                        <a14:foregroundMark x1="41211" y1="63753" x2="41992" y2="51671"/>
                        <a14:foregroundMark x1="42578" y1="51157" x2="42578" y2="49357"/>
                        <a14:foregroundMark x1="90430" y1="51157" x2="79492" y2="79434"/>
                        <a14:foregroundMark x1="79492" y1="79434" x2="79102" y2="82005"/>
                        <a14:foregroundMark x1="93945" y1="50129" x2="93945" y2="62211"/>
                        <a14:foregroundMark x1="38086" y1="53728" x2="35547" y2="55013"/>
                        <a14:foregroundMark x1="42578" y1="53213" x2="42578" y2="58098"/>
                        <a14:foregroundMark x1="69141" y1="92031" x2="66602" y2="97429"/>
                        <a14:backgroundMark x1="38988" y1="58098" x2="38856" y2="57775"/>
                        <a14:backgroundMark x1="40039" y1="60668" x2="39256" y2="58753"/>
                        <a14:backgroundMark x1="39258" y1="61440" x2="37305" y2="58098"/>
                        <a14:backgroundMark x1="38281" y1="57841" x2="39453" y2="60925"/>
                        <a14:backgroundMark x1="39256" y1="57913" x2="39021" y2="57692"/>
                        <a14:backgroundMark x1="40820" y1="59897" x2="40430" y2="60925"/>
                      </a14:backgroundRemoval>
                    </a14:imgEffect>
                  </a14:imgLayer>
                </a14:imgProps>
              </a:ext>
              <a:ext uri="{28A0092B-C50C-407E-A947-70E740481C1C}">
                <a14:useLocalDpi xmlns:a14="http://schemas.microsoft.com/office/drawing/2010/main" val="0"/>
              </a:ext>
            </a:extLst>
          </a:blip>
          <a:srcRect/>
          <a:stretch>
            <a:fillRect/>
          </a:stretch>
        </p:blipFill>
        <p:spPr bwMode="auto">
          <a:xfrm>
            <a:off x="9680786" y="1122037"/>
            <a:ext cx="2261268" cy="474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18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22E9BCE-264E-4268-A693-1EFD09F2A2A7}"/>
              </a:ext>
            </a:extLst>
          </p:cNvPr>
          <p:cNvPicPr>
            <a:picLocks noChangeAspect="1"/>
          </p:cNvPicPr>
          <p:nvPr/>
        </p:nvPicPr>
        <p:blipFill rotWithShape="1">
          <a:blip r:embed="rId2"/>
          <a:srcRect l="21042" t="18318" r="39166" b="4793"/>
          <a:stretch/>
        </p:blipFill>
        <p:spPr>
          <a:xfrm>
            <a:off x="602086" y="1070792"/>
            <a:ext cx="5198399" cy="5647475"/>
          </a:xfrm>
          <a:prstGeom prst="rect">
            <a:avLst/>
          </a:prstGeom>
        </p:spPr>
      </p:pic>
      <p:pic>
        <p:nvPicPr>
          <p:cNvPr id="3" name="Imagen 2">
            <a:extLst>
              <a:ext uri="{FF2B5EF4-FFF2-40B4-BE49-F238E27FC236}">
                <a16:creationId xmlns:a16="http://schemas.microsoft.com/office/drawing/2014/main" id="{C64EA53A-96B0-4F5E-8804-F49834820D52}"/>
              </a:ext>
            </a:extLst>
          </p:cNvPr>
          <p:cNvPicPr>
            <a:picLocks noChangeAspect="1"/>
          </p:cNvPicPr>
          <p:nvPr/>
        </p:nvPicPr>
        <p:blipFill rotWithShape="1">
          <a:blip r:embed="rId3"/>
          <a:srcRect l="21042" t="17577" r="39166" b="5533"/>
          <a:stretch/>
        </p:blipFill>
        <p:spPr>
          <a:xfrm>
            <a:off x="6148780" y="1070792"/>
            <a:ext cx="5198399" cy="5647475"/>
          </a:xfrm>
          <a:prstGeom prst="rect">
            <a:avLst/>
          </a:prstGeom>
        </p:spPr>
      </p:pic>
      <p:sp>
        <p:nvSpPr>
          <p:cNvPr id="4" name="Google Shape;1541;p35">
            <a:extLst>
              <a:ext uri="{FF2B5EF4-FFF2-40B4-BE49-F238E27FC236}">
                <a16:creationId xmlns:a16="http://schemas.microsoft.com/office/drawing/2014/main" id="{91E74981-1E88-4F91-8C0F-018846ECC55E}"/>
              </a:ext>
            </a:extLst>
          </p:cNvPr>
          <p:cNvSpPr txBox="1">
            <a:spLocks/>
          </p:cNvSpPr>
          <p:nvPr/>
        </p:nvSpPr>
        <p:spPr>
          <a:xfrm>
            <a:off x="844821" y="339379"/>
            <a:ext cx="10317505" cy="731414"/>
          </a:xfrm>
          <a:prstGeom prst="rect">
            <a:avLst/>
          </a:prstGeom>
          <a:noFill/>
          <a:ln>
            <a:solidFill>
              <a:srgbClr val="002060"/>
            </a:solidFill>
          </a:ln>
        </p:spPr>
        <p:txBody>
          <a:bodyPr spcFirstLastPara="1" wrap="square" lIns="0" tIns="91425" rIns="0"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Abhaya Libre ExtraBold"/>
              <a:buNone/>
              <a:defRPr sz="4200" b="0" i="0" u="none" strike="noStrike" cap="none">
                <a:solidFill>
                  <a:schemeClr val="dk1"/>
                </a:solidFill>
                <a:latin typeface="Abhaya Libre ExtraBold"/>
                <a:ea typeface="Abhaya Libre ExtraBold"/>
                <a:cs typeface="Abhaya Libre ExtraBold"/>
                <a:sym typeface="Abhaya Libre Extra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s-MX" sz="1800" b="1" dirty="0">
                <a:ln w="12700">
                  <a:solidFill>
                    <a:schemeClr val="accent1"/>
                  </a:solidFill>
                  <a:prstDash val="solid"/>
                </a:ln>
                <a:solidFill>
                  <a:srgbClr val="FF0000"/>
                </a:solidFill>
                <a:effectLst>
                  <a:outerShdw dist="38100" dir="2640000" algn="bl" rotWithShape="0">
                    <a:schemeClr val="accent1"/>
                  </a:outerShdw>
                </a:effectLst>
              </a:rPr>
              <a:t>RESOLUCIÓN DIRECTORAL DE CONFORMACIÓN DEL COMITÉ DE GESTIÓN DEL BIENESTAR PARA EL AÑO 202___</a:t>
            </a:r>
          </a:p>
        </p:txBody>
      </p:sp>
    </p:spTree>
    <p:extLst>
      <p:ext uri="{BB962C8B-B14F-4D97-AF65-F5344CB8AC3E}">
        <p14:creationId xmlns:p14="http://schemas.microsoft.com/office/powerpoint/2010/main" val="1027885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4024" y="0"/>
            <a:ext cx="6970838" cy="424692"/>
          </a:xfrm>
        </p:spPr>
        <p:txBody>
          <a:bodyPr/>
          <a:lstStyle/>
          <a:p>
            <a:r>
              <a:rPr lang="es-PE" sz="2000" dirty="0"/>
              <a:t>PREVENCIÓN : LÍNEAS DE AYUDA Y SOPORTE</a:t>
            </a:r>
          </a:p>
        </p:txBody>
      </p:sp>
      <p:graphicFrame>
        <p:nvGraphicFramePr>
          <p:cNvPr id="3" name="Marcador de contenido 4">
            <a:extLst>
              <a:ext uri="{FF2B5EF4-FFF2-40B4-BE49-F238E27FC236}">
                <a16:creationId xmlns:a16="http://schemas.microsoft.com/office/drawing/2014/main" id="{E28A878D-50FA-427B-8807-C92FC8230866}"/>
              </a:ext>
            </a:extLst>
          </p:cNvPr>
          <p:cNvGraphicFramePr>
            <a:graphicFrameLocks/>
          </p:cNvGraphicFramePr>
          <p:nvPr>
            <p:extLst>
              <p:ext uri="{D42A27DB-BD31-4B8C-83A1-F6EECF244321}">
                <p14:modId xmlns:p14="http://schemas.microsoft.com/office/powerpoint/2010/main" val="837816232"/>
              </p:ext>
            </p:extLst>
          </p:nvPr>
        </p:nvGraphicFramePr>
        <p:xfrm>
          <a:off x="175550" y="421457"/>
          <a:ext cx="11840900" cy="6463806"/>
        </p:xfrm>
        <a:graphic>
          <a:graphicData uri="http://schemas.openxmlformats.org/drawingml/2006/table">
            <a:tbl>
              <a:tblPr firstRow="1" firstCol="1" bandRow="1">
                <a:tableStyleId>{85BE263C-DBD7-4A20-BB59-AAB30ACAA65A}</a:tableStyleId>
              </a:tblPr>
              <a:tblGrid>
                <a:gridCol w="1687027">
                  <a:extLst>
                    <a:ext uri="{9D8B030D-6E8A-4147-A177-3AD203B41FA5}">
                      <a16:colId xmlns:a16="http://schemas.microsoft.com/office/drawing/2014/main" val="20000"/>
                    </a:ext>
                  </a:extLst>
                </a:gridCol>
                <a:gridCol w="1426723">
                  <a:extLst>
                    <a:ext uri="{9D8B030D-6E8A-4147-A177-3AD203B41FA5}">
                      <a16:colId xmlns:a16="http://schemas.microsoft.com/office/drawing/2014/main" val="20001"/>
                    </a:ext>
                  </a:extLst>
                </a:gridCol>
                <a:gridCol w="1807965">
                  <a:extLst>
                    <a:ext uri="{9D8B030D-6E8A-4147-A177-3AD203B41FA5}">
                      <a16:colId xmlns:a16="http://schemas.microsoft.com/office/drawing/2014/main" val="20002"/>
                    </a:ext>
                  </a:extLst>
                </a:gridCol>
                <a:gridCol w="6919185">
                  <a:extLst>
                    <a:ext uri="{9D8B030D-6E8A-4147-A177-3AD203B41FA5}">
                      <a16:colId xmlns:a16="http://schemas.microsoft.com/office/drawing/2014/main" val="20003"/>
                    </a:ext>
                  </a:extLst>
                </a:gridCol>
              </a:tblGrid>
              <a:tr h="514059">
                <a:tc>
                  <a:txBody>
                    <a:bodyPr/>
                    <a:lstStyle/>
                    <a:p>
                      <a:pPr algn="ctr">
                        <a:lnSpc>
                          <a:spcPct val="107000"/>
                        </a:lnSpc>
                        <a:spcAft>
                          <a:spcPts val="0"/>
                        </a:spcAft>
                      </a:pPr>
                      <a:r>
                        <a:rPr lang="es-PE" sz="1200" i="0" dirty="0">
                          <a:solidFill>
                            <a:schemeClr val="bg1"/>
                          </a:solidFill>
                          <a:effectLst/>
                        </a:rPr>
                        <a:t>NOMBRE DE LA LÍNEA</a:t>
                      </a:r>
                      <a:endParaRPr lang="es-PE" sz="1200"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solidFill>
                      <a:srgbClr val="002060"/>
                    </a:solidFill>
                  </a:tcPr>
                </a:tc>
                <a:tc>
                  <a:txBody>
                    <a:bodyPr/>
                    <a:lstStyle/>
                    <a:p>
                      <a:pPr algn="ctr">
                        <a:lnSpc>
                          <a:spcPct val="107000"/>
                        </a:lnSpc>
                        <a:spcAft>
                          <a:spcPts val="0"/>
                        </a:spcAft>
                      </a:pPr>
                      <a:r>
                        <a:rPr lang="es-PE" sz="1200" i="0" dirty="0">
                          <a:solidFill>
                            <a:schemeClr val="bg1"/>
                          </a:solidFill>
                          <a:effectLst/>
                        </a:rPr>
                        <a:t>NÚMERO</a:t>
                      </a:r>
                      <a:endParaRPr lang="es-PE" sz="1200"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solidFill>
                      <a:srgbClr val="002060"/>
                    </a:solidFill>
                  </a:tcPr>
                </a:tc>
                <a:tc>
                  <a:txBody>
                    <a:bodyPr/>
                    <a:lstStyle/>
                    <a:p>
                      <a:pPr algn="ctr">
                        <a:lnSpc>
                          <a:spcPct val="107000"/>
                        </a:lnSpc>
                        <a:spcAft>
                          <a:spcPts val="0"/>
                        </a:spcAft>
                      </a:pPr>
                      <a:r>
                        <a:rPr lang="es-PE" sz="1200" i="0" dirty="0">
                          <a:solidFill>
                            <a:schemeClr val="bg1"/>
                          </a:solidFill>
                          <a:effectLst/>
                        </a:rPr>
                        <a:t>DEPENDENCIA</a:t>
                      </a:r>
                      <a:endParaRPr lang="es-PE" sz="1200"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solidFill>
                      <a:srgbClr val="002060"/>
                    </a:solidFill>
                  </a:tcPr>
                </a:tc>
                <a:tc>
                  <a:txBody>
                    <a:bodyPr/>
                    <a:lstStyle/>
                    <a:p>
                      <a:pPr algn="ctr">
                        <a:lnSpc>
                          <a:spcPct val="107000"/>
                        </a:lnSpc>
                        <a:spcAft>
                          <a:spcPts val="0"/>
                        </a:spcAft>
                      </a:pPr>
                      <a:r>
                        <a:rPr lang="es-PE" sz="1200" i="0" dirty="0">
                          <a:solidFill>
                            <a:schemeClr val="bg1"/>
                          </a:solidFill>
                          <a:effectLst/>
                        </a:rPr>
                        <a:t>OBJETIVO</a:t>
                      </a:r>
                      <a:endParaRPr lang="es-PE" sz="1200"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solidFill>
                      <a:srgbClr val="002060"/>
                    </a:solidFill>
                  </a:tcPr>
                </a:tc>
                <a:extLst>
                  <a:ext uri="{0D108BD9-81ED-4DB2-BD59-A6C34878D82A}">
                    <a16:rowId xmlns:a16="http://schemas.microsoft.com/office/drawing/2014/main" val="10000"/>
                  </a:ext>
                </a:extLst>
              </a:tr>
              <a:tr h="280447">
                <a:tc>
                  <a:txBody>
                    <a:bodyPr/>
                    <a:lstStyle/>
                    <a:p>
                      <a:pPr marL="180000" algn="l">
                        <a:lnSpc>
                          <a:spcPct val="107000"/>
                        </a:lnSpc>
                        <a:spcAft>
                          <a:spcPts val="0"/>
                        </a:spcAft>
                      </a:pPr>
                      <a:r>
                        <a:rPr lang="es-PE" sz="1100" dirty="0">
                          <a:solidFill>
                            <a:schemeClr val="bg1"/>
                          </a:solidFill>
                          <a:effectLst/>
                        </a:rPr>
                        <a:t>LINEA</a:t>
                      </a:r>
                      <a:r>
                        <a:rPr lang="es-PE" sz="1100" baseline="0" dirty="0">
                          <a:solidFill>
                            <a:schemeClr val="bg1"/>
                          </a:solidFill>
                          <a:effectLst/>
                        </a:rPr>
                        <a:t> SÍSEVE</a:t>
                      </a:r>
                      <a:endParaRPr lang="es-PE"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solidFill>
                      <a:srgbClr val="299DD7"/>
                    </a:solidFill>
                  </a:tcPr>
                </a:tc>
                <a:tc>
                  <a:txBody>
                    <a:bodyPr/>
                    <a:lstStyle/>
                    <a:p>
                      <a:pPr algn="ctr">
                        <a:lnSpc>
                          <a:spcPct val="107000"/>
                        </a:lnSpc>
                        <a:spcAft>
                          <a:spcPts val="0"/>
                        </a:spcAft>
                      </a:pPr>
                      <a:r>
                        <a:rPr lang="es-PE" sz="1300" dirty="0">
                          <a:effectLst/>
                        </a:rPr>
                        <a:t>0-800-76-888</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tc>
                  <a:txBody>
                    <a:bodyPr/>
                    <a:lstStyle/>
                    <a:p>
                      <a:pPr algn="ctr">
                        <a:lnSpc>
                          <a:spcPct val="107000"/>
                        </a:lnSpc>
                        <a:spcAft>
                          <a:spcPts val="0"/>
                        </a:spcAft>
                      </a:pPr>
                      <a:r>
                        <a:rPr lang="es-PE" sz="1300" dirty="0">
                          <a:effectLst/>
                        </a:rPr>
                        <a:t>MINEDU</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tc>
                  <a:txBody>
                    <a:bodyPr/>
                    <a:lstStyle/>
                    <a:p>
                      <a:pPr marL="0" algn="l" defTabSz="914400" rtl="0" eaLnBrk="1" latinLnBrk="0" hangingPunct="1">
                        <a:lnSpc>
                          <a:spcPct val="107000"/>
                        </a:lnSpc>
                        <a:spcAft>
                          <a:spcPts val="0"/>
                        </a:spcAft>
                      </a:pPr>
                      <a:r>
                        <a:rPr lang="es-PE" sz="1300" kern="1200" dirty="0">
                          <a:solidFill>
                            <a:schemeClr val="dk1"/>
                          </a:solidFill>
                          <a:effectLst/>
                        </a:rPr>
                        <a:t>Reportar casos de violencia</a:t>
                      </a:r>
                      <a:r>
                        <a:rPr lang="es-PE" sz="1300" kern="1200" baseline="0" dirty="0">
                          <a:solidFill>
                            <a:schemeClr val="dk1"/>
                          </a:solidFill>
                          <a:effectLst/>
                        </a:rPr>
                        <a:t> escolar </a:t>
                      </a:r>
                      <a:endParaRPr lang="es-PE" sz="1300" kern="1200" dirty="0">
                        <a:solidFill>
                          <a:schemeClr val="dk1"/>
                        </a:solidFill>
                        <a:effectLst/>
                        <a:latin typeface="Arial" panose="020B0604020202020204" pitchFamily="34" charset="0"/>
                        <a:ea typeface="+mn-ea"/>
                        <a:cs typeface="Arial" panose="020B0604020202020204" pitchFamily="34" charset="0"/>
                      </a:endParaRPr>
                    </a:p>
                  </a:txBody>
                  <a:tcPr marL="45678" marR="45678" marT="45678" marB="45678" anchor="ctr"/>
                </a:tc>
                <a:extLst>
                  <a:ext uri="{0D108BD9-81ED-4DB2-BD59-A6C34878D82A}">
                    <a16:rowId xmlns:a16="http://schemas.microsoft.com/office/drawing/2014/main" val="10001"/>
                  </a:ext>
                </a:extLst>
              </a:tr>
              <a:tr h="483572">
                <a:tc>
                  <a:txBody>
                    <a:bodyPr/>
                    <a:lstStyle/>
                    <a:p>
                      <a:pPr marL="180000" algn="l">
                        <a:lnSpc>
                          <a:spcPct val="107000"/>
                        </a:lnSpc>
                        <a:spcAft>
                          <a:spcPts val="0"/>
                        </a:spcAft>
                      </a:pPr>
                      <a:r>
                        <a:rPr lang="es-PE" sz="1100" dirty="0">
                          <a:solidFill>
                            <a:schemeClr val="bg1"/>
                          </a:solidFill>
                          <a:effectLst/>
                        </a:rPr>
                        <a:t>TRABAJA SIN ACOSO</a:t>
                      </a:r>
                      <a:endParaRPr lang="es-PE"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solidFill>
                      <a:srgbClr val="299DD7"/>
                    </a:solidFill>
                  </a:tcPr>
                </a:tc>
                <a:tc>
                  <a:txBody>
                    <a:bodyPr/>
                    <a:lstStyle/>
                    <a:p>
                      <a:pPr algn="ctr">
                        <a:lnSpc>
                          <a:spcPct val="107000"/>
                        </a:lnSpc>
                        <a:spcAft>
                          <a:spcPts val="0"/>
                        </a:spcAft>
                      </a:pPr>
                      <a:r>
                        <a:rPr lang="es-PE" sz="1300" dirty="0">
                          <a:effectLst/>
                        </a:rPr>
                        <a:t>1819</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tc>
                  <a:txBody>
                    <a:bodyPr/>
                    <a:lstStyle/>
                    <a:p>
                      <a:pPr algn="ctr">
                        <a:lnSpc>
                          <a:spcPct val="107000"/>
                        </a:lnSpc>
                        <a:spcAft>
                          <a:spcPts val="0"/>
                        </a:spcAft>
                      </a:pPr>
                      <a:r>
                        <a:rPr lang="es-PE" sz="1300" dirty="0">
                          <a:effectLst/>
                        </a:rPr>
                        <a:t>MINTRA</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tc>
                  <a:txBody>
                    <a:bodyPr/>
                    <a:lstStyle/>
                    <a:p>
                      <a:pPr algn="l">
                        <a:lnSpc>
                          <a:spcPct val="107000"/>
                        </a:lnSpc>
                        <a:spcAft>
                          <a:spcPts val="0"/>
                        </a:spcAft>
                      </a:pPr>
                      <a:r>
                        <a:rPr lang="es-PE" sz="1300" dirty="0">
                          <a:effectLst/>
                        </a:rPr>
                        <a:t>Línea directa y gratuita de orientación psicológica y asesoría legal para casos de acoso sexual en el trabajo.</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extLst>
                  <a:ext uri="{0D108BD9-81ED-4DB2-BD59-A6C34878D82A}">
                    <a16:rowId xmlns:a16="http://schemas.microsoft.com/office/drawing/2014/main" val="10002"/>
                  </a:ext>
                </a:extLst>
              </a:tr>
              <a:tr h="280447">
                <a:tc>
                  <a:txBody>
                    <a:bodyPr/>
                    <a:lstStyle/>
                    <a:p>
                      <a:pPr marL="180000" algn="l">
                        <a:lnSpc>
                          <a:spcPct val="107000"/>
                        </a:lnSpc>
                        <a:spcAft>
                          <a:spcPts val="0"/>
                        </a:spcAft>
                      </a:pPr>
                      <a:r>
                        <a:rPr lang="es-PE" sz="1100" dirty="0">
                          <a:solidFill>
                            <a:schemeClr val="bg1"/>
                          </a:solidFill>
                          <a:effectLst/>
                        </a:rPr>
                        <a:t>LÍNEA 105</a:t>
                      </a:r>
                      <a:endParaRPr lang="es-PE"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solidFill>
                      <a:srgbClr val="299DD7"/>
                    </a:solidFill>
                  </a:tcPr>
                </a:tc>
                <a:tc>
                  <a:txBody>
                    <a:bodyPr/>
                    <a:lstStyle/>
                    <a:p>
                      <a:pPr algn="ctr">
                        <a:lnSpc>
                          <a:spcPct val="107000"/>
                        </a:lnSpc>
                        <a:spcAft>
                          <a:spcPts val="0"/>
                        </a:spcAft>
                      </a:pPr>
                      <a:r>
                        <a:rPr lang="es-PE" sz="1300" dirty="0">
                          <a:effectLst/>
                        </a:rPr>
                        <a:t>105</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tc>
                  <a:txBody>
                    <a:bodyPr/>
                    <a:lstStyle/>
                    <a:p>
                      <a:pPr algn="ctr">
                        <a:lnSpc>
                          <a:spcPct val="107000"/>
                        </a:lnSpc>
                        <a:spcAft>
                          <a:spcPts val="0"/>
                        </a:spcAft>
                      </a:pPr>
                      <a:r>
                        <a:rPr lang="es-PE" sz="1300" dirty="0">
                          <a:effectLst/>
                        </a:rPr>
                        <a:t>PNP</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tc>
                  <a:txBody>
                    <a:bodyPr/>
                    <a:lstStyle/>
                    <a:p>
                      <a:pPr algn="l">
                        <a:lnSpc>
                          <a:spcPct val="107000"/>
                        </a:lnSpc>
                        <a:spcAft>
                          <a:spcPts val="0"/>
                        </a:spcAft>
                      </a:pPr>
                      <a:r>
                        <a:rPr lang="es-PE" sz="1300" dirty="0">
                          <a:effectLst/>
                        </a:rPr>
                        <a:t>Recibe llamadas de emergencia policiales o de desastres naturales.</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extLst>
                  <a:ext uri="{0D108BD9-81ED-4DB2-BD59-A6C34878D82A}">
                    <a16:rowId xmlns:a16="http://schemas.microsoft.com/office/drawing/2014/main" val="10003"/>
                  </a:ext>
                </a:extLst>
              </a:tr>
              <a:tr h="686696">
                <a:tc>
                  <a:txBody>
                    <a:bodyPr/>
                    <a:lstStyle/>
                    <a:p>
                      <a:pPr marL="180000" algn="l">
                        <a:lnSpc>
                          <a:spcPct val="107000"/>
                        </a:lnSpc>
                        <a:spcAft>
                          <a:spcPts val="0"/>
                        </a:spcAft>
                      </a:pPr>
                      <a:r>
                        <a:rPr lang="es-PE" sz="1100" dirty="0">
                          <a:solidFill>
                            <a:schemeClr val="bg1"/>
                          </a:solidFill>
                          <a:effectLst/>
                        </a:rPr>
                        <a:t>INFOSALUD</a:t>
                      </a:r>
                      <a:endParaRPr lang="es-PE"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solidFill>
                      <a:srgbClr val="299DD7"/>
                    </a:solidFill>
                  </a:tcPr>
                </a:tc>
                <a:tc>
                  <a:txBody>
                    <a:bodyPr/>
                    <a:lstStyle/>
                    <a:p>
                      <a:pPr algn="ctr">
                        <a:lnSpc>
                          <a:spcPct val="107000"/>
                        </a:lnSpc>
                        <a:spcAft>
                          <a:spcPts val="0"/>
                        </a:spcAft>
                      </a:pPr>
                      <a:r>
                        <a:rPr lang="es-PE" sz="1300" dirty="0">
                          <a:effectLst/>
                        </a:rPr>
                        <a:t>113</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tc>
                  <a:txBody>
                    <a:bodyPr/>
                    <a:lstStyle/>
                    <a:p>
                      <a:pPr algn="ctr">
                        <a:lnSpc>
                          <a:spcPct val="107000"/>
                        </a:lnSpc>
                        <a:spcAft>
                          <a:spcPts val="0"/>
                        </a:spcAft>
                      </a:pPr>
                      <a:r>
                        <a:rPr lang="es-PE" sz="1300" dirty="0">
                          <a:effectLst/>
                        </a:rPr>
                        <a:t>MINSA</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tc>
                  <a:txBody>
                    <a:bodyPr/>
                    <a:lstStyle/>
                    <a:p>
                      <a:pPr algn="l">
                        <a:lnSpc>
                          <a:spcPct val="107000"/>
                        </a:lnSpc>
                        <a:spcAft>
                          <a:spcPts val="0"/>
                        </a:spcAft>
                      </a:pPr>
                      <a:r>
                        <a:rPr lang="es-PE" sz="1300" dirty="0">
                          <a:effectLst/>
                        </a:rPr>
                        <a:t>Servicio gratuito que brinda orientaciones médicas y psicológicas.</a:t>
                      </a:r>
                      <a:r>
                        <a:rPr lang="es-PE" sz="1300" baseline="0" dirty="0">
                          <a:effectLst/>
                        </a:rPr>
                        <a:t> </a:t>
                      </a:r>
                      <a:r>
                        <a:rPr lang="es-PE" sz="1300" dirty="0">
                          <a:effectLst/>
                        </a:rPr>
                        <a:t>Ayuda con cualquiera de estos temas: a) Orientación médica y psicológica. b) Emergencias y/o desastres. c) Orientación sobre el Seguro Integral de Salud (SIS) d) Información institucional.</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extLst>
                  <a:ext uri="{0D108BD9-81ED-4DB2-BD59-A6C34878D82A}">
                    <a16:rowId xmlns:a16="http://schemas.microsoft.com/office/drawing/2014/main" val="10004"/>
                  </a:ext>
                </a:extLst>
              </a:tr>
              <a:tr h="483572">
                <a:tc>
                  <a:txBody>
                    <a:bodyPr/>
                    <a:lstStyle/>
                    <a:p>
                      <a:pPr marL="180000" algn="l">
                        <a:lnSpc>
                          <a:spcPct val="107000"/>
                        </a:lnSpc>
                        <a:spcAft>
                          <a:spcPts val="0"/>
                        </a:spcAft>
                      </a:pPr>
                      <a:r>
                        <a:rPr lang="es-PE" sz="1100" dirty="0">
                          <a:solidFill>
                            <a:schemeClr val="bg1"/>
                          </a:solidFill>
                          <a:effectLst/>
                        </a:rPr>
                        <a:t>SAMU</a:t>
                      </a:r>
                      <a:endParaRPr lang="es-PE"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solidFill>
                      <a:srgbClr val="299DD7"/>
                    </a:solidFill>
                  </a:tcPr>
                </a:tc>
                <a:tc>
                  <a:txBody>
                    <a:bodyPr/>
                    <a:lstStyle/>
                    <a:p>
                      <a:pPr algn="ctr">
                        <a:lnSpc>
                          <a:spcPct val="107000"/>
                        </a:lnSpc>
                        <a:spcAft>
                          <a:spcPts val="0"/>
                        </a:spcAft>
                      </a:pPr>
                      <a:r>
                        <a:rPr lang="es-PE" sz="1300" dirty="0">
                          <a:effectLst/>
                        </a:rPr>
                        <a:t>106</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tc>
                  <a:txBody>
                    <a:bodyPr/>
                    <a:lstStyle/>
                    <a:p>
                      <a:pPr algn="ctr">
                        <a:lnSpc>
                          <a:spcPct val="107000"/>
                        </a:lnSpc>
                        <a:spcAft>
                          <a:spcPts val="0"/>
                        </a:spcAft>
                      </a:pPr>
                      <a:r>
                        <a:rPr lang="es-PE" sz="1300" dirty="0">
                          <a:effectLst/>
                        </a:rPr>
                        <a:t>MINSA</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tc>
                  <a:txBody>
                    <a:bodyPr/>
                    <a:lstStyle/>
                    <a:p>
                      <a:pPr algn="l">
                        <a:lnSpc>
                          <a:spcPct val="107000"/>
                        </a:lnSpc>
                        <a:spcAft>
                          <a:spcPts val="0"/>
                        </a:spcAft>
                      </a:pPr>
                      <a:r>
                        <a:rPr lang="es-PE" sz="1300" dirty="0">
                          <a:effectLst/>
                        </a:rPr>
                        <a:t>Brinda asistencia médica cuando se presente una urgencia o emergencia </a:t>
                      </a:r>
                      <a:r>
                        <a:rPr lang="es-PE" sz="1300" dirty="0" err="1">
                          <a:effectLst/>
                        </a:rPr>
                        <a:t>pre-hospitalaria</a:t>
                      </a:r>
                      <a:r>
                        <a:rPr lang="es-PE" sz="1300" dirty="0">
                          <a:effectLst/>
                        </a:rPr>
                        <a:t> en el mismo lugar donde se encuentre el paciente.</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extLst>
                  <a:ext uri="{0D108BD9-81ED-4DB2-BD59-A6C34878D82A}">
                    <a16:rowId xmlns:a16="http://schemas.microsoft.com/office/drawing/2014/main" val="10005"/>
                  </a:ext>
                </a:extLst>
              </a:tr>
              <a:tr h="686696">
                <a:tc>
                  <a:txBody>
                    <a:bodyPr/>
                    <a:lstStyle/>
                    <a:p>
                      <a:pPr marL="180000" algn="l">
                        <a:lnSpc>
                          <a:spcPct val="107000"/>
                        </a:lnSpc>
                        <a:spcAft>
                          <a:spcPts val="0"/>
                        </a:spcAft>
                      </a:pPr>
                      <a:r>
                        <a:rPr lang="es-PE" sz="1100" dirty="0">
                          <a:solidFill>
                            <a:schemeClr val="bg1"/>
                          </a:solidFill>
                          <a:effectLst/>
                        </a:rPr>
                        <a:t>LÍNEA 100</a:t>
                      </a:r>
                      <a:endParaRPr lang="es-PE"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solidFill>
                      <a:srgbClr val="299DD7"/>
                    </a:solidFill>
                  </a:tcPr>
                </a:tc>
                <a:tc>
                  <a:txBody>
                    <a:bodyPr/>
                    <a:lstStyle/>
                    <a:p>
                      <a:pPr algn="ctr">
                        <a:lnSpc>
                          <a:spcPct val="107000"/>
                        </a:lnSpc>
                        <a:spcAft>
                          <a:spcPts val="0"/>
                        </a:spcAft>
                      </a:pPr>
                      <a:r>
                        <a:rPr lang="es-PE" sz="1300" dirty="0">
                          <a:effectLst/>
                        </a:rPr>
                        <a:t>100</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tc>
                  <a:txBody>
                    <a:bodyPr/>
                    <a:lstStyle/>
                    <a:p>
                      <a:pPr algn="ctr">
                        <a:lnSpc>
                          <a:spcPct val="107000"/>
                        </a:lnSpc>
                        <a:spcAft>
                          <a:spcPts val="0"/>
                        </a:spcAft>
                      </a:pPr>
                      <a:r>
                        <a:rPr lang="es-PE" sz="1300" dirty="0">
                          <a:effectLst/>
                        </a:rPr>
                        <a:t>MIMP</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tc>
                  <a:txBody>
                    <a:bodyPr/>
                    <a:lstStyle/>
                    <a:p>
                      <a:pPr algn="l">
                        <a:lnSpc>
                          <a:spcPct val="107000"/>
                        </a:lnSpc>
                        <a:spcAft>
                          <a:spcPts val="0"/>
                        </a:spcAft>
                      </a:pPr>
                      <a:r>
                        <a:rPr lang="es-PE" sz="1300" dirty="0">
                          <a:effectLst/>
                        </a:rPr>
                        <a:t>Servicio gratuito de cobertura nacional a cargo de un equipo de profesionales especializados en brindar contención emocional, orientación e información en temas de violencia familiar y abuso sexual.</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extLst>
                  <a:ext uri="{0D108BD9-81ED-4DB2-BD59-A6C34878D82A}">
                    <a16:rowId xmlns:a16="http://schemas.microsoft.com/office/drawing/2014/main" val="10006"/>
                  </a:ext>
                </a:extLst>
              </a:tr>
              <a:tr h="743416">
                <a:tc>
                  <a:txBody>
                    <a:bodyPr/>
                    <a:lstStyle/>
                    <a:p>
                      <a:pPr marL="180000" algn="l">
                        <a:lnSpc>
                          <a:spcPct val="107000"/>
                        </a:lnSpc>
                        <a:spcAft>
                          <a:spcPts val="0"/>
                        </a:spcAft>
                      </a:pPr>
                      <a:r>
                        <a:rPr lang="es-PE" sz="1100" dirty="0">
                          <a:solidFill>
                            <a:schemeClr val="bg1"/>
                          </a:solidFill>
                          <a:effectLst/>
                        </a:rPr>
                        <a:t>LÍNEA DE LA DIRECCIÓN DE PROTECCIÓN ESPECIAL DEL NNA</a:t>
                      </a:r>
                      <a:endParaRPr lang="es-PE"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solidFill>
                      <a:srgbClr val="299DD7"/>
                    </a:solidFill>
                  </a:tcPr>
                </a:tc>
                <a:tc>
                  <a:txBody>
                    <a:bodyPr/>
                    <a:lstStyle/>
                    <a:p>
                      <a:pPr algn="ctr">
                        <a:lnSpc>
                          <a:spcPct val="107000"/>
                        </a:lnSpc>
                        <a:spcAft>
                          <a:spcPts val="0"/>
                        </a:spcAft>
                      </a:pPr>
                      <a:r>
                        <a:rPr lang="es-PE" sz="1300" dirty="0">
                          <a:effectLst/>
                        </a:rPr>
                        <a:t>1810</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tc>
                  <a:txBody>
                    <a:bodyPr/>
                    <a:lstStyle/>
                    <a:p>
                      <a:pPr algn="ctr">
                        <a:lnSpc>
                          <a:spcPct val="107000"/>
                        </a:lnSpc>
                        <a:spcAft>
                          <a:spcPts val="0"/>
                        </a:spcAft>
                      </a:pPr>
                      <a:r>
                        <a:rPr lang="es-PE" sz="1300" dirty="0">
                          <a:effectLst/>
                        </a:rPr>
                        <a:t>MIMP</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tc>
                  <a:txBody>
                    <a:bodyPr/>
                    <a:lstStyle/>
                    <a:p>
                      <a:pPr algn="l">
                        <a:lnSpc>
                          <a:spcPct val="107000"/>
                        </a:lnSpc>
                        <a:spcAft>
                          <a:spcPts val="0"/>
                        </a:spcAft>
                      </a:pPr>
                      <a:r>
                        <a:rPr lang="es-PE" sz="1300" dirty="0">
                          <a:effectLst/>
                        </a:rPr>
                        <a:t>Atiende casos de NNA en situación de desprotección familiar o riesgo en que se encuentre.</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extLst>
                  <a:ext uri="{0D108BD9-81ED-4DB2-BD59-A6C34878D82A}">
                    <a16:rowId xmlns:a16="http://schemas.microsoft.com/office/drawing/2014/main" val="10007"/>
                  </a:ext>
                </a:extLst>
              </a:tr>
              <a:tr h="889820">
                <a:tc>
                  <a:txBody>
                    <a:bodyPr/>
                    <a:lstStyle/>
                    <a:p>
                      <a:pPr marL="180000" algn="l">
                        <a:lnSpc>
                          <a:spcPct val="107000"/>
                        </a:lnSpc>
                        <a:spcAft>
                          <a:spcPts val="0"/>
                        </a:spcAft>
                      </a:pPr>
                      <a:r>
                        <a:rPr lang="es-PE" sz="1100" dirty="0">
                          <a:solidFill>
                            <a:schemeClr val="bg1"/>
                          </a:solidFill>
                          <a:effectLst/>
                        </a:rPr>
                        <a:t>TE</a:t>
                      </a:r>
                      <a:r>
                        <a:rPr lang="es-PE" sz="1100" baseline="0" dirty="0">
                          <a:solidFill>
                            <a:schemeClr val="bg1"/>
                          </a:solidFill>
                          <a:effectLst/>
                        </a:rPr>
                        <a:t> ESCUCHO DOCENTE</a:t>
                      </a:r>
                      <a:endParaRPr lang="es-PE"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solidFill>
                      <a:srgbClr val="299DD7"/>
                    </a:solidFill>
                  </a:tcPr>
                </a:tc>
                <a:tc>
                  <a:txBody>
                    <a:bodyPr/>
                    <a:lstStyle/>
                    <a:p>
                      <a:pPr algn="ctr">
                        <a:lnSpc>
                          <a:spcPct val="107000"/>
                        </a:lnSpc>
                        <a:spcAft>
                          <a:spcPts val="0"/>
                        </a:spcAft>
                      </a:pPr>
                      <a:r>
                        <a:rPr lang="es-PE" sz="1300" dirty="0">
                          <a:effectLst/>
                          <a:hlinkClick r:id="rId2"/>
                        </a:rPr>
                        <a:t>https://teescuchodocente.minedu.gob.pe/</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tc>
                  <a:txBody>
                    <a:bodyPr/>
                    <a:lstStyle/>
                    <a:p>
                      <a:pPr algn="ctr">
                        <a:lnSpc>
                          <a:spcPct val="107000"/>
                        </a:lnSpc>
                        <a:spcAft>
                          <a:spcPts val="0"/>
                        </a:spcAft>
                      </a:pPr>
                      <a:r>
                        <a:rPr lang="es-PE" sz="1300" dirty="0">
                          <a:effectLst/>
                        </a:rPr>
                        <a:t>MINEDU</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tc>
                  <a:txBody>
                    <a:bodyPr/>
                    <a:lstStyle/>
                    <a:p>
                      <a:pPr algn="l">
                        <a:lnSpc>
                          <a:spcPct val="107000"/>
                        </a:lnSpc>
                        <a:spcAft>
                          <a:spcPts val="0"/>
                        </a:spcAft>
                      </a:pPr>
                      <a:r>
                        <a:rPr lang="es-PE" sz="1300" dirty="0">
                          <a:effectLst/>
                        </a:rPr>
                        <a:t>Estrategia</a:t>
                      </a:r>
                      <a:r>
                        <a:rPr lang="es-PE" sz="1300" baseline="0" dirty="0">
                          <a:effectLst/>
                        </a:rPr>
                        <a:t> pensada en la salud emocional de las maestras y maestros, para acceder a una cita con un psicólogo ingresa al portal web mencionado y presiona el botón que indica atención psicológica para docentes y si eres directivo y necesitas acompañamiento grupal para ti y tus docentes, entre otras opciones.</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extLst>
                  <a:ext uri="{0D108BD9-81ED-4DB2-BD59-A6C34878D82A}">
                    <a16:rowId xmlns:a16="http://schemas.microsoft.com/office/drawing/2014/main" val="10008"/>
                  </a:ext>
                </a:extLst>
              </a:tr>
              <a:tr h="280447">
                <a:tc>
                  <a:txBody>
                    <a:bodyPr/>
                    <a:lstStyle/>
                    <a:p>
                      <a:pPr marL="180000" algn="l">
                        <a:lnSpc>
                          <a:spcPct val="107000"/>
                        </a:lnSpc>
                        <a:spcAft>
                          <a:spcPts val="0"/>
                        </a:spcAft>
                      </a:pPr>
                      <a:r>
                        <a:rPr lang="es-PE" sz="1100" dirty="0">
                          <a:solidFill>
                            <a:schemeClr val="bg1"/>
                          </a:solidFill>
                          <a:effectLst/>
                        </a:rPr>
                        <a:t>HABLA FRANCO</a:t>
                      </a:r>
                      <a:endParaRPr lang="es-PE"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solidFill>
                      <a:srgbClr val="299DD7"/>
                    </a:solidFill>
                  </a:tcPr>
                </a:tc>
                <a:tc>
                  <a:txBody>
                    <a:bodyPr/>
                    <a:lstStyle/>
                    <a:p>
                      <a:pPr algn="ctr">
                        <a:lnSpc>
                          <a:spcPct val="107000"/>
                        </a:lnSpc>
                        <a:spcAft>
                          <a:spcPts val="0"/>
                        </a:spcAft>
                      </a:pPr>
                      <a:r>
                        <a:rPr lang="es-PE" sz="1300" dirty="0">
                          <a:effectLst/>
                        </a:rPr>
                        <a:t>1815</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tc>
                  <a:txBody>
                    <a:bodyPr/>
                    <a:lstStyle/>
                    <a:p>
                      <a:pPr algn="ctr">
                        <a:lnSpc>
                          <a:spcPct val="107000"/>
                        </a:lnSpc>
                        <a:spcAft>
                          <a:spcPts val="0"/>
                        </a:spcAft>
                      </a:pPr>
                      <a:r>
                        <a:rPr lang="es-PE" sz="1300" dirty="0">
                          <a:effectLst/>
                        </a:rPr>
                        <a:t>DEVIDA</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tc>
                  <a:txBody>
                    <a:bodyPr/>
                    <a:lstStyle/>
                    <a:p>
                      <a:pPr algn="l">
                        <a:lnSpc>
                          <a:spcPct val="107000"/>
                        </a:lnSpc>
                        <a:spcAft>
                          <a:spcPts val="0"/>
                        </a:spcAft>
                      </a:pPr>
                      <a:r>
                        <a:rPr lang="es-PE" sz="1300" dirty="0">
                          <a:effectLst/>
                        </a:rPr>
                        <a:t>Servicio de información, orientación y consejería psicológica especializado en el tema de drogas</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extLst>
                  <a:ext uri="{0D108BD9-81ED-4DB2-BD59-A6C34878D82A}">
                    <a16:rowId xmlns:a16="http://schemas.microsoft.com/office/drawing/2014/main" val="10009"/>
                  </a:ext>
                </a:extLst>
              </a:tr>
              <a:tr h="930193">
                <a:tc>
                  <a:txBody>
                    <a:bodyPr/>
                    <a:lstStyle/>
                    <a:p>
                      <a:pPr marL="180000" algn="l">
                        <a:lnSpc>
                          <a:spcPct val="107000"/>
                        </a:lnSpc>
                        <a:spcAft>
                          <a:spcPts val="0"/>
                        </a:spcAft>
                      </a:pPr>
                      <a:r>
                        <a:rPr lang="es-PE" sz="1100" dirty="0">
                          <a:solidFill>
                            <a:schemeClr val="bg1"/>
                          </a:solidFill>
                          <a:effectLst/>
                        </a:rPr>
                        <a:t>LÍNEA</a:t>
                      </a:r>
                      <a:r>
                        <a:rPr lang="es-PE" sz="1100" baseline="0" dirty="0">
                          <a:solidFill>
                            <a:schemeClr val="bg1"/>
                          </a:solidFill>
                          <a:effectLst/>
                        </a:rPr>
                        <a:t> DE SOPORTE SOCIOEMOCIONAL </a:t>
                      </a:r>
                      <a:endParaRPr lang="es-PE"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solidFill>
                      <a:srgbClr val="299DD7"/>
                    </a:solidFill>
                  </a:tcPr>
                </a:tc>
                <a:tc>
                  <a:txBody>
                    <a:bodyPr/>
                    <a:lstStyle/>
                    <a:p>
                      <a:pPr algn="ctr">
                        <a:lnSpc>
                          <a:spcPct val="107000"/>
                        </a:lnSpc>
                        <a:spcAft>
                          <a:spcPts val="0"/>
                        </a:spcAft>
                      </a:pPr>
                      <a:r>
                        <a:rPr lang="es-PE" sz="1300" dirty="0" err="1">
                          <a:effectLst/>
                        </a:rPr>
                        <a:t>Ps</a:t>
                      </a:r>
                      <a:r>
                        <a:rPr lang="es-PE" sz="1300" dirty="0">
                          <a:effectLst/>
                        </a:rPr>
                        <a:t>. Karen Pamela </a:t>
                      </a:r>
                      <a:r>
                        <a:rPr lang="es-PE" sz="1300" dirty="0" err="1">
                          <a:effectLst/>
                        </a:rPr>
                        <a:t>Cardenas</a:t>
                      </a:r>
                      <a:r>
                        <a:rPr lang="es-PE" sz="1300" dirty="0">
                          <a:effectLst/>
                        </a:rPr>
                        <a:t> Rodas</a:t>
                      </a:r>
                    </a:p>
                  </a:txBody>
                  <a:tcPr marL="45678" marR="45678" marT="45678" marB="45678" anchor="ctr"/>
                </a:tc>
                <a:tc>
                  <a:txBody>
                    <a:bodyPr/>
                    <a:lstStyle/>
                    <a:p>
                      <a:pPr algn="ctr">
                        <a:lnSpc>
                          <a:spcPct val="107000"/>
                        </a:lnSpc>
                        <a:spcAft>
                          <a:spcPts val="0"/>
                        </a:spcAft>
                      </a:pPr>
                      <a:r>
                        <a:rPr lang="es-PE" sz="1300" dirty="0">
                          <a:effectLst/>
                        </a:rPr>
                        <a:t>UGEL ANDAHUAYLAS</a:t>
                      </a:r>
                    </a:p>
                    <a:p>
                      <a:pPr algn="ctr">
                        <a:lnSpc>
                          <a:spcPct val="107000"/>
                        </a:lnSpc>
                        <a:spcAft>
                          <a:spcPts val="0"/>
                        </a:spcAft>
                      </a:pPr>
                      <a:r>
                        <a:rPr lang="es-PE" sz="1300" dirty="0">
                          <a:effectLst/>
                        </a:rPr>
                        <a:t>Convivencia</a:t>
                      </a:r>
                      <a:r>
                        <a:rPr lang="es-PE" sz="1300" baseline="0" dirty="0">
                          <a:effectLst/>
                        </a:rPr>
                        <a:t> Escolar</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tc>
                  <a:txBody>
                    <a:bodyPr/>
                    <a:lstStyle/>
                    <a:p>
                      <a:pPr algn="l">
                        <a:lnSpc>
                          <a:spcPct val="107000"/>
                        </a:lnSpc>
                        <a:spcAft>
                          <a:spcPts val="0"/>
                        </a:spcAft>
                      </a:pPr>
                      <a:r>
                        <a:rPr lang="es-PE" sz="1300" dirty="0">
                          <a:effectLst/>
                        </a:rPr>
                        <a:t>Brinda soporte socioemocional</a:t>
                      </a:r>
                      <a:r>
                        <a:rPr lang="es-PE" sz="1300" baseline="0" dirty="0">
                          <a:effectLst/>
                        </a:rPr>
                        <a:t> a cualquier integrante de la comunidad educativa. </a:t>
                      </a:r>
                      <a:endParaRPr lang="es-PE" sz="1300" dirty="0">
                        <a:effectLst/>
                        <a:latin typeface="Arial" panose="020B0604020202020204" pitchFamily="34" charset="0"/>
                        <a:ea typeface="Calibri" panose="020F0502020204030204" pitchFamily="34" charset="0"/>
                        <a:cs typeface="Arial" panose="020B0604020202020204" pitchFamily="34" charset="0"/>
                      </a:endParaRPr>
                    </a:p>
                  </a:txBody>
                  <a:tcPr marL="45678" marR="45678" marT="45678" marB="45678"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20088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6" name="Google Shape;486;p34"/>
          <p:cNvSpPr/>
          <p:nvPr/>
        </p:nvSpPr>
        <p:spPr>
          <a:xfrm>
            <a:off x="6320585" y="1698249"/>
            <a:ext cx="4693628" cy="4731978"/>
          </a:xfrm>
          <a:prstGeom prst="rect">
            <a:avLst/>
          </a:prstGeom>
          <a:blipFill rotWithShape="1">
            <a:blip r:embed="rId3">
              <a:alphaModFix/>
              <a:extLst>
                <a:ext uri="{BEBA8EAE-BF5A-486C-A8C5-ECC9F3942E4B}">
                  <a14:imgProps xmlns:a14="http://schemas.microsoft.com/office/drawing/2010/main">
                    <a14:imgLayer r:embed="rId4">
                      <a14:imgEffect>
                        <a14:sharpenSoften amount="25000"/>
                      </a14:imgEffect>
                    </a14:imgLayer>
                  </a14:imgProps>
                </a:ext>
              </a:extLst>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 name="Rectángulo 2">
            <a:extLst>
              <a:ext uri="{FF2B5EF4-FFF2-40B4-BE49-F238E27FC236}">
                <a16:creationId xmlns:a16="http://schemas.microsoft.com/office/drawing/2014/main" id="{196D6FE7-6A1B-B94D-9598-41A0A03B4BAE}"/>
              </a:ext>
            </a:extLst>
          </p:cNvPr>
          <p:cNvSpPr/>
          <p:nvPr/>
        </p:nvSpPr>
        <p:spPr>
          <a:xfrm>
            <a:off x="1402842" y="3484771"/>
            <a:ext cx="4223257" cy="837790"/>
          </a:xfrm>
          <a:prstGeom prst="rect">
            <a:avLst/>
          </a:prstGeom>
          <a:noFill/>
          <a:ln>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PE" sz="1600" b="0" i="0" u="none" strike="noStrike" kern="0" cap="none" spc="0" normalizeH="0" baseline="0" noProof="0" dirty="0">
                <a:ln>
                  <a:noFill/>
                </a:ln>
                <a:solidFill>
                  <a:srgbClr val="000000">
                    <a:lumMod val="75000"/>
                    <a:lumOff val="25000"/>
                  </a:srgbClr>
                </a:solidFill>
                <a:effectLst/>
                <a:uLnTx/>
                <a:uFillTx/>
                <a:cs typeface="Arial"/>
                <a:sym typeface="Arial"/>
              </a:rPr>
              <a:t>Ofrecen los procedimientos para una atención oportuna.</a:t>
            </a:r>
          </a:p>
        </p:txBody>
      </p:sp>
      <p:sp>
        <p:nvSpPr>
          <p:cNvPr id="15" name="Rectángulo 14">
            <a:extLst>
              <a:ext uri="{FF2B5EF4-FFF2-40B4-BE49-F238E27FC236}">
                <a16:creationId xmlns:a16="http://schemas.microsoft.com/office/drawing/2014/main" id="{609D2C41-3FF9-7845-85C2-E7BBD159B887}"/>
              </a:ext>
            </a:extLst>
          </p:cNvPr>
          <p:cNvSpPr/>
          <p:nvPr/>
        </p:nvSpPr>
        <p:spPr>
          <a:xfrm>
            <a:off x="1402841" y="4540452"/>
            <a:ext cx="4223257" cy="837790"/>
          </a:xfrm>
          <a:prstGeom prst="rect">
            <a:avLst/>
          </a:prstGeom>
          <a:noFill/>
          <a:ln>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PE" sz="1600" b="0" i="0" u="none" strike="noStrike" kern="0" cap="none" spc="0" normalizeH="0" baseline="0" noProof="0" dirty="0">
                <a:ln>
                  <a:noFill/>
                </a:ln>
                <a:solidFill>
                  <a:srgbClr val="000000">
                    <a:lumMod val="75000"/>
                    <a:lumOff val="25000"/>
                  </a:srgbClr>
                </a:solidFill>
                <a:effectLst/>
                <a:uLnTx/>
                <a:uFillTx/>
                <a:cs typeface="Arial"/>
                <a:sym typeface="Arial"/>
              </a:rPr>
              <a:t>Son orientados y se basan en las normativas vigentes. </a:t>
            </a:r>
          </a:p>
        </p:txBody>
      </p:sp>
      <p:sp>
        <p:nvSpPr>
          <p:cNvPr id="16" name="Rectángulo 15">
            <a:extLst>
              <a:ext uri="{FF2B5EF4-FFF2-40B4-BE49-F238E27FC236}">
                <a16:creationId xmlns:a16="http://schemas.microsoft.com/office/drawing/2014/main" id="{3FE69744-8E00-7244-B690-29A6AB799BAC}"/>
              </a:ext>
            </a:extLst>
          </p:cNvPr>
          <p:cNvSpPr/>
          <p:nvPr/>
        </p:nvSpPr>
        <p:spPr>
          <a:xfrm>
            <a:off x="1402840" y="5592437"/>
            <a:ext cx="4223257" cy="837790"/>
          </a:xfrm>
          <a:prstGeom prst="rect">
            <a:avLst/>
          </a:prstGeom>
          <a:noFill/>
          <a:ln>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PE" sz="1600" b="0" i="0" u="none" strike="noStrike" kern="0" cap="none" spc="0" normalizeH="0" baseline="0" noProof="0" dirty="0">
                <a:ln>
                  <a:noFill/>
                </a:ln>
                <a:solidFill>
                  <a:srgbClr val="000000">
                    <a:lumMod val="75000"/>
                    <a:lumOff val="25000"/>
                  </a:srgbClr>
                </a:solidFill>
                <a:effectLst/>
                <a:uLnTx/>
                <a:uFillTx/>
                <a:cs typeface="Arial"/>
                <a:sym typeface="Arial"/>
              </a:rPr>
              <a:t>Todos los procedimientos son liderados por el director con el apoyo del responsable de convivencia</a:t>
            </a:r>
            <a:r>
              <a:rPr kumimoji="0" lang="es-PE" sz="1600" b="0" i="0" u="none" strike="noStrike" kern="0" cap="none" spc="0" normalizeH="0" baseline="0" noProof="0" dirty="0">
                <a:ln>
                  <a:noFill/>
                </a:ln>
                <a:solidFill>
                  <a:schemeClr val="tx1"/>
                </a:solidFill>
                <a:effectLst/>
                <a:uLnTx/>
                <a:uFillTx/>
                <a:cs typeface="Arial"/>
                <a:sym typeface="Arial"/>
              </a:rPr>
              <a:t>.</a:t>
            </a:r>
            <a:r>
              <a:rPr lang="es-ES" sz="1600" spc="-95" dirty="0">
                <a:solidFill>
                  <a:schemeClr val="tx1"/>
                </a:solidFill>
              </a:rPr>
              <a:t>(C G B)</a:t>
            </a:r>
            <a:r>
              <a:rPr kumimoji="0" lang="es-PE" sz="1600" b="0" i="0" u="none" strike="noStrike" kern="0" cap="none" spc="0" normalizeH="0" baseline="0" noProof="0" dirty="0">
                <a:ln>
                  <a:noFill/>
                </a:ln>
                <a:solidFill>
                  <a:schemeClr val="tx1"/>
                </a:solidFill>
                <a:effectLst/>
                <a:uLnTx/>
                <a:uFillTx/>
                <a:cs typeface="Arial"/>
                <a:sym typeface="Arial"/>
              </a:rPr>
              <a:t>.</a:t>
            </a:r>
          </a:p>
        </p:txBody>
      </p:sp>
      <p:sp>
        <p:nvSpPr>
          <p:cNvPr id="2" name="CuadroTexto 1">
            <a:extLst>
              <a:ext uri="{FF2B5EF4-FFF2-40B4-BE49-F238E27FC236}">
                <a16:creationId xmlns:a16="http://schemas.microsoft.com/office/drawing/2014/main" id="{3ACDB72A-0941-465F-80B3-D3B5CA8EE42E}"/>
              </a:ext>
            </a:extLst>
          </p:cNvPr>
          <p:cNvSpPr txBox="1"/>
          <p:nvPr/>
        </p:nvSpPr>
        <p:spPr>
          <a:xfrm>
            <a:off x="1057056" y="2014492"/>
            <a:ext cx="4223257" cy="1323439"/>
          </a:xfrm>
          <a:prstGeom prst="rect">
            <a:avLst/>
          </a:prstGeom>
          <a:noFill/>
        </p:spPr>
        <p:txBody>
          <a:bodyPr wrap="square" rtlCol="0">
            <a:spAutoFit/>
          </a:bodyPr>
          <a:lstStyle/>
          <a:p>
            <a:pPr algn="ctr"/>
            <a:r>
              <a:rPr lang="es-PE" sz="1600" b="1" i="0" dirty="0">
                <a:solidFill>
                  <a:schemeClr val="accent4">
                    <a:lumMod val="75000"/>
                  </a:schemeClr>
                </a:solidFill>
                <a:effectLst/>
                <a:latin typeface="Roboto"/>
              </a:rPr>
              <a:t>RM N° 274-2020-MINEDU</a:t>
            </a:r>
          </a:p>
          <a:p>
            <a:pPr algn="just"/>
            <a:r>
              <a:rPr lang="es-PE" sz="1600" b="0" i="0" dirty="0">
                <a:solidFill>
                  <a:schemeClr val="accent4">
                    <a:lumMod val="75000"/>
                  </a:schemeClr>
                </a:solidFill>
                <a:effectLst/>
                <a:latin typeface="Roboto"/>
              </a:rPr>
              <a:t>Aprueba la actualización del "Anexo 03: Protocolos para la atención de la violencia contra niñas, niños y adolescentes", del Decreto Supremo 004-2018-MINEDU.</a:t>
            </a:r>
            <a:endParaRPr lang="es-PE" sz="1600" dirty="0">
              <a:solidFill>
                <a:schemeClr val="accent4">
                  <a:lumMod val="75000"/>
                </a:schemeClr>
              </a:solidFill>
            </a:endParaRPr>
          </a:p>
        </p:txBody>
      </p:sp>
      <p:sp>
        <p:nvSpPr>
          <p:cNvPr id="11" name="Título 1"/>
          <p:cNvSpPr txBox="1">
            <a:spLocks/>
          </p:cNvSpPr>
          <p:nvPr/>
        </p:nvSpPr>
        <p:spPr>
          <a:xfrm>
            <a:off x="2615982" y="358650"/>
            <a:ext cx="6960036" cy="424692"/>
          </a:xfrm>
          <a:prstGeom prst="rect">
            <a:avLst/>
          </a:prstGeom>
          <a:no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0"/>
              </a:spcBef>
              <a:spcAft>
                <a:spcPts val="0"/>
              </a:spcAft>
              <a:buClr>
                <a:srgbClr val="072B62"/>
              </a:buClr>
              <a:buSzPts val="2800"/>
              <a:buFont typeface="Calibri"/>
              <a:buNone/>
              <a:defRPr sz="2800" b="1" kern="1200">
                <a:solidFill>
                  <a:srgbClr val="072B6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lgn="ctr"/>
            <a:r>
              <a:rPr lang="es-PE" sz="3200" dirty="0"/>
              <a:t>ATENCIÓN DE LA VIOLENCIA ESCOLAR</a:t>
            </a:r>
          </a:p>
        </p:txBody>
      </p:sp>
      <p:sp>
        <p:nvSpPr>
          <p:cNvPr id="14" name="Título 1"/>
          <p:cNvSpPr txBox="1">
            <a:spLocks/>
          </p:cNvSpPr>
          <p:nvPr/>
        </p:nvSpPr>
        <p:spPr>
          <a:xfrm>
            <a:off x="1147055" y="987791"/>
            <a:ext cx="8958083" cy="424692"/>
          </a:xfrm>
          <a:prstGeom prst="rect">
            <a:avLst/>
          </a:prstGeom>
          <a:no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0"/>
              </a:spcBef>
              <a:spcAft>
                <a:spcPts val="0"/>
              </a:spcAft>
              <a:buClr>
                <a:srgbClr val="072B62"/>
              </a:buClr>
              <a:buSzPts val="2800"/>
              <a:buFont typeface="Calibri"/>
              <a:buNone/>
              <a:defRPr sz="2800" b="1" kern="1200">
                <a:solidFill>
                  <a:srgbClr val="072B6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lgn="ctr"/>
            <a:r>
              <a:rPr lang="es-PE" sz="2000" dirty="0"/>
              <a:t>ATENCIÓN DE LA VIOLENCIA ESCOLAR </a:t>
            </a:r>
            <a:r>
              <a:rPr lang="es-MX" sz="2000" dirty="0"/>
              <a:t>PROTOCOLOS PARA LA ATENCIÓN DE LA VIOLENCIA CONTRA NNA</a:t>
            </a:r>
            <a:endParaRPr lang="es-PE" sz="2000" dirty="0"/>
          </a:p>
        </p:txBody>
      </p:sp>
      <p:sp>
        <p:nvSpPr>
          <p:cNvPr id="9" name="object 10">
            <a:extLst>
              <a:ext uri="{FF2B5EF4-FFF2-40B4-BE49-F238E27FC236}">
                <a16:creationId xmlns:a16="http://schemas.microsoft.com/office/drawing/2014/main" id="{2E282296-A150-4971-AAE8-86388E245F7F}"/>
              </a:ext>
            </a:extLst>
          </p:cNvPr>
          <p:cNvSpPr/>
          <p:nvPr/>
        </p:nvSpPr>
        <p:spPr>
          <a:xfrm>
            <a:off x="270820" y="3309630"/>
            <a:ext cx="1223772" cy="1191768"/>
          </a:xfrm>
          <a:prstGeom prst="rect">
            <a:avLst/>
          </a:prstGeom>
          <a:blipFill>
            <a:blip r:embed="rId5" cstate="print"/>
            <a:stretch>
              <a:fillRect/>
            </a:stretch>
          </a:blipFill>
        </p:spPr>
        <p:txBody>
          <a:bodyPr wrap="square" lIns="0" tIns="0" rIns="0" bIns="0" rtlCol="0"/>
          <a:lstStyle/>
          <a:p>
            <a:endParaRPr sz="1400" dirty="0"/>
          </a:p>
        </p:txBody>
      </p:sp>
      <p:sp>
        <p:nvSpPr>
          <p:cNvPr id="13" name="object 11">
            <a:extLst>
              <a:ext uri="{FF2B5EF4-FFF2-40B4-BE49-F238E27FC236}">
                <a16:creationId xmlns:a16="http://schemas.microsoft.com/office/drawing/2014/main" id="{304CEEC3-9B29-4B7F-A065-D918187B8C9C}"/>
              </a:ext>
            </a:extLst>
          </p:cNvPr>
          <p:cNvSpPr/>
          <p:nvPr/>
        </p:nvSpPr>
        <p:spPr>
          <a:xfrm>
            <a:off x="270820" y="4357805"/>
            <a:ext cx="1223772" cy="1199388"/>
          </a:xfrm>
          <a:prstGeom prst="rect">
            <a:avLst/>
          </a:prstGeom>
          <a:blipFill>
            <a:blip r:embed="rId6" cstate="print"/>
            <a:stretch>
              <a:fillRect/>
            </a:stretch>
          </a:blipFill>
        </p:spPr>
        <p:txBody>
          <a:bodyPr wrap="square" lIns="0" tIns="0" rIns="0" bIns="0" rtlCol="0"/>
          <a:lstStyle/>
          <a:p>
            <a:endParaRPr sz="1400"/>
          </a:p>
        </p:txBody>
      </p:sp>
      <p:sp>
        <p:nvSpPr>
          <p:cNvPr id="17" name="object 12">
            <a:extLst>
              <a:ext uri="{FF2B5EF4-FFF2-40B4-BE49-F238E27FC236}">
                <a16:creationId xmlns:a16="http://schemas.microsoft.com/office/drawing/2014/main" id="{5ADA8A3F-D3A5-4F5C-BF9F-DE72EDF7CB9B}"/>
              </a:ext>
            </a:extLst>
          </p:cNvPr>
          <p:cNvSpPr/>
          <p:nvPr/>
        </p:nvSpPr>
        <p:spPr>
          <a:xfrm>
            <a:off x="270820" y="5399884"/>
            <a:ext cx="1223772" cy="1205484"/>
          </a:xfrm>
          <a:prstGeom prst="rect">
            <a:avLst/>
          </a:prstGeom>
          <a:blipFill>
            <a:blip r:embed="rId7" cstate="print"/>
            <a:stretch>
              <a:fillRect/>
            </a:stretch>
          </a:blipFill>
        </p:spPr>
        <p:txBody>
          <a:bodyPr wrap="square" lIns="0" tIns="0" rIns="0" bIns="0" rtlCol="0"/>
          <a:lstStyle/>
          <a:p>
            <a:endParaRPr sz="1400"/>
          </a:p>
        </p:txBody>
      </p:sp>
    </p:spTree>
    <p:extLst>
      <p:ext uri="{BB962C8B-B14F-4D97-AF65-F5344CB8AC3E}">
        <p14:creationId xmlns:p14="http://schemas.microsoft.com/office/powerpoint/2010/main" val="904637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7079" y="1304938"/>
            <a:ext cx="9470029" cy="424692"/>
          </a:xfrm>
        </p:spPr>
        <p:txBody>
          <a:bodyPr/>
          <a:lstStyle/>
          <a:p>
            <a:pPr algn="ctr"/>
            <a:r>
              <a:rPr lang="es-PE" dirty="0"/>
              <a:t>PROPOSITÓ DE LA ASISTENCIA TÉCNICA</a:t>
            </a:r>
          </a:p>
        </p:txBody>
      </p:sp>
      <p:sp>
        <p:nvSpPr>
          <p:cNvPr id="3" name="Subtítulo 2">
            <a:extLst>
              <a:ext uri="{FF2B5EF4-FFF2-40B4-BE49-F238E27FC236}">
                <a16:creationId xmlns:a16="http://schemas.microsoft.com/office/drawing/2014/main" id="{7932A20C-8823-4E5C-BF21-C75BA56E76DE}"/>
              </a:ext>
            </a:extLst>
          </p:cNvPr>
          <p:cNvSpPr txBox="1">
            <a:spLocks/>
          </p:cNvSpPr>
          <p:nvPr/>
        </p:nvSpPr>
        <p:spPr bwMode="black">
          <a:xfrm>
            <a:off x="682660" y="2019211"/>
            <a:ext cx="6341347" cy="3060759"/>
          </a:xfrm>
          <a:prstGeom prst="rect">
            <a:avLst/>
          </a:prstGeom>
        </p:spPr>
        <p:txBody>
          <a:bodyPr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3000"/>
              </a:spcAft>
            </a:pPr>
            <a:r>
              <a:rPr lang="es-ES" dirty="0"/>
              <a:t>Al culminar la asistencia técnica los docentes e integrantes del Comité  de Gestión  del Bienestar,   estarán en la capacidad de identificar el marco normativo y CGE 5 relacionado a la TOECE, lineamientos y estrategias para la buena acogida de los estudiantes  en el marco de un retorno gradual a la educación presencial.</a:t>
            </a: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b="12998"/>
          <a:stretch/>
        </p:blipFill>
        <p:spPr>
          <a:xfrm>
            <a:off x="7467600" y="2019211"/>
            <a:ext cx="3962400" cy="2381339"/>
          </a:xfrm>
          <a:prstGeom prst="rect">
            <a:avLst/>
          </a:prstGeom>
        </p:spPr>
      </p:pic>
    </p:spTree>
    <p:extLst>
      <p:ext uri="{BB962C8B-B14F-4D97-AF65-F5344CB8AC3E}">
        <p14:creationId xmlns:p14="http://schemas.microsoft.com/office/powerpoint/2010/main" val="3105828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59966" y="330904"/>
            <a:ext cx="3273631" cy="424692"/>
          </a:xfrm>
        </p:spPr>
        <p:txBody>
          <a:bodyPr/>
          <a:lstStyle/>
          <a:p>
            <a:r>
              <a:rPr lang="es-PE" sz="3200" dirty="0"/>
              <a:t>NUESTRA FRASE</a:t>
            </a:r>
          </a:p>
        </p:txBody>
      </p:sp>
      <p:sp>
        <p:nvSpPr>
          <p:cNvPr id="4" name="Rectángulo 3">
            <a:extLst>
              <a:ext uri="{FF2B5EF4-FFF2-40B4-BE49-F238E27FC236}">
                <a16:creationId xmlns:a16="http://schemas.microsoft.com/office/drawing/2014/main" id="{620F4E88-3D0A-4BF0-BB5A-FCC3A5B2A7B1}"/>
              </a:ext>
            </a:extLst>
          </p:cNvPr>
          <p:cNvSpPr/>
          <p:nvPr/>
        </p:nvSpPr>
        <p:spPr>
          <a:xfrm>
            <a:off x="3260036" y="5430995"/>
            <a:ext cx="2199860"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2400" b="1" dirty="0"/>
              <a:t>Alan </a:t>
            </a:r>
            <a:r>
              <a:rPr lang="es-ES" sz="2400" b="1" dirty="0" err="1"/>
              <a:t>Lakein</a:t>
            </a:r>
            <a:endParaRPr lang="es-ES" sz="2400" b="1" dirty="0"/>
          </a:p>
        </p:txBody>
      </p:sp>
      <p:pic>
        <p:nvPicPr>
          <p:cNvPr id="5" name="Imagen 4">
            <a:extLst>
              <a:ext uri="{FF2B5EF4-FFF2-40B4-BE49-F238E27FC236}">
                <a16:creationId xmlns:a16="http://schemas.microsoft.com/office/drawing/2014/main" id="{2AE36CC8-E1A0-4842-ADBB-1180996A9E5E}"/>
              </a:ext>
            </a:extLst>
          </p:cNvPr>
          <p:cNvPicPr>
            <a:picLocks noChangeAspect="1"/>
          </p:cNvPicPr>
          <p:nvPr/>
        </p:nvPicPr>
        <p:blipFill>
          <a:blip r:embed="rId2"/>
          <a:stretch>
            <a:fillRect/>
          </a:stretch>
        </p:blipFill>
        <p:spPr>
          <a:xfrm>
            <a:off x="351264" y="1004915"/>
            <a:ext cx="8376630" cy="4426080"/>
          </a:xfrm>
          <a:prstGeom prst="rect">
            <a:avLst/>
          </a:prstGeom>
        </p:spPr>
      </p:pic>
      <p:pic>
        <p:nvPicPr>
          <p:cNvPr id="10" name="Imagen 9">
            <a:extLst>
              <a:ext uri="{FF2B5EF4-FFF2-40B4-BE49-F238E27FC236}">
                <a16:creationId xmlns:a16="http://schemas.microsoft.com/office/drawing/2014/main" id="{D6C2CE58-8A65-4A67-B796-D85EAD69316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19657" y="4278889"/>
            <a:ext cx="4025251" cy="2350511"/>
          </a:xfrm>
          <a:prstGeom prst="rect">
            <a:avLst/>
          </a:prstGeom>
        </p:spPr>
      </p:pic>
    </p:spTree>
    <p:extLst>
      <p:ext uri="{BB962C8B-B14F-4D97-AF65-F5344CB8AC3E}">
        <p14:creationId xmlns:p14="http://schemas.microsoft.com/office/powerpoint/2010/main" val="11337294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89;p13">
            <a:extLst>
              <a:ext uri="{FF2B5EF4-FFF2-40B4-BE49-F238E27FC236}">
                <a16:creationId xmlns:a16="http://schemas.microsoft.com/office/drawing/2014/main" id="{CEF449A7-C52D-4501-BE12-E4B99391676A}"/>
              </a:ext>
            </a:extLst>
          </p:cNvPr>
          <p:cNvSpPr txBox="1">
            <a:spLocks/>
          </p:cNvSpPr>
          <p:nvPr/>
        </p:nvSpPr>
        <p:spPr>
          <a:xfrm>
            <a:off x="1385240" y="489589"/>
            <a:ext cx="9421520" cy="82172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3200"/>
            </a:pPr>
            <a:r>
              <a:rPr lang="es-MX" sz="4800" b="1" dirty="0">
                <a:latin typeface="Calibri Light" panose="020F0302020204030204" pitchFamily="34" charset="0"/>
                <a:cs typeface="Calibri Light" panose="020F0302020204030204" pitchFamily="34" charset="0"/>
              </a:rPr>
              <a:t>PLATAFORMA SISEVE</a:t>
            </a:r>
            <a:endParaRPr lang="es-PE" sz="3200" dirty="0">
              <a:solidFill>
                <a:schemeClr val="dk1"/>
              </a:solidFill>
              <a:latin typeface="Calibri"/>
              <a:ea typeface="Calibri"/>
              <a:cs typeface="Calibri"/>
              <a:sym typeface="Calibri"/>
            </a:endParaRPr>
          </a:p>
        </p:txBody>
      </p:sp>
      <p:sp>
        <p:nvSpPr>
          <p:cNvPr id="4" name="Triángulo isósceles 3">
            <a:extLst>
              <a:ext uri="{FF2B5EF4-FFF2-40B4-BE49-F238E27FC236}">
                <a16:creationId xmlns:a16="http://schemas.microsoft.com/office/drawing/2014/main" id="{1F32270F-EC13-4BF1-8389-23D4CE81E264}"/>
              </a:ext>
            </a:extLst>
          </p:cNvPr>
          <p:cNvSpPr/>
          <p:nvPr/>
        </p:nvSpPr>
        <p:spPr>
          <a:xfrm rot="16200000">
            <a:off x="10229462" y="2796074"/>
            <a:ext cx="2603239" cy="13218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146" dirty="0"/>
          </a:p>
        </p:txBody>
      </p:sp>
      <p:pic>
        <p:nvPicPr>
          <p:cNvPr id="3" name="Imagen 2">
            <a:extLst>
              <a:ext uri="{FF2B5EF4-FFF2-40B4-BE49-F238E27FC236}">
                <a16:creationId xmlns:a16="http://schemas.microsoft.com/office/drawing/2014/main" id="{48FC846C-0414-4595-8804-9393B6436F23}"/>
              </a:ext>
            </a:extLst>
          </p:cNvPr>
          <p:cNvPicPr>
            <a:picLocks noChangeAspect="1"/>
          </p:cNvPicPr>
          <p:nvPr/>
        </p:nvPicPr>
        <p:blipFill rotWithShape="1">
          <a:blip r:embed="rId3"/>
          <a:srcRect t="4491" b="5414"/>
          <a:stretch/>
        </p:blipFill>
        <p:spPr>
          <a:xfrm>
            <a:off x="1266092" y="1182886"/>
            <a:ext cx="9856763" cy="4992830"/>
          </a:xfrm>
          <a:prstGeom prst="rect">
            <a:avLst/>
          </a:prstGeom>
        </p:spPr>
      </p:pic>
    </p:spTree>
    <p:extLst>
      <p:ext uri="{BB962C8B-B14F-4D97-AF65-F5344CB8AC3E}">
        <p14:creationId xmlns:p14="http://schemas.microsoft.com/office/powerpoint/2010/main" val="2794377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33757" y="283439"/>
            <a:ext cx="3018972" cy="424692"/>
          </a:xfrm>
        </p:spPr>
        <p:txBody>
          <a:bodyPr/>
          <a:lstStyle/>
          <a:p>
            <a:pPr algn="ctr"/>
            <a:r>
              <a:rPr lang="es-PE" dirty="0"/>
              <a:t>PAUSA ACTIVA</a:t>
            </a:r>
          </a:p>
        </p:txBody>
      </p:sp>
      <p:sp>
        <p:nvSpPr>
          <p:cNvPr id="4" name="Título 1"/>
          <p:cNvSpPr txBox="1">
            <a:spLocks/>
          </p:cNvSpPr>
          <p:nvPr/>
        </p:nvSpPr>
        <p:spPr>
          <a:xfrm>
            <a:off x="348343" y="965278"/>
            <a:ext cx="4992914" cy="424692"/>
          </a:xfrm>
          <a:prstGeom prst="rect">
            <a:avLst/>
          </a:prstGeom>
          <a:noFill/>
          <a:ln>
            <a:noFill/>
          </a:ln>
        </p:spPr>
        <p:txBody>
          <a:bodyPr spcFirstLastPara="1" vert="horz" wrap="square" lIns="91425" tIns="45700" rIns="91425" bIns="45700" rtlCol="0" anchor="ctr" anchorCtr="0">
            <a:noAutofit/>
          </a:bodyPr>
          <a:lstStyle>
            <a:lvl1pPr lvl="0" algn="l" defTabSz="914400" rtl="0" eaLnBrk="1" latinLnBrk="0" hangingPunct="1">
              <a:lnSpc>
                <a:spcPct val="90000"/>
              </a:lnSpc>
              <a:spcBef>
                <a:spcPts val="0"/>
              </a:spcBef>
              <a:spcAft>
                <a:spcPts val="0"/>
              </a:spcAft>
              <a:buClr>
                <a:srgbClr val="072B62"/>
              </a:buClr>
              <a:buSzPts val="2800"/>
              <a:buFont typeface="Calibri"/>
              <a:buNone/>
              <a:defRPr sz="2800" b="1" kern="1200">
                <a:solidFill>
                  <a:srgbClr val="072B6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s-PE" dirty="0"/>
              <a:t>Mira a tu alrededor y dime</a:t>
            </a:r>
          </a:p>
        </p:txBody>
      </p:sp>
      <p:sp>
        <p:nvSpPr>
          <p:cNvPr id="7" name="Rectángulo: esquinas redondeadas 2">
            <a:extLst>
              <a:ext uri="{FF2B5EF4-FFF2-40B4-BE49-F238E27FC236}">
                <a16:creationId xmlns:a16="http://schemas.microsoft.com/office/drawing/2014/main" id="{5B44457D-AC45-4728-BF3F-9C84CC9426D3}"/>
              </a:ext>
            </a:extLst>
          </p:cNvPr>
          <p:cNvSpPr/>
          <p:nvPr/>
        </p:nvSpPr>
        <p:spPr>
          <a:xfrm>
            <a:off x="652557" y="2175763"/>
            <a:ext cx="4878663" cy="836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3200" dirty="0">
                <a:ln w="0"/>
                <a:solidFill>
                  <a:schemeClr val="tx1"/>
                </a:solidFill>
                <a:effectLst>
                  <a:outerShdw blurRad="38100" dist="19050" dir="2700000" algn="tl" rotWithShape="0">
                    <a:schemeClr val="dk1">
                      <a:alpha val="40000"/>
                    </a:schemeClr>
                  </a:outerShdw>
                </a:effectLst>
              </a:rPr>
              <a:t>3 Cosas que quisieras hacer</a:t>
            </a:r>
          </a:p>
          <a:p>
            <a:pPr algn="just"/>
            <a:endParaRPr lang="es-PE" sz="1600" dirty="0">
              <a:ln w="0"/>
              <a:solidFill>
                <a:schemeClr val="tx1"/>
              </a:solidFill>
              <a:effectLst>
                <a:outerShdw blurRad="38100" dist="19050" dir="2700000" algn="tl" rotWithShape="0">
                  <a:schemeClr val="dk1">
                    <a:alpha val="40000"/>
                  </a:schemeClr>
                </a:outerShdw>
              </a:effectLst>
            </a:endParaRPr>
          </a:p>
        </p:txBody>
      </p:sp>
      <p:sp>
        <p:nvSpPr>
          <p:cNvPr id="8" name="Rectángulo: esquinas redondeadas 2">
            <a:extLst>
              <a:ext uri="{FF2B5EF4-FFF2-40B4-BE49-F238E27FC236}">
                <a16:creationId xmlns:a16="http://schemas.microsoft.com/office/drawing/2014/main" id="{5B44457D-AC45-4728-BF3F-9C84CC9426D3}"/>
              </a:ext>
            </a:extLst>
          </p:cNvPr>
          <p:cNvSpPr/>
          <p:nvPr/>
        </p:nvSpPr>
        <p:spPr>
          <a:xfrm>
            <a:off x="1040675" y="3312213"/>
            <a:ext cx="4878663" cy="836023"/>
          </a:xfrm>
          <a:prstGeom prst="round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PE" sz="3200" dirty="0">
                <a:ln w="0"/>
                <a:solidFill>
                  <a:schemeClr val="tx1"/>
                </a:solidFill>
                <a:effectLst>
                  <a:outerShdw blurRad="38100" dist="19050" dir="2700000" algn="tl" rotWithShape="0">
                    <a:schemeClr val="dk1">
                      <a:alpha val="40000"/>
                    </a:schemeClr>
                  </a:outerShdw>
                </a:effectLst>
              </a:rPr>
              <a:t>3 Cosas que quisieras ver</a:t>
            </a:r>
          </a:p>
          <a:p>
            <a:pPr algn="just"/>
            <a:endParaRPr lang="es-PE" sz="1600" dirty="0">
              <a:ln w="0"/>
              <a:solidFill>
                <a:schemeClr val="tx1"/>
              </a:solidFill>
              <a:effectLst>
                <a:outerShdw blurRad="38100" dist="19050" dir="2700000" algn="tl" rotWithShape="0">
                  <a:schemeClr val="dk1">
                    <a:alpha val="40000"/>
                  </a:schemeClr>
                </a:outerShdw>
              </a:effectLst>
            </a:endParaRPr>
          </a:p>
        </p:txBody>
      </p:sp>
      <p:sp>
        <p:nvSpPr>
          <p:cNvPr id="9" name="Rectángulo: esquinas redondeadas 2">
            <a:extLst>
              <a:ext uri="{FF2B5EF4-FFF2-40B4-BE49-F238E27FC236}">
                <a16:creationId xmlns:a16="http://schemas.microsoft.com/office/drawing/2014/main" id="{5B44457D-AC45-4728-BF3F-9C84CC9426D3}"/>
              </a:ext>
            </a:extLst>
          </p:cNvPr>
          <p:cNvSpPr/>
          <p:nvPr/>
        </p:nvSpPr>
        <p:spPr>
          <a:xfrm>
            <a:off x="1445778" y="4462484"/>
            <a:ext cx="5426615" cy="83602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es-PE" sz="3200" dirty="0">
                <a:ln w="0"/>
                <a:solidFill>
                  <a:schemeClr val="tx1"/>
                </a:solidFill>
                <a:effectLst>
                  <a:outerShdw blurRad="38100" dist="19050" dir="2700000" algn="tl" rotWithShape="0">
                    <a:schemeClr val="dk1">
                      <a:alpha val="40000"/>
                    </a:schemeClr>
                  </a:outerShdw>
                </a:effectLst>
              </a:rPr>
              <a:t>3 Cosas que quisieras escuchar</a:t>
            </a:r>
          </a:p>
        </p:txBody>
      </p:sp>
      <p:sp>
        <p:nvSpPr>
          <p:cNvPr id="10" name="Rectángulo: esquinas redondeadas 2">
            <a:extLst>
              <a:ext uri="{FF2B5EF4-FFF2-40B4-BE49-F238E27FC236}">
                <a16:creationId xmlns:a16="http://schemas.microsoft.com/office/drawing/2014/main" id="{5B44457D-AC45-4728-BF3F-9C84CC9426D3}"/>
              </a:ext>
            </a:extLst>
          </p:cNvPr>
          <p:cNvSpPr/>
          <p:nvPr/>
        </p:nvSpPr>
        <p:spPr>
          <a:xfrm>
            <a:off x="6936378" y="2160274"/>
            <a:ext cx="2494486" cy="836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dirty="0">
                <a:ln w="0"/>
                <a:solidFill>
                  <a:schemeClr val="tx1"/>
                </a:solidFill>
                <a:effectLst>
                  <a:outerShdw blurRad="38100" dist="19050" dir="2700000" algn="tl" rotWithShape="0">
                    <a:schemeClr val="dk1">
                      <a:alpha val="40000"/>
                    </a:schemeClr>
                  </a:outerShdw>
                </a:effectLst>
              </a:rPr>
              <a:t>¿Por qué? </a:t>
            </a:r>
            <a:endParaRPr lang="es-PE" sz="1600" dirty="0">
              <a:ln w="0"/>
              <a:solidFill>
                <a:schemeClr val="tx1"/>
              </a:solidFill>
              <a:effectLst>
                <a:outerShdw blurRad="38100" dist="19050" dir="2700000" algn="tl" rotWithShape="0">
                  <a:schemeClr val="dk1">
                    <a:alpha val="40000"/>
                  </a:schemeClr>
                </a:outerShdw>
              </a:effectLst>
            </a:endParaRPr>
          </a:p>
        </p:txBody>
      </p:sp>
      <p:sp>
        <p:nvSpPr>
          <p:cNvPr id="11" name="Flecha derecha 10"/>
          <p:cNvSpPr/>
          <p:nvPr/>
        </p:nvSpPr>
        <p:spPr>
          <a:xfrm>
            <a:off x="5843243" y="2175763"/>
            <a:ext cx="859490" cy="692332"/>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Flecha derecha 11"/>
          <p:cNvSpPr/>
          <p:nvPr/>
        </p:nvSpPr>
        <p:spPr>
          <a:xfrm>
            <a:off x="6300287" y="3382390"/>
            <a:ext cx="859490" cy="692332"/>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Rectángulo: esquinas redondeadas 2">
            <a:extLst>
              <a:ext uri="{FF2B5EF4-FFF2-40B4-BE49-F238E27FC236}">
                <a16:creationId xmlns:a16="http://schemas.microsoft.com/office/drawing/2014/main" id="{5B44457D-AC45-4728-BF3F-9C84CC9426D3}"/>
              </a:ext>
            </a:extLst>
          </p:cNvPr>
          <p:cNvSpPr/>
          <p:nvPr/>
        </p:nvSpPr>
        <p:spPr>
          <a:xfrm>
            <a:off x="7511940" y="3310545"/>
            <a:ext cx="2494486" cy="836023"/>
          </a:xfrm>
          <a:prstGeom prst="roundRect">
            <a:avLst/>
          </a:prstGeom>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s-PE" sz="3600" dirty="0">
                <a:ln w="0"/>
                <a:solidFill>
                  <a:schemeClr val="tx1"/>
                </a:solidFill>
                <a:effectLst>
                  <a:outerShdw blurRad="38100" dist="19050" dir="2700000" algn="tl" rotWithShape="0">
                    <a:schemeClr val="dk1">
                      <a:alpha val="40000"/>
                    </a:schemeClr>
                  </a:outerShdw>
                </a:effectLst>
              </a:rPr>
              <a:t>¿Cuándo?</a:t>
            </a:r>
          </a:p>
        </p:txBody>
      </p:sp>
      <p:sp>
        <p:nvSpPr>
          <p:cNvPr id="15" name="Flecha derecha 14"/>
          <p:cNvSpPr/>
          <p:nvPr/>
        </p:nvSpPr>
        <p:spPr>
          <a:xfrm>
            <a:off x="7082195" y="4552236"/>
            <a:ext cx="859490" cy="692332"/>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Rectángulo: esquinas redondeadas 2">
            <a:extLst>
              <a:ext uri="{FF2B5EF4-FFF2-40B4-BE49-F238E27FC236}">
                <a16:creationId xmlns:a16="http://schemas.microsoft.com/office/drawing/2014/main" id="{5B44457D-AC45-4728-BF3F-9C84CC9426D3}"/>
              </a:ext>
            </a:extLst>
          </p:cNvPr>
          <p:cNvSpPr/>
          <p:nvPr/>
        </p:nvSpPr>
        <p:spPr>
          <a:xfrm>
            <a:off x="8183621" y="4480391"/>
            <a:ext cx="2494486" cy="83602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PE" sz="3600" dirty="0">
                <a:ln w="0"/>
                <a:solidFill>
                  <a:schemeClr val="tx1"/>
                </a:solidFill>
                <a:effectLst>
                  <a:outerShdw blurRad="38100" dist="19050" dir="2700000" algn="tl" rotWithShape="0">
                    <a:schemeClr val="dk1">
                      <a:alpha val="40000"/>
                    </a:schemeClr>
                  </a:outerShdw>
                </a:effectLst>
              </a:rPr>
              <a:t>¿De quién?</a:t>
            </a:r>
          </a:p>
        </p:txBody>
      </p:sp>
    </p:spTree>
    <p:extLst>
      <p:ext uri="{BB962C8B-B14F-4D97-AF65-F5344CB8AC3E}">
        <p14:creationId xmlns:p14="http://schemas.microsoft.com/office/powerpoint/2010/main" val="29326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4" grpId="0" animBg="1"/>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95">
            <a:extLst>
              <a:ext uri="{FF2B5EF4-FFF2-40B4-BE49-F238E27FC236}">
                <a16:creationId xmlns:a16="http://schemas.microsoft.com/office/drawing/2014/main" id="{98D8F30C-BD3C-49F6-AE65-E61333F7C13E}"/>
              </a:ext>
            </a:extLst>
          </p:cNvPr>
          <p:cNvSpPr txBox="1"/>
          <p:nvPr/>
        </p:nvSpPr>
        <p:spPr>
          <a:xfrm>
            <a:off x="2396196" y="169113"/>
            <a:ext cx="7680960" cy="4965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PE" sz="4800" dirty="0">
                <a:solidFill>
                  <a:schemeClr val="accent4">
                    <a:lumMod val="50000"/>
                  </a:schemeClr>
                </a:solidFill>
                <a:effectLst>
                  <a:outerShdw blurRad="38100" dist="38100" dir="2700000" algn="tl">
                    <a:srgbClr val="000000">
                      <a:alpha val="43137"/>
                    </a:srgbClr>
                  </a:outerShdw>
                </a:effectLst>
                <a:latin typeface="Wedges"/>
                <a:ea typeface="Calibri" panose="020F0502020204030204" pitchFamily="34" charset="0"/>
                <a:cs typeface="Times New Roman" panose="02020603050405020304" pitchFamily="18" charset="0"/>
              </a:rPr>
              <a:t>SOPORTE SOCIOEMOCIONAL </a:t>
            </a:r>
            <a:endParaRPr lang="es-PE" sz="2000"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Flecha: a la derecha 7">
            <a:extLst>
              <a:ext uri="{FF2B5EF4-FFF2-40B4-BE49-F238E27FC236}">
                <a16:creationId xmlns:a16="http://schemas.microsoft.com/office/drawing/2014/main" id="{77C33506-A226-4C19-B14E-C8D919B01D80}"/>
              </a:ext>
            </a:extLst>
          </p:cNvPr>
          <p:cNvSpPr/>
          <p:nvPr/>
        </p:nvSpPr>
        <p:spPr>
          <a:xfrm>
            <a:off x="212396" y="1647097"/>
            <a:ext cx="2630659" cy="207966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PE" sz="2000" dirty="0">
                <a:effectLst/>
                <a:latin typeface="Times New Roman" panose="02020603050405020304" pitchFamily="18" charset="0"/>
                <a:ea typeface="Calibri" panose="020F0502020204030204" pitchFamily="34" charset="0"/>
                <a:cs typeface="Times New Roman" panose="02020603050405020304" pitchFamily="18" charset="0"/>
              </a:rPr>
              <a:t>¿Qué es soporte            socioemocional?</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PE" sz="2000" dirty="0"/>
          </a:p>
        </p:txBody>
      </p:sp>
      <p:sp>
        <p:nvSpPr>
          <p:cNvPr id="9" name="Rectángulo: esquinas redondeadas 8">
            <a:extLst>
              <a:ext uri="{FF2B5EF4-FFF2-40B4-BE49-F238E27FC236}">
                <a16:creationId xmlns:a16="http://schemas.microsoft.com/office/drawing/2014/main" id="{201EE098-FAA2-4DD2-AD97-776D686CFB7D}"/>
              </a:ext>
            </a:extLst>
          </p:cNvPr>
          <p:cNvSpPr/>
          <p:nvPr/>
        </p:nvSpPr>
        <p:spPr>
          <a:xfrm>
            <a:off x="3074061" y="1933290"/>
            <a:ext cx="2993659" cy="15072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000" dirty="0">
                <a:latin typeface="Candara" panose="020E0502030303020204" pitchFamily="34" charset="0"/>
              </a:rPr>
              <a:t>Es la capacidad de </a:t>
            </a:r>
            <a:r>
              <a:rPr lang="es-MX" sz="2000" b="1" dirty="0">
                <a:latin typeface="Candara" panose="020E0502030303020204" pitchFamily="34" charset="0"/>
              </a:rPr>
              <a:t>reconocer los sentimientos propios y los de los demás.</a:t>
            </a:r>
            <a:endParaRPr lang="es-PE" sz="2000" dirty="0"/>
          </a:p>
          <a:p>
            <a:pPr algn="ctr"/>
            <a:endParaRPr lang="es-PE" sz="2000" dirty="0"/>
          </a:p>
        </p:txBody>
      </p:sp>
      <p:pic>
        <p:nvPicPr>
          <p:cNvPr id="10" name="Imagen 9">
            <a:extLst>
              <a:ext uri="{FF2B5EF4-FFF2-40B4-BE49-F238E27FC236}">
                <a16:creationId xmlns:a16="http://schemas.microsoft.com/office/drawing/2014/main" id="{E28925BC-7DE6-4A2A-AEF7-B1820D90CC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01814" y="1599904"/>
            <a:ext cx="3315921" cy="1840660"/>
          </a:xfrm>
          <a:prstGeom prst="rect">
            <a:avLst/>
          </a:prstGeom>
          <a:noFill/>
        </p:spPr>
      </p:pic>
      <p:sp>
        <p:nvSpPr>
          <p:cNvPr id="11" name="Cuadro de texto 222">
            <a:extLst>
              <a:ext uri="{FF2B5EF4-FFF2-40B4-BE49-F238E27FC236}">
                <a16:creationId xmlns:a16="http://schemas.microsoft.com/office/drawing/2014/main" id="{D459D8B2-0B77-4888-A7A4-E47D5DEC3BEB}"/>
              </a:ext>
            </a:extLst>
          </p:cNvPr>
          <p:cNvSpPr txBox="1"/>
          <p:nvPr/>
        </p:nvSpPr>
        <p:spPr>
          <a:xfrm>
            <a:off x="7912647" y="1740330"/>
            <a:ext cx="3094257" cy="100519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MX" sz="1600" dirty="0">
                <a:effectLst/>
                <a:latin typeface="Times New Roman" panose="02020603050405020304" pitchFamily="18" charset="0"/>
                <a:ea typeface="Calibri" panose="020F0502020204030204" pitchFamily="34" charset="0"/>
                <a:cs typeface="Times New Roman" panose="02020603050405020304" pitchFamily="18" charset="0"/>
              </a:rPr>
              <a:t>Es importante preguntarnos: ¿Cómo estoy?, ¿cómo estás?, ¿Cómo están? ¿Cómo nos sentimos?</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a:extLst>
              <a:ext uri="{FF2B5EF4-FFF2-40B4-BE49-F238E27FC236}">
                <a16:creationId xmlns:a16="http://schemas.microsoft.com/office/drawing/2014/main" id="{B9C802AC-F51A-4670-BB87-A26DE545F69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49869" y="2487930"/>
            <a:ext cx="1942465" cy="941070"/>
          </a:xfrm>
          <a:prstGeom prst="rect">
            <a:avLst/>
          </a:prstGeom>
          <a:noFill/>
        </p:spPr>
      </p:pic>
      <p:sp>
        <p:nvSpPr>
          <p:cNvPr id="18" name="Flecha: curvada hacia abajo 17">
            <a:extLst>
              <a:ext uri="{FF2B5EF4-FFF2-40B4-BE49-F238E27FC236}">
                <a16:creationId xmlns:a16="http://schemas.microsoft.com/office/drawing/2014/main" id="{49298881-CEA6-431C-BB70-2E5667C3FF56}"/>
              </a:ext>
            </a:extLst>
          </p:cNvPr>
          <p:cNvSpPr/>
          <p:nvPr/>
        </p:nvSpPr>
        <p:spPr>
          <a:xfrm>
            <a:off x="5431551" y="1104901"/>
            <a:ext cx="3315921" cy="542196"/>
          </a:xfrm>
          <a:prstGeom prst="curved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PE" dirty="0">
              <a:solidFill>
                <a:schemeClr val="tx1"/>
              </a:solidFill>
            </a:endParaRPr>
          </a:p>
        </p:txBody>
      </p:sp>
      <p:pic>
        <p:nvPicPr>
          <p:cNvPr id="4" name="Imagen 3">
            <a:extLst>
              <a:ext uri="{FF2B5EF4-FFF2-40B4-BE49-F238E27FC236}">
                <a16:creationId xmlns:a16="http://schemas.microsoft.com/office/drawing/2014/main" id="{F3230907-52A3-4D49-89E4-3712F5AB64D3}"/>
              </a:ext>
            </a:extLst>
          </p:cNvPr>
          <p:cNvPicPr>
            <a:picLocks noChangeAspect="1"/>
          </p:cNvPicPr>
          <p:nvPr/>
        </p:nvPicPr>
        <p:blipFill>
          <a:blip r:embed="rId4"/>
          <a:stretch>
            <a:fillRect/>
          </a:stretch>
        </p:blipFill>
        <p:spPr>
          <a:xfrm>
            <a:off x="4638020" y="3935567"/>
            <a:ext cx="4902981" cy="2529707"/>
          </a:xfrm>
          <a:prstGeom prst="rect">
            <a:avLst/>
          </a:prstGeom>
          <a:ln>
            <a:noFill/>
          </a:ln>
          <a:effectLst>
            <a:softEdge rad="112500"/>
          </a:effectLst>
        </p:spPr>
      </p:pic>
      <p:pic>
        <p:nvPicPr>
          <p:cNvPr id="6" name="Imagen 5">
            <a:extLst>
              <a:ext uri="{FF2B5EF4-FFF2-40B4-BE49-F238E27FC236}">
                <a16:creationId xmlns:a16="http://schemas.microsoft.com/office/drawing/2014/main" id="{92CECD53-2E09-4F10-9FB2-57DF1ADC9BE1}"/>
              </a:ext>
            </a:extLst>
          </p:cNvPr>
          <p:cNvPicPr>
            <a:picLocks noChangeAspect="1"/>
          </p:cNvPicPr>
          <p:nvPr/>
        </p:nvPicPr>
        <p:blipFill>
          <a:blip r:embed="rId5"/>
          <a:stretch>
            <a:fillRect/>
          </a:stretch>
        </p:blipFill>
        <p:spPr>
          <a:xfrm>
            <a:off x="724757" y="4171073"/>
            <a:ext cx="1926242" cy="20796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2619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a la derecha 7">
            <a:extLst>
              <a:ext uri="{FF2B5EF4-FFF2-40B4-BE49-F238E27FC236}">
                <a16:creationId xmlns:a16="http://schemas.microsoft.com/office/drawing/2014/main" id="{77C33506-A226-4C19-B14E-C8D919B01D80}"/>
              </a:ext>
            </a:extLst>
          </p:cNvPr>
          <p:cNvSpPr/>
          <p:nvPr/>
        </p:nvSpPr>
        <p:spPr>
          <a:xfrm>
            <a:off x="602297" y="1415294"/>
            <a:ext cx="2630659" cy="150727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PE" sz="2000" dirty="0">
                <a:effectLst/>
                <a:latin typeface="Times New Roman" panose="02020603050405020304" pitchFamily="18" charset="0"/>
                <a:ea typeface="Calibri" panose="020F0502020204030204" pitchFamily="34" charset="0"/>
                <a:cs typeface="Times New Roman" panose="02020603050405020304" pitchFamily="18" charset="0"/>
              </a:rPr>
              <a:t>¿Cómo se hace?</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PE" sz="2000" dirty="0"/>
          </a:p>
        </p:txBody>
      </p:sp>
      <p:pic>
        <p:nvPicPr>
          <p:cNvPr id="15" name="Imagen 14">
            <a:extLst>
              <a:ext uri="{FF2B5EF4-FFF2-40B4-BE49-F238E27FC236}">
                <a16:creationId xmlns:a16="http://schemas.microsoft.com/office/drawing/2014/main" id="{33EC5744-4636-4727-880C-793BA9D15D0A}"/>
              </a:ext>
            </a:extLst>
          </p:cNvPr>
          <p:cNvPicPr>
            <a:picLocks noChangeAspect="1"/>
          </p:cNvPicPr>
          <p:nvPr/>
        </p:nvPicPr>
        <p:blipFill rotWithShape="1">
          <a:blip r:embed="rId2">
            <a:extLst>
              <a:ext uri="{28A0092B-C50C-407E-A947-70E740481C1C}">
                <a14:useLocalDpi xmlns:a14="http://schemas.microsoft.com/office/drawing/2010/main" val="0"/>
              </a:ext>
            </a:extLst>
          </a:blip>
          <a:srcRect r="63740"/>
          <a:stretch/>
        </p:blipFill>
        <p:spPr bwMode="auto">
          <a:xfrm>
            <a:off x="181513" y="3152437"/>
            <a:ext cx="3687103" cy="2699723"/>
          </a:xfrm>
          <a:prstGeom prst="rect">
            <a:avLst/>
          </a:prstGeom>
          <a:noFill/>
          <a:ln>
            <a:noFill/>
          </a:ln>
          <a:extLst>
            <a:ext uri="{53640926-AAD7-44D8-BBD7-CCE9431645EC}">
              <a14:shadowObscured xmlns:a14="http://schemas.microsoft.com/office/drawing/2010/main"/>
            </a:ext>
          </a:extLst>
        </p:spPr>
      </p:pic>
      <p:sp>
        <p:nvSpPr>
          <p:cNvPr id="16" name="Abrir llave 15">
            <a:extLst>
              <a:ext uri="{FF2B5EF4-FFF2-40B4-BE49-F238E27FC236}">
                <a16:creationId xmlns:a16="http://schemas.microsoft.com/office/drawing/2014/main" id="{073BB4AF-8372-4549-A0BE-A3F6C71E47D0}"/>
              </a:ext>
            </a:extLst>
          </p:cNvPr>
          <p:cNvSpPr/>
          <p:nvPr/>
        </p:nvSpPr>
        <p:spPr>
          <a:xfrm rot="5400000">
            <a:off x="1643965" y="1820602"/>
            <a:ext cx="257156" cy="292082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PE"/>
          </a:p>
        </p:txBody>
      </p:sp>
      <p:sp>
        <p:nvSpPr>
          <p:cNvPr id="17" name="Cuadro de texto 190">
            <a:extLst>
              <a:ext uri="{FF2B5EF4-FFF2-40B4-BE49-F238E27FC236}">
                <a16:creationId xmlns:a16="http://schemas.microsoft.com/office/drawing/2014/main" id="{B1A1CAF2-C5A3-4740-88FB-9459B2E40445}"/>
              </a:ext>
            </a:extLst>
          </p:cNvPr>
          <p:cNvSpPr txBox="1"/>
          <p:nvPr/>
        </p:nvSpPr>
        <p:spPr>
          <a:xfrm rot="21335485">
            <a:off x="378332" y="3752124"/>
            <a:ext cx="3002049" cy="18380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s-PE" sz="1400" dirty="0">
                <a:effectLst/>
                <a:latin typeface="Times New Roman" panose="02020603050405020304" pitchFamily="18" charset="0"/>
                <a:ea typeface="Calibri" panose="020F0502020204030204" pitchFamily="34" charset="0"/>
                <a:cs typeface="Times New Roman" panose="02020603050405020304" pitchFamily="18" charset="0"/>
              </a:rPr>
              <a:t>La comunidad Educativa tiene el rol de promover el bienestar socioemocional de nuestros estudiantes a través del acompañamiento cognitivo y socioafectivo.</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esquinas redondeadas 2">
            <a:extLst>
              <a:ext uri="{FF2B5EF4-FFF2-40B4-BE49-F238E27FC236}">
                <a16:creationId xmlns:a16="http://schemas.microsoft.com/office/drawing/2014/main" id="{6AF15D2A-555B-4622-BB48-24ADDDE59517}"/>
              </a:ext>
            </a:extLst>
          </p:cNvPr>
          <p:cNvSpPr/>
          <p:nvPr/>
        </p:nvSpPr>
        <p:spPr>
          <a:xfrm>
            <a:off x="3868616" y="647114"/>
            <a:ext cx="4586067" cy="278188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PE" sz="1800" dirty="0">
                <a:effectLst/>
                <a:latin typeface="Times New Roman" panose="02020603050405020304" pitchFamily="18" charset="0"/>
                <a:ea typeface="Calibri" panose="020F0502020204030204" pitchFamily="34" charset="0"/>
                <a:cs typeface="Times New Roman" panose="02020603050405020304" pitchFamily="18" charset="0"/>
              </a:rPr>
              <a:t>A través de los primeros auxilios psicológico, de los juegos, eventos y talleres que fortalezcan; la autoestima, habilidades socioemocionales, construir vínculos de confianza, la empatía, elaboración de normas de convivencia y la disciplina positiva, el manejo de estrés, la resiliencia, la expresión emocional y la autorregulación.</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PE" dirty="0"/>
          </a:p>
        </p:txBody>
      </p:sp>
      <p:pic>
        <p:nvPicPr>
          <p:cNvPr id="4" name="Imagen 3">
            <a:extLst>
              <a:ext uri="{FF2B5EF4-FFF2-40B4-BE49-F238E27FC236}">
                <a16:creationId xmlns:a16="http://schemas.microsoft.com/office/drawing/2014/main" id="{DAD96EC5-8C9C-4782-8D48-5BE682B23B81}"/>
              </a:ext>
            </a:extLst>
          </p:cNvPr>
          <p:cNvPicPr>
            <a:picLocks noChangeAspect="1"/>
          </p:cNvPicPr>
          <p:nvPr/>
        </p:nvPicPr>
        <p:blipFill>
          <a:blip r:embed="rId3"/>
          <a:stretch>
            <a:fillRect/>
          </a:stretch>
        </p:blipFill>
        <p:spPr>
          <a:xfrm>
            <a:off x="4958743" y="3639461"/>
            <a:ext cx="3259251" cy="269972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a:extLst>
              <a:ext uri="{FF2B5EF4-FFF2-40B4-BE49-F238E27FC236}">
                <a16:creationId xmlns:a16="http://schemas.microsoft.com/office/drawing/2014/main" id="{11645686-A56A-4DAC-8EB9-18D5AE635E76}"/>
              </a:ext>
            </a:extLst>
          </p:cNvPr>
          <p:cNvPicPr>
            <a:picLocks noChangeAspect="1"/>
          </p:cNvPicPr>
          <p:nvPr/>
        </p:nvPicPr>
        <p:blipFill>
          <a:blip r:embed="rId4"/>
          <a:stretch>
            <a:fillRect/>
          </a:stretch>
        </p:blipFill>
        <p:spPr>
          <a:xfrm>
            <a:off x="9013144" y="2212746"/>
            <a:ext cx="2866726" cy="23276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8995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2008E5C-CCDC-4E13-BA28-2C665528C09B}"/>
              </a:ext>
            </a:extLst>
          </p:cNvPr>
          <p:cNvPicPr>
            <a:picLocks noChangeAspect="1"/>
          </p:cNvPicPr>
          <p:nvPr/>
        </p:nvPicPr>
        <p:blipFill>
          <a:blip r:embed="rId2"/>
          <a:stretch>
            <a:fillRect/>
          </a:stretch>
        </p:blipFill>
        <p:spPr>
          <a:xfrm>
            <a:off x="1573943" y="1003505"/>
            <a:ext cx="4095337" cy="1408018"/>
          </a:xfrm>
          <a:prstGeom prst="rect">
            <a:avLst/>
          </a:prstGeom>
        </p:spPr>
      </p:pic>
      <p:sp>
        <p:nvSpPr>
          <p:cNvPr id="6" name="Rectángulo: esquinas redondeadas 5">
            <a:extLst>
              <a:ext uri="{FF2B5EF4-FFF2-40B4-BE49-F238E27FC236}">
                <a16:creationId xmlns:a16="http://schemas.microsoft.com/office/drawing/2014/main" id="{DCD505A6-BEA0-4ECC-97E3-5C9C4F49547A}"/>
              </a:ext>
            </a:extLst>
          </p:cNvPr>
          <p:cNvSpPr/>
          <p:nvPr/>
        </p:nvSpPr>
        <p:spPr>
          <a:xfrm>
            <a:off x="6940062" y="617892"/>
            <a:ext cx="3913578" cy="358726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lvl="0" indent="-342900" algn="just">
              <a:lnSpc>
                <a:spcPct val="200000"/>
              </a:lnSpc>
              <a:buFont typeface="Symbol" panose="05050102010706020507" pitchFamily="18" charset="2"/>
              <a:buBlip>
                <a:blip r:embed="rId3"/>
              </a:buBlip>
            </a:pPr>
            <a:r>
              <a:rPr lang="es-PE" sz="1800" dirty="0">
                <a:effectLst/>
                <a:latin typeface="Times New Roman" panose="02020603050405020304" pitchFamily="18" charset="0"/>
                <a:ea typeface="Calibri" panose="020F0502020204030204" pitchFamily="34" charset="0"/>
                <a:cs typeface="Times New Roman" panose="02020603050405020304" pitchFamily="18" charset="0"/>
              </a:rPr>
              <a:t>Profesional de la salud.</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buFont typeface="Symbol" panose="05050102010706020507" pitchFamily="18" charset="2"/>
              <a:buBlip>
                <a:blip r:embed="rId3"/>
              </a:buBlip>
            </a:pPr>
            <a:r>
              <a:rPr lang="es-PE" sz="1800" dirty="0">
                <a:effectLst/>
                <a:latin typeface="Times New Roman" panose="02020603050405020304" pitchFamily="18" charset="0"/>
                <a:ea typeface="Calibri" panose="020F0502020204030204" pitchFamily="34" charset="0"/>
                <a:cs typeface="Times New Roman" panose="02020603050405020304" pitchFamily="18" charset="0"/>
              </a:rPr>
              <a:t>El director de la IE.</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buFont typeface="Symbol" panose="05050102010706020507" pitchFamily="18" charset="2"/>
              <a:buBlip>
                <a:blip r:embed="rId3"/>
              </a:buBlip>
            </a:pPr>
            <a:r>
              <a:rPr lang="es-PE" sz="1800" dirty="0">
                <a:effectLst/>
                <a:latin typeface="Times New Roman" panose="02020603050405020304" pitchFamily="18" charset="0"/>
                <a:ea typeface="Calibri" panose="020F0502020204030204" pitchFamily="34" charset="0"/>
                <a:cs typeface="Times New Roman" panose="02020603050405020304" pitchFamily="18" charset="0"/>
              </a:rPr>
              <a:t>El docente tutor.</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buFont typeface="Symbol" panose="05050102010706020507" pitchFamily="18" charset="2"/>
              <a:buBlip>
                <a:blip r:embed="rId3"/>
              </a:buBlip>
            </a:pPr>
            <a:r>
              <a:rPr lang="es-PE" sz="1800" dirty="0">
                <a:effectLst/>
                <a:latin typeface="Times New Roman" panose="02020603050405020304" pitchFamily="18" charset="0"/>
                <a:ea typeface="Calibri" panose="020F0502020204030204" pitchFamily="34" charset="0"/>
                <a:cs typeface="Times New Roman" panose="02020603050405020304" pitchFamily="18" charset="0"/>
              </a:rPr>
              <a:t>Docentes de aula.</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buFont typeface="Symbol" panose="05050102010706020507" pitchFamily="18" charset="2"/>
              <a:buBlip>
                <a:blip r:embed="rId3"/>
              </a:buBlip>
            </a:pPr>
            <a:r>
              <a:rPr lang="es-PE" sz="1800" dirty="0">
                <a:effectLst/>
                <a:latin typeface="Times New Roman" panose="02020603050405020304" pitchFamily="18" charset="0"/>
                <a:ea typeface="Calibri" panose="020F0502020204030204" pitchFamily="34" charset="0"/>
                <a:cs typeface="Times New Roman" panose="02020603050405020304" pitchFamily="18" charset="0"/>
              </a:rPr>
              <a:t>Instituciones aliadas.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Font typeface="Symbol" panose="05050102010706020507" pitchFamily="18" charset="2"/>
              <a:buBlip>
                <a:blip r:embed="rId3"/>
              </a:buBlip>
            </a:pPr>
            <a:r>
              <a:rPr lang="es-PE" sz="1800" dirty="0">
                <a:effectLst/>
                <a:latin typeface="Times New Roman" panose="02020603050405020304" pitchFamily="18" charset="0"/>
                <a:ea typeface="Calibri" panose="020F0502020204030204" pitchFamily="34" charset="0"/>
                <a:cs typeface="Times New Roman" panose="02020603050405020304" pitchFamily="18" charset="0"/>
              </a:rPr>
              <a:t>Padres de familia</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PE" dirty="0"/>
          </a:p>
        </p:txBody>
      </p:sp>
      <p:pic>
        <p:nvPicPr>
          <p:cNvPr id="5" name="Imagen 4">
            <a:extLst>
              <a:ext uri="{FF2B5EF4-FFF2-40B4-BE49-F238E27FC236}">
                <a16:creationId xmlns:a16="http://schemas.microsoft.com/office/drawing/2014/main" id="{BD850608-DA7C-443A-9C3B-B2D07B89A6A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778" b="87778" l="1667" r="98889">
                        <a14:foregroundMark x1="9167" y1="51481" x2="9167" y2="72963"/>
                        <a14:foregroundMark x1="27500" y1="51481" x2="31389" y2="75185"/>
                        <a14:foregroundMark x1="31389" y1="75185" x2="31389" y2="75185"/>
                        <a14:foregroundMark x1="50000" y1="38889" x2="50000" y2="44815"/>
                        <a14:foregroundMark x1="51389" y1="20370" x2="47778" y2="17778"/>
                        <a14:foregroundMark x1="71389" y1="50741" x2="71944" y2="73333"/>
                        <a14:foregroundMark x1="93333" y1="49259" x2="91667" y2="71852"/>
                        <a14:foregroundMark x1="74444" y1="76296" x2="74444" y2="79630"/>
                        <a14:foregroundMark x1="69722" y1="75556" x2="69167" y2="79630"/>
                        <a14:foregroundMark x1="52222" y1="76296" x2="52222" y2="76296"/>
                        <a14:foregroundMark x1="5278" y1="60000" x2="5278" y2="66296"/>
                        <a14:foregroundMark x1="5833" y1="47407" x2="13333" y2="47778"/>
                        <a14:foregroundMark x1="89167" y1="47778" x2="96111" y2="50000"/>
                        <a14:foregroundMark x1="95556" y1="61481" x2="97500" y2="67037"/>
                        <a14:foregroundMark x1="61111" y1="57407" x2="61111" y2="57407"/>
                        <a14:foregroundMark x1="60556" y1="57778" x2="58611" y2="51481"/>
                        <a14:foregroundMark x1="65556" y1="61852" x2="68889" y2="62222"/>
                        <a14:foregroundMark x1="67778" y1="60741" x2="67500" y2="64815"/>
                        <a14:foregroundMark x1="70000" y1="75185" x2="69444" y2="82222"/>
                        <a14:foregroundMark x1="30833" y1="77037" x2="33056" y2="84815"/>
                        <a14:foregroundMark x1="14722" y1="61852" x2="24444" y2="65556"/>
                        <a14:foregroundMark x1="24444" y1="65556" x2="26944" y2="63704"/>
                        <a14:foregroundMark x1="85556" y1="86296" x2="85556" y2="86296"/>
                        <a14:foregroundMark x1="75278" y1="86296" x2="75278" y2="86296"/>
                        <a14:foregroundMark x1="52500" y1="85556" x2="52500" y2="85556"/>
                        <a14:foregroundMark x1="54167" y1="86667" x2="54167" y2="86667"/>
                        <a14:foregroundMark x1="53611" y1="85556" x2="53056" y2="85185"/>
                        <a14:foregroundMark x1="47222" y1="74815" x2="48333" y2="87037"/>
                        <a14:foregroundMark x1="26944" y1="78889" x2="24444" y2="85926"/>
                        <a14:foregroundMark x1="7222" y1="80370" x2="8333" y2="87778"/>
                        <a14:foregroundMark x1="13333" y1="80741" x2="17222" y2="86296"/>
                        <a14:foregroundMark x1="3611" y1="65556" x2="1667" y2="70741"/>
                        <a14:foregroundMark x1="72778" y1="71481" x2="75000" y2="82963"/>
                        <a14:foregroundMark x1="70000" y1="68519" x2="69167" y2="82963"/>
                        <a14:foregroundMark x1="96944" y1="49259" x2="98889" y2="53704"/>
                        <a14:foregroundMark x1="68056" y1="86296" x2="68056" y2="86296"/>
                        <a14:foregroundMark x1="68611" y1="86296" x2="68611" y2="86296"/>
                      </a14:backgroundRemoval>
                    </a14:imgEffect>
                  </a14:imgLayer>
                </a14:imgProps>
              </a:ext>
            </a:extLst>
          </a:blip>
          <a:srcRect t="15090" b="10016"/>
          <a:stretch/>
        </p:blipFill>
        <p:spPr>
          <a:xfrm>
            <a:off x="1210209" y="2774353"/>
            <a:ext cx="5094462" cy="2861602"/>
          </a:xfrm>
          <a:prstGeom prst="rect">
            <a:avLst/>
          </a:prstGeom>
        </p:spPr>
      </p:pic>
    </p:spTree>
    <p:extLst>
      <p:ext uri="{BB962C8B-B14F-4D97-AF65-F5344CB8AC3E}">
        <p14:creationId xmlns:p14="http://schemas.microsoft.com/office/powerpoint/2010/main" val="854203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89;p13">
            <a:extLst>
              <a:ext uri="{FF2B5EF4-FFF2-40B4-BE49-F238E27FC236}">
                <a16:creationId xmlns:a16="http://schemas.microsoft.com/office/drawing/2014/main" id="{CEF449A7-C52D-4501-BE12-E4B99391676A}"/>
              </a:ext>
            </a:extLst>
          </p:cNvPr>
          <p:cNvSpPr txBox="1">
            <a:spLocks/>
          </p:cNvSpPr>
          <p:nvPr/>
        </p:nvSpPr>
        <p:spPr>
          <a:xfrm rot="20165685">
            <a:off x="3834" y="927990"/>
            <a:ext cx="5212038" cy="298509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3200"/>
            </a:pPr>
            <a:r>
              <a:rPr lang="es-MX" sz="4800" b="1" dirty="0">
                <a:latin typeface="Calibri Light" panose="020F0302020204030204" pitchFamily="34" charset="0"/>
                <a:cs typeface="Calibri Light" panose="020F0302020204030204" pitchFamily="34" charset="0"/>
              </a:rPr>
              <a:t>“Estrategias de soporte socioemocional” </a:t>
            </a:r>
            <a:endParaRPr lang="es-PE" sz="3200" dirty="0">
              <a:solidFill>
                <a:schemeClr val="dk1"/>
              </a:solidFill>
              <a:latin typeface="Calibri"/>
              <a:ea typeface="Calibri"/>
              <a:cs typeface="Calibri"/>
              <a:sym typeface="Calibri"/>
            </a:endParaRPr>
          </a:p>
        </p:txBody>
      </p:sp>
      <p:sp>
        <p:nvSpPr>
          <p:cNvPr id="4" name="Triángulo isósceles 3">
            <a:extLst>
              <a:ext uri="{FF2B5EF4-FFF2-40B4-BE49-F238E27FC236}">
                <a16:creationId xmlns:a16="http://schemas.microsoft.com/office/drawing/2014/main" id="{1F32270F-EC13-4BF1-8389-23D4CE81E264}"/>
              </a:ext>
            </a:extLst>
          </p:cNvPr>
          <p:cNvSpPr/>
          <p:nvPr/>
        </p:nvSpPr>
        <p:spPr>
          <a:xfrm rot="16200000">
            <a:off x="10229462" y="2796074"/>
            <a:ext cx="2603239" cy="13218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146" dirty="0"/>
          </a:p>
        </p:txBody>
      </p:sp>
      <p:pic>
        <p:nvPicPr>
          <p:cNvPr id="5" name="Imagen 4">
            <a:extLst>
              <a:ext uri="{FF2B5EF4-FFF2-40B4-BE49-F238E27FC236}">
                <a16:creationId xmlns:a16="http://schemas.microsoft.com/office/drawing/2014/main" id="{6583C83D-2A7C-4BCC-8831-F77BFF161F8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591636" y="-156211"/>
            <a:ext cx="7014210" cy="7014210"/>
          </a:xfrm>
          <a:prstGeom prst="rect">
            <a:avLst/>
          </a:prstGeom>
          <a:noFill/>
          <a:ln>
            <a:noFill/>
          </a:ln>
        </p:spPr>
      </p:pic>
      <p:sp>
        <p:nvSpPr>
          <p:cNvPr id="6" name="Cuadro de texto 1091">
            <a:extLst>
              <a:ext uri="{FF2B5EF4-FFF2-40B4-BE49-F238E27FC236}">
                <a16:creationId xmlns:a16="http://schemas.microsoft.com/office/drawing/2014/main" id="{B74DF2C0-A1BA-4A35-9336-6AFC1116D56D}"/>
              </a:ext>
            </a:extLst>
          </p:cNvPr>
          <p:cNvSpPr txBox="1"/>
          <p:nvPr/>
        </p:nvSpPr>
        <p:spPr>
          <a:xfrm rot="21274531">
            <a:off x="5634587" y="1460183"/>
            <a:ext cx="4928308" cy="443791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gn="just">
              <a:lnSpc>
                <a:spcPct val="115000"/>
              </a:lnSpc>
              <a:spcAft>
                <a:spcPts val="800"/>
              </a:spcAft>
              <a:buFont typeface="Symbol" panose="05050102010706020507" pitchFamily="18" charset="2"/>
              <a:buBlip>
                <a:blip r:embed="rId5"/>
              </a:buBlip>
              <a:tabLst>
                <a:tab pos="180340" algn="l"/>
                <a:tab pos="581025" algn="l"/>
              </a:tabLst>
            </a:pPr>
            <a:r>
              <a:rPr lang="es-MX" sz="1600">
                <a:effectLst/>
                <a:latin typeface="Times New Roman" panose="02020603050405020304" pitchFamily="18" charset="0"/>
                <a:ea typeface="Calibri" panose="020F0502020204030204" pitchFamily="34" charset="0"/>
                <a:cs typeface="Times New Roman" panose="02020603050405020304" pitchFamily="18" charset="0"/>
              </a:rPr>
              <a:t>Lograr que nuestras IE esté limpia, ordenada, señalizada y ambientada con afiches o carteles de bienvenida a nuestros estudiantes y motiven a continuar con el desarrollo de sus aprendizajes.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Blip>
                <a:blip r:embed="rId5"/>
              </a:buBlip>
              <a:tabLst>
                <a:tab pos="180340" algn="l"/>
                <a:tab pos="581025" algn="l"/>
              </a:tabLst>
            </a:pPr>
            <a:r>
              <a:rPr lang="es-MX" sz="1600">
                <a:effectLst/>
                <a:latin typeface="Times New Roman" panose="02020603050405020304" pitchFamily="18" charset="0"/>
                <a:ea typeface="Calibri" panose="020F0502020204030204" pitchFamily="34" charset="0"/>
                <a:cs typeface="Times New Roman" panose="02020603050405020304" pitchFamily="18" charset="0"/>
              </a:rPr>
              <a:t>Lograr que nuestros estudiantes se conozcan, generen vínculos de confianza, respeto y se integren como grupo de trabajo.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Blip>
                <a:blip r:embed="rId5"/>
              </a:buBlip>
              <a:tabLst>
                <a:tab pos="180340" algn="l"/>
                <a:tab pos="581025" algn="l"/>
              </a:tabLst>
            </a:pPr>
            <a:r>
              <a:rPr lang="es-MX" sz="1600">
                <a:effectLst/>
                <a:latin typeface="Times New Roman" panose="02020603050405020304" pitchFamily="18" charset="0"/>
                <a:ea typeface="Calibri" panose="020F0502020204030204" pitchFamily="34" charset="0"/>
                <a:cs typeface="Times New Roman" panose="02020603050405020304" pitchFamily="18" charset="0"/>
              </a:rPr>
              <a:t>Acciones que permitan a los y las estudiantes expresar sus sentimientos y emociones.</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Blip>
                <a:blip r:embed="rId5"/>
              </a:buBlip>
              <a:tabLst>
                <a:tab pos="180340" algn="l"/>
                <a:tab pos="581025" algn="l"/>
              </a:tabLst>
            </a:pPr>
            <a:r>
              <a:rPr lang="es-MX" sz="1600">
                <a:effectLst/>
                <a:latin typeface="Times New Roman" panose="02020603050405020304" pitchFamily="18" charset="0"/>
                <a:ea typeface="Calibri" panose="020F0502020204030204" pitchFamily="34" charset="0"/>
                <a:cs typeface="Times New Roman" panose="02020603050405020304" pitchFamily="18" charset="0"/>
              </a:rPr>
              <a:t>Dialoguen y adopten acuerdos de convivencia escolar.</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Blip>
                <a:blip r:embed="rId5"/>
              </a:buBlip>
              <a:tabLst>
                <a:tab pos="180340" algn="l"/>
                <a:tab pos="581025" algn="l"/>
              </a:tabLst>
            </a:pPr>
            <a:r>
              <a:rPr lang="es-MX" sz="1600">
                <a:effectLst/>
                <a:latin typeface="Times New Roman" panose="02020603050405020304" pitchFamily="18" charset="0"/>
                <a:ea typeface="Calibri" panose="020F0502020204030204" pitchFamily="34" charset="0"/>
                <a:cs typeface="Times New Roman" panose="02020603050405020304" pitchFamily="18" charset="0"/>
              </a:rPr>
              <a:t>Acciones que permitan que el/los estudiantes sepan identificar situaciones y conductas de riesgo que pudieran convertirse en acoso.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PE" sz="160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8" name="Imagen 7">
            <a:extLst>
              <a:ext uri="{FF2B5EF4-FFF2-40B4-BE49-F238E27FC236}">
                <a16:creationId xmlns:a16="http://schemas.microsoft.com/office/drawing/2014/main" id="{CABE24D3-791A-45B6-B4E6-7EB4C1D523F3}"/>
              </a:ext>
            </a:extLst>
          </p:cNvPr>
          <p:cNvPicPr>
            <a:picLocks noChangeAspect="1"/>
          </p:cNvPicPr>
          <p:nvPr/>
        </p:nvPicPr>
        <p:blipFill rotWithShape="1">
          <a:blip r:embed="rId6"/>
          <a:srcRect t="7044" b="7542"/>
          <a:stretch/>
        </p:blipFill>
        <p:spPr>
          <a:xfrm>
            <a:off x="783651" y="3652787"/>
            <a:ext cx="4230095" cy="2406789"/>
          </a:xfrm>
          <a:prstGeom prst="rect">
            <a:avLst/>
          </a:prstGeom>
        </p:spPr>
      </p:pic>
    </p:spTree>
    <p:extLst>
      <p:ext uri="{BB962C8B-B14F-4D97-AF65-F5344CB8AC3E}">
        <p14:creationId xmlns:p14="http://schemas.microsoft.com/office/powerpoint/2010/main" val="2710657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27FCBB-BDBC-4274-A4CB-0C512A6CAEB3}"/>
              </a:ext>
            </a:extLst>
          </p:cNvPr>
          <p:cNvSpPr>
            <a:spLocks noGrp="1"/>
          </p:cNvSpPr>
          <p:nvPr>
            <p:ph type="title"/>
          </p:nvPr>
        </p:nvSpPr>
        <p:spPr>
          <a:xfrm>
            <a:off x="2517913" y="225438"/>
            <a:ext cx="7169830" cy="424692"/>
          </a:xfrm>
        </p:spPr>
        <p:txBody>
          <a:bodyPr/>
          <a:lstStyle/>
          <a:p>
            <a:pPr algn="ctr"/>
            <a:r>
              <a:rPr lang="es-PE" dirty="0"/>
              <a:t>GUIA DE CONVIVENCIA ESCOLAR</a:t>
            </a:r>
          </a:p>
        </p:txBody>
      </p:sp>
      <p:pic>
        <p:nvPicPr>
          <p:cNvPr id="4" name="Imagen 3">
            <a:extLst>
              <a:ext uri="{FF2B5EF4-FFF2-40B4-BE49-F238E27FC236}">
                <a16:creationId xmlns:a16="http://schemas.microsoft.com/office/drawing/2014/main" id="{24F37348-48F8-46F5-AFD0-8D4BDB051A4A}"/>
              </a:ext>
            </a:extLst>
          </p:cNvPr>
          <p:cNvPicPr>
            <a:picLocks noChangeAspect="1"/>
          </p:cNvPicPr>
          <p:nvPr/>
        </p:nvPicPr>
        <p:blipFill>
          <a:blip r:embed="rId2"/>
          <a:stretch>
            <a:fillRect/>
          </a:stretch>
        </p:blipFill>
        <p:spPr>
          <a:xfrm>
            <a:off x="3101009" y="671272"/>
            <a:ext cx="5989981" cy="6141008"/>
          </a:xfrm>
          <a:prstGeom prst="rect">
            <a:avLst/>
          </a:prstGeom>
        </p:spPr>
      </p:pic>
    </p:spTree>
    <p:extLst>
      <p:ext uri="{BB962C8B-B14F-4D97-AF65-F5344CB8AC3E}">
        <p14:creationId xmlns:p14="http://schemas.microsoft.com/office/powerpoint/2010/main" val="238795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pic>
        <p:nvPicPr>
          <p:cNvPr id="120" name="Google Shape;623;p50">
            <a:extLst>
              <a:ext uri="{FF2B5EF4-FFF2-40B4-BE49-F238E27FC236}">
                <a16:creationId xmlns:a16="http://schemas.microsoft.com/office/drawing/2014/main" id="{63A3DC73-BE77-42DF-A073-E98606DD805C}"/>
              </a:ext>
            </a:extLst>
          </p:cNvPr>
          <p:cNvPicPr preferRelativeResize="0"/>
          <p:nvPr/>
        </p:nvPicPr>
        <p:blipFill rotWithShape="1">
          <a:blip r:embed="rId3">
            <a:alphaModFix/>
          </a:blip>
          <a:srcRect l="32006" t="19826" r="52023" b="9790"/>
          <a:stretch/>
        </p:blipFill>
        <p:spPr>
          <a:xfrm rot="5400000">
            <a:off x="10699410" y="4759742"/>
            <a:ext cx="921233" cy="3045269"/>
          </a:xfrm>
          <a:prstGeom prst="rect">
            <a:avLst/>
          </a:prstGeom>
          <a:noFill/>
          <a:ln>
            <a:noFill/>
          </a:ln>
        </p:spPr>
      </p:pic>
      <p:sp>
        <p:nvSpPr>
          <p:cNvPr id="48" name="Trapecio 47">
            <a:extLst>
              <a:ext uri="{FF2B5EF4-FFF2-40B4-BE49-F238E27FC236}">
                <a16:creationId xmlns:a16="http://schemas.microsoft.com/office/drawing/2014/main" id="{BDB5F7D0-A9CD-4D12-978E-D6F30F43AA2A}"/>
              </a:ext>
            </a:extLst>
          </p:cNvPr>
          <p:cNvSpPr/>
          <p:nvPr/>
        </p:nvSpPr>
        <p:spPr>
          <a:xfrm>
            <a:off x="3777417" y="5432586"/>
            <a:ext cx="6058487" cy="1255965"/>
          </a:xfrm>
          <a:prstGeom prst="trapezoid">
            <a:avLst>
              <a:gd name="adj" fmla="val 93586"/>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
        <p:nvSpPr>
          <p:cNvPr id="49" name="boton">
            <a:extLst>
              <a:ext uri="{FF2B5EF4-FFF2-40B4-BE49-F238E27FC236}">
                <a16:creationId xmlns:a16="http://schemas.microsoft.com/office/drawing/2014/main" id="{D8ED2A84-9384-4EBE-B8DF-1AE32B39951C}"/>
              </a:ext>
            </a:extLst>
          </p:cNvPr>
          <p:cNvSpPr/>
          <p:nvPr/>
        </p:nvSpPr>
        <p:spPr>
          <a:xfrm>
            <a:off x="520373" y="4676233"/>
            <a:ext cx="1401227" cy="1110435"/>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33" b="1" dirty="0"/>
              <a:t>Play</a:t>
            </a:r>
            <a:endParaRPr lang="es-PE" sz="2133" b="1" dirty="0"/>
          </a:p>
        </p:txBody>
      </p:sp>
      <p:grpSp>
        <p:nvGrpSpPr>
          <p:cNvPr id="50" name="Grupo 49">
            <a:extLst>
              <a:ext uri="{FF2B5EF4-FFF2-40B4-BE49-F238E27FC236}">
                <a16:creationId xmlns:a16="http://schemas.microsoft.com/office/drawing/2014/main" id="{765B4F25-C2DD-4CEE-B3AC-EC44A7C15946}"/>
              </a:ext>
            </a:extLst>
          </p:cNvPr>
          <p:cNvGrpSpPr/>
          <p:nvPr/>
        </p:nvGrpSpPr>
        <p:grpSpPr>
          <a:xfrm>
            <a:off x="2337939" y="248477"/>
            <a:ext cx="9204385" cy="6768879"/>
            <a:chOff x="3630309" y="6901"/>
            <a:chExt cx="8128000" cy="5418667"/>
          </a:xfrm>
        </p:grpSpPr>
        <p:graphicFrame>
          <p:nvGraphicFramePr>
            <p:cNvPr id="51" name="Gráfico 50">
              <a:extLst>
                <a:ext uri="{FF2B5EF4-FFF2-40B4-BE49-F238E27FC236}">
                  <a16:creationId xmlns:a16="http://schemas.microsoft.com/office/drawing/2014/main" id="{5C0B566C-3B42-4AE9-A20C-C7013738288B}"/>
                </a:ext>
              </a:extLst>
            </p:cNvPr>
            <p:cNvGraphicFramePr/>
            <p:nvPr/>
          </p:nvGraphicFramePr>
          <p:xfrm>
            <a:off x="3630309" y="6901"/>
            <a:ext cx="812800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52" name="CuadroTexto 51">
              <a:extLst>
                <a:ext uri="{FF2B5EF4-FFF2-40B4-BE49-F238E27FC236}">
                  <a16:creationId xmlns:a16="http://schemas.microsoft.com/office/drawing/2014/main" id="{ACAF4444-3D92-4125-B98C-812025183DE9}"/>
                </a:ext>
              </a:extLst>
            </p:cNvPr>
            <p:cNvSpPr txBox="1"/>
            <p:nvPr/>
          </p:nvSpPr>
          <p:spPr>
            <a:xfrm rot="5400000">
              <a:off x="5998372" y="960181"/>
              <a:ext cx="2097056" cy="733818"/>
            </a:xfrm>
            <a:prstGeom prst="rect">
              <a:avLst/>
            </a:prstGeom>
            <a:noFill/>
          </p:spPr>
          <p:txBody>
            <a:bodyPr wrap="square" rtlCol="0">
              <a:spAutoFit/>
            </a:bodyPr>
            <a:lstStyle/>
            <a:p>
              <a:r>
                <a:rPr lang="es-ES" sz="2400" dirty="0">
                  <a:latin typeface="Tahoma" panose="020B0604030504040204" pitchFamily="34" charset="0"/>
                  <a:ea typeface="Tahoma" panose="020B0604030504040204" pitchFamily="34" charset="0"/>
                  <a:cs typeface="Tahoma" panose="020B0604030504040204" pitchFamily="34" charset="0"/>
                </a:rPr>
                <a:t>¿Qué TE CAUSA TRISTEZA?</a:t>
              </a:r>
              <a:endParaRPr lang="es-PE" sz="2400" b="1" dirty="0"/>
            </a:p>
          </p:txBody>
        </p:sp>
        <p:sp>
          <p:nvSpPr>
            <p:cNvPr id="53" name="CuadroTexto 52">
              <a:extLst>
                <a:ext uri="{FF2B5EF4-FFF2-40B4-BE49-F238E27FC236}">
                  <a16:creationId xmlns:a16="http://schemas.microsoft.com/office/drawing/2014/main" id="{ACF42011-9E2E-49F9-8FA7-150B7AF5E314}"/>
                </a:ext>
              </a:extLst>
            </p:cNvPr>
            <p:cNvSpPr txBox="1"/>
            <p:nvPr/>
          </p:nvSpPr>
          <p:spPr>
            <a:xfrm rot="19217296">
              <a:off x="5977182" y="3412978"/>
              <a:ext cx="2009607" cy="960895"/>
            </a:xfrm>
            <a:prstGeom prst="rect">
              <a:avLst/>
            </a:prstGeom>
            <a:noFill/>
          </p:spPr>
          <p:txBody>
            <a:bodyPr wrap="square" rtlCol="0">
              <a:spAutoFit/>
            </a:bodyPr>
            <a:lstStyle/>
            <a:p>
              <a:r>
                <a:rPr lang="es-ES" sz="2400" dirty="0">
                  <a:latin typeface="Tahoma" panose="020B0604030504040204" pitchFamily="34" charset="0"/>
                  <a:ea typeface="Tahoma" panose="020B0604030504040204" pitchFamily="34" charset="0"/>
                  <a:cs typeface="Tahoma" panose="020B0604030504040204" pitchFamily="34" charset="0"/>
                </a:rPr>
                <a:t>¿Qué TE CAUSA CALMA ? </a:t>
              </a:r>
              <a:endParaRPr lang="es-PE" sz="2400" dirty="0">
                <a:latin typeface="Tahoma" panose="020B0604030504040204" pitchFamily="34" charset="0"/>
                <a:ea typeface="Tahoma" panose="020B0604030504040204" pitchFamily="34" charset="0"/>
                <a:cs typeface="Tahoma" panose="020B0604030504040204" pitchFamily="34" charset="0"/>
              </a:endParaRPr>
            </a:p>
          </p:txBody>
        </p:sp>
        <p:sp>
          <p:nvSpPr>
            <p:cNvPr id="54" name="CuadroTexto 53">
              <a:extLst>
                <a:ext uri="{FF2B5EF4-FFF2-40B4-BE49-F238E27FC236}">
                  <a16:creationId xmlns:a16="http://schemas.microsoft.com/office/drawing/2014/main" id="{71E3E29C-BB02-4237-97EF-CA17088CDFA3}"/>
                </a:ext>
              </a:extLst>
            </p:cNvPr>
            <p:cNvSpPr txBox="1"/>
            <p:nvPr/>
          </p:nvSpPr>
          <p:spPr>
            <a:xfrm rot="1831794">
              <a:off x="4980780" y="2082612"/>
              <a:ext cx="1964569" cy="1256554"/>
            </a:xfrm>
            <a:prstGeom prst="rect">
              <a:avLst/>
            </a:prstGeom>
            <a:noFill/>
          </p:spPr>
          <p:txBody>
            <a:bodyPr wrap="square" rtlCol="0">
              <a:spAutoFit/>
            </a:bodyPr>
            <a:lstStyle/>
            <a:p>
              <a:r>
                <a:rPr lang="es-ES" sz="2400" dirty="0">
                  <a:latin typeface="Tahoma" panose="020B0604030504040204" pitchFamily="34" charset="0"/>
                  <a:ea typeface="Tahoma" panose="020B0604030504040204" pitchFamily="34" charset="0"/>
                  <a:cs typeface="Tahoma" panose="020B0604030504040204" pitchFamily="34" charset="0"/>
                </a:rPr>
                <a:t>¿ QUE TE CAUSA ABURRIMIENTO?</a:t>
              </a:r>
              <a:endParaRPr lang="es-PE" sz="2400" dirty="0">
                <a:latin typeface="Tahoma" panose="020B0604030504040204" pitchFamily="34" charset="0"/>
                <a:ea typeface="Tahoma" panose="020B0604030504040204" pitchFamily="34" charset="0"/>
                <a:cs typeface="Tahoma" panose="020B0604030504040204" pitchFamily="34" charset="0"/>
              </a:endParaRPr>
            </a:p>
          </p:txBody>
        </p:sp>
        <p:sp>
          <p:nvSpPr>
            <p:cNvPr id="55" name="CuadroTexto 54">
              <a:extLst>
                <a:ext uri="{FF2B5EF4-FFF2-40B4-BE49-F238E27FC236}">
                  <a16:creationId xmlns:a16="http://schemas.microsoft.com/office/drawing/2014/main" id="{CF0A3368-F1B4-48CB-861C-2432ADEE646E}"/>
                </a:ext>
              </a:extLst>
            </p:cNvPr>
            <p:cNvSpPr txBox="1"/>
            <p:nvPr/>
          </p:nvSpPr>
          <p:spPr>
            <a:xfrm rot="12464255">
              <a:off x="8605948" y="2065864"/>
              <a:ext cx="1958324" cy="862342"/>
            </a:xfrm>
            <a:prstGeom prst="rect">
              <a:avLst/>
            </a:prstGeom>
            <a:noFill/>
          </p:spPr>
          <p:txBody>
            <a:bodyPr wrap="square" rtlCol="0">
              <a:spAutoFit/>
            </a:bodyPr>
            <a:lstStyle/>
            <a:p>
              <a:r>
                <a:rPr lang="es-ES" sz="2000" dirty="0">
                  <a:latin typeface="Tahoma" panose="020B0604030504040204" pitchFamily="34" charset="0"/>
                  <a:ea typeface="Tahoma" panose="020B0604030504040204" pitchFamily="34" charset="0"/>
                  <a:cs typeface="Tahoma" panose="020B0604030504040204" pitchFamily="34" charset="0"/>
                </a:rPr>
                <a:t>¿Qué TE CAUSA MIEDO?</a:t>
              </a:r>
              <a:endParaRPr lang="es-PE" sz="2000" dirty="0">
                <a:latin typeface="Forte" panose="03060902040502070203" pitchFamily="66" charset="0"/>
              </a:endParaRPr>
            </a:p>
            <a:p>
              <a:endParaRPr lang="es-PE" sz="2400" b="1" dirty="0"/>
            </a:p>
          </p:txBody>
        </p:sp>
        <p:sp>
          <p:nvSpPr>
            <p:cNvPr id="56" name="CuadroTexto 55">
              <a:extLst>
                <a:ext uri="{FF2B5EF4-FFF2-40B4-BE49-F238E27FC236}">
                  <a16:creationId xmlns:a16="http://schemas.microsoft.com/office/drawing/2014/main" id="{45A15F4A-2E7C-4084-A343-26E3B6084574}"/>
                </a:ext>
              </a:extLst>
            </p:cNvPr>
            <p:cNvSpPr txBox="1"/>
            <p:nvPr/>
          </p:nvSpPr>
          <p:spPr>
            <a:xfrm rot="16200000">
              <a:off x="7377695" y="3638717"/>
              <a:ext cx="2080784" cy="733818"/>
            </a:xfrm>
            <a:prstGeom prst="rect">
              <a:avLst/>
            </a:prstGeom>
            <a:noFill/>
          </p:spPr>
          <p:txBody>
            <a:bodyPr wrap="square" rtlCol="0">
              <a:spAutoFit/>
            </a:bodyPr>
            <a:lstStyle/>
            <a:p>
              <a:pPr algn="ctr"/>
              <a:r>
                <a:rPr lang="es-ES" sz="2400" dirty="0">
                  <a:latin typeface="Tahoma" panose="020B0604030504040204" pitchFamily="34" charset="0"/>
                  <a:ea typeface="Tahoma" panose="020B0604030504040204" pitchFamily="34" charset="0"/>
                  <a:cs typeface="Tahoma" panose="020B0604030504040204" pitchFamily="34" charset="0"/>
                </a:rPr>
                <a:t>¿Qué TE CAUSA SEGURIDAD ?</a:t>
              </a:r>
              <a:endParaRPr lang="es-PE" sz="2400" dirty="0">
                <a:latin typeface="Forte" panose="03060902040502070203" pitchFamily="66" charset="0"/>
              </a:endParaRPr>
            </a:p>
          </p:txBody>
        </p:sp>
      </p:grpSp>
      <p:pic>
        <p:nvPicPr>
          <p:cNvPr id="57" name="Imagen 56">
            <a:extLst>
              <a:ext uri="{FF2B5EF4-FFF2-40B4-BE49-F238E27FC236}">
                <a16:creationId xmlns:a16="http://schemas.microsoft.com/office/drawing/2014/main" id="{D4C43C85-378C-4EF5-BAEF-A79D16D92AEF}"/>
              </a:ext>
            </a:extLst>
          </p:cNvPr>
          <p:cNvPicPr>
            <a:picLocks noChangeAspect="1"/>
          </p:cNvPicPr>
          <p:nvPr/>
        </p:nvPicPr>
        <p:blipFill>
          <a:blip r:embed="rId5">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246065" y="1128989"/>
            <a:ext cx="3351071" cy="1871444"/>
          </a:xfrm>
          <a:prstGeom prst="rect">
            <a:avLst/>
          </a:prstGeom>
        </p:spPr>
      </p:pic>
      <p:pic>
        <p:nvPicPr>
          <p:cNvPr id="58" name="Imagen 57">
            <a:extLst>
              <a:ext uri="{FF2B5EF4-FFF2-40B4-BE49-F238E27FC236}">
                <a16:creationId xmlns:a16="http://schemas.microsoft.com/office/drawing/2014/main" id="{09E3173B-44B8-4105-B976-8461C55500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475270">
            <a:off x="1355133" y="2786518"/>
            <a:ext cx="2984500" cy="2984500"/>
          </a:xfrm>
          <a:prstGeom prst="rect">
            <a:avLst/>
          </a:prstGeom>
        </p:spPr>
      </p:pic>
      <p:sp>
        <p:nvSpPr>
          <p:cNvPr id="61" name="CuadroTexto 60">
            <a:extLst>
              <a:ext uri="{FF2B5EF4-FFF2-40B4-BE49-F238E27FC236}">
                <a16:creationId xmlns:a16="http://schemas.microsoft.com/office/drawing/2014/main" id="{21AB0936-2094-42FF-B7F3-D6EDFC7A2A37}"/>
              </a:ext>
            </a:extLst>
          </p:cNvPr>
          <p:cNvSpPr txBox="1"/>
          <p:nvPr/>
        </p:nvSpPr>
        <p:spPr>
          <a:xfrm>
            <a:off x="-176889" y="1376632"/>
            <a:ext cx="3965207" cy="1241237"/>
          </a:xfrm>
          <a:prstGeom prst="rect">
            <a:avLst/>
          </a:prstGeom>
          <a:noFill/>
        </p:spPr>
        <p:txBody>
          <a:bodyPr wrap="square">
            <a:spAutoFit/>
          </a:bodyPr>
          <a:lstStyle/>
          <a:p>
            <a:pPr algn="ctr"/>
            <a:r>
              <a:rPr lang="es-ES" sz="3733" b="1" dirty="0">
                <a:latin typeface="Forte" panose="03060902040502070203" pitchFamily="66" charset="0"/>
              </a:rPr>
              <a:t>Ruleta de las emociones</a:t>
            </a:r>
            <a:endParaRPr lang="es-PE" sz="3733" b="1" dirty="0">
              <a:latin typeface="Forte" panose="03060902040502070203" pitchFamily="66" charset="0"/>
            </a:endParaRPr>
          </a:p>
        </p:txBody>
      </p:sp>
      <p:sp>
        <p:nvSpPr>
          <p:cNvPr id="15" name="Título 2">
            <a:extLst>
              <a:ext uri="{FF2B5EF4-FFF2-40B4-BE49-F238E27FC236}">
                <a16:creationId xmlns:a16="http://schemas.microsoft.com/office/drawing/2014/main" id="{9AB6AF7E-7F11-4DFE-8CFE-B352680C8CEA}"/>
              </a:ext>
            </a:extLst>
          </p:cNvPr>
          <p:cNvSpPr>
            <a:spLocks noGrp="1"/>
          </p:cNvSpPr>
          <p:nvPr>
            <p:ph type="title"/>
          </p:nvPr>
        </p:nvSpPr>
        <p:spPr>
          <a:xfrm>
            <a:off x="365875" y="45827"/>
            <a:ext cx="9470029" cy="424692"/>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2000" b="1" dirty="0">
                <a:solidFill>
                  <a:srgbClr val="808080"/>
                </a:solidFill>
                <a:effectLst/>
                <a:ea typeface="Calibri" panose="020F0502020204030204" pitchFamily="34" charset="0"/>
                <a:cs typeface="Times New Roman" panose="02020603050405020304" pitchFamily="18" charset="0"/>
              </a:rPr>
              <a:t>Dinámica de soporte socioemocional</a:t>
            </a:r>
            <a:endParaRPr lang="es-PE"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8337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5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49"/>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03513" y="764704"/>
            <a:ext cx="8753475" cy="5832648"/>
          </a:xfrm>
          <a:prstGeom prst="rect">
            <a:avLst/>
          </a:prstGeom>
        </p:spPr>
      </p:pic>
      <p:sp>
        <p:nvSpPr>
          <p:cNvPr id="3" name="CuadroTexto 2"/>
          <p:cNvSpPr txBox="1"/>
          <p:nvPr/>
        </p:nvSpPr>
        <p:spPr>
          <a:xfrm>
            <a:off x="5879977" y="5867136"/>
            <a:ext cx="4192215" cy="707886"/>
          </a:xfrm>
          <a:prstGeom prst="rect">
            <a:avLst/>
          </a:prstGeom>
          <a:noFill/>
        </p:spPr>
        <p:txBody>
          <a:bodyPr wrap="square" rtlCol="0">
            <a:spAutoFit/>
          </a:bodyPr>
          <a:lstStyle/>
          <a:p>
            <a:pPr algn="ctr"/>
            <a:r>
              <a:rPr lang="es-ES" sz="2000" b="1" dirty="0">
                <a:solidFill>
                  <a:schemeClr val="bg1"/>
                </a:solidFill>
                <a:latin typeface="Bell MT" panose="02020503060305020303" pitchFamily="18" charset="0"/>
              </a:rPr>
              <a:t>Equipo de Convivencia Escolar</a:t>
            </a:r>
          </a:p>
          <a:p>
            <a:pPr algn="ctr"/>
            <a:r>
              <a:rPr lang="es-ES" sz="2000" dirty="0">
                <a:solidFill>
                  <a:schemeClr val="bg1"/>
                </a:solidFill>
                <a:latin typeface="Bahnschrift" panose="020B0502040204020203" pitchFamily="34" charset="0"/>
              </a:rPr>
              <a:t>UGEL Andahuaylas.</a:t>
            </a:r>
            <a:endParaRPr lang="en-US" sz="2000" dirty="0">
              <a:solidFill>
                <a:schemeClr val="bg1"/>
              </a:solidFill>
              <a:latin typeface="Bahnschrift" panose="020B0502040204020203" pitchFamily="34" charset="0"/>
            </a:endParaRPr>
          </a:p>
        </p:txBody>
      </p:sp>
      <p:cxnSp>
        <p:nvCxnSpPr>
          <p:cNvPr id="5" name="Conector recto 4"/>
          <p:cNvCxnSpPr/>
          <p:nvPr/>
        </p:nvCxnSpPr>
        <p:spPr>
          <a:xfrm>
            <a:off x="6816080" y="5867136"/>
            <a:ext cx="23042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260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7713" y="242158"/>
            <a:ext cx="11514741" cy="424692"/>
          </a:xfrm>
        </p:spPr>
        <p:txBody>
          <a:bodyPr/>
          <a:lstStyle/>
          <a:p>
            <a:pPr algn="ctr"/>
            <a:r>
              <a:rPr lang="es-PE" sz="3600" dirty="0"/>
              <a:t>Dinámica de Presentación y bienvenida </a:t>
            </a:r>
          </a:p>
        </p:txBody>
      </p:sp>
      <p:sp>
        <p:nvSpPr>
          <p:cNvPr id="3" name="Rectángulo 2">
            <a:extLst>
              <a:ext uri="{FF2B5EF4-FFF2-40B4-BE49-F238E27FC236}">
                <a16:creationId xmlns:a16="http://schemas.microsoft.com/office/drawing/2014/main" id="{F409CA0B-3D73-45B1-95F0-382C233CD622}"/>
              </a:ext>
            </a:extLst>
          </p:cNvPr>
          <p:cNvSpPr/>
          <p:nvPr/>
        </p:nvSpPr>
        <p:spPr>
          <a:xfrm>
            <a:off x="3968328" y="724842"/>
            <a:ext cx="2593852" cy="923330"/>
          </a:xfrm>
          <a:prstGeom prst="rect">
            <a:avLst/>
          </a:prstGeom>
          <a:noFill/>
        </p:spPr>
        <p:txBody>
          <a:bodyPr wrap="none" lIns="91440" tIns="45720" rIns="91440" bIns="45720">
            <a:spAutoFit/>
          </a:bodyPr>
          <a:lstStyle/>
          <a:p>
            <a:pPr algn="ctr"/>
            <a:r>
              <a:rPr lang="es-ES" sz="5400" b="1" dirty="0">
                <a:ln w="22225">
                  <a:noFill/>
                  <a:prstDash val="solid"/>
                </a:ln>
                <a:solidFill>
                  <a:srgbClr val="FF0000"/>
                </a:solidFill>
              </a:rPr>
              <a:t>LOTERÍA</a:t>
            </a:r>
            <a:endParaRPr lang="es-ES" sz="5400" b="1" cap="none" spc="0" dirty="0">
              <a:ln w="22225">
                <a:noFill/>
                <a:prstDash val="solid"/>
              </a:ln>
              <a:solidFill>
                <a:srgbClr val="FF0000"/>
              </a:solidFill>
              <a:effectLst/>
            </a:endParaRPr>
          </a:p>
        </p:txBody>
      </p:sp>
      <p:pic>
        <p:nvPicPr>
          <p:cNvPr id="1026" name="Picture 2" descr="Abecedario ~ Alfabeto - Letras; Vocales y Consonantes &amp;quot;El ABC&amp;quot;">
            <a:extLst>
              <a:ext uri="{FF2B5EF4-FFF2-40B4-BE49-F238E27FC236}">
                <a16:creationId xmlns:a16="http://schemas.microsoft.com/office/drawing/2014/main" id="{490174AE-53FA-43F7-B21A-31A088117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88" y="1918510"/>
            <a:ext cx="8597379" cy="4455958"/>
          </a:xfrm>
          <a:prstGeom prst="rect">
            <a:avLst/>
          </a:prstGeom>
          <a:noFill/>
          <a:extLst>
            <a:ext uri="{909E8E84-426E-40DD-AFC4-6F175D3DCCD1}">
              <a14:hiddenFill xmlns:a14="http://schemas.microsoft.com/office/drawing/2010/main">
                <a:solidFill>
                  <a:srgbClr val="FFFFFF"/>
                </a:solidFill>
              </a14:hiddenFill>
            </a:ext>
          </a:extLst>
        </p:spPr>
      </p:pic>
      <p:sp>
        <p:nvSpPr>
          <p:cNvPr id="21" name="Corazón 20">
            <a:extLst>
              <a:ext uri="{FF2B5EF4-FFF2-40B4-BE49-F238E27FC236}">
                <a16:creationId xmlns:a16="http://schemas.microsoft.com/office/drawing/2014/main" id="{4703A5DE-8473-4F1A-97B8-42C07D85073D}"/>
              </a:ext>
            </a:extLst>
          </p:cNvPr>
          <p:cNvSpPr/>
          <p:nvPr/>
        </p:nvSpPr>
        <p:spPr>
          <a:xfrm>
            <a:off x="9913696" y="5289224"/>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23" name="Corazón 22">
            <a:extLst>
              <a:ext uri="{FF2B5EF4-FFF2-40B4-BE49-F238E27FC236}">
                <a16:creationId xmlns:a16="http://schemas.microsoft.com/office/drawing/2014/main" id="{38A7DA21-1898-4402-92B1-DCA37BDBB936}"/>
              </a:ext>
            </a:extLst>
          </p:cNvPr>
          <p:cNvSpPr/>
          <p:nvPr/>
        </p:nvSpPr>
        <p:spPr>
          <a:xfrm>
            <a:off x="10997891" y="4677286"/>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24" name="Corazón 23">
            <a:extLst>
              <a:ext uri="{FF2B5EF4-FFF2-40B4-BE49-F238E27FC236}">
                <a16:creationId xmlns:a16="http://schemas.microsoft.com/office/drawing/2014/main" id="{10EB0C86-4DCF-4E10-8E79-860BD319B31E}"/>
              </a:ext>
            </a:extLst>
          </p:cNvPr>
          <p:cNvSpPr/>
          <p:nvPr/>
        </p:nvSpPr>
        <p:spPr>
          <a:xfrm>
            <a:off x="10493896" y="5299148"/>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25" name="Corazón 24">
            <a:extLst>
              <a:ext uri="{FF2B5EF4-FFF2-40B4-BE49-F238E27FC236}">
                <a16:creationId xmlns:a16="http://schemas.microsoft.com/office/drawing/2014/main" id="{CDBA6DB9-3E12-4F2E-ABFC-007D836B06A2}"/>
              </a:ext>
            </a:extLst>
          </p:cNvPr>
          <p:cNvSpPr/>
          <p:nvPr/>
        </p:nvSpPr>
        <p:spPr>
          <a:xfrm>
            <a:off x="10375866" y="1759456"/>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26" name="Corazón 25">
            <a:extLst>
              <a:ext uri="{FF2B5EF4-FFF2-40B4-BE49-F238E27FC236}">
                <a16:creationId xmlns:a16="http://schemas.microsoft.com/office/drawing/2014/main" id="{9D36343A-6A3D-417E-BDC0-FEB1455D6BFA}"/>
              </a:ext>
            </a:extLst>
          </p:cNvPr>
          <p:cNvSpPr/>
          <p:nvPr/>
        </p:nvSpPr>
        <p:spPr>
          <a:xfrm>
            <a:off x="9791941" y="1784856"/>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27" name="Corazón 26">
            <a:extLst>
              <a:ext uri="{FF2B5EF4-FFF2-40B4-BE49-F238E27FC236}">
                <a16:creationId xmlns:a16="http://schemas.microsoft.com/office/drawing/2014/main" id="{E2CC133B-726E-416C-B4F6-DF9E78AAE207}"/>
              </a:ext>
            </a:extLst>
          </p:cNvPr>
          <p:cNvSpPr/>
          <p:nvPr/>
        </p:nvSpPr>
        <p:spPr>
          <a:xfrm>
            <a:off x="10987122" y="2342763"/>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28" name="Corazón 27">
            <a:extLst>
              <a:ext uri="{FF2B5EF4-FFF2-40B4-BE49-F238E27FC236}">
                <a16:creationId xmlns:a16="http://schemas.microsoft.com/office/drawing/2014/main" id="{3746878B-AD45-4F81-B859-08BA5AD8ABB3}"/>
              </a:ext>
            </a:extLst>
          </p:cNvPr>
          <p:cNvSpPr/>
          <p:nvPr/>
        </p:nvSpPr>
        <p:spPr>
          <a:xfrm>
            <a:off x="10957722" y="1738617"/>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29" name="Corazón 28">
            <a:extLst>
              <a:ext uri="{FF2B5EF4-FFF2-40B4-BE49-F238E27FC236}">
                <a16:creationId xmlns:a16="http://schemas.microsoft.com/office/drawing/2014/main" id="{916D8434-3CEF-4060-A39D-AF79785C5E34}"/>
              </a:ext>
            </a:extLst>
          </p:cNvPr>
          <p:cNvSpPr/>
          <p:nvPr/>
        </p:nvSpPr>
        <p:spPr>
          <a:xfrm>
            <a:off x="9816205" y="1194001"/>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30" name="Corazón 29">
            <a:extLst>
              <a:ext uri="{FF2B5EF4-FFF2-40B4-BE49-F238E27FC236}">
                <a16:creationId xmlns:a16="http://schemas.microsoft.com/office/drawing/2014/main" id="{0736B739-9706-4CCF-9744-0C136A125EFC}"/>
              </a:ext>
            </a:extLst>
          </p:cNvPr>
          <p:cNvSpPr/>
          <p:nvPr/>
        </p:nvSpPr>
        <p:spPr>
          <a:xfrm>
            <a:off x="9829630" y="2393960"/>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31" name="Corazón 30">
            <a:extLst>
              <a:ext uri="{FF2B5EF4-FFF2-40B4-BE49-F238E27FC236}">
                <a16:creationId xmlns:a16="http://schemas.microsoft.com/office/drawing/2014/main" id="{CE6C6F48-8C5C-4C3F-9E20-C69EAF93FC25}"/>
              </a:ext>
            </a:extLst>
          </p:cNvPr>
          <p:cNvSpPr/>
          <p:nvPr/>
        </p:nvSpPr>
        <p:spPr>
          <a:xfrm>
            <a:off x="10366757" y="1191838"/>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32" name="Corazón 31">
            <a:extLst>
              <a:ext uri="{FF2B5EF4-FFF2-40B4-BE49-F238E27FC236}">
                <a16:creationId xmlns:a16="http://schemas.microsoft.com/office/drawing/2014/main" id="{1BD76531-D305-432E-8C49-BD595E822C69}"/>
              </a:ext>
            </a:extLst>
          </p:cNvPr>
          <p:cNvSpPr/>
          <p:nvPr/>
        </p:nvSpPr>
        <p:spPr>
          <a:xfrm>
            <a:off x="10908439" y="1186507"/>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33" name="Corazón 32">
            <a:extLst>
              <a:ext uri="{FF2B5EF4-FFF2-40B4-BE49-F238E27FC236}">
                <a16:creationId xmlns:a16="http://schemas.microsoft.com/office/drawing/2014/main" id="{4D0CF538-2801-451A-877A-99BA8BAC2305}"/>
              </a:ext>
            </a:extLst>
          </p:cNvPr>
          <p:cNvSpPr/>
          <p:nvPr/>
        </p:nvSpPr>
        <p:spPr>
          <a:xfrm>
            <a:off x="10399888" y="2965584"/>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34" name="Corazón 33">
            <a:extLst>
              <a:ext uri="{FF2B5EF4-FFF2-40B4-BE49-F238E27FC236}">
                <a16:creationId xmlns:a16="http://schemas.microsoft.com/office/drawing/2014/main" id="{398CC8B5-2BC5-4E39-B6E1-67AFEAA3A94F}"/>
              </a:ext>
            </a:extLst>
          </p:cNvPr>
          <p:cNvSpPr/>
          <p:nvPr/>
        </p:nvSpPr>
        <p:spPr>
          <a:xfrm>
            <a:off x="10413135" y="2356005"/>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35" name="Corazón 34">
            <a:extLst>
              <a:ext uri="{FF2B5EF4-FFF2-40B4-BE49-F238E27FC236}">
                <a16:creationId xmlns:a16="http://schemas.microsoft.com/office/drawing/2014/main" id="{37535C62-CDE9-433C-9A9C-6A86241C194E}"/>
              </a:ext>
            </a:extLst>
          </p:cNvPr>
          <p:cNvSpPr/>
          <p:nvPr/>
        </p:nvSpPr>
        <p:spPr>
          <a:xfrm>
            <a:off x="9830042" y="3003036"/>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36" name="Corazón 35">
            <a:extLst>
              <a:ext uri="{FF2B5EF4-FFF2-40B4-BE49-F238E27FC236}">
                <a16:creationId xmlns:a16="http://schemas.microsoft.com/office/drawing/2014/main" id="{21BC75FF-22BF-4CD4-B6BB-0A6B720438E3}"/>
              </a:ext>
            </a:extLst>
          </p:cNvPr>
          <p:cNvSpPr/>
          <p:nvPr/>
        </p:nvSpPr>
        <p:spPr>
          <a:xfrm>
            <a:off x="10459521" y="4689134"/>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37" name="Corazón 36">
            <a:extLst>
              <a:ext uri="{FF2B5EF4-FFF2-40B4-BE49-F238E27FC236}">
                <a16:creationId xmlns:a16="http://schemas.microsoft.com/office/drawing/2014/main" id="{3D3A8E9D-C000-4DE4-8CAA-6F204E8A1C25}"/>
              </a:ext>
            </a:extLst>
          </p:cNvPr>
          <p:cNvSpPr/>
          <p:nvPr/>
        </p:nvSpPr>
        <p:spPr>
          <a:xfrm>
            <a:off x="9910384" y="4690036"/>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38" name="Corazón 37">
            <a:extLst>
              <a:ext uri="{FF2B5EF4-FFF2-40B4-BE49-F238E27FC236}">
                <a16:creationId xmlns:a16="http://schemas.microsoft.com/office/drawing/2014/main" id="{98643377-9AD7-42D5-A048-72B9E5BD9566}"/>
              </a:ext>
            </a:extLst>
          </p:cNvPr>
          <p:cNvSpPr/>
          <p:nvPr/>
        </p:nvSpPr>
        <p:spPr>
          <a:xfrm>
            <a:off x="11005344" y="4086939"/>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39" name="Corazón 38">
            <a:extLst>
              <a:ext uri="{FF2B5EF4-FFF2-40B4-BE49-F238E27FC236}">
                <a16:creationId xmlns:a16="http://schemas.microsoft.com/office/drawing/2014/main" id="{E35D1E73-9643-432C-A69D-ED3F7454845E}"/>
              </a:ext>
            </a:extLst>
          </p:cNvPr>
          <p:cNvSpPr/>
          <p:nvPr/>
        </p:nvSpPr>
        <p:spPr>
          <a:xfrm>
            <a:off x="10431358" y="4105330"/>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40" name="Corazón 39">
            <a:extLst>
              <a:ext uri="{FF2B5EF4-FFF2-40B4-BE49-F238E27FC236}">
                <a16:creationId xmlns:a16="http://schemas.microsoft.com/office/drawing/2014/main" id="{66CA2B39-485A-444E-82AD-A3AB7D7F2F07}"/>
              </a:ext>
            </a:extLst>
          </p:cNvPr>
          <p:cNvSpPr/>
          <p:nvPr/>
        </p:nvSpPr>
        <p:spPr>
          <a:xfrm>
            <a:off x="9887193" y="4099181"/>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41" name="Corazón 40">
            <a:extLst>
              <a:ext uri="{FF2B5EF4-FFF2-40B4-BE49-F238E27FC236}">
                <a16:creationId xmlns:a16="http://schemas.microsoft.com/office/drawing/2014/main" id="{400491DB-778D-4207-894A-603B291B2103}"/>
              </a:ext>
            </a:extLst>
          </p:cNvPr>
          <p:cNvSpPr/>
          <p:nvPr/>
        </p:nvSpPr>
        <p:spPr>
          <a:xfrm>
            <a:off x="9861517" y="3514844"/>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42" name="Corazón 41">
            <a:extLst>
              <a:ext uri="{FF2B5EF4-FFF2-40B4-BE49-F238E27FC236}">
                <a16:creationId xmlns:a16="http://schemas.microsoft.com/office/drawing/2014/main" id="{5EA62870-4E37-4844-B07F-FD842B0F8822}"/>
              </a:ext>
            </a:extLst>
          </p:cNvPr>
          <p:cNvSpPr/>
          <p:nvPr/>
        </p:nvSpPr>
        <p:spPr>
          <a:xfrm>
            <a:off x="10997891" y="2913271"/>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43" name="Corazón 42">
            <a:extLst>
              <a:ext uri="{FF2B5EF4-FFF2-40B4-BE49-F238E27FC236}">
                <a16:creationId xmlns:a16="http://schemas.microsoft.com/office/drawing/2014/main" id="{2297CA26-FA70-475F-A614-E90CA826F87D}"/>
              </a:ext>
            </a:extLst>
          </p:cNvPr>
          <p:cNvSpPr/>
          <p:nvPr/>
        </p:nvSpPr>
        <p:spPr>
          <a:xfrm>
            <a:off x="11005344" y="3507370"/>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44" name="Corazón 43">
            <a:extLst>
              <a:ext uri="{FF2B5EF4-FFF2-40B4-BE49-F238E27FC236}">
                <a16:creationId xmlns:a16="http://schemas.microsoft.com/office/drawing/2014/main" id="{3A12B4E0-1F5E-46BF-B5D7-6DC844C08923}"/>
              </a:ext>
            </a:extLst>
          </p:cNvPr>
          <p:cNvSpPr/>
          <p:nvPr/>
        </p:nvSpPr>
        <p:spPr>
          <a:xfrm>
            <a:off x="10411481" y="3507370"/>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45" name="Corazón 44">
            <a:extLst>
              <a:ext uri="{FF2B5EF4-FFF2-40B4-BE49-F238E27FC236}">
                <a16:creationId xmlns:a16="http://schemas.microsoft.com/office/drawing/2014/main" id="{A911655E-8DE6-4C90-A8CA-D3A073C6D618}"/>
              </a:ext>
            </a:extLst>
          </p:cNvPr>
          <p:cNvSpPr/>
          <p:nvPr/>
        </p:nvSpPr>
        <p:spPr>
          <a:xfrm>
            <a:off x="11044686" y="5299148"/>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46" name="Corazón 45">
            <a:extLst>
              <a:ext uri="{FF2B5EF4-FFF2-40B4-BE49-F238E27FC236}">
                <a16:creationId xmlns:a16="http://schemas.microsoft.com/office/drawing/2014/main" id="{14710577-73C1-4F54-A8CE-C97B5C8CC95A}"/>
              </a:ext>
            </a:extLst>
          </p:cNvPr>
          <p:cNvSpPr/>
          <p:nvPr/>
        </p:nvSpPr>
        <p:spPr>
          <a:xfrm>
            <a:off x="9947655" y="5874530"/>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47" name="Corazón 46">
            <a:extLst>
              <a:ext uri="{FF2B5EF4-FFF2-40B4-BE49-F238E27FC236}">
                <a16:creationId xmlns:a16="http://schemas.microsoft.com/office/drawing/2014/main" id="{C0A7ED15-BC43-4C0A-B77F-CD52D5E40D8E}"/>
              </a:ext>
            </a:extLst>
          </p:cNvPr>
          <p:cNvSpPr/>
          <p:nvPr/>
        </p:nvSpPr>
        <p:spPr>
          <a:xfrm>
            <a:off x="10520812" y="5897390"/>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
        <p:nvSpPr>
          <p:cNvPr id="48" name="Corazón 47">
            <a:extLst>
              <a:ext uri="{FF2B5EF4-FFF2-40B4-BE49-F238E27FC236}">
                <a16:creationId xmlns:a16="http://schemas.microsoft.com/office/drawing/2014/main" id="{447333A1-0DA3-4CB3-A330-F4BA9483BF78}"/>
              </a:ext>
            </a:extLst>
          </p:cNvPr>
          <p:cNvSpPr/>
          <p:nvPr/>
        </p:nvSpPr>
        <p:spPr>
          <a:xfrm>
            <a:off x="11086722" y="5889495"/>
            <a:ext cx="463826" cy="477078"/>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FF0000"/>
              </a:solidFill>
            </a:endParaRPr>
          </a:p>
        </p:txBody>
      </p:sp>
    </p:spTree>
    <p:extLst>
      <p:ext uri="{BB962C8B-B14F-4D97-AF65-F5344CB8AC3E}">
        <p14:creationId xmlns:p14="http://schemas.microsoft.com/office/powerpoint/2010/main" val="3789938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9">
            <a:extLst>
              <a:ext uri="{FF2B5EF4-FFF2-40B4-BE49-F238E27FC236}">
                <a16:creationId xmlns:a16="http://schemas.microsoft.com/office/drawing/2014/main" id="{185CD5B4-245E-487F-9E07-685BA13228B7}"/>
              </a:ext>
            </a:extLst>
          </p:cNvPr>
          <p:cNvSpPr txBox="1">
            <a:spLocks/>
          </p:cNvSpPr>
          <p:nvPr/>
        </p:nvSpPr>
        <p:spPr>
          <a:xfrm>
            <a:off x="961199" y="405419"/>
            <a:ext cx="9446335" cy="949555"/>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b="1" dirty="0">
                <a:ln/>
                <a:solidFill>
                  <a:srgbClr val="002060"/>
                </a:solidFill>
                <a:effectLst>
                  <a:outerShdw blurRad="38100" dist="19050" dir="2700000" algn="tl" rotWithShape="0">
                    <a:schemeClr val="dk1">
                      <a:lumMod val="50000"/>
                      <a:alpha val="40000"/>
                    </a:schemeClr>
                  </a:outerShdw>
                </a:effectLst>
              </a:rPr>
              <a:t>II.EE CON MENOS DE DIEZ (10) SECCIONES:</a:t>
            </a:r>
            <a:endParaRPr lang="es-PE" sz="3200" b="1" dirty="0">
              <a:ln/>
              <a:solidFill>
                <a:srgbClr val="002060"/>
              </a:solidFill>
              <a:effectLst>
                <a:outerShdw blurRad="38100" dist="19050" dir="2700000" algn="tl" rotWithShape="0">
                  <a:schemeClr val="dk1">
                    <a:lumMod val="50000"/>
                    <a:alpha val="40000"/>
                  </a:schemeClr>
                </a:outerShdw>
              </a:effectLst>
            </a:endParaRPr>
          </a:p>
        </p:txBody>
      </p:sp>
      <p:sp>
        <p:nvSpPr>
          <p:cNvPr id="3" name="Rectángulo redondeado 7">
            <a:extLst>
              <a:ext uri="{FF2B5EF4-FFF2-40B4-BE49-F238E27FC236}">
                <a16:creationId xmlns:a16="http://schemas.microsoft.com/office/drawing/2014/main" id="{07CF91C2-03DF-4D63-A750-A3CEEB0021A3}"/>
              </a:ext>
            </a:extLst>
          </p:cNvPr>
          <p:cNvSpPr/>
          <p:nvPr/>
        </p:nvSpPr>
        <p:spPr>
          <a:xfrm>
            <a:off x="503997" y="1584813"/>
            <a:ext cx="2353504" cy="65638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ctr">
              <a:lnSpc>
                <a:spcPct val="107000"/>
              </a:lnSpc>
            </a:pPr>
            <a:r>
              <a:rPr lang="es-MX" sz="1500" b="1" dirty="0">
                <a:latin typeface="Arial" panose="020B0604020202020204" pitchFamily="34" charset="0"/>
                <a:cs typeface="Arial" panose="020B0604020202020204" pitchFamily="34" charset="0"/>
              </a:rPr>
              <a:t>II.EE. UNIDOCENTES</a:t>
            </a:r>
            <a:endParaRPr lang="es-PE" sz="1500" b="1" i="1" dirty="0">
              <a:solidFill>
                <a:srgbClr val="000000"/>
              </a:solidFill>
              <a:latin typeface="Arial" panose="020B0604020202020204" pitchFamily="34" charset="0"/>
              <a:ea typeface="Andika" panose="020B0604020202020204" charset="0"/>
              <a:cs typeface="Arial" panose="020B0604020202020204" pitchFamily="34" charset="0"/>
            </a:endParaRPr>
          </a:p>
        </p:txBody>
      </p:sp>
      <p:sp>
        <p:nvSpPr>
          <p:cNvPr id="4" name="Rectángulo redondeado 7">
            <a:extLst>
              <a:ext uri="{FF2B5EF4-FFF2-40B4-BE49-F238E27FC236}">
                <a16:creationId xmlns:a16="http://schemas.microsoft.com/office/drawing/2014/main" id="{15082F17-1D53-4849-9668-599FE45DE2D2}"/>
              </a:ext>
            </a:extLst>
          </p:cNvPr>
          <p:cNvSpPr/>
          <p:nvPr/>
        </p:nvSpPr>
        <p:spPr>
          <a:xfrm>
            <a:off x="3215141" y="1218038"/>
            <a:ext cx="8773659" cy="124576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just">
              <a:lnSpc>
                <a:spcPct val="107000"/>
              </a:lnSpc>
            </a:pPr>
            <a:r>
              <a:rPr lang="es-MX" dirty="0">
                <a:latin typeface="Arial" panose="020B0604020202020204" pitchFamily="34" charset="0"/>
                <a:cs typeface="Arial" panose="020B0604020202020204" pitchFamily="34" charset="0"/>
              </a:rPr>
              <a:t>El/la director/a asume las responsabilidades y el CONEI apoya en el cumplimiento de las distintas funciones de los comités. Los representantes de APAFA, de madres y padres de familia, tutores legales o apoderados/as y de estudiantes se mantienen</a:t>
            </a:r>
            <a:r>
              <a:rPr lang="es-MX" b="1" dirty="0">
                <a:latin typeface="Montserrat" panose="00000500000000000000" pitchFamily="2" charset="0"/>
              </a:rPr>
              <a:t>.</a:t>
            </a:r>
            <a:endParaRPr lang="es-PE" b="1" i="1" dirty="0">
              <a:solidFill>
                <a:srgbClr val="000000"/>
              </a:solidFill>
              <a:latin typeface="Montserrat" panose="00000500000000000000" pitchFamily="2" charset="0"/>
              <a:ea typeface="Andika" panose="020B0604020202020204" charset="0"/>
              <a:cs typeface="Andika" panose="020B0604020202020204" charset="0"/>
            </a:endParaRPr>
          </a:p>
        </p:txBody>
      </p:sp>
      <p:sp>
        <p:nvSpPr>
          <p:cNvPr id="5" name="Rectángulo redondeado 7">
            <a:extLst>
              <a:ext uri="{FF2B5EF4-FFF2-40B4-BE49-F238E27FC236}">
                <a16:creationId xmlns:a16="http://schemas.microsoft.com/office/drawing/2014/main" id="{4CFEACEF-E7D8-4F42-93E1-5F0A0E8A2EA2}"/>
              </a:ext>
            </a:extLst>
          </p:cNvPr>
          <p:cNvSpPr/>
          <p:nvPr/>
        </p:nvSpPr>
        <p:spPr>
          <a:xfrm>
            <a:off x="503997" y="3022451"/>
            <a:ext cx="2353504" cy="656382"/>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ctr">
              <a:lnSpc>
                <a:spcPct val="107000"/>
              </a:lnSpc>
            </a:pPr>
            <a:r>
              <a:rPr lang="es-MX" sz="1500" b="1" dirty="0">
                <a:latin typeface="Arial" panose="020B0604020202020204" pitchFamily="34" charset="0"/>
                <a:cs typeface="Arial" panose="020B0604020202020204" pitchFamily="34" charset="0"/>
              </a:rPr>
              <a:t>II.EE. MULTIGRADO (5)</a:t>
            </a:r>
            <a:endParaRPr lang="es-PE" sz="1500" b="1" i="1" dirty="0">
              <a:solidFill>
                <a:srgbClr val="000000"/>
              </a:solidFill>
              <a:latin typeface="Arial" panose="020B0604020202020204" pitchFamily="34" charset="0"/>
              <a:ea typeface="Andika" panose="020B0604020202020204" charset="0"/>
              <a:cs typeface="Arial" panose="020B0604020202020204" pitchFamily="34" charset="0"/>
            </a:endParaRPr>
          </a:p>
        </p:txBody>
      </p:sp>
      <p:sp>
        <p:nvSpPr>
          <p:cNvPr id="6" name="Rectángulo redondeado 7">
            <a:extLst>
              <a:ext uri="{FF2B5EF4-FFF2-40B4-BE49-F238E27FC236}">
                <a16:creationId xmlns:a16="http://schemas.microsoft.com/office/drawing/2014/main" id="{AA96394D-9176-4C3E-B1D9-E71EC06DBA8A}"/>
              </a:ext>
            </a:extLst>
          </p:cNvPr>
          <p:cNvSpPr/>
          <p:nvPr/>
        </p:nvSpPr>
        <p:spPr>
          <a:xfrm>
            <a:off x="3215141" y="2667763"/>
            <a:ext cx="8716253" cy="1408937"/>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just">
              <a:lnSpc>
                <a:spcPct val="107000"/>
              </a:lnSpc>
            </a:pPr>
            <a:r>
              <a:rPr lang="es-MX" dirty="0">
                <a:latin typeface="Arial" panose="020B0604020202020204" pitchFamily="34" charset="0"/>
                <a:cs typeface="Arial" panose="020B0604020202020204" pitchFamily="34" charset="0"/>
              </a:rPr>
              <a:t>Cada comité se conforma con el/la director/a y un/a representante del personal docente y/o administrativo, en caso se cuente con personal administrativo. Las/los representantes de APAFA; madres y padres de familia, tutores legales o apoderados/as; estudiantes y CONEI se mantienen.</a:t>
            </a:r>
          </a:p>
        </p:txBody>
      </p:sp>
      <p:sp>
        <p:nvSpPr>
          <p:cNvPr id="7" name="Rectángulo redondeado 7">
            <a:extLst>
              <a:ext uri="{FF2B5EF4-FFF2-40B4-BE49-F238E27FC236}">
                <a16:creationId xmlns:a16="http://schemas.microsoft.com/office/drawing/2014/main" id="{3F01D3BF-E29A-4341-B73F-20EB7994E2FC}"/>
              </a:ext>
            </a:extLst>
          </p:cNvPr>
          <p:cNvSpPr/>
          <p:nvPr/>
        </p:nvSpPr>
        <p:spPr>
          <a:xfrm>
            <a:off x="597220" y="4726564"/>
            <a:ext cx="2260281" cy="776446"/>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ctr">
              <a:lnSpc>
                <a:spcPct val="107000"/>
              </a:lnSpc>
            </a:pPr>
            <a:r>
              <a:rPr lang="es-MX" sz="1500" b="1" dirty="0">
                <a:latin typeface="Arial" panose="020B0604020202020204" pitchFamily="34" charset="0"/>
                <a:cs typeface="Arial" panose="020B0604020202020204" pitchFamily="34" charset="0"/>
              </a:rPr>
              <a:t>II.EE. POLIDOCENTE (6) a (10)</a:t>
            </a:r>
            <a:endParaRPr lang="es-PE" sz="1500" b="1" i="1" dirty="0">
              <a:solidFill>
                <a:srgbClr val="000000"/>
              </a:solidFill>
              <a:latin typeface="Arial" panose="020B0604020202020204" pitchFamily="34" charset="0"/>
              <a:ea typeface="Andika" panose="020B0604020202020204" charset="0"/>
              <a:cs typeface="Arial" panose="020B0604020202020204" pitchFamily="34" charset="0"/>
            </a:endParaRPr>
          </a:p>
        </p:txBody>
      </p:sp>
      <p:sp>
        <p:nvSpPr>
          <p:cNvPr id="8" name="Rectángulo redondeado 7">
            <a:extLst>
              <a:ext uri="{FF2B5EF4-FFF2-40B4-BE49-F238E27FC236}">
                <a16:creationId xmlns:a16="http://schemas.microsoft.com/office/drawing/2014/main" id="{5B3C83B7-FCD8-4658-81E4-BC510B9E885D}"/>
              </a:ext>
            </a:extLst>
          </p:cNvPr>
          <p:cNvSpPr/>
          <p:nvPr/>
        </p:nvSpPr>
        <p:spPr>
          <a:xfrm>
            <a:off x="3272547" y="4362175"/>
            <a:ext cx="8658847" cy="1505225"/>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horz" wrap="square" lIns="72354" tIns="36177" rIns="72354" bIns="36177" numCol="1" spcCol="0" rtlCol="0" fromWordArt="0" anchor="ctr" anchorCtr="0" forceAA="0" compatLnSpc="1">
            <a:prstTxWarp prst="textNoShape">
              <a:avLst/>
            </a:prstTxWarp>
            <a:noAutofit/>
          </a:bodyPr>
          <a:lstStyle/>
          <a:p>
            <a:pPr algn="just">
              <a:lnSpc>
                <a:spcPct val="107000"/>
              </a:lnSpc>
            </a:pPr>
            <a:r>
              <a:rPr lang="es-MX" dirty="0">
                <a:latin typeface="Arial" panose="020B0604020202020204" pitchFamily="34" charset="0"/>
                <a:cs typeface="Arial" panose="020B0604020202020204" pitchFamily="34" charset="0"/>
              </a:rPr>
              <a:t>Cada comité se conforma con el/la director/a de la IE y dos (2) representantes del personal docente y/o administrativo, en caso se cuente con personal administrativo. Las/los representantes de APAFA; madres y padres de familia, tutores legales o apoderados/as; estudiantes y CONEI se mantienen.</a:t>
            </a:r>
          </a:p>
        </p:txBody>
      </p:sp>
    </p:spTree>
    <p:extLst>
      <p:ext uri="{BB962C8B-B14F-4D97-AF65-F5344CB8AC3E}">
        <p14:creationId xmlns:p14="http://schemas.microsoft.com/office/powerpoint/2010/main" val="124372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a:p>
        </p:txBody>
      </p:sp>
      <p:pic>
        <p:nvPicPr>
          <p:cNvPr id="3" name="Imagen 2"/>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22487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4" name="Google Shape;404;p17"/>
          <p:cNvSpPr txBox="1">
            <a:spLocks noGrp="1"/>
          </p:cNvSpPr>
          <p:nvPr>
            <p:ph type="subTitle" idx="4294967295"/>
          </p:nvPr>
        </p:nvSpPr>
        <p:spPr>
          <a:xfrm>
            <a:off x="636104" y="2292626"/>
            <a:ext cx="5917096" cy="2076174"/>
          </a:xfrm>
          <a:prstGeom prst="rect">
            <a:avLst/>
          </a:prstGeom>
        </p:spPr>
        <p:txBody>
          <a:bodyPr spcFirstLastPara="1" vert="horz" wrap="square" lIns="121900" tIns="121900" rIns="121900" bIns="121900" rtlCol="0" anchor="t" anchorCtr="0">
            <a:noAutofit/>
          </a:bodyPr>
          <a:lstStyle/>
          <a:p>
            <a:pPr marL="0" indent="0">
              <a:spcBef>
                <a:spcPts val="800"/>
              </a:spcBef>
              <a:buNone/>
            </a:pPr>
            <a:r>
              <a:rPr lang="es-PE" sz="5867" b="1" dirty="0">
                <a:solidFill>
                  <a:srgbClr val="FFFFFF"/>
                </a:solidFill>
              </a:rPr>
              <a:t>El Bienestar de la Comunidad educativa.</a:t>
            </a:r>
            <a:endParaRPr sz="5867" b="1" dirty="0">
              <a:solidFill>
                <a:srgbClr val="FFFFFF"/>
              </a:solidFill>
            </a:endParaRPr>
          </a:p>
        </p:txBody>
      </p:sp>
      <p:pic>
        <p:nvPicPr>
          <p:cNvPr id="6146" name="Picture 2" descr="Padres que colaboran con la escuela - Escolar - ABC Color">
            <a:extLst>
              <a:ext uri="{FF2B5EF4-FFF2-40B4-BE49-F238E27FC236}">
                <a16:creationId xmlns:a16="http://schemas.microsoft.com/office/drawing/2014/main" id="{7E2008E5-1FE1-4473-BAF4-3FE66AADE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0140" y="2009533"/>
            <a:ext cx="4897460" cy="37067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6" name="Marcador de contenido 2">
            <a:extLst>
              <a:ext uri="{FF2B5EF4-FFF2-40B4-BE49-F238E27FC236}">
                <a16:creationId xmlns:a16="http://schemas.microsoft.com/office/drawing/2014/main" id="{3357603B-5549-4BEE-8168-9339314CF67C}"/>
              </a:ext>
            </a:extLst>
          </p:cNvPr>
          <p:cNvSpPr txBox="1">
            <a:spLocks/>
          </p:cNvSpPr>
          <p:nvPr/>
        </p:nvSpPr>
        <p:spPr>
          <a:xfrm>
            <a:off x="3324472" y="1075290"/>
            <a:ext cx="8257928" cy="3507200"/>
          </a:xfrm>
          <a:prstGeom prst="rect">
            <a:avLst/>
          </a:prstGeom>
        </p:spPr>
        <p:txBody>
          <a:bodyPr spcFirstLastPara="1" vert="horz" wrap="square" lIns="91425" tIns="91425" rIns="91425" bIns="91425" rtlCol="0" anchor="t" anchorCtr="0">
            <a:noAutofit/>
          </a:bodyPr>
          <a:lstStyle>
            <a:lvl1pPr marL="609585" lvl="0" indent="-474121" algn="l" defTabSz="914400" rtl="0" eaLnBrk="1" latinLnBrk="0" hangingPunct="1">
              <a:lnSpc>
                <a:spcPct val="90000"/>
              </a:lnSpc>
              <a:spcBef>
                <a:spcPts val="800"/>
              </a:spcBef>
              <a:spcAft>
                <a:spcPts val="0"/>
              </a:spcAft>
              <a:buSzPts val="2000"/>
              <a:buFont typeface="Arial" panose="020B0604020202020204" pitchFamily="34" charset="0"/>
              <a:buChar char="○"/>
              <a:defRPr sz="2800" kern="1200">
                <a:solidFill>
                  <a:schemeClr val="tx1"/>
                </a:solidFill>
                <a:latin typeface="+mn-lt"/>
                <a:ea typeface="+mn-ea"/>
                <a:cs typeface="+mn-cs"/>
              </a:defRPr>
            </a:lvl1pPr>
            <a:lvl2pPr marL="1219170" lvl="1" indent="-474121" algn="l" defTabSz="914400" rtl="0" eaLnBrk="1" latinLnBrk="0" hangingPunct="1">
              <a:lnSpc>
                <a:spcPct val="90000"/>
              </a:lnSpc>
              <a:spcBef>
                <a:spcPts val="1333"/>
              </a:spcBef>
              <a:spcAft>
                <a:spcPts val="0"/>
              </a:spcAft>
              <a:buSzPts val="2000"/>
              <a:buFont typeface="Arial" panose="020B0604020202020204" pitchFamily="34" charset="0"/>
              <a:buChar char="◦"/>
              <a:defRPr sz="2400" kern="1200">
                <a:solidFill>
                  <a:schemeClr val="tx1"/>
                </a:solidFill>
                <a:latin typeface="+mn-lt"/>
                <a:ea typeface="+mn-ea"/>
                <a:cs typeface="+mn-cs"/>
              </a:defRPr>
            </a:lvl2pPr>
            <a:lvl3pPr marL="1828754" lvl="2" indent="-474121" algn="l" defTabSz="914400" rtl="0" eaLnBrk="1" latinLnBrk="0" hangingPunct="1">
              <a:lnSpc>
                <a:spcPct val="90000"/>
              </a:lnSpc>
              <a:spcBef>
                <a:spcPts val="1333"/>
              </a:spcBef>
              <a:spcAft>
                <a:spcPts val="0"/>
              </a:spcAft>
              <a:buSzPts val="2000"/>
              <a:buFont typeface="Arial" panose="020B0604020202020204" pitchFamily="34" charset="0"/>
              <a:buChar char="◦"/>
              <a:defRPr sz="2000" kern="1200">
                <a:solidFill>
                  <a:schemeClr val="tx1"/>
                </a:solidFill>
                <a:latin typeface="+mn-lt"/>
                <a:ea typeface="+mn-ea"/>
                <a:cs typeface="+mn-cs"/>
              </a:defRPr>
            </a:lvl3pPr>
            <a:lvl4pPr marL="2438339" lvl="3" indent="-474121" algn="l" defTabSz="914400" rtl="0" eaLnBrk="1" latinLnBrk="0" hangingPunct="1">
              <a:lnSpc>
                <a:spcPct val="90000"/>
              </a:lnSpc>
              <a:spcBef>
                <a:spcPts val="1333"/>
              </a:spcBef>
              <a:spcAft>
                <a:spcPts val="0"/>
              </a:spcAft>
              <a:buSzPts val="2000"/>
              <a:buFont typeface="Arial" panose="020B0604020202020204" pitchFamily="34" charset="0"/>
              <a:buChar char="◦"/>
              <a:defRPr sz="1800" kern="1200">
                <a:solidFill>
                  <a:schemeClr val="tx1"/>
                </a:solidFill>
                <a:latin typeface="+mn-lt"/>
                <a:ea typeface="+mn-ea"/>
                <a:cs typeface="+mn-cs"/>
              </a:defRPr>
            </a:lvl4pPr>
            <a:lvl5pPr marL="3047924" lvl="4" indent="-474121" algn="l" defTabSz="914400" rtl="0" eaLnBrk="1" latinLnBrk="0" hangingPunct="1">
              <a:lnSpc>
                <a:spcPct val="90000"/>
              </a:lnSpc>
              <a:spcBef>
                <a:spcPts val="1333"/>
              </a:spcBef>
              <a:spcAft>
                <a:spcPts val="0"/>
              </a:spcAft>
              <a:buSzPts val="2000"/>
              <a:buFont typeface="Arial" panose="020B0604020202020204" pitchFamily="34" charset="0"/>
              <a:buChar char="◦"/>
              <a:defRPr sz="1800" kern="1200">
                <a:solidFill>
                  <a:schemeClr val="tx1"/>
                </a:solidFill>
                <a:latin typeface="+mn-lt"/>
                <a:ea typeface="+mn-ea"/>
                <a:cs typeface="+mn-cs"/>
              </a:defRPr>
            </a:lvl5pPr>
            <a:lvl6pPr marL="3657509" lvl="5" indent="-474121" algn="l" defTabSz="914400" rtl="0" eaLnBrk="1" latinLnBrk="0" hangingPunct="1">
              <a:lnSpc>
                <a:spcPct val="90000"/>
              </a:lnSpc>
              <a:spcBef>
                <a:spcPts val="1333"/>
              </a:spcBef>
              <a:spcAft>
                <a:spcPts val="0"/>
              </a:spcAft>
              <a:buSzPts val="2000"/>
              <a:buFont typeface="Arial" panose="020B0604020202020204" pitchFamily="34" charset="0"/>
              <a:buChar char="◦"/>
              <a:defRPr sz="1800" kern="1200">
                <a:solidFill>
                  <a:schemeClr val="tx1"/>
                </a:solidFill>
                <a:latin typeface="+mn-lt"/>
                <a:ea typeface="+mn-ea"/>
                <a:cs typeface="+mn-cs"/>
              </a:defRPr>
            </a:lvl6pPr>
            <a:lvl7pPr marL="4267093" lvl="6" indent="-474121" algn="l" defTabSz="914400" rtl="0" eaLnBrk="1" latinLnBrk="0" hangingPunct="1">
              <a:lnSpc>
                <a:spcPct val="90000"/>
              </a:lnSpc>
              <a:spcBef>
                <a:spcPts val="1333"/>
              </a:spcBef>
              <a:spcAft>
                <a:spcPts val="0"/>
              </a:spcAft>
              <a:buSzPts val="2000"/>
              <a:buFont typeface="Arial" panose="020B0604020202020204" pitchFamily="34" charset="0"/>
              <a:buChar char="◦"/>
              <a:defRPr sz="1800" kern="1200">
                <a:solidFill>
                  <a:schemeClr val="tx1"/>
                </a:solidFill>
                <a:latin typeface="+mn-lt"/>
                <a:ea typeface="+mn-ea"/>
                <a:cs typeface="+mn-cs"/>
              </a:defRPr>
            </a:lvl7pPr>
            <a:lvl8pPr marL="4876678" lvl="7" indent="-474121" algn="l" defTabSz="914400" rtl="0" eaLnBrk="1" latinLnBrk="0" hangingPunct="1">
              <a:lnSpc>
                <a:spcPct val="90000"/>
              </a:lnSpc>
              <a:spcBef>
                <a:spcPts val="1333"/>
              </a:spcBef>
              <a:spcAft>
                <a:spcPts val="0"/>
              </a:spcAft>
              <a:buSzPts val="2000"/>
              <a:buFont typeface="Arial" panose="020B0604020202020204" pitchFamily="34" charset="0"/>
              <a:buChar char="◦"/>
              <a:defRPr sz="1800" kern="1200">
                <a:solidFill>
                  <a:schemeClr val="tx1"/>
                </a:solidFill>
                <a:latin typeface="+mn-lt"/>
                <a:ea typeface="+mn-ea"/>
                <a:cs typeface="+mn-cs"/>
              </a:defRPr>
            </a:lvl8pPr>
            <a:lvl9pPr marL="5486263" lvl="8" indent="-474121" algn="l" defTabSz="914400" rtl="0" eaLnBrk="1" latinLnBrk="0" hangingPunct="1">
              <a:lnSpc>
                <a:spcPct val="90000"/>
              </a:lnSpc>
              <a:spcBef>
                <a:spcPts val="1333"/>
              </a:spcBef>
              <a:spcAft>
                <a:spcPts val="1333"/>
              </a:spcAft>
              <a:buSzPts val="2000"/>
              <a:buFont typeface="Arial" panose="020B0604020202020204" pitchFamily="34" charset="0"/>
              <a:buChar char="◦"/>
              <a:defRPr sz="1800" kern="1200">
                <a:solidFill>
                  <a:schemeClr val="tx1"/>
                </a:solidFill>
                <a:latin typeface="+mn-lt"/>
                <a:ea typeface="+mn-ea"/>
                <a:cs typeface="+mn-cs"/>
              </a:defRPr>
            </a:lvl9pPr>
          </a:lstStyle>
          <a:p>
            <a:r>
              <a:rPr lang="es-PE" sz="3600" dirty="0"/>
              <a:t>A) </a:t>
            </a:r>
            <a:r>
              <a:rPr lang="es-MX" sz="3600" dirty="0"/>
              <a:t>Soporte socioemocional para las familias.</a:t>
            </a:r>
          </a:p>
          <a:p>
            <a:r>
              <a:rPr lang="es-MX" sz="3600" dirty="0"/>
              <a:t>B) </a:t>
            </a:r>
            <a:r>
              <a:rPr lang="es-PE" sz="3600" dirty="0"/>
              <a:t>Soporte socioemocional para docentes y promotoras.</a:t>
            </a:r>
            <a:endParaRPr lang="es-MX" sz="3600" dirty="0"/>
          </a:p>
          <a:p>
            <a:r>
              <a:rPr lang="es-MX" sz="3600" dirty="0"/>
              <a:t>C) Orientaciones para la gestión de la convivencia escolar.</a:t>
            </a:r>
          </a:p>
          <a:p>
            <a:r>
              <a:rPr lang="es-MX" sz="3600" dirty="0"/>
              <a:t>D) Prevención y atención de la violencia contra niñas, niños y adolescentes</a:t>
            </a:r>
            <a:endParaRPr lang="es-PE" sz="3600" dirty="0"/>
          </a:p>
        </p:txBody>
      </p:sp>
      <p:pic>
        <p:nvPicPr>
          <p:cNvPr id="8" name="Imagen 7">
            <a:extLst>
              <a:ext uri="{FF2B5EF4-FFF2-40B4-BE49-F238E27FC236}">
                <a16:creationId xmlns:a16="http://schemas.microsoft.com/office/drawing/2014/main" id="{8C6791FC-B804-4C39-AFFD-30343163AE6A}"/>
              </a:ext>
            </a:extLst>
          </p:cNvPr>
          <p:cNvPicPr>
            <a:picLocks noChangeAspect="1"/>
          </p:cNvPicPr>
          <p:nvPr/>
        </p:nvPicPr>
        <p:blipFill>
          <a:blip r:embed="rId3"/>
          <a:stretch>
            <a:fillRect/>
          </a:stretch>
        </p:blipFill>
        <p:spPr>
          <a:xfrm>
            <a:off x="344556" y="1344473"/>
            <a:ext cx="2469314" cy="22920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8093" t="37723" r="9387" b="12805"/>
          <a:stretch/>
        </p:blipFill>
        <p:spPr bwMode="auto">
          <a:xfrm>
            <a:off x="-1" y="0"/>
            <a:ext cx="1217201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265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6774" y="225437"/>
            <a:ext cx="10951485" cy="591901"/>
          </a:xfrm>
        </p:spPr>
        <p:txBody>
          <a:bodyPr/>
          <a:lstStyle/>
          <a:p>
            <a:pPr algn="ctr"/>
            <a:r>
              <a:rPr lang="es-PE" dirty="0"/>
              <a:t>DEFINICIÓN DE TUTORÍA Y ORIENTACIÓN EDUCATIVA</a:t>
            </a:r>
          </a:p>
        </p:txBody>
      </p:sp>
      <p:sp>
        <p:nvSpPr>
          <p:cNvPr id="5" name="Google Shape;99;p11"/>
          <p:cNvSpPr/>
          <p:nvPr/>
        </p:nvSpPr>
        <p:spPr>
          <a:xfrm>
            <a:off x="9519727" y="972272"/>
            <a:ext cx="2008533" cy="2232709"/>
          </a:xfrm>
          <a:prstGeom prst="rect">
            <a:avLst/>
          </a:pr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 name="Rectángulo: esquinas redondeadas 5">
            <a:extLst>
              <a:ext uri="{FF2B5EF4-FFF2-40B4-BE49-F238E27FC236}">
                <a16:creationId xmlns:a16="http://schemas.microsoft.com/office/drawing/2014/main" id="{4D829408-85E0-477C-9857-8BD6B5049424}"/>
              </a:ext>
            </a:extLst>
          </p:cNvPr>
          <p:cNvSpPr/>
          <p:nvPr/>
        </p:nvSpPr>
        <p:spPr>
          <a:xfrm>
            <a:off x="3265907" y="1297067"/>
            <a:ext cx="5868532" cy="1139687"/>
          </a:xfrm>
          <a:prstGeom prst="roundRect">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De acuerdo al artículo 39 del Reglamento de la Ley </a:t>
            </a:r>
            <a:r>
              <a:rPr lang="es-MX" b="1" dirty="0" err="1">
                <a:solidFill>
                  <a:schemeClr val="bg1"/>
                </a:solidFill>
              </a:rPr>
              <a:t>N°</a:t>
            </a:r>
            <a:r>
              <a:rPr lang="es-MX" b="1" dirty="0">
                <a:solidFill>
                  <a:schemeClr val="bg1"/>
                </a:solidFill>
              </a:rPr>
              <a:t> 28044, Ley General de Educación, </a:t>
            </a:r>
          </a:p>
          <a:p>
            <a:pPr algn="ctr"/>
            <a:r>
              <a:rPr lang="es-MX" b="1" dirty="0">
                <a:solidFill>
                  <a:schemeClr val="bg1"/>
                </a:solidFill>
              </a:rPr>
              <a:t>aprobado por Decreto Supremo </a:t>
            </a:r>
            <a:r>
              <a:rPr lang="es-MX" b="1" dirty="0" err="1">
                <a:solidFill>
                  <a:schemeClr val="bg1"/>
                </a:solidFill>
              </a:rPr>
              <a:t>N°</a:t>
            </a:r>
            <a:r>
              <a:rPr lang="es-MX" b="1" dirty="0">
                <a:solidFill>
                  <a:schemeClr val="bg1"/>
                </a:solidFill>
              </a:rPr>
              <a:t> 011-2012-ED)</a:t>
            </a:r>
            <a:endParaRPr lang="es-PE" b="1" dirty="0">
              <a:solidFill>
                <a:schemeClr val="bg1"/>
              </a:solidFill>
            </a:endParaRPr>
          </a:p>
        </p:txBody>
      </p:sp>
      <p:sp>
        <p:nvSpPr>
          <p:cNvPr id="7" name="Rectángulo: esquinas redondeadas 6">
            <a:extLst>
              <a:ext uri="{FF2B5EF4-FFF2-40B4-BE49-F238E27FC236}">
                <a16:creationId xmlns:a16="http://schemas.microsoft.com/office/drawing/2014/main" id="{27E1C06B-E66F-4E84-9DDF-58A76CF90BA0}"/>
              </a:ext>
            </a:extLst>
          </p:cNvPr>
          <p:cNvSpPr/>
          <p:nvPr/>
        </p:nvSpPr>
        <p:spPr>
          <a:xfrm>
            <a:off x="1082037" y="3600815"/>
            <a:ext cx="3240000" cy="2016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La tutoría y orientación educativa es el </a:t>
            </a:r>
          </a:p>
          <a:p>
            <a:pPr algn="ctr"/>
            <a:r>
              <a:rPr lang="es-MX" dirty="0"/>
              <a:t>acompañamiento socioafectivo y cognitivo de los estudiantes..</a:t>
            </a:r>
            <a:endParaRPr lang="es-PE" dirty="0"/>
          </a:p>
        </p:txBody>
      </p:sp>
      <p:sp>
        <p:nvSpPr>
          <p:cNvPr id="8" name="Rectángulo: esquinas redondeadas 7">
            <a:extLst>
              <a:ext uri="{FF2B5EF4-FFF2-40B4-BE49-F238E27FC236}">
                <a16:creationId xmlns:a16="http://schemas.microsoft.com/office/drawing/2014/main" id="{FE109D6B-C598-422B-822B-42C9DFFF2BD9}"/>
              </a:ext>
            </a:extLst>
          </p:cNvPr>
          <p:cNvSpPr/>
          <p:nvPr/>
        </p:nvSpPr>
        <p:spPr>
          <a:xfrm>
            <a:off x="4685148" y="3600815"/>
            <a:ext cx="3240000" cy="205486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Es un servicio inherente al </a:t>
            </a:r>
          </a:p>
          <a:p>
            <a:pPr algn="ctr"/>
            <a:r>
              <a:rPr lang="es-MX" dirty="0"/>
              <a:t>currículo y tiene carácter formativo, promocional y preventivo.</a:t>
            </a:r>
            <a:endParaRPr lang="es-PE" dirty="0"/>
          </a:p>
        </p:txBody>
      </p:sp>
      <p:sp>
        <p:nvSpPr>
          <p:cNvPr id="9" name="Rectángulo: esquinas redondeadas 8">
            <a:extLst>
              <a:ext uri="{FF2B5EF4-FFF2-40B4-BE49-F238E27FC236}">
                <a16:creationId xmlns:a16="http://schemas.microsoft.com/office/drawing/2014/main" id="{A3ECA2AF-B82A-450F-BE22-FF0EEC00FEC3}"/>
              </a:ext>
            </a:extLst>
          </p:cNvPr>
          <p:cNvSpPr/>
          <p:nvPr/>
        </p:nvSpPr>
        <p:spPr>
          <a:xfrm>
            <a:off x="8288260" y="3653018"/>
            <a:ext cx="3240000" cy="200265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Son agentes de la </a:t>
            </a:r>
          </a:p>
          <a:p>
            <a:pPr algn="ctr"/>
            <a:r>
              <a:rPr lang="es-MX" dirty="0"/>
              <a:t>tutoría y orientación educativa los acotes de la  comunidad educativa</a:t>
            </a:r>
            <a:endParaRPr lang="es-PE" dirty="0"/>
          </a:p>
        </p:txBody>
      </p:sp>
      <p:sp>
        <p:nvSpPr>
          <p:cNvPr id="10" name="Flecha: hacia abajo 9">
            <a:extLst>
              <a:ext uri="{FF2B5EF4-FFF2-40B4-BE49-F238E27FC236}">
                <a16:creationId xmlns:a16="http://schemas.microsoft.com/office/drawing/2014/main" id="{8E34E0EA-F59B-45B9-86C1-89D53CAE8E26}"/>
              </a:ext>
            </a:extLst>
          </p:cNvPr>
          <p:cNvSpPr/>
          <p:nvPr/>
        </p:nvSpPr>
        <p:spPr>
          <a:xfrm rot="1467069">
            <a:off x="3768399" y="2669992"/>
            <a:ext cx="424070" cy="722148"/>
          </a:xfrm>
          <a:prstGeom prst="downArrow">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Flecha: hacia abajo 10">
            <a:extLst>
              <a:ext uri="{FF2B5EF4-FFF2-40B4-BE49-F238E27FC236}">
                <a16:creationId xmlns:a16="http://schemas.microsoft.com/office/drawing/2014/main" id="{5643C91E-DC8E-437C-916E-9FEA531C0E0B}"/>
              </a:ext>
            </a:extLst>
          </p:cNvPr>
          <p:cNvSpPr/>
          <p:nvPr/>
        </p:nvSpPr>
        <p:spPr>
          <a:xfrm>
            <a:off x="5988138" y="2676618"/>
            <a:ext cx="424070" cy="722148"/>
          </a:xfrm>
          <a:prstGeom prst="downArrow">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Flecha: hacia abajo 11">
            <a:extLst>
              <a:ext uri="{FF2B5EF4-FFF2-40B4-BE49-F238E27FC236}">
                <a16:creationId xmlns:a16="http://schemas.microsoft.com/office/drawing/2014/main" id="{CD9D5AAC-612B-4961-A10B-40F2EB0B8756}"/>
              </a:ext>
            </a:extLst>
          </p:cNvPr>
          <p:cNvSpPr/>
          <p:nvPr/>
        </p:nvSpPr>
        <p:spPr>
          <a:xfrm rot="20177460">
            <a:off x="8207877" y="2669992"/>
            <a:ext cx="424070" cy="722148"/>
          </a:xfrm>
          <a:prstGeom prst="downArrow">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CuadroTexto 2">
            <a:extLst>
              <a:ext uri="{FF2B5EF4-FFF2-40B4-BE49-F238E27FC236}">
                <a16:creationId xmlns:a16="http://schemas.microsoft.com/office/drawing/2014/main" id="{9AA6B89D-37A7-4138-89EC-691C6A201A38}"/>
              </a:ext>
            </a:extLst>
          </p:cNvPr>
          <p:cNvSpPr txBox="1"/>
          <p:nvPr/>
        </p:nvSpPr>
        <p:spPr>
          <a:xfrm>
            <a:off x="7540283" y="6135403"/>
            <a:ext cx="4278551" cy="369332"/>
          </a:xfrm>
          <a:prstGeom prst="rect">
            <a:avLst/>
          </a:prstGeom>
          <a:noFill/>
        </p:spPr>
        <p:txBody>
          <a:bodyPr wrap="square" rtlCol="0">
            <a:spAutoFit/>
          </a:bodyPr>
          <a:lstStyle/>
          <a:p>
            <a:r>
              <a:rPr lang="es-MX" b="1" dirty="0">
                <a:solidFill>
                  <a:schemeClr val="bg2">
                    <a:lumMod val="25000"/>
                  </a:schemeClr>
                </a:solidFill>
              </a:rPr>
              <a:t>RVM </a:t>
            </a:r>
            <a:r>
              <a:rPr lang="es-MX" b="1" dirty="0" err="1">
                <a:solidFill>
                  <a:schemeClr val="bg2">
                    <a:lumMod val="25000"/>
                  </a:schemeClr>
                </a:solidFill>
              </a:rPr>
              <a:t>N°</a:t>
            </a:r>
            <a:r>
              <a:rPr lang="es-MX" b="1" dirty="0">
                <a:solidFill>
                  <a:schemeClr val="bg2">
                    <a:lumMod val="25000"/>
                  </a:schemeClr>
                </a:solidFill>
              </a:rPr>
              <a:t> 212-2020 – MINEDU  (Pág. 9)</a:t>
            </a:r>
            <a:endParaRPr lang="es-PE" b="1" dirty="0">
              <a:solidFill>
                <a:schemeClr val="bg2">
                  <a:lumMod val="25000"/>
                </a:schemeClr>
              </a:solidFill>
            </a:endParaRPr>
          </a:p>
        </p:txBody>
      </p:sp>
    </p:spTree>
    <p:extLst>
      <p:ext uri="{BB962C8B-B14F-4D97-AF65-F5344CB8AC3E}">
        <p14:creationId xmlns:p14="http://schemas.microsoft.com/office/powerpoint/2010/main" val="4000065534"/>
      </p:ext>
    </p:extLst>
  </p:cSld>
  <p:clrMapOvr>
    <a:masterClrMapping/>
  </p:clrMapOvr>
</p:sld>
</file>

<file path=ppt/theme/theme1.xml><?xml version="1.0" encoding="utf-8"?>
<a:theme xmlns:a="http://schemas.openxmlformats.org/drawingml/2006/main" name="Paquete">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quet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que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4564</TotalTime>
  <Words>2737</Words>
  <Application>Microsoft Office PowerPoint</Application>
  <PresentationFormat>Panorámica</PresentationFormat>
  <Paragraphs>255</Paragraphs>
  <Slides>40</Slides>
  <Notes>11</Notes>
  <HiddenSlides>0</HiddenSlides>
  <MMClips>0</MMClips>
  <ScaleCrop>false</ScaleCrop>
  <HeadingPairs>
    <vt:vector size="6" baseType="variant">
      <vt:variant>
        <vt:lpstr>Fuentes usadas</vt:lpstr>
      </vt:variant>
      <vt:variant>
        <vt:i4>21</vt:i4>
      </vt:variant>
      <vt:variant>
        <vt:lpstr>Tema</vt:lpstr>
      </vt:variant>
      <vt:variant>
        <vt:i4>1</vt:i4>
      </vt:variant>
      <vt:variant>
        <vt:lpstr>Títulos de diapositiva</vt:lpstr>
      </vt:variant>
      <vt:variant>
        <vt:i4>40</vt:i4>
      </vt:variant>
    </vt:vector>
  </HeadingPairs>
  <TitlesOfParts>
    <vt:vector size="62" baseType="lpstr">
      <vt:lpstr>Abel</vt:lpstr>
      <vt:lpstr>Abhaya Libre ExtraBold</vt:lpstr>
      <vt:lpstr>Arial</vt:lpstr>
      <vt:lpstr>Arial Black</vt:lpstr>
      <vt:lpstr>Bahnschrift</vt:lpstr>
      <vt:lpstr>Bell MT</vt:lpstr>
      <vt:lpstr>Calibri</vt:lpstr>
      <vt:lpstr>Calibri Light</vt:lpstr>
      <vt:lpstr>Cambria</vt:lpstr>
      <vt:lpstr>Candara</vt:lpstr>
      <vt:lpstr>Forte</vt:lpstr>
      <vt:lpstr>Gill Sans</vt:lpstr>
      <vt:lpstr>Gill Sans MT</vt:lpstr>
      <vt:lpstr>Montserrat</vt:lpstr>
      <vt:lpstr>Roboto</vt:lpstr>
      <vt:lpstr>Rockwell</vt:lpstr>
      <vt:lpstr>Script MT Bold</vt:lpstr>
      <vt:lpstr>Symbol</vt:lpstr>
      <vt:lpstr>Tahoma</vt:lpstr>
      <vt:lpstr>Times New Roman</vt:lpstr>
      <vt:lpstr>Wedges</vt:lpstr>
      <vt:lpstr>Paquete</vt:lpstr>
      <vt:lpstr>Presentación de PowerPoint</vt:lpstr>
      <vt:lpstr>ACUERDOS DE CONVIVENCIA</vt:lpstr>
      <vt:lpstr>PROPOSITÓ DE LA ASISTENCIA TÉCNICA</vt:lpstr>
      <vt:lpstr>Dinámica de Presentación y bienvenida </vt:lpstr>
      <vt:lpstr>Presentación de PowerPoint</vt:lpstr>
      <vt:lpstr>Presentación de PowerPoint</vt:lpstr>
      <vt:lpstr>Presentación de PowerPoint</vt:lpstr>
      <vt:lpstr>Presentación de PowerPoint</vt:lpstr>
      <vt:lpstr>DEFINICIÓN DE TUTORÍA Y ORIENTACIÓN EDUCATIVA</vt:lpstr>
      <vt:lpstr>OBJETIVOS DE LA TUTORÍA Y ORIENTACIÓN EDUCATIVA</vt:lpstr>
      <vt:lpstr>LÍNEAS DE ACCIÓN DE LA TUTORÍA Y ORIENTACIÓN EDUCATIVA</vt:lpstr>
      <vt:lpstr>DIMENSIONES DE LA TUTORÍA Y ORIENTACIÓN EDUCATIVA</vt:lpstr>
      <vt:lpstr>ESTRATEGIAS DE LA TUTORÍA Y ORIENTACIÓN EDUCATIVA</vt:lpstr>
      <vt:lpstr>Presentación de PowerPoint</vt:lpstr>
      <vt:lpstr>Presentación de PowerPoint</vt:lpstr>
      <vt:lpstr>La tutoría y el acompañamiento a las familias</vt:lpstr>
      <vt:lpstr>Presentación de PowerPoint</vt:lpstr>
      <vt:lpstr>PLANIFICACIÓN DE LA TUTORÍA Y ORIENTACIÓN EDUCATIVA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PREVENCIÓN : LÍNEAS DE AYUDA Y SOPORTE</vt:lpstr>
      <vt:lpstr>Presentación de PowerPoint</vt:lpstr>
      <vt:lpstr>NUESTRA FRASE</vt:lpstr>
      <vt:lpstr>Presentación de PowerPoint</vt:lpstr>
      <vt:lpstr>PAUSA ACTIVA</vt:lpstr>
      <vt:lpstr>Presentación de PowerPoint</vt:lpstr>
      <vt:lpstr>Presentación de PowerPoint</vt:lpstr>
      <vt:lpstr>Presentación de PowerPoint</vt:lpstr>
      <vt:lpstr>Presentación de PowerPoint</vt:lpstr>
      <vt:lpstr>GUIA DE CONVIVENCIA ESCOLAR</vt:lpstr>
      <vt:lpstr>Dinámica de soporte socioemocional</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LENOVO</cp:lastModifiedBy>
  <cp:revision>149</cp:revision>
  <dcterms:created xsi:type="dcterms:W3CDTF">2022-02-13T14:54:26Z</dcterms:created>
  <dcterms:modified xsi:type="dcterms:W3CDTF">2022-03-04T17:53:06Z</dcterms:modified>
</cp:coreProperties>
</file>