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60" r:id="rId5"/>
    <p:sldId id="279" r:id="rId6"/>
    <p:sldId id="283" r:id="rId7"/>
    <p:sldId id="284" r:id="rId8"/>
    <p:sldId id="280" r:id="rId9"/>
    <p:sldId id="281" r:id="rId10"/>
    <p:sldId id="286" r:id="rId11"/>
    <p:sldId id="287" r:id="rId12"/>
    <p:sldId id="288" r:id="rId13"/>
    <p:sldId id="262" r:id="rId14"/>
    <p:sldId id="292" r:id="rId15"/>
    <p:sldId id="291" r:id="rId16"/>
    <p:sldId id="289" r:id="rId17"/>
    <p:sldId id="294" r:id="rId18"/>
    <p:sldId id="311" r:id="rId19"/>
    <p:sldId id="303" r:id="rId20"/>
    <p:sldId id="304" r:id="rId21"/>
    <p:sldId id="302" r:id="rId22"/>
    <p:sldId id="305" r:id="rId23"/>
    <p:sldId id="306" r:id="rId24"/>
    <p:sldId id="295" r:id="rId25"/>
    <p:sldId id="296" r:id="rId26"/>
    <p:sldId id="297" r:id="rId27"/>
    <p:sldId id="298" r:id="rId28"/>
    <p:sldId id="299" r:id="rId29"/>
    <p:sldId id="300" r:id="rId30"/>
    <p:sldId id="307" r:id="rId31"/>
    <p:sldId id="308" r:id="rId32"/>
    <p:sldId id="309" r:id="rId33"/>
    <p:sldId id="310" r:id="rId34"/>
    <p:sldId id="312" r:id="rId35"/>
    <p:sldId id="265" r:id="rId36"/>
    <p:sldId id="266" r:id="rId37"/>
    <p:sldId id="293" r:id="rId38"/>
    <p:sldId id="3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7" d="100"/>
          <a:sy n="67" d="100"/>
        </p:scale>
        <p:origin x="5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6ABEB-FAB7-4633-8660-340F5D83E8B0}" type="datetimeFigureOut">
              <a:rPr lang="en-US" smtClean="0"/>
              <a:t>3/10/2022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4A580-0389-40F1-BDAC-929343E0FC64}" type="slidenum">
              <a:rPr lang="en-US" smtClean="0"/>
              <a:t>‹Nº›</a:t>
            </a:fld>
            <a:endParaRPr lang="en-US"/>
          </a:p>
        </p:txBody>
      </p:sp>
    </p:spTree>
    <p:extLst>
      <p:ext uri="{BB962C8B-B14F-4D97-AF65-F5344CB8AC3E}">
        <p14:creationId xmlns:p14="http://schemas.microsoft.com/office/powerpoint/2010/main" val="18468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5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36799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296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49114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2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334584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492986-85D2-4EFC-88C5-A3A6EDA96A48}"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392929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492986-85D2-4EFC-88C5-A3A6EDA96A48}"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89388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492986-85D2-4EFC-88C5-A3A6EDA96A48}" type="datetimeFigureOut">
              <a:rPr lang="en-US" smtClean="0"/>
              <a:t>3/10/2022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9847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B05D3-8CA2-4C85-A1A5-8F3B49A8AFD9}" type="slidenum">
              <a:rPr lang="en-US" smtClean="0"/>
              <a:t>‹Nº›</a:t>
            </a:fld>
            <a:endParaRPr lang="en-US"/>
          </a:p>
        </p:txBody>
      </p:sp>
    </p:spTree>
    <p:extLst>
      <p:ext uri="{BB962C8B-B14F-4D97-AF65-F5344CB8AC3E}">
        <p14:creationId xmlns:p14="http://schemas.microsoft.com/office/powerpoint/2010/main" val="21617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26308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492986-85D2-4EFC-88C5-A3A6EDA96A48}" type="datetimeFigureOut">
              <a:rPr lang="en-US" smtClean="0"/>
              <a:t>3/10/2022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5B05D3-8CA2-4C85-A1A5-8F3B49A8AFD9}"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3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orientaciones-pedagogica-primaria.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prueba-diagnostica-lectura-2021-1.pdf" TargetMode="External"/><Relationship Id="rId3" Type="http://schemas.openxmlformats.org/officeDocument/2006/relationships/hyperlink" Target="manual-prueba-diagnostica-2021-1.pdf" TargetMode="External"/><Relationship Id="rId7" Type="http://schemas.openxmlformats.org/officeDocument/2006/relationships/hyperlink" Target="registro-lectura-2021-3.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registro-lectura-2021-1.pdf" TargetMode="External"/><Relationship Id="rId5" Type="http://schemas.openxmlformats.org/officeDocument/2006/relationships/hyperlink" Target="registro-escritura-2021-3.pdf" TargetMode="External"/><Relationship Id="rId10" Type="http://schemas.openxmlformats.org/officeDocument/2006/relationships/hyperlink" Target="evaluacion-escritura-2021-3.pdf" TargetMode="External"/><Relationship Id="rId4" Type="http://schemas.openxmlformats.org/officeDocument/2006/relationships/hyperlink" Target="manual-prueba-diagnostica-2021-3.pdf" TargetMode="External"/><Relationship Id="rId9" Type="http://schemas.openxmlformats.org/officeDocument/2006/relationships/hyperlink" Target="evaluacion-escritura-2021-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registro-lectura-2021-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registro-lectura-2021-1.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registro-escritura-2021-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fasciculo-matematica.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Guia%20para%20el%20recojo%20de%20informaci&#243;n%20durante%20evaluaci&#243;n%20diagn&#243;stica%20de%20inicio.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7188" y="134875"/>
            <a:ext cx="9144000" cy="1903475"/>
          </a:xfrm>
        </p:spPr>
        <p:txBody>
          <a:bodyPr>
            <a:normAutofit fontScale="90000"/>
          </a:bodyPr>
          <a:lstStyle/>
          <a:p>
            <a:pPr algn="ctr"/>
            <a:br>
              <a:rPr lang="en-US" sz="4000" b="1" dirty="0">
                <a:solidFill>
                  <a:srgbClr val="FF0000"/>
                </a:solidFill>
              </a:rPr>
            </a:br>
            <a:br>
              <a:rPr lang="en-US" sz="4000" b="1" dirty="0">
                <a:solidFill>
                  <a:srgbClr val="FF0000"/>
                </a:solidFill>
              </a:rPr>
            </a:br>
            <a:r>
              <a:rPr lang="en-US" sz="4000" b="1" dirty="0">
                <a:solidFill>
                  <a:srgbClr val="FF0000"/>
                </a:solidFill>
              </a:rPr>
              <a:t>Evaluación Diagnóstica</a:t>
            </a:r>
            <a:br>
              <a:rPr lang="en-US" b="1" dirty="0"/>
            </a:br>
            <a:endParaRPr lang="en-US" dirty="0"/>
          </a:p>
        </p:txBody>
      </p:sp>
      <p:sp>
        <p:nvSpPr>
          <p:cNvPr id="3" name="Subtítulo 2"/>
          <p:cNvSpPr>
            <a:spLocks noGrp="1"/>
          </p:cNvSpPr>
          <p:nvPr>
            <p:ph type="subTitle" idx="1"/>
          </p:nvPr>
        </p:nvSpPr>
        <p:spPr>
          <a:xfrm>
            <a:off x="1521070" y="1632560"/>
            <a:ext cx="9730154" cy="714986"/>
          </a:xfrm>
        </p:spPr>
        <p:txBody>
          <a:bodyPr>
            <a:normAutofit lnSpcReduction="10000"/>
          </a:bodyPr>
          <a:lstStyle/>
          <a:p>
            <a:pPr algn="ctr"/>
            <a:r>
              <a:rPr lang="en-US" b="1" dirty="0">
                <a:solidFill>
                  <a:srgbClr val="0070C0"/>
                </a:solidFill>
              </a:rPr>
              <a:t>Pautas y orientaciones para implementar la evaluación diagnóstica</a:t>
            </a:r>
            <a:endParaRPr lang="en-US" dirty="0">
              <a:solidFill>
                <a:srgbClr val="0070C0"/>
              </a:solidFill>
            </a:endParaRPr>
          </a:p>
        </p:txBody>
      </p:sp>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1224"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GEL Andahuaylas - Apurímac - Photo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6" y="134876"/>
            <a:ext cx="1826601" cy="14976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7AF1D8-B262-40BF-B47F-6E22D0016F82}"/>
              </a:ext>
            </a:extLst>
          </p:cNvPr>
          <p:cNvPicPr>
            <a:picLocks noChangeAspect="1"/>
          </p:cNvPicPr>
          <p:nvPr/>
        </p:nvPicPr>
        <p:blipFill rotWithShape="1">
          <a:blip r:embed="rId4">
            <a:extLst>
              <a:ext uri="{28A0092B-C50C-407E-A947-70E740481C1C}">
                <a14:useLocalDpi xmlns:a14="http://schemas.microsoft.com/office/drawing/2010/main" val="0"/>
              </a:ext>
            </a:extLst>
          </a:blip>
          <a:srcRect t="8251" b="18053"/>
          <a:stretch/>
        </p:blipFill>
        <p:spPr bwMode="auto">
          <a:xfrm>
            <a:off x="967153" y="2214560"/>
            <a:ext cx="10284071" cy="41100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9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9DA5F49-7F07-4524-A748-0B67A6120CD4}"/>
              </a:ext>
            </a:extLst>
          </p:cNvPr>
          <p:cNvPicPr>
            <a:picLocks noChangeAspect="1"/>
          </p:cNvPicPr>
          <p:nvPr/>
        </p:nvPicPr>
        <p:blipFill>
          <a:blip r:embed="rId3"/>
          <a:stretch>
            <a:fillRect/>
          </a:stretch>
        </p:blipFill>
        <p:spPr>
          <a:xfrm>
            <a:off x="967153" y="0"/>
            <a:ext cx="10257694" cy="6353175"/>
          </a:xfrm>
          <a:prstGeom prst="rect">
            <a:avLst/>
          </a:prstGeom>
        </p:spPr>
      </p:pic>
    </p:spTree>
    <p:extLst>
      <p:ext uri="{BB962C8B-B14F-4D97-AF65-F5344CB8AC3E}">
        <p14:creationId xmlns:p14="http://schemas.microsoft.com/office/powerpoint/2010/main" val="102022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9458DAE-E6FF-401E-B77C-3EF6223965D0}"/>
              </a:ext>
            </a:extLst>
          </p:cNvPr>
          <p:cNvPicPr>
            <a:picLocks noChangeAspect="1"/>
          </p:cNvPicPr>
          <p:nvPr/>
        </p:nvPicPr>
        <p:blipFill>
          <a:blip r:embed="rId3"/>
          <a:stretch>
            <a:fillRect/>
          </a:stretch>
        </p:blipFill>
        <p:spPr>
          <a:xfrm>
            <a:off x="967154" y="0"/>
            <a:ext cx="10257694" cy="6315075"/>
          </a:xfrm>
          <a:prstGeom prst="rect">
            <a:avLst/>
          </a:prstGeom>
        </p:spPr>
      </p:pic>
    </p:spTree>
    <p:extLst>
      <p:ext uri="{BB962C8B-B14F-4D97-AF65-F5344CB8AC3E}">
        <p14:creationId xmlns:p14="http://schemas.microsoft.com/office/powerpoint/2010/main" val="266537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FDFCA9E-3ED4-47E3-B130-BB3EC29FEE86}"/>
              </a:ext>
            </a:extLst>
          </p:cNvPr>
          <p:cNvPicPr>
            <a:picLocks noChangeAspect="1"/>
          </p:cNvPicPr>
          <p:nvPr/>
        </p:nvPicPr>
        <p:blipFill>
          <a:blip r:embed="rId3"/>
          <a:stretch>
            <a:fillRect/>
          </a:stretch>
        </p:blipFill>
        <p:spPr>
          <a:xfrm>
            <a:off x="967153" y="85724"/>
            <a:ext cx="10257694" cy="5600701"/>
          </a:xfrm>
          <a:prstGeom prst="rect">
            <a:avLst/>
          </a:prstGeom>
        </p:spPr>
      </p:pic>
      <p:sp>
        <p:nvSpPr>
          <p:cNvPr id="2" name="CuadroTexto 1">
            <a:extLst>
              <a:ext uri="{FF2B5EF4-FFF2-40B4-BE49-F238E27FC236}">
                <a16:creationId xmlns:a16="http://schemas.microsoft.com/office/drawing/2014/main" id="{A3C3E92B-F4D8-451C-97D9-C49B51EEC810}"/>
              </a:ext>
            </a:extLst>
          </p:cNvPr>
          <p:cNvSpPr txBox="1"/>
          <p:nvPr/>
        </p:nvSpPr>
        <p:spPr>
          <a:xfrm>
            <a:off x="2324100" y="5848350"/>
            <a:ext cx="6505575" cy="369332"/>
          </a:xfrm>
          <a:prstGeom prst="rect">
            <a:avLst/>
          </a:prstGeom>
          <a:noFill/>
        </p:spPr>
        <p:txBody>
          <a:bodyPr wrap="square" rtlCol="0">
            <a:spAutoFit/>
          </a:bodyPr>
          <a:lstStyle/>
          <a:p>
            <a:r>
              <a:rPr lang="es-PE" dirty="0">
                <a:hlinkClick r:id="rId4" action="ppaction://hlinkfile"/>
              </a:rPr>
              <a:t>orientaciones-pedagogica-primaria.pdf</a:t>
            </a:r>
            <a:r>
              <a:rPr lang="es-PE" dirty="0"/>
              <a:t> (pag.20)</a:t>
            </a:r>
          </a:p>
        </p:txBody>
      </p:sp>
    </p:spTree>
    <p:extLst>
      <p:ext uri="{BB962C8B-B14F-4D97-AF65-F5344CB8AC3E}">
        <p14:creationId xmlns:p14="http://schemas.microsoft.com/office/powerpoint/2010/main" val="135288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731" y="365126"/>
            <a:ext cx="10245969" cy="909760"/>
          </a:xfrm>
        </p:spPr>
        <p:txBody>
          <a:bodyPr>
            <a:normAutofit/>
          </a:bodyPr>
          <a:lstStyle/>
          <a:p>
            <a:r>
              <a:rPr lang="es-ES" sz="4000" b="1" dirty="0">
                <a:solidFill>
                  <a:srgbClr val="FF0000"/>
                </a:solidFill>
              </a:rPr>
              <a:t>¿CÓMO REALIZAR LA EVALUACIÓN DIAGNÓSTICA?</a:t>
            </a:r>
            <a:endParaRPr lang="en-US" sz="4000" dirty="0">
              <a:solidFill>
                <a:srgbClr val="FF0000"/>
              </a:solidFill>
            </a:endParaRPr>
          </a:p>
        </p:txBody>
      </p:sp>
      <p:pic>
        <p:nvPicPr>
          <p:cNvPr id="4" name="Marcador de contenido 3"/>
          <p:cNvPicPr>
            <a:picLocks noGrp="1" noChangeAspect="1"/>
          </p:cNvPicPr>
          <p:nvPr>
            <p:ph idx="1"/>
          </p:nvPr>
        </p:nvPicPr>
        <p:blipFill rotWithShape="1">
          <a:blip r:embed="rId2"/>
          <a:srcRect l="20752" t="40080" r="20828" b="19104"/>
          <a:stretch/>
        </p:blipFill>
        <p:spPr>
          <a:xfrm>
            <a:off x="967153" y="1371600"/>
            <a:ext cx="10155116" cy="5205046"/>
          </a:xfrm>
          <a:prstGeom prst="rect">
            <a:avLst/>
          </a:prstGeom>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3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E97EDCC4-46DD-47CD-81C9-8DEF4F667AD9}"/>
              </a:ext>
            </a:extLst>
          </p:cNvPr>
          <p:cNvPicPr>
            <a:picLocks noChangeAspect="1"/>
          </p:cNvPicPr>
          <p:nvPr/>
        </p:nvPicPr>
        <p:blipFill>
          <a:blip r:embed="rId3"/>
          <a:stretch>
            <a:fillRect/>
          </a:stretch>
        </p:blipFill>
        <p:spPr>
          <a:xfrm>
            <a:off x="967153" y="76200"/>
            <a:ext cx="10348547" cy="6229349"/>
          </a:xfrm>
          <a:prstGeom prst="rect">
            <a:avLst/>
          </a:prstGeom>
        </p:spPr>
      </p:pic>
      <p:sp>
        <p:nvSpPr>
          <p:cNvPr id="7" name="Llamada rectangular redondeada 1">
            <a:extLst>
              <a:ext uri="{FF2B5EF4-FFF2-40B4-BE49-F238E27FC236}">
                <a16:creationId xmlns:a16="http://schemas.microsoft.com/office/drawing/2014/main" id="{C62E9923-2D3B-4588-A4D6-F9971D6E5274}"/>
              </a:ext>
            </a:extLst>
          </p:cNvPr>
          <p:cNvSpPr/>
          <p:nvPr/>
        </p:nvSpPr>
        <p:spPr>
          <a:xfrm>
            <a:off x="6271846" y="1334232"/>
            <a:ext cx="1512277" cy="1248508"/>
          </a:xfrm>
          <a:prstGeom prst="wedgeRoundRectCallout">
            <a:avLst>
              <a:gd name="adj1" fmla="val 35312"/>
              <a:gd name="adj2" fmla="val 90927"/>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panose="020B0604020202020204" pitchFamily="34" charset="0"/>
                <a:cs typeface="Arial" panose="020B0604020202020204" pitchFamily="34" charset="0"/>
              </a:rPr>
              <a:t>¿Hemos logrado consolidar aprendizajes pendientes del 2021?</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58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CBACC691-F13E-4D8F-B950-C95AC8063E2F}"/>
              </a:ext>
            </a:extLst>
          </p:cNvPr>
          <p:cNvPicPr>
            <a:picLocks noChangeAspect="1"/>
          </p:cNvPicPr>
          <p:nvPr/>
        </p:nvPicPr>
        <p:blipFill>
          <a:blip r:embed="rId3"/>
          <a:stretch>
            <a:fillRect/>
          </a:stretch>
        </p:blipFill>
        <p:spPr>
          <a:xfrm>
            <a:off x="967153" y="76200"/>
            <a:ext cx="10257693" cy="6257925"/>
          </a:xfrm>
          <a:prstGeom prst="rect">
            <a:avLst/>
          </a:prstGeom>
        </p:spPr>
      </p:pic>
    </p:spTree>
    <p:extLst>
      <p:ext uri="{BB962C8B-B14F-4D97-AF65-F5344CB8AC3E}">
        <p14:creationId xmlns:p14="http://schemas.microsoft.com/office/powerpoint/2010/main" val="388981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731" y="295275"/>
            <a:ext cx="10245969" cy="979611"/>
          </a:xfrm>
        </p:spPr>
        <p:txBody>
          <a:bodyPr>
            <a:normAutofit fontScale="90000"/>
          </a:bodyPr>
          <a:lstStyle/>
          <a:p>
            <a:pPr algn="ctr"/>
            <a:r>
              <a:rPr lang="es-ES" sz="4000" b="1" dirty="0">
                <a:solidFill>
                  <a:srgbClr val="FF0000"/>
                </a:solidFill>
              </a:rPr>
              <a:t>¿CÓMO REALIZAR LA EVALUACIÓN DIAGNÓSTICA, MEDIANTE EL KIT DE EVALUACION?</a:t>
            </a:r>
            <a:endParaRPr lang="en-US" sz="4000" dirty="0">
              <a:solidFill>
                <a:srgbClr val="FF0000"/>
              </a:solidFill>
            </a:endParaRPr>
          </a:p>
        </p:txBody>
      </p:sp>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a16="http://schemas.microsoft.com/office/drawing/2014/main" id="{272E32AB-5111-4D82-A5E3-AF17110F05EC}"/>
              </a:ext>
            </a:extLst>
          </p:cNvPr>
          <p:cNvSpPr>
            <a:spLocks noGrp="1"/>
          </p:cNvSpPr>
          <p:nvPr>
            <p:ph idx="1"/>
          </p:nvPr>
        </p:nvSpPr>
        <p:spPr>
          <a:xfrm>
            <a:off x="967153" y="1274887"/>
            <a:ext cx="10245969" cy="4640138"/>
          </a:xfrm>
        </p:spPr>
        <p:txBody>
          <a:bodyPr>
            <a:normAutofit fontScale="25000" lnSpcReduction="20000"/>
          </a:bodyPr>
          <a:lstStyle/>
          <a:p>
            <a:pPr algn="just"/>
            <a:r>
              <a:rPr lang="es-PE" sz="4400" dirty="0"/>
              <a:t>Desde el 01 hasta el 11 de marzo la UGEL-A, entrega los materiales educativos a las II.EE. (kit de evaluación diagnostica, anillados con propuestas de situaciones significativas).</a:t>
            </a:r>
          </a:p>
          <a:p>
            <a:pPr algn="just"/>
            <a:r>
              <a:rPr lang="es-PE" sz="4400" dirty="0"/>
              <a:t>Durante la semana del  14 al 18 de marzo, cada II.EE. Se organiza para aplicar el kit de evaluación diagnostica. (La fecha, estrategias de aplicación, adecuación de aulas, materiales, horarios. etc.)</a:t>
            </a:r>
          </a:p>
          <a:p>
            <a:pPr algn="just"/>
            <a:r>
              <a:rPr lang="es-PE" sz="4400" dirty="0"/>
              <a:t>El director de la I.E. entrega a cada docente el kit de evaluación que contiene: un manual y 03 registros: De lectura, matemática y escritura.</a:t>
            </a:r>
          </a:p>
          <a:p>
            <a:pPr algn="just"/>
            <a:r>
              <a:rPr lang="es-PE" sz="4400" dirty="0"/>
              <a:t>Cada docente se informa, lee, analiza las precisiones que establece el manual de aplicación, revisa los cuadernillos y los desarrolla como ejemplo para conocer en detalle los instrumentos de evaluación.</a:t>
            </a:r>
          </a:p>
          <a:p>
            <a:pPr algn="just"/>
            <a:r>
              <a:rPr lang="es-PE" sz="4400" dirty="0">
                <a:solidFill>
                  <a:srgbClr val="FF0000"/>
                </a:solidFill>
              </a:rPr>
              <a:t>Durante la semana del 21   de marzo hasta el 04 de abril cada II.EE. aplica la evaluación diagnostica a los estudiantes.</a:t>
            </a:r>
          </a:p>
          <a:p>
            <a:pPr algn="just"/>
            <a:r>
              <a:rPr lang="es-PE" sz="4400" dirty="0"/>
              <a:t>Una vez aplicado, sistematizamos  los resultados en los registros físicos o virtuales entregados y luego analizamos para identificar los logros y dificultades y hacer la toma de decisiones.</a:t>
            </a:r>
          </a:p>
          <a:p>
            <a:pPr algn="just"/>
            <a:r>
              <a:rPr lang="es-PE" sz="4400" dirty="0"/>
              <a:t>Retroalimentamos a nuestros estudiantes en base a sus necesidades de aprendizaje.</a:t>
            </a:r>
          </a:p>
          <a:p>
            <a:pPr algn="just"/>
            <a:r>
              <a:rPr lang="es-PE" sz="4400" dirty="0"/>
              <a:t>Hacemos la planificación de unidades didácticas (proyectos, U.A. ABP, </a:t>
            </a:r>
            <a:r>
              <a:rPr lang="es-PE" sz="4400" dirty="0" err="1"/>
              <a:t>exp</a:t>
            </a:r>
            <a:r>
              <a:rPr lang="es-PE" sz="4400" dirty="0"/>
              <a:t>. De ap. Estudio de casos)</a:t>
            </a:r>
          </a:p>
          <a:p>
            <a:pPr algn="just"/>
            <a:r>
              <a:rPr lang="es-PE" sz="4400" dirty="0">
                <a:hlinkClick r:id="rId3" action="ppaction://hlinkfile"/>
              </a:rPr>
              <a:t>manual-prueba-diagnostica-2021-1.pdf</a:t>
            </a:r>
            <a:endParaRPr lang="es-PE" sz="4400" dirty="0"/>
          </a:p>
          <a:p>
            <a:pPr algn="just"/>
            <a:r>
              <a:rPr lang="es-PE" sz="4400" dirty="0">
                <a:hlinkClick r:id="rId4" action="ppaction://hlinkfile"/>
              </a:rPr>
              <a:t>manual-prueba-diagnostica-2021-3.pdf</a:t>
            </a:r>
            <a:endParaRPr lang="es-PE" sz="4400" dirty="0"/>
          </a:p>
          <a:p>
            <a:pPr algn="just"/>
            <a:r>
              <a:rPr lang="es-PE" sz="4400" dirty="0">
                <a:hlinkClick r:id="rId5" action="ppaction://hlinkfile"/>
              </a:rPr>
              <a:t>registro-escritura-2021-3.pdf</a:t>
            </a:r>
            <a:endParaRPr lang="es-PE" sz="4400" dirty="0"/>
          </a:p>
          <a:p>
            <a:pPr algn="just"/>
            <a:r>
              <a:rPr lang="es-PE" sz="4400" dirty="0">
                <a:hlinkClick r:id="rId6" action="ppaction://hlinkfile"/>
              </a:rPr>
              <a:t>registro-lectura-2021-1.pdf</a:t>
            </a:r>
            <a:endParaRPr lang="es-PE" sz="4400" dirty="0"/>
          </a:p>
          <a:p>
            <a:pPr algn="just"/>
            <a:r>
              <a:rPr lang="es-PE" sz="4400" dirty="0">
                <a:hlinkClick r:id="rId7" action="ppaction://hlinkfile"/>
              </a:rPr>
              <a:t>registro-lectura-2021-3.pdf</a:t>
            </a:r>
            <a:endParaRPr lang="es-PE" sz="4400" dirty="0"/>
          </a:p>
          <a:p>
            <a:pPr algn="just"/>
            <a:r>
              <a:rPr lang="es-PE" sz="4400" dirty="0">
                <a:hlinkClick r:id="rId8" action="ppaction://hlinkfile"/>
              </a:rPr>
              <a:t>prueba-diagnostica-lectura-2021-1.pdf</a:t>
            </a:r>
            <a:r>
              <a:rPr lang="es-PE" sz="4400" dirty="0"/>
              <a:t>         </a:t>
            </a:r>
            <a:r>
              <a:rPr lang="es-PE" sz="4400" dirty="0">
                <a:hlinkClick r:id="rId9" action="ppaction://hlinkfile"/>
              </a:rPr>
              <a:t>evaluacion-escritura-2021-1.pdf</a:t>
            </a:r>
            <a:r>
              <a:rPr lang="es-PE" sz="4400" dirty="0"/>
              <a:t>     </a:t>
            </a:r>
            <a:r>
              <a:rPr lang="es-PE" sz="4400" dirty="0">
                <a:hlinkClick r:id="rId10" action="ppaction://hlinkfile"/>
              </a:rPr>
              <a:t>evaluacion-escritura-2021-3.pdf</a:t>
            </a:r>
            <a:r>
              <a:rPr lang="es-PE" sz="4400" dirty="0"/>
              <a:t>   </a:t>
            </a:r>
          </a:p>
          <a:p>
            <a:endParaRPr lang="es-PE" dirty="0"/>
          </a:p>
          <a:p>
            <a:pPr algn="just"/>
            <a:r>
              <a:rPr lang="es-PE" dirty="0"/>
              <a:t> </a:t>
            </a:r>
          </a:p>
          <a:p>
            <a:pPr marL="0" indent="0">
              <a:buNone/>
            </a:pPr>
            <a:endParaRPr lang="es-PE" dirty="0"/>
          </a:p>
          <a:p>
            <a:endParaRPr lang="es-PE" dirty="0"/>
          </a:p>
        </p:txBody>
      </p:sp>
    </p:spTree>
    <p:extLst>
      <p:ext uri="{BB962C8B-B14F-4D97-AF65-F5344CB8AC3E}">
        <p14:creationId xmlns:p14="http://schemas.microsoft.com/office/powerpoint/2010/main" val="264596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2790825" y="443984"/>
            <a:ext cx="6096000" cy="646331"/>
          </a:xfrm>
          <a:prstGeom prst="rect">
            <a:avLst/>
          </a:prstGeom>
          <a:noFill/>
        </p:spPr>
        <p:txBody>
          <a:bodyPr wrap="square">
            <a:spAutoFit/>
          </a:bodyPr>
          <a:lstStyle/>
          <a:p>
            <a:pPr algn="ctr"/>
            <a:r>
              <a:rPr lang="es-ES" b="1" dirty="0">
                <a:solidFill>
                  <a:srgbClr val="FF0000"/>
                </a:solidFill>
                <a:latin typeface="Arial Black" panose="020B0A04020102020204" pitchFamily="34" charset="0"/>
              </a:rPr>
              <a:t>Análisis pedagógico de los resultados de las pruebas diagnósticas</a:t>
            </a:r>
            <a:endParaRPr lang="es-PE" b="1" dirty="0">
              <a:solidFill>
                <a:srgbClr val="FF0000"/>
              </a:solidFill>
              <a:latin typeface="Arial Black" panose="020B0A04020102020204" pitchFamily="34" charset="0"/>
            </a:endParaRPr>
          </a:p>
        </p:txBody>
      </p:sp>
      <p:pic>
        <p:nvPicPr>
          <p:cNvPr id="8" name="Imagen 7">
            <a:extLst>
              <a:ext uri="{FF2B5EF4-FFF2-40B4-BE49-F238E27FC236}">
                <a16:creationId xmlns:a16="http://schemas.microsoft.com/office/drawing/2014/main" id="{31534096-D836-439F-8E19-0B0C64209106}"/>
              </a:ext>
            </a:extLst>
          </p:cNvPr>
          <p:cNvPicPr>
            <a:picLocks noChangeAspect="1"/>
          </p:cNvPicPr>
          <p:nvPr/>
        </p:nvPicPr>
        <p:blipFill rotWithShape="1">
          <a:blip r:embed="rId3"/>
          <a:srcRect l="23989" t="23829" r="19802"/>
          <a:stretch/>
        </p:blipFill>
        <p:spPr bwMode="auto">
          <a:xfrm>
            <a:off x="967153" y="1414461"/>
            <a:ext cx="10257694" cy="4214813"/>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0E81D36-9325-4FA0-9EB3-2B997B3DCD11}"/>
              </a:ext>
            </a:extLst>
          </p:cNvPr>
          <p:cNvSpPr txBox="1"/>
          <p:nvPr/>
        </p:nvSpPr>
        <p:spPr>
          <a:xfrm>
            <a:off x="2171700" y="5795724"/>
            <a:ext cx="5762625" cy="369332"/>
          </a:xfrm>
          <a:prstGeom prst="rect">
            <a:avLst/>
          </a:prstGeom>
          <a:noFill/>
        </p:spPr>
        <p:txBody>
          <a:bodyPr wrap="square" rtlCol="0">
            <a:spAutoFit/>
          </a:bodyPr>
          <a:lstStyle/>
          <a:p>
            <a:r>
              <a:rPr lang="es-PE" dirty="0">
                <a:hlinkClick r:id="rId4" action="ppaction://hlinkfile"/>
              </a:rPr>
              <a:t>registro-lectura-2021-3.pdf</a:t>
            </a:r>
            <a:endParaRPr lang="es-PE" dirty="0"/>
          </a:p>
        </p:txBody>
      </p:sp>
    </p:spTree>
    <p:extLst>
      <p:ext uri="{BB962C8B-B14F-4D97-AF65-F5344CB8AC3E}">
        <p14:creationId xmlns:p14="http://schemas.microsoft.com/office/powerpoint/2010/main" val="282072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2790825" y="443984"/>
            <a:ext cx="6096000" cy="646331"/>
          </a:xfrm>
          <a:prstGeom prst="rect">
            <a:avLst/>
          </a:prstGeom>
          <a:noFill/>
        </p:spPr>
        <p:txBody>
          <a:bodyPr wrap="square">
            <a:spAutoFit/>
          </a:bodyPr>
          <a:lstStyle/>
          <a:p>
            <a:pPr algn="ctr"/>
            <a:r>
              <a:rPr lang="es-ES" b="1" dirty="0">
                <a:solidFill>
                  <a:srgbClr val="FF0000"/>
                </a:solidFill>
                <a:latin typeface="Arial Black" panose="020B0A04020102020204" pitchFamily="34" charset="0"/>
              </a:rPr>
              <a:t>Análisis pedagógico de los resultados de las pruebas diagnósticas</a:t>
            </a:r>
            <a:endParaRPr lang="es-PE" b="1" dirty="0">
              <a:solidFill>
                <a:srgbClr val="FF0000"/>
              </a:solidFill>
              <a:latin typeface="Arial Black" panose="020B0A04020102020204" pitchFamily="34" charset="0"/>
            </a:endParaRPr>
          </a:p>
        </p:txBody>
      </p:sp>
      <p:sp>
        <p:nvSpPr>
          <p:cNvPr id="8" name="CuadroTexto 7">
            <a:extLst>
              <a:ext uri="{FF2B5EF4-FFF2-40B4-BE49-F238E27FC236}">
                <a16:creationId xmlns:a16="http://schemas.microsoft.com/office/drawing/2014/main" id="{056445AD-31EE-47C5-A71F-3559B38B1953}"/>
              </a:ext>
            </a:extLst>
          </p:cNvPr>
          <p:cNvSpPr txBox="1"/>
          <p:nvPr/>
        </p:nvSpPr>
        <p:spPr>
          <a:xfrm>
            <a:off x="1390649" y="1951672"/>
            <a:ext cx="9757997" cy="1477328"/>
          </a:xfrm>
          <a:prstGeom prst="rect">
            <a:avLst/>
          </a:prstGeom>
          <a:solidFill>
            <a:srgbClr val="FFC000"/>
          </a:solidFill>
        </p:spPr>
        <p:txBody>
          <a:bodyPr wrap="square">
            <a:spAutoFit/>
          </a:bodyPr>
          <a:lstStyle/>
          <a:p>
            <a:r>
              <a:rPr lang="es-ES" dirty="0"/>
              <a:t>Los resultados de cada prueba permiten obtener información individualizada de los estudiantes. Para ello, observe la cantidad de respuestas adecuadas, inadecuadas, omitidas o parciales registradas en la fila que corresponde a cada estudiante e identifique los desempeños, capacidades y competencias con las que se relacionan. A partir de esto, anote los aprendizajes que han sido logrados y aquellos que requieren ser reforzados con cada estudiante.</a:t>
            </a:r>
            <a:endParaRPr lang="es-PE" dirty="0"/>
          </a:p>
        </p:txBody>
      </p:sp>
      <p:sp>
        <p:nvSpPr>
          <p:cNvPr id="12" name="CuadroTexto 11">
            <a:extLst>
              <a:ext uri="{FF2B5EF4-FFF2-40B4-BE49-F238E27FC236}">
                <a16:creationId xmlns:a16="http://schemas.microsoft.com/office/drawing/2014/main" id="{B00222C0-3A8F-4B8F-8C25-2B37EE3CAF71}"/>
              </a:ext>
            </a:extLst>
          </p:cNvPr>
          <p:cNvSpPr txBox="1"/>
          <p:nvPr/>
        </p:nvSpPr>
        <p:spPr>
          <a:xfrm>
            <a:off x="1114426" y="1222027"/>
            <a:ext cx="9410699" cy="369332"/>
          </a:xfrm>
          <a:prstGeom prst="rect">
            <a:avLst/>
          </a:prstGeom>
          <a:noFill/>
        </p:spPr>
        <p:txBody>
          <a:bodyPr wrap="square">
            <a:spAutoFit/>
          </a:bodyPr>
          <a:lstStyle/>
          <a:p>
            <a:pPr algn="just"/>
            <a:r>
              <a:rPr lang="es-ES" b="1" dirty="0">
                <a:solidFill>
                  <a:schemeClr val="accent1"/>
                </a:solidFill>
                <a:latin typeface="Arial Black" panose="020B0A04020102020204" pitchFamily="34" charset="0"/>
              </a:rPr>
              <a:t>¿Qué me dicen los resultados de las pruebas acerca de cada estudiante? </a:t>
            </a:r>
            <a:endParaRPr lang="es-PE" b="1" dirty="0">
              <a:solidFill>
                <a:schemeClr val="accent1"/>
              </a:solidFill>
              <a:latin typeface="Arial Black" panose="020B0A04020102020204" pitchFamily="34" charset="0"/>
            </a:endParaRPr>
          </a:p>
        </p:txBody>
      </p:sp>
      <p:sp>
        <p:nvSpPr>
          <p:cNvPr id="14" name="CuadroTexto 13">
            <a:extLst>
              <a:ext uri="{FF2B5EF4-FFF2-40B4-BE49-F238E27FC236}">
                <a16:creationId xmlns:a16="http://schemas.microsoft.com/office/drawing/2014/main" id="{E57ABF11-10ED-401B-8107-576E4E0CB78D}"/>
              </a:ext>
            </a:extLst>
          </p:cNvPr>
          <p:cNvSpPr txBox="1"/>
          <p:nvPr/>
        </p:nvSpPr>
        <p:spPr>
          <a:xfrm>
            <a:off x="1314450" y="3705225"/>
            <a:ext cx="9757997" cy="646331"/>
          </a:xfrm>
          <a:prstGeom prst="rect">
            <a:avLst/>
          </a:prstGeom>
          <a:solidFill>
            <a:srgbClr val="00B0F0"/>
          </a:solidFill>
        </p:spPr>
        <p:txBody>
          <a:bodyPr wrap="square">
            <a:spAutoFit/>
          </a:bodyPr>
          <a:lstStyle/>
          <a:p>
            <a:pPr algn="just"/>
            <a:r>
              <a:rPr lang="es-ES" dirty="0"/>
              <a:t>Esta información le será muy útil para realizar un mejor acompañamiento a sus estudiantes y retroalimentar adecuadamente sus aprendizajes. </a:t>
            </a:r>
            <a:endParaRPr lang="es-PE" dirty="0"/>
          </a:p>
        </p:txBody>
      </p:sp>
      <p:sp>
        <p:nvSpPr>
          <p:cNvPr id="2" name="CuadroTexto 1">
            <a:hlinkClick r:id="rId3" action="ppaction://hlinkfile"/>
            <a:extLst>
              <a:ext uri="{FF2B5EF4-FFF2-40B4-BE49-F238E27FC236}">
                <a16:creationId xmlns:a16="http://schemas.microsoft.com/office/drawing/2014/main" id="{E12F5E87-B6EE-46B3-97C7-AF065C1C5435}"/>
              </a:ext>
            </a:extLst>
          </p:cNvPr>
          <p:cNvSpPr txBox="1"/>
          <p:nvPr/>
        </p:nvSpPr>
        <p:spPr>
          <a:xfrm>
            <a:off x="1666875" y="4857750"/>
            <a:ext cx="8096250" cy="369332"/>
          </a:xfrm>
          <a:prstGeom prst="rect">
            <a:avLst/>
          </a:prstGeom>
          <a:noFill/>
        </p:spPr>
        <p:txBody>
          <a:bodyPr wrap="square" rtlCol="0">
            <a:spAutoFit/>
          </a:bodyPr>
          <a:lstStyle/>
          <a:p>
            <a:r>
              <a:rPr lang="es-PE" dirty="0">
                <a:hlinkClick r:id="rId4" action="ppaction://hlinkfile"/>
              </a:rPr>
              <a:t>registro-escritura-2021-3.pdf</a:t>
            </a:r>
            <a:endParaRPr lang="es-PE" dirty="0"/>
          </a:p>
        </p:txBody>
      </p:sp>
    </p:spTree>
    <p:extLst>
      <p:ext uri="{BB962C8B-B14F-4D97-AF65-F5344CB8AC3E}">
        <p14:creationId xmlns:p14="http://schemas.microsoft.com/office/powerpoint/2010/main" val="267551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1590675" y="663059"/>
            <a:ext cx="9010650" cy="646331"/>
          </a:xfrm>
          <a:prstGeom prst="rect">
            <a:avLst/>
          </a:prstGeom>
          <a:noFill/>
        </p:spPr>
        <p:txBody>
          <a:bodyPr wrap="square">
            <a:spAutoFit/>
          </a:bodyPr>
          <a:lstStyle/>
          <a:p>
            <a:pPr algn="just"/>
            <a:r>
              <a:rPr lang="es-ES" b="1" dirty="0">
                <a:solidFill>
                  <a:srgbClr val="FF0000"/>
                </a:solidFill>
                <a:latin typeface="Arial Black" panose="020B0A04020102020204" pitchFamily="34" charset="0"/>
              </a:rPr>
              <a:t>Preguntas que podrían guiar su reflexión acerca de los logros y las dificultades de aprendizaje de cada estudiante</a:t>
            </a:r>
            <a:r>
              <a:rPr lang="es-ES" dirty="0"/>
              <a:t>.</a:t>
            </a:r>
            <a:endParaRPr lang="es-PE" b="1" dirty="0">
              <a:solidFill>
                <a:srgbClr val="FF0000"/>
              </a:solidFill>
              <a:latin typeface="Arial Black" panose="020B0A04020102020204" pitchFamily="34" charset="0"/>
            </a:endParaRPr>
          </a:p>
        </p:txBody>
      </p:sp>
      <p:pic>
        <p:nvPicPr>
          <p:cNvPr id="3" name="Imagen 2">
            <a:extLst>
              <a:ext uri="{FF2B5EF4-FFF2-40B4-BE49-F238E27FC236}">
                <a16:creationId xmlns:a16="http://schemas.microsoft.com/office/drawing/2014/main" id="{D760769C-360C-453E-9447-ED0E078EE597}"/>
              </a:ext>
            </a:extLst>
          </p:cNvPr>
          <p:cNvPicPr>
            <a:picLocks noChangeAspect="1"/>
          </p:cNvPicPr>
          <p:nvPr/>
        </p:nvPicPr>
        <p:blipFill>
          <a:blip r:embed="rId3"/>
          <a:stretch>
            <a:fillRect/>
          </a:stretch>
        </p:blipFill>
        <p:spPr>
          <a:xfrm>
            <a:off x="5547947" y="1809750"/>
            <a:ext cx="5676900" cy="914400"/>
          </a:xfrm>
          <a:prstGeom prst="rect">
            <a:avLst/>
          </a:prstGeom>
        </p:spPr>
      </p:pic>
      <p:pic>
        <p:nvPicPr>
          <p:cNvPr id="9" name="Imagen 8">
            <a:extLst>
              <a:ext uri="{FF2B5EF4-FFF2-40B4-BE49-F238E27FC236}">
                <a16:creationId xmlns:a16="http://schemas.microsoft.com/office/drawing/2014/main" id="{ED2F9943-E20E-4112-A331-FA819FD3FE8A}"/>
              </a:ext>
            </a:extLst>
          </p:cNvPr>
          <p:cNvPicPr>
            <a:picLocks noChangeAspect="1"/>
          </p:cNvPicPr>
          <p:nvPr/>
        </p:nvPicPr>
        <p:blipFill>
          <a:blip r:embed="rId4"/>
          <a:stretch>
            <a:fillRect/>
          </a:stretch>
        </p:blipFill>
        <p:spPr>
          <a:xfrm>
            <a:off x="5547947" y="2688433"/>
            <a:ext cx="5539153" cy="1159668"/>
          </a:xfrm>
          <a:prstGeom prst="rect">
            <a:avLst/>
          </a:prstGeom>
        </p:spPr>
      </p:pic>
      <p:pic>
        <p:nvPicPr>
          <p:cNvPr id="11" name="Imagen 10">
            <a:extLst>
              <a:ext uri="{FF2B5EF4-FFF2-40B4-BE49-F238E27FC236}">
                <a16:creationId xmlns:a16="http://schemas.microsoft.com/office/drawing/2014/main" id="{5A43306F-09E6-4BA6-A65B-B961769AA4D0}"/>
              </a:ext>
            </a:extLst>
          </p:cNvPr>
          <p:cNvPicPr>
            <a:picLocks noChangeAspect="1"/>
          </p:cNvPicPr>
          <p:nvPr/>
        </p:nvPicPr>
        <p:blipFill>
          <a:blip r:embed="rId5"/>
          <a:stretch>
            <a:fillRect/>
          </a:stretch>
        </p:blipFill>
        <p:spPr>
          <a:xfrm>
            <a:off x="5547948" y="3900487"/>
            <a:ext cx="5676900" cy="1159669"/>
          </a:xfrm>
          <a:prstGeom prst="rect">
            <a:avLst/>
          </a:prstGeom>
        </p:spPr>
      </p:pic>
      <p:pic>
        <p:nvPicPr>
          <p:cNvPr id="15" name="Imagen 14">
            <a:extLst>
              <a:ext uri="{FF2B5EF4-FFF2-40B4-BE49-F238E27FC236}">
                <a16:creationId xmlns:a16="http://schemas.microsoft.com/office/drawing/2014/main" id="{BE2CF337-E3C3-4182-85D1-38FDD1826F7F}"/>
              </a:ext>
            </a:extLst>
          </p:cNvPr>
          <p:cNvPicPr>
            <a:picLocks noChangeAspect="1"/>
          </p:cNvPicPr>
          <p:nvPr/>
        </p:nvPicPr>
        <p:blipFill>
          <a:blip r:embed="rId6"/>
          <a:stretch>
            <a:fillRect/>
          </a:stretch>
        </p:blipFill>
        <p:spPr>
          <a:xfrm>
            <a:off x="5547947" y="5098256"/>
            <a:ext cx="5605829" cy="1190625"/>
          </a:xfrm>
          <a:prstGeom prst="rect">
            <a:avLst/>
          </a:prstGeom>
        </p:spPr>
      </p:pic>
      <p:pic>
        <p:nvPicPr>
          <p:cNvPr id="17" name="Imagen 16">
            <a:extLst>
              <a:ext uri="{FF2B5EF4-FFF2-40B4-BE49-F238E27FC236}">
                <a16:creationId xmlns:a16="http://schemas.microsoft.com/office/drawing/2014/main" id="{5111FDB9-0678-4E3A-A1C4-6892FB515770}"/>
              </a:ext>
            </a:extLst>
          </p:cNvPr>
          <p:cNvPicPr>
            <a:picLocks noChangeAspect="1"/>
          </p:cNvPicPr>
          <p:nvPr/>
        </p:nvPicPr>
        <p:blipFill>
          <a:blip r:embed="rId7"/>
          <a:stretch>
            <a:fillRect/>
          </a:stretch>
        </p:blipFill>
        <p:spPr>
          <a:xfrm>
            <a:off x="1295400" y="1758553"/>
            <a:ext cx="3790949" cy="4530328"/>
          </a:xfrm>
          <a:prstGeom prst="rect">
            <a:avLst/>
          </a:prstGeom>
        </p:spPr>
      </p:pic>
    </p:spTree>
    <p:extLst>
      <p:ext uri="{BB962C8B-B14F-4D97-AF65-F5344CB8AC3E}">
        <p14:creationId xmlns:p14="http://schemas.microsoft.com/office/powerpoint/2010/main" val="6829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58854" cy="777875"/>
          </a:xfrm>
        </p:spPr>
        <p:txBody>
          <a:bodyPr>
            <a:normAutofit/>
          </a:bodyPr>
          <a:lstStyle/>
          <a:p>
            <a:pPr algn="ctr"/>
            <a:r>
              <a:rPr lang="es-ES" sz="4000" b="1" dirty="0">
                <a:solidFill>
                  <a:srgbClr val="FF0000"/>
                </a:solidFill>
              </a:rPr>
              <a:t>ACUERDOS PARA LA INTERACCION RESPONSABLE</a:t>
            </a:r>
            <a:endParaRPr lang="en-US" sz="4000" b="1" dirty="0">
              <a:solidFill>
                <a:srgbClr val="FF0000"/>
              </a:solidFill>
            </a:endParaRPr>
          </a:p>
        </p:txBody>
      </p:sp>
      <p:pic>
        <p:nvPicPr>
          <p:cNvPr id="4" name="Marcador de contenido 3"/>
          <p:cNvPicPr>
            <a:picLocks noGrp="1" noChangeAspect="1"/>
          </p:cNvPicPr>
          <p:nvPr>
            <p:ph idx="1"/>
          </p:nvPr>
        </p:nvPicPr>
        <p:blipFill rotWithShape="1">
          <a:blip r:embed="rId2"/>
          <a:srcRect l="3809" t="29290" r="3562" b="15632"/>
          <a:stretch/>
        </p:blipFill>
        <p:spPr>
          <a:xfrm>
            <a:off x="1101969" y="1002323"/>
            <a:ext cx="10020300" cy="5196254"/>
          </a:xfrm>
          <a:prstGeom prst="rect">
            <a:avLst/>
          </a:prstGeom>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2790825" y="443984"/>
            <a:ext cx="6096000" cy="646331"/>
          </a:xfrm>
          <a:prstGeom prst="rect">
            <a:avLst/>
          </a:prstGeom>
          <a:noFill/>
        </p:spPr>
        <p:txBody>
          <a:bodyPr wrap="square">
            <a:spAutoFit/>
          </a:bodyPr>
          <a:lstStyle/>
          <a:p>
            <a:pPr algn="ctr"/>
            <a:r>
              <a:rPr lang="es-ES" b="1" dirty="0">
                <a:solidFill>
                  <a:srgbClr val="FF0000"/>
                </a:solidFill>
                <a:latin typeface="Arial Black" panose="020B0A04020102020204" pitchFamily="34" charset="0"/>
              </a:rPr>
              <a:t>Análisis pedagógico de los resultados de las pruebas diagnósticas</a:t>
            </a:r>
            <a:endParaRPr lang="es-PE" b="1" dirty="0">
              <a:solidFill>
                <a:srgbClr val="FF0000"/>
              </a:solidFill>
              <a:latin typeface="Arial Black" panose="020B0A04020102020204" pitchFamily="34" charset="0"/>
            </a:endParaRPr>
          </a:p>
        </p:txBody>
      </p:sp>
      <p:sp>
        <p:nvSpPr>
          <p:cNvPr id="8" name="CuadroTexto 7">
            <a:extLst>
              <a:ext uri="{FF2B5EF4-FFF2-40B4-BE49-F238E27FC236}">
                <a16:creationId xmlns:a16="http://schemas.microsoft.com/office/drawing/2014/main" id="{056445AD-31EE-47C5-A71F-3559B38B1953}"/>
              </a:ext>
            </a:extLst>
          </p:cNvPr>
          <p:cNvSpPr txBox="1"/>
          <p:nvPr/>
        </p:nvSpPr>
        <p:spPr>
          <a:xfrm>
            <a:off x="1217001" y="1884997"/>
            <a:ext cx="9757997" cy="923330"/>
          </a:xfrm>
          <a:prstGeom prst="rect">
            <a:avLst/>
          </a:prstGeom>
          <a:solidFill>
            <a:srgbClr val="FFC000"/>
          </a:solidFill>
        </p:spPr>
        <p:txBody>
          <a:bodyPr wrap="square">
            <a:spAutoFit/>
          </a:bodyPr>
          <a:lstStyle/>
          <a:p>
            <a:r>
              <a:rPr lang="es-ES" dirty="0"/>
              <a:t>Los resultados de las pruebas le permiten obtener información del grupo de estudiantes de su aula. El total de respuestas anotadas en el resumen del registro le será de ayuda para identificar los desempeños consolidados y aquellos que necesitan ser reforzados en el grupo.</a:t>
            </a:r>
            <a:endParaRPr lang="es-PE" dirty="0"/>
          </a:p>
        </p:txBody>
      </p:sp>
      <p:sp>
        <p:nvSpPr>
          <p:cNvPr id="12" name="CuadroTexto 11">
            <a:extLst>
              <a:ext uri="{FF2B5EF4-FFF2-40B4-BE49-F238E27FC236}">
                <a16:creationId xmlns:a16="http://schemas.microsoft.com/office/drawing/2014/main" id="{B00222C0-3A8F-4B8F-8C25-2B37EE3CAF71}"/>
              </a:ext>
            </a:extLst>
          </p:cNvPr>
          <p:cNvSpPr txBox="1"/>
          <p:nvPr/>
        </p:nvSpPr>
        <p:spPr>
          <a:xfrm>
            <a:off x="1114426" y="1222027"/>
            <a:ext cx="10001249" cy="369332"/>
          </a:xfrm>
          <a:prstGeom prst="rect">
            <a:avLst/>
          </a:prstGeom>
          <a:noFill/>
        </p:spPr>
        <p:txBody>
          <a:bodyPr wrap="square">
            <a:spAutoFit/>
          </a:bodyPr>
          <a:lstStyle/>
          <a:p>
            <a:pPr algn="just"/>
            <a:r>
              <a:rPr lang="es-ES" b="1" dirty="0">
                <a:solidFill>
                  <a:schemeClr val="accent1"/>
                </a:solidFill>
                <a:latin typeface="Arial Black" panose="020B0A04020102020204" pitchFamily="34" charset="0"/>
              </a:rPr>
              <a:t>¿Qué dicen los resultados de las pruebas acerca de mi grupo de estudiantes? </a:t>
            </a:r>
            <a:endParaRPr lang="es-PE" b="1" dirty="0">
              <a:solidFill>
                <a:schemeClr val="accent1"/>
              </a:solidFill>
              <a:latin typeface="Arial Black" panose="020B0A04020102020204" pitchFamily="34" charset="0"/>
            </a:endParaRPr>
          </a:p>
        </p:txBody>
      </p:sp>
      <p:sp>
        <p:nvSpPr>
          <p:cNvPr id="9" name="CuadroTexto 8">
            <a:extLst>
              <a:ext uri="{FF2B5EF4-FFF2-40B4-BE49-F238E27FC236}">
                <a16:creationId xmlns:a16="http://schemas.microsoft.com/office/drawing/2014/main" id="{F4226DDA-3F04-4CA3-9DB3-ACF7733D6640}"/>
              </a:ext>
            </a:extLst>
          </p:cNvPr>
          <p:cNvSpPr txBox="1"/>
          <p:nvPr/>
        </p:nvSpPr>
        <p:spPr>
          <a:xfrm>
            <a:off x="1114425" y="2967632"/>
            <a:ext cx="9757997" cy="369332"/>
          </a:xfrm>
          <a:prstGeom prst="rect">
            <a:avLst/>
          </a:prstGeom>
          <a:solidFill>
            <a:srgbClr val="92D050"/>
          </a:solidFill>
        </p:spPr>
        <p:txBody>
          <a:bodyPr wrap="square">
            <a:spAutoFit/>
          </a:bodyPr>
          <a:lstStyle/>
          <a:p>
            <a:r>
              <a:rPr lang="es-ES" dirty="0"/>
              <a:t>¿Cuáles son los aprendizajes en los que la mayor parte de mis estudiantes tuvo dificultades?</a:t>
            </a:r>
            <a:endParaRPr lang="es-PE" dirty="0"/>
          </a:p>
        </p:txBody>
      </p:sp>
      <p:sp>
        <p:nvSpPr>
          <p:cNvPr id="11" name="CuadroTexto 10">
            <a:extLst>
              <a:ext uri="{FF2B5EF4-FFF2-40B4-BE49-F238E27FC236}">
                <a16:creationId xmlns:a16="http://schemas.microsoft.com/office/drawing/2014/main" id="{896ED3AD-8B2F-43AB-A517-440EA73FA5C5}"/>
              </a:ext>
            </a:extLst>
          </p:cNvPr>
          <p:cNvSpPr txBox="1"/>
          <p:nvPr/>
        </p:nvSpPr>
        <p:spPr>
          <a:xfrm>
            <a:off x="1217001" y="3496269"/>
            <a:ext cx="9655421" cy="1754326"/>
          </a:xfrm>
          <a:prstGeom prst="rect">
            <a:avLst/>
          </a:prstGeom>
          <a:solidFill>
            <a:schemeClr val="accent2">
              <a:lumMod val="20000"/>
              <a:lumOff val="80000"/>
            </a:schemeClr>
          </a:solidFill>
        </p:spPr>
        <p:txBody>
          <a:bodyPr wrap="square">
            <a:spAutoFit/>
          </a:bodyPr>
          <a:lstStyle/>
          <a:p>
            <a:pPr algn="just"/>
            <a:r>
              <a:rPr lang="es-ES" dirty="0"/>
              <a:t>Para responder a esta pregunta, es necesario realizar un análisis pedagógico de la información contenida en el resumen de respuestas del registro y elaborar conclusiones a partir de ello. Por ejemplo, algunas conclusiones podrían ser las siguientes:</a:t>
            </a:r>
          </a:p>
          <a:p>
            <a:pPr algn="just"/>
            <a:r>
              <a:rPr lang="es-ES" dirty="0"/>
              <a:t>• Los estudiantes evidencian dificultades para comparar cantidades entre dos colecciones de objetos.</a:t>
            </a:r>
          </a:p>
          <a:p>
            <a:pPr algn="just"/>
            <a:r>
              <a:rPr lang="es-ES" dirty="0"/>
              <a:t> • Los estudiantes tienen dificultades para deducir el mensaje de un cuento a partir de información explícita. </a:t>
            </a:r>
            <a:endParaRPr lang="es-PE" dirty="0"/>
          </a:p>
        </p:txBody>
      </p:sp>
      <p:sp>
        <p:nvSpPr>
          <p:cNvPr id="13" name="CuadroTexto 12">
            <a:extLst>
              <a:ext uri="{FF2B5EF4-FFF2-40B4-BE49-F238E27FC236}">
                <a16:creationId xmlns:a16="http://schemas.microsoft.com/office/drawing/2014/main" id="{E6C9521A-7D00-4DD5-813A-7D6E1D222D97}"/>
              </a:ext>
            </a:extLst>
          </p:cNvPr>
          <p:cNvSpPr txBox="1"/>
          <p:nvPr/>
        </p:nvSpPr>
        <p:spPr>
          <a:xfrm>
            <a:off x="1217001" y="5288395"/>
            <a:ext cx="10110422" cy="923330"/>
          </a:xfrm>
          <a:prstGeom prst="rect">
            <a:avLst/>
          </a:prstGeom>
          <a:solidFill>
            <a:srgbClr val="00B0F0"/>
          </a:solidFill>
        </p:spPr>
        <p:txBody>
          <a:bodyPr wrap="square">
            <a:spAutoFit/>
          </a:bodyPr>
          <a:lstStyle/>
          <a:p>
            <a:pPr algn="just"/>
            <a:r>
              <a:rPr lang="es-ES" dirty="0"/>
              <a:t>Para que la retroalimentación sea eficaz, es necesario establecer un vínculo de confianza con nuestros estudiantes. Para construir esta relación, resulta indispensable tener una comunicación que permita el intercambio de ideas, y la elaboración de preguntas y reflexiones en el momento oportuno.</a:t>
            </a:r>
            <a:endParaRPr lang="es-PE" dirty="0"/>
          </a:p>
        </p:txBody>
      </p:sp>
    </p:spTree>
    <p:extLst>
      <p:ext uri="{BB962C8B-B14F-4D97-AF65-F5344CB8AC3E}">
        <p14:creationId xmlns:p14="http://schemas.microsoft.com/office/powerpoint/2010/main" val="392499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574EA94-F7A8-417D-BFD6-0B206A46179C}"/>
              </a:ext>
            </a:extLst>
          </p:cNvPr>
          <p:cNvPicPr>
            <a:picLocks noChangeAspect="1"/>
          </p:cNvPicPr>
          <p:nvPr/>
        </p:nvPicPr>
        <p:blipFill>
          <a:blip r:embed="rId3"/>
          <a:stretch>
            <a:fillRect/>
          </a:stretch>
        </p:blipFill>
        <p:spPr>
          <a:xfrm>
            <a:off x="1057275" y="95250"/>
            <a:ext cx="10167572" cy="6162675"/>
          </a:xfrm>
          <a:prstGeom prst="rect">
            <a:avLst/>
          </a:prstGeom>
        </p:spPr>
      </p:pic>
    </p:spTree>
    <p:extLst>
      <p:ext uri="{BB962C8B-B14F-4D97-AF65-F5344CB8AC3E}">
        <p14:creationId xmlns:p14="http://schemas.microsoft.com/office/powerpoint/2010/main" val="193518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2790825" y="443984"/>
            <a:ext cx="6096000" cy="707886"/>
          </a:xfrm>
          <a:prstGeom prst="rect">
            <a:avLst/>
          </a:prstGeom>
          <a:noFill/>
        </p:spPr>
        <p:txBody>
          <a:bodyPr wrap="square">
            <a:spAutoFit/>
          </a:bodyPr>
          <a:lstStyle/>
          <a:p>
            <a:pPr algn="ctr"/>
            <a:r>
              <a:rPr lang="es-ES" sz="2000" b="1" dirty="0">
                <a:solidFill>
                  <a:srgbClr val="FF0000"/>
                </a:solidFill>
                <a:latin typeface="Arial Black" panose="020B0A04020102020204" pitchFamily="34" charset="0"/>
              </a:rPr>
              <a:t>El trabajo colaborativo sobre los resultados de la evaluación diagnóstica</a:t>
            </a:r>
            <a:endParaRPr lang="es-PE" sz="2000" b="1" dirty="0">
              <a:solidFill>
                <a:srgbClr val="FF0000"/>
              </a:solidFill>
              <a:latin typeface="Arial Black" panose="020B0A04020102020204" pitchFamily="34" charset="0"/>
            </a:endParaRPr>
          </a:p>
        </p:txBody>
      </p:sp>
      <p:sp>
        <p:nvSpPr>
          <p:cNvPr id="15" name="CuadroTexto 14">
            <a:extLst>
              <a:ext uri="{FF2B5EF4-FFF2-40B4-BE49-F238E27FC236}">
                <a16:creationId xmlns:a16="http://schemas.microsoft.com/office/drawing/2014/main" id="{1EAF84E6-978F-423F-949C-72FD3D6E0FAB}"/>
              </a:ext>
            </a:extLst>
          </p:cNvPr>
          <p:cNvSpPr txBox="1"/>
          <p:nvPr/>
        </p:nvSpPr>
        <p:spPr>
          <a:xfrm>
            <a:off x="1666875" y="1151870"/>
            <a:ext cx="8505094" cy="369332"/>
          </a:xfrm>
          <a:prstGeom prst="rect">
            <a:avLst/>
          </a:prstGeom>
          <a:noFill/>
        </p:spPr>
        <p:txBody>
          <a:bodyPr wrap="square">
            <a:spAutoFit/>
          </a:bodyPr>
          <a:lstStyle/>
          <a:p>
            <a:r>
              <a:rPr lang="es-ES" b="1" dirty="0">
                <a:solidFill>
                  <a:schemeClr val="accent1"/>
                </a:solidFill>
                <a:latin typeface="Arial Black" panose="020B0A04020102020204" pitchFamily="34" charset="0"/>
              </a:rPr>
              <a:t>El trabajo colegiado con docentes del mismo grado/ciclo</a:t>
            </a:r>
            <a:endParaRPr lang="es-PE" b="1" dirty="0">
              <a:solidFill>
                <a:schemeClr val="accent1"/>
              </a:solidFill>
              <a:latin typeface="Arial Black" panose="020B0A04020102020204" pitchFamily="34" charset="0"/>
            </a:endParaRPr>
          </a:p>
        </p:txBody>
      </p:sp>
      <p:sp>
        <p:nvSpPr>
          <p:cNvPr id="17" name="CuadroTexto 16">
            <a:extLst>
              <a:ext uri="{FF2B5EF4-FFF2-40B4-BE49-F238E27FC236}">
                <a16:creationId xmlns:a16="http://schemas.microsoft.com/office/drawing/2014/main" id="{2741E5C6-AC7A-4973-A6A0-0ACF4276F8F6}"/>
              </a:ext>
            </a:extLst>
          </p:cNvPr>
          <p:cNvSpPr txBox="1"/>
          <p:nvPr/>
        </p:nvSpPr>
        <p:spPr>
          <a:xfrm>
            <a:off x="967153" y="1877080"/>
            <a:ext cx="10257694" cy="4016484"/>
          </a:xfrm>
          <a:prstGeom prst="rect">
            <a:avLst/>
          </a:prstGeom>
          <a:noFill/>
        </p:spPr>
        <p:txBody>
          <a:bodyPr wrap="square">
            <a:spAutoFit/>
          </a:bodyPr>
          <a:lstStyle/>
          <a:p>
            <a:pPr algn="just"/>
            <a:r>
              <a:rPr lang="es-ES" sz="1700" dirty="0">
                <a:latin typeface="+mj-lt"/>
              </a:rPr>
              <a:t>Este espacio de trabajo colaborativo con docentes del mismo grado/ciclo podría ser una buena oportunidad para: </a:t>
            </a:r>
          </a:p>
          <a:p>
            <a:pPr marL="285750" indent="-285750" algn="just">
              <a:buFont typeface="Wingdings" panose="05000000000000000000" pitchFamily="2" charset="2"/>
              <a:buChar char="ü"/>
            </a:pPr>
            <a:r>
              <a:rPr lang="es-ES" sz="1700" dirty="0">
                <a:latin typeface="+mj-lt"/>
              </a:rPr>
              <a:t>Fortalecer una cultura de evaluación que coloque en el centro del interés de los docentes, los estudiantes y las familias la reflexión sobre los aprendizajes por encima de la preocupación por las calificaciones. </a:t>
            </a:r>
          </a:p>
          <a:p>
            <a:pPr marL="285750" indent="-285750" algn="just">
              <a:buFont typeface="Wingdings" panose="05000000000000000000" pitchFamily="2" charset="2"/>
              <a:buChar char="ü"/>
            </a:pPr>
            <a:r>
              <a:rPr lang="es-ES" sz="1700" dirty="0">
                <a:latin typeface="+mj-lt"/>
              </a:rPr>
              <a:t>Desterrar las prácticas competitivas que colocan las cifras por encima de los aprendizajes y, por el contrario, compartir los resultados de las pruebas con el fin de analizarlos y elaborar explicaciones acerca de los logros y las dificultades mostradas por los estudiantes. </a:t>
            </a:r>
          </a:p>
          <a:p>
            <a:pPr marL="285750" indent="-285750" algn="just">
              <a:buFont typeface="Wingdings" panose="05000000000000000000" pitchFamily="2" charset="2"/>
              <a:buChar char="ü"/>
            </a:pPr>
            <a:r>
              <a:rPr lang="es-ES" sz="1700" dirty="0">
                <a:latin typeface="+mj-lt"/>
              </a:rPr>
              <a:t>Reflexionar de manera conjunta acerca de los resultados de las pruebas diagnósticas e intercambiar experiencias sobre los siguientes aspectos: </a:t>
            </a:r>
          </a:p>
          <a:p>
            <a:pPr algn="just"/>
            <a:r>
              <a:rPr lang="es-ES" sz="1700" dirty="0">
                <a:latin typeface="+mj-lt"/>
              </a:rPr>
              <a:t>• El uso de materiales y recursos educativos pertinentes para el contexto de los estudiantes, las capacidades y contenidos del área, y el grado que se encuentran cursando los estudiantes. </a:t>
            </a:r>
          </a:p>
          <a:p>
            <a:pPr algn="just"/>
            <a:r>
              <a:rPr lang="es-ES" sz="1700" dirty="0">
                <a:latin typeface="+mj-lt"/>
              </a:rPr>
              <a:t>• El desarrollo de actividades retadoras que motiven y permitan a los estudiantes movilizar más de una capacidad. </a:t>
            </a:r>
          </a:p>
          <a:p>
            <a:pPr algn="just"/>
            <a:r>
              <a:rPr lang="es-ES" sz="1700" dirty="0">
                <a:latin typeface="+mj-lt"/>
              </a:rPr>
              <a:t>• El empleo de problemas de la realidad que requieran que los estudiantes utilicen los conocimientos de diferentes áreas curriculares. </a:t>
            </a:r>
          </a:p>
          <a:p>
            <a:pPr algn="just"/>
            <a:r>
              <a:rPr lang="es-ES" sz="1700" dirty="0">
                <a:latin typeface="+mj-lt"/>
              </a:rPr>
              <a:t>• La promoción de prácticas educativas que promuevan el pensamiento crítico y creativo, las habilidades socioemocionales y el trabajo colaborativo.</a:t>
            </a:r>
            <a:endParaRPr lang="es-PE" sz="1700" dirty="0">
              <a:latin typeface="+mj-lt"/>
            </a:endParaRPr>
          </a:p>
        </p:txBody>
      </p:sp>
    </p:spTree>
    <p:extLst>
      <p:ext uri="{BB962C8B-B14F-4D97-AF65-F5344CB8AC3E}">
        <p14:creationId xmlns:p14="http://schemas.microsoft.com/office/powerpoint/2010/main" val="168849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DB084EB-C5AB-44BA-93C9-BD735037CF9A}"/>
              </a:ext>
            </a:extLst>
          </p:cNvPr>
          <p:cNvSpPr txBox="1"/>
          <p:nvPr/>
        </p:nvSpPr>
        <p:spPr>
          <a:xfrm>
            <a:off x="2171700" y="443984"/>
            <a:ext cx="6715125" cy="707886"/>
          </a:xfrm>
          <a:prstGeom prst="rect">
            <a:avLst/>
          </a:prstGeom>
          <a:noFill/>
        </p:spPr>
        <p:txBody>
          <a:bodyPr wrap="square">
            <a:spAutoFit/>
          </a:bodyPr>
          <a:lstStyle/>
          <a:p>
            <a:pPr algn="ctr"/>
            <a:r>
              <a:rPr lang="es-ES" sz="2000" b="1" dirty="0">
                <a:solidFill>
                  <a:srgbClr val="FF0000"/>
                </a:solidFill>
                <a:latin typeface="Arial Black" panose="020B0A04020102020204" pitchFamily="34" charset="0"/>
              </a:rPr>
              <a:t>Realice reuniones de trabajo colegiado con docentes de otros grados y/o niveles</a:t>
            </a:r>
            <a:endParaRPr lang="es-PE" sz="2000" b="1" dirty="0">
              <a:solidFill>
                <a:srgbClr val="FF0000"/>
              </a:solidFill>
              <a:latin typeface="Arial Black" panose="020B0A04020102020204" pitchFamily="34" charset="0"/>
            </a:endParaRPr>
          </a:p>
        </p:txBody>
      </p:sp>
      <p:sp>
        <p:nvSpPr>
          <p:cNvPr id="15" name="CuadroTexto 14">
            <a:extLst>
              <a:ext uri="{FF2B5EF4-FFF2-40B4-BE49-F238E27FC236}">
                <a16:creationId xmlns:a16="http://schemas.microsoft.com/office/drawing/2014/main" id="{1EAF84E6-978F-423F-949C-72FD3D6E0FAB}"/>
              </a:ext>
            </a:extLst>
          </p:cNvPr>
          <p:cNvSpPr txBox="1"/>
          <p:nvPr/>
        </p:nvSpPr>
        <p:spPr>
          <a:xfrm>
            <a:off x="1666875" y="1151870"/>
            <a:ext cx="8505094" cy="369332"/>
          </a:xfrm>
          <a:prstGeom prst="rect">
            <a:avLst/>
          </a:prstGeom>
          <a:noFill/>
        </p:spPr>
        <p:txBody>
          <a:bodyPr wrap="square">
            <a:spAutoFit/>
          </a:bodyPr>
          <a:lstStyle/>
          <a:p>
            <a:r>
              <a:rPr lang="es-ES" b="1" dirty="0">
                <a:solidFill>
                  <a:schemeClr val="accent1"/>
                </a:solidFill>
                <a:latin typeface="Arial Black" panose="020B0A04020102020204" pitchFamily="34" charset="0"/>
              </a:rPr>
              <a:t>Análisis de las pruebas diagnósticas </a:t>
            </a:r>
            <a:endParaRPr lang="es-PE" b="1" dirty="0">
              <a:solidFill>
                <a:schemeClr val="accent1"/>
              </a:solidFill>
              <a:latin typeface="Arial Black" panose="020B0A04020102020204" pitchFamily="34" charset="0"/>
            </a:endParaRPr>
          </a:p>
        </p:txBody>
      </p:sp>
      <p:sp>
        <p:nvSpPr>
          <p:cNvPr id="8" name="CuadroTexto 7">
            <a:extLst>
              <a:ext uri="{FF2B5EF4-FFF2-40B4-BE49-F238E27FC236}">
                <a16:creationId xmlns:a16="http://schemas.microsoft.com/office/drawing/2014/main" id="{972BA048-B695-446E-B935-677ED9B290C4}"/>
              </a:ext>
            </a:extLst>
          </p:cNvPr>
          <p:cNvSpPr txBox="1"/>
          <p:nvPr/>
        </p:nvSpPr>
        <p:spPr>
          <a:xfrm>
            <a:off x="1200150" y="1741438"/>
            <a:ext cx="10024697" cy="1477328"/>
          </a:xfrm>
          <a:prstGeom prst="rect">
            <a:avLst/>
          </a:prstGeom>
          <a:solidFill>
            <a:schemeClr val="accent5">
              <a:lumMod val="40000"/>
              <a:lumOff val="60000"/>
            </a:schemeClr>
          </a:solidFill>
        </p:spPr>
        <p:txBody>
          <a:bodyPr wrap="square">
            <a:spAutoFit/>
          </a:bodyPr>
          <a:lstStyle/>
          <a:p>
            <a:pPr algn="just"/>
            <a:r>
              <a:rPr lang="es-ES" dirty="0"/>
              <a:t>Esta tarea tiene como fin identificar cómo las preguntas reflejan un nivel de complejidad distinto en función del grado evaluado. Los distintos niveles de complejidad de las preguntas de las pruebas evidencian la progresión de los aprendizajes a lograr a lo largo de la escolaridad. En esta línea, el trabajo colaborativo del equipo de docentes de la institución educativa podría orientarse a implementar estrategias que le permitan lo siguiente: </a:t>
            </a:r>
            <a:endParaRPr lang="es-PE" dirty="0"/>
          </a:p>
        </p:txBody>
      </p:sp>
      <p:sp>
        <p:nvSpPr>
          <p:cNvPr id="10" name="CuadroTexto 9">
            <a:extLst>
              <a:ext uri="{FF2B5EF4-FFF2-40B4-BE49-F238E27FC236}">
                <a16:creationId xmlns:a16="http://schemas.microsoft.com/office/drawing/2014/main" id="{7BF4DD60-E53E-419C-AF6E-55F6EC1A1366}"/>
              </a:ext>
            </a:extLst>
          </p:cNvPr>
          <p:cNvSpPr txBox="1"/>
          <p:nvPr/>
        </p:nvSpPr>
        <p:spPr>
          <a:xfrm>
            <a:off x="1175971" y="3453617"/>
            <a:ext cx="10048875" cy="2585323"/>
          </a:xfrm>
          <a:prstGeom prst="rect">
            <a:avLst/>
          </a:prstGeom>
          <a:solidFill>
            <a:srgbClr val="00B0F0"/>
          </a:solidFill>
        </p:spPr>
        <p:txBody>
          <a:bodyPr wrap="square">
            <a:spAutoFit/>
          </a:bodyPr>
          <a:lstStyle/>
          <a:p>
            <a:pPr marL="285750" indent="-285750" algn="just">
              <a:buFont typeface="Arial" panose="020B0604020202020204" pitchFamily="34" charset="0"/>
              <a:buChar char="•"/>
            </a:pPr>
            <a:r>
              <a:rPr lang="es-ES" dirty="0"/>
              <a:t>Identificar los desempeños y capacidades que demandan las preguntas de las pruebas diagnósticas en cada grado en el marco del CNEB. </a:t>
            </a:r>
          </a:p>
          <a:p>
            <a:pPr algn="just"/>
            <a:r>
              <a:rPr lang="es-ES" dirty="0"/>
              <a:t>• Identificar los aspectos que otorgan mayor complejidad a las preguntas de una misma capacidad de un grado a otro.</a:t>
            </a:r>
          </a:p>
          <a:p>
            <a:pPr algn="just"/>
            <a:r>
              <a:rPr lang="es-ES" dirty="0"/>
              <a:t> • Comparar las preguntas de un mismo desempeño y capacidad en distintos grados para identificar cómo la complejidad de los aprendizajes progresa durante la escolaridad. </a:t>
            </a:r>
          </a:p>
          <a:p>
            <a:pPr algn="just"/>
            <a:r>
              <a:rPr lang="es-ES" dirty="0"/>
              <a:t>• Utilizar la información del análisis de las pruebas para diseñar experiencias de aprendizaje cada vez más retadoras con el fin de brindar a los estudiantes oportunidades de aprendizaje afines a sus necesidades considerando la progresión de los aprendizajes.</a:t>
            </a:r>
            <a:endParaRPr lang="es-PE" dirty="0"/>
          </a:p>
        </p:txBody>
      </p:sp>
    </p:spTree>
    <p:extLst>
      <p:ext uri="{BB962C8B-B14F-4D97-AF65-F5344CB8AC3E}">
        <p14:creationId xmlns:p14="http://schemas.microsoft.com/office/powerpoint/2010/main" val="45469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0EE6568-235D-4A08-AEE2-13C18037E79F}"/>
              </a:ext>
            </a:extLst>
          </p:cNvPr>
          <p:cNvPicPr>
            <a:picLocks noChangeAspect="1"/>
          </p:cNvPicPr>
          <p:nvPr/>
        </p:nvPicPr>
        <p:blipFill>
          <a:blip r:embed="rId3"/>
          <a:stretch>
            <a:fillRect/>
          </a:stretch>
        </p:blipFill>
        <p:spPr>
          <a:xfrm>
            <a:off x="1500187" y="1190625"/>
            <a:ext cx="9058275" cy="5086350"/>
          </a:xfrm>
          <a:prstGeom prst="rect">
            <a:avLst/>
          </a:prstGeom>
        </p:spPr>
      </p:pic>
      <p:sp>
        <p:nvSpPr>
          <p:cNvPr id="4" name="CuadroTexto 3">
            <a:extLst>
              <a:ext uri="{FF2B5EF4-FFF2-40B4-BE49-F238E27FC236}">
                <a16:creationId xmlns:a16="http://schemas.microsoft.com/office/drawing/2014/main" id="{8A6409D3-16DF-4B57-8D00-7155EE58019E}"/>
              </a:ext>
            </a:extLst>
          </p:cNvPr>
          <p:cNvSpPr txBox="1"/>
          <p:nvPr/>
        </p:nvSpPr>
        <p:spPr>
          <a:xfrm>
            <a:off x="3571875" y="723900"/>
            <a:ext cx="5572125" cy="646331"/>
          </a:xfrm>
          <a:prstGeom prst="rect">
            <a:avLst/>
          </a:prstGeom>
          <a:noFill/>
          <a:ln>
            <a:solidFill>
              <a:srgbClr val="C00000"/>
            </a:solidFill>
          </a:ln>
        </p:spPr>
        <p:txBody>
          <a:bodyPr wrap="square" rtlCol="0">
            <a:spAutoFit/>
          </a:bodyPr>
          <a:lstStyle/>
          <a:p>
            <a:pPr algn="ctr"/>
            <a:r>
              <a:rPr lang="es-PE" dirty="0">
                <a:latin typeface="Arial Black" panose="020B0A04020102020204" pitchFamily="34" charset="0"/>
              </a:rPr>
              <a:t>Otras formas de averiguar qué saben nuestros estudiantes</a:t>
            </a:r>
          </a:p>
        </p:txBody>
      </p:sp>
    </p:spTree>
    <p:extLst>
      <p:ext uri="{BB962C8B-B14F-4D97-AF65-F5344CB8AC3E}">
        <p14:creationId xmlns:p14="http://schemas.microsoft.com/office/powerpoint/2010/main" val="158449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D097512-88EB-4293-9AC6-FAF3C2D949B8}"/>
              </a:ext>
            </a:extLst>
          </p:cNvPr>
          <p:cNvPicPr>
            <a:picLocks noChangeAspect="1"/>
          </p:cNvPicPr>
          <p:nvPr/>
        </p:nvPicPr>
        <p:blipFill>
          <a:blip r:embed="rId3"/>
          <a:stretch>
            <a:fillRect/>
          </a:stretch>
        </p:blipFill>
        <p:spPr>
          <a:xfrm>
            <a:off x="967153" y="228600"/>
            <a:ext cx="10257693" cy="6086475"/>
          </a:xfrm>
          <a:prstGeom prst="rect">
            <a:avLst/>
          </a:prstGeom>
        </p:spPr>
      </p:pic>
    </p:spTree>
    <p:extLst>
      <p:ext uri="{BB962C8B-B14F-4D97-AF65-F5344CB8AC3E}">
        <p14:creationId xmlns:p14="http://schemas.microsoft.com/office/powerpoint/2010/main" val="122163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8D74ADAC-C1A7-43DE-978D-92E174D7B7DA}"/>
              </a:ext>
            </a:extLst>
          </p:cNvPr>
          <p:cNvPicPr>
            <a:picLocks noChangeAspect="1"/>
          </p:cNvPicPr>
          <p:nvPr/>
        </p:nvPicPr>
        <p:blipFill>
          <a:blip r:embed="rId3"/>
          <a:stretch>
            <a:fillRect/>
          </a:stretch>
        </p:blipFill>
        <p:spPr>
          <a:xfrm>
            <a:off x="1095375" y="476250"/>
            <a:ext cx="10129471" cy="5848349"/>
          </a:xfrm>
          <a:prstGeom prst="rect">
            <a:avLst/>
          </a:prstGeom>
        </p:spPr>
      </p:pic>
    </p:spTree>
    <p:extLst>
      <p:ext uri="{BB962C8B-B14F-4D97-AF65-F5344CB8AC3E}">
        <p14:creationId xmlns:p14="http://schemas.microsoft.com/office/powerpoint/2010/main" val="165104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14C023A-85E3-4DCF-AD62-F11B7B2BB647}"/>
              </a:ext>
            </a:extLst>
          </p:cNvPr>
          <p:cNvPicPr>
            <a:picLocks noChangeAspect="1"/>
          </p:cNvPicPr>
          <p:nvPr/>
        </p:nvPicPr>
        <p:blipFill>
          <a:blip r:embed="rId3"/>
          <a:stretch>
            <a:fillRect/>
          </a:stretch>
        </p:blipFill>
        <p:spPr>
          <a:xfrm>
            <a:off x="967153" y="228599"/>
            <a:ext cx="10177097" cy="6067425"/>
          </a:xfrm>
          <a:prstGeom prst="rect">
            <a:avLst/>
          </a:prstGeom>
        </p:spPr>
      </p:pic>
    </p:spTree>
    <p:extLst>
      <p:ext uri="{BB962C8B-B14F-4D97-AF65-F5344CB8AC3E}">
        <p14:creationId xmlns:p14="http://schemas.microsoft.com/office/powerpoint/2010/main" val="380835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85EAA4AD-5556-4BD6-BE14-6DF47332A2BB}"/>
              </a:ext>
            </a:extLst>
          </p:cNvPr>
          <p:cNvPicPr>
            <a:picLocks noChangeAspect="1"/>
          </p:cNvPicPr>
          <p:nvPr/>
        </p:nvPicPr>
        <p:blipFill>
          <a:blip r:embed="rId3"/>
          <a:stretch>
            <a:fillRect/>
          </a:stretch>
        </p:blipFill>
        <p:spPr>
          <a:xfrm>
            <a:off x="967153" y="85725"/>
            <a:ext cx="10257693" cy="6143625"/>
          </a:xfrm>
          <a:prstGeom prst="rect">
            <a:avLst/>
          </a:prstGeom>
        </p:spPr>
      </p:pic>
    </p:spTree>
    <p:extLst>
      <p:ext uri="{BB962C8B-B14F-4D97-AF65-F5344CB8AC3E}">
        <p14:creationId xmlns:p14="http://schemas.microsoft.com/office/powerpoint/2010/main" val="79615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868D890-F2CA-4FA4-B8B7-FD8798CB6123}"/>
              </a:ext>
            </a:extLst>
          </p:cNvPr>
          <p:cNvPicPr>
            <a:picLocks noChangeAspect="1"/>
          </p:cNvPicPr>
          <p:nvPr/>
        </p:nvPicPr>
        <p:blipFill>
          <a:blip r:embed="rId3"/>
          <a:stretch>
            <a:fillRect/>
          </a:stretch>
        </p:blipFill>
        <p:spPr>
          <a:xfrm>
            <a:off x="967153" y="0"/>
            <a:ext cx="10257694" cy="6324600"/>
          </a:xfrm>
          <a:prstGeom prst="rect">
            <a:avLst/>
          </a:prstGeom>
        </p:spPr>
      </p:pic>
    </p:spTree>
    <p:extLst>
      <p:ext uri="{BB962C8B-B14F-4D97-AF65-F5344CB8AC3E}">
        <p14:creationId xmlns:p14="http://schemas.microsoft.com/office/powerpoint/2010/main" val="124496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rgbClr val="FF0000"/>
                </a:solidFill>
              </a:rPr>
              <a:t>PROPÓSITO:</a:t>
            </a:r>
            <a:endParaRPr lang="en-US" b="1" dirty="0">
              <a:solidFill>
                <a:srgbClr val="FF0000"/>
              </a:solidFill>
            </a:endParaRPr>
          </a:p>
        </p:txBody>
      </p:sp>
      <p:sp>
        <p:nvSpPr>
          <p:cNvPr id="3" name="Marcador de contenido 2"/>
          <p:cNvSpPr>
            <a:spLocks noGrp="1"/>
          </p:cNvSpPr>
          <p:nvPr>
            <p:ph idx="1"/>
          </p:nvPr>
        </p:nvSpPr>
        <p:spPr>
          <a:xfrm>
            <a:off x="1178169" y="1690688"/>
            <a:ext cx="9583616" cy="1794913"/>
          </a:xfrm>
        </p:spPr>
        <p:txBody>
          <a:bodyPr>
            <a:normAutofit/>
          </a:bodyPr>
          <a:lstStyle/>
          <a:p>
            <a:pPr marL="0" indent="0" algn="just">
              <a:buNone/>
            </a:pPr>
            <a:r>
              <a:rPr lang="es-ES" sz="2800" dirty="0">
                <a:solidFill>
                  <a:srgbClr val="0070C0"/>
                </a:solidFill>
              </a:rPr>
              <a:t>Comprender la finalidad de la Evaluación diagnóstica con el objeto de identificar las  necesidades de los estudiantes en relación a las </a:t>
            </a:r>
            <a:r>
              <a:rPr lang="en-US" sz="2800" dirty="0">
                <a:solidFill>
                  <a:srgbClr val="0070C0"/>
                </a:solidFill>
              </a:rPr>
              <a:t>competencias del CNEB</a:t>
            </a:r>
          </a:p>
        </p:txBody>
      </p:sp>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535357" y="3485601"/>
            <a:ext cx="9121285" cy="3291193"/>
          </a:xfrm>
          <a:prstGeom prst="rect">
            <a:avLst/>
          </a:prstGeom>
        </p:spPr>
      </p:pic>
    </p:spTree>
    <p:extLst>
      <p:ext uri="{BB962C8B-B14F-4D97-AF65-F5344CB8AC3E}">
        <p14:creationId xmlns:p14="http://schemas.microsoft.com/office/powerpoint/2010/main" val="94444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A6409D3-16DF-4B57-8D00-7155EE58019E}"/>
              </a:ext>
            </a:extLst>
          </p:cNvPr>
          <p:cNvSpPr txBox="1"/>
          <p:nvPr/>
        </p:nvSpPr>
        <p:spPr>
          <a:xfrm>
            <a:off x="3571875" y="723900"/>
            <a:ext cx="5572125" cy="646331"/>
          </a:xfrm>
          <a:prstGeom prst="rect">
            <a:avLst/>
          </a:prstGeom>
          <a:noFill/>
          <a:ln>
            <a:solidFill>
              <a:srgbClr val="C00000"/>
            </a:solidFill>
          </a:ln>
        </p:spPr>
        <p:txBody>
          <a:bodyPr wrap="square" rtlCol="0">
            <a:spAutoFit/>
          </a:bodyPr>
          <a:lstStyle/>
          <a:p>
            <a:pPr algn="ctr"/>
            <a:r>
              <a:rPr lang="es-PE" dirty="0">
                <a:latin typeface="Arial Black" panose="020B0A04020102020204" pitchFamily="34" charset="0"/>
              </a:rPr>
              <a:t>Otras formas de averiguar qué saben nuestros estudiantes</a:t>
            </a:r>
          </a:p>
        </p:txBody>
      </p:sp>
      <p:pic>
        <p:nvPicPr>
          <p:cNvPr id="7" name="Imagen 6">
            <a:extLst>
              <a:ext uri="{FF2B5EF4-FFF2-40B4-BE49-F238E27FC236}">
                <a16:creationId xmlns:a16="http://schemas.microsoft.com/office/drawing/2014/main" id="{973E5C99-AC98-4F48-AEEF-5B7D9F2E66AC}"/>
              </a:ext>
            </a:extLst>
          </p:cNvPr>
          <p:cNvPicPr>
            <a:picLocks noChangeAspect="1"/>
          </p:cNvPicPr>
          <p:nvPr/>
        </p:nvPicPr>
        <p:blipFill>
          <a:blip r:embed="rId3"/>
          <a:stretch>
            <a:fillRect/>
          </a:stretch>
        </p:blipFill>
        <p:spPr>
          <a:xfrm>
            <a:off x="967153" y="1"/>
            <a:ext cx="10329497" cy="5772150"/>
          </a:xfrm>
          <a:prstGeom prst="rect">
            <a:avLst/>
          </a:prstGeom>
        </p:spPr>
      </p:pic>
      <p:sp>
        <p:nvSpPr>
          <p:cNvPr id="2" name="CuadroTexto 1">
            <a:extLst>
              <a:ext uri="{FF2B5EF4-FFF2-40B4-BE49-F238E27FC236}">
                <a16:creationId xmlns:a16="http://schemas.microsoft.com/office/drawing/2014/main" id="{CBB487E6-D30A-412B-A211-1126338DFFED}"/>
              </a:ext>
            </a:extLst>
          </p:cNvPr>
          <p:cNvSpPr txBox="1"/>
          <p:nvPr/>
        </p:nvSpPr>
        <p:spPr>
          <a:xfrm>
            <a:off x="2800350" y="5924550"/>
            <a:ext cx="5991225" cy="369332"/>
          </a:xfrm>
          <a:prstGeom prst="rect">
            <a:avLst/>
          </a:prstGeom>
          <a:noFill/>
        </p:spPr>
        <p:txBody>
          <a:bodyPr wrap="square" rtlCol="0">
            <a:spAutoFit/>
          </a:bodyPr>
          <a:lstStyle/>
          <a:p>
            <a:r>
              <a:rPr lang="es-PE" dirty="0">
                <a:hlinkClick r:id="rId4" action="ppaction://hlinkfile"/>
              </a:rPr>
              <a:t>fasciculo-matematica.pdf</a:t>
            </a:r>
            <a:endParaRPr lang="es-PE" dirty="0"/>
          </a:p>
        </p:txBody>
      </p:sp>
    </p:spTree>
    <p:extLst>
      <p:ext uri="{BB962C8B-B14F-4D97-AF65-F5344CB8AC3E}">
        <p14:creationId xmlns:p14="http://schemas.microsoft.com/office/powerpoint/2010/main" val="418974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A6409D3-16DF-4B57-8D00-7155EE58019E}"/>
              </a:ext>
            </a:extLst>
          </p:cNvPr>
          <p:cNvSpPr txBox="1"/>
          <p:nvPr/>
        </p:nvSpPr>
        <p:spPr>
          <a:xfrm>
            <a:off x="3571875" y="723900"/>
            <a:ext cx="5572125" cy="646331"/>
          </a:xfrm>
          <a:prstGeom prst="rect">
            <a:avLst/>
          </a:prstGeom>
          <a:noFill/>
          <a:ln>
            <a:solidFill>
              <a:srgbClr val="C00000"/>
            </a:solidFill>
          </a:ln>
        </p:spPr>
        <p:txBody>
          <a:bodyPr wrap="square" rtlCol="0">
            <a:spAutoFit/>
          </a:bodyPr>
          <a:lstStyle/>
          <a:p>
            <a:pPr algn="ctr"/>
            <a:r>
              <a:rPr lang="es-PE" dirty="0">
                <a:latin typeface="Arial Black" panose="020B0A04020102020204" pitchFamily="34" charset="0"/>
              </a:rPr>
              <a:t>Otras formas de averiguar qué saben nuestros estudiantes</a:t>
            </a:r>
          </a:p>
        </p:txBody>
      </p:sp>
      <p:pic>
        <p:nvPicPr>
          <p:cNvPr id="3" name="Imagen 2">
            <a:extLst>
              <a:ext uri="{FF2B5EF4-FFF2-40B4-BE49-F238E27FC236}">
                <a16:creationId xmlns:a16="http://schemas.microsoft.com/office/drawing/2014/main" id="{29D03E89-1DE2-46BD-80DE-BFE1BAE1A61A}"/>
              </a:ext>
            </a:extLst>
          </p:cNvPr>
          <p:cNvPicPr>
            <a:picLocks noChangeAspect="1"/>
          </p:cNvPicPr>
          <p:nvPr/>
        </p:nvPicPr>
        <p:blipFill>
          <a:blip r:embed="rId3"/>
          <a:stretch>
            <a:fillRect/>
          </a:stretch>
        </p:blipFill>
        <p:spPr>
          <a:xfrm>
            <a:off x="1047750" y="247650"/>
            <a:ext cx="10096500" cy="6000750"/>
          </a:xfrm>
          <a:prstGeom prst="rect">
            <a:avLst/>
          </a:prstGeom>
        </p:spPr>
      </p:pic>
    </p:spTree>
    <p:extLst>
      <p:ext uri="{BB962C8B-B14F-4D97-AF65-F5344CB8AC3E}">
        <p14:creationId xmlns:p14="http://schemas.microsoft.com/office/powerpoint/2010/main" val="124648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A6409D3-16DF-4B57-8D00-7155EE58019E}"/>
              </a:ext>
            </a:extLst>
          </p:cNvPr>
          <p:cNvSpPr txBox="1"/>
          <p:nvPr/>
        </p:nvSpPr>
        <p:spPr>
          <a:xfrm>
            <a:off x="3571875" y="723900"/>
            <a:ext cx="5572125" cy="646331"/>
          </a:xfrm>
          <a:prstGeom prst="rect">
            <a:avLst/>
          </a:prstGeom>
          <a:noFill/>
          <a:ln>
            <a:solidFill>
              <a:srgbClr val="C00000"/>
            </a:solidFill>
          </a:ln>
        </p:spPr>
        <p:txBody>
          <a:bodyPr wrap="square" rtlCol="0">
            <a:spAutoFit/>
          </a:bodyPr>
          <a:lstStyle/>
          <a:p>
            <a:pPr algn="ctr"/>
            <a:r>
              <a:rPr lang="es-PE" dirty="0">
                <a:latin typeface="Arial Black" panose="020B0A04020102020204" pitchFamily="34" charset="0"/>
              </a:rPr>
              <a:t>Otras formas de averiguar qué saben nuestros estudiantes</a:t>
            </a:r>
          </a:p>
        </p:txBody>
      </p:sp>
      <p:pic>
        <p:nvPicPr>
          <p:cNvPr id="7" name="Imagen 6">
            <a:extLst>
              <a:ext uri="{FF2B5EF4-FFF2-40B4-BE49-F238E27FC236}">
                <a16:creationId xmlns:a16="http://schemas.microsoft.com/office/drawing/2014/main" id="{FBF1B148-816D-43F4-9123-A30FCD8F363A}"/>
              </a:ext>
            </a:extLst>
          </p:cNvPr>
          <p:cNvPicPr>
            <a:picLocks noChangeAspect="1"/>
          </p:cNvPicPr>
          <p:nvPr/>
        </p:nvPicPr>
        <p:blipFill>
          <a:blip r:embed="rId3"/>
          <a:stretch>
            <a:fillRect/>
          </a:stretch>
        </p:blipFill>
        <p:spPr>
          <a:xfrm>
            <a:off x="967153" y="0"/>
            <a:ext cx="10257694" cy="6091237"/>
          </a:xfrm>
          <a:prstGeom prst="rect">
            <a:avLst/>
          </a:prstGeom>
        </p:spPr>
      </p:pic>
    </p:spTree>
    <p:extLst>
      <p:ext uri="{BB962C8B-B14F-4D97-AF65-F5344CB8AC3E}">
        <p14:creationId xmlns:p14="http://schemas.microsoft.com/office/powerpoint/2010/main" val="234155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A6409D3-16DF-4B57-8D00-7155EE58019E}"/>
              </a:ext>
            </a:extLst>
          </p:cNvPr>
          <p:cNvSpPr txBox="1"/>
          <p:nvPr/>
        </p:nvSpPr>
        <p:spPr>
          <a:xfrm>
            <a:off x="3571875" y="723900"/>
            <a:ext cx="5572125" cy="646331"/>
          </a:xfrm>
          <a:prstGeom prst="rect">
            <a:avLst/>
          </a:prstGeom>
          <a:noFill/>
          <a:ln>
            <a:solidFill>
              <a:srgbClr val="C00000"/>
            </a:solidFill>
          </a:ln>
        </p:spPr>
        <p:txBody>
          <a:bodyPr wrap="square" rtlCol="0">
            <a:spAutoFit/>
          </a:bodyPr>
          <a:lstStyle/>
          <a:p>
            <a:pPr algn="ctr"/>
            <a:r>
              <a:rPr lang="es-PE" dirty="0">
                <a:latin typeface="Arial Black" panose="020B0A04020102020204" pitchFamily="34" charset="0"/>
              </a:rPr>
              <a:t>Otras formas de averiguar qué saben nuestros estudiantes</a:t>
            </a:r>
          </a:p>
        </p:txBody>
      </p:sp>
      <p:pic>
        <p:nvPicPr>
          <p:cNvPr id="3" name="Imagen 2">
            <a:extLst>
              <a:ext uri="{FF2B5EF4-FFF2-40B4-BE49-F238E27FC236}">
                <a16:creationId xmlns:a16="http://schemas.microsoft.com/office/drawing/2014/main" id="{1842EEE9-5A72-48FE-B38E-ABA8A15CF116}"/>
              </a:ext>
            </a:extLst>
          </p:cNvPr>
          <p:cNvPicPr>
            <a:picLocks noChangeAspect="1"/>
          </p:cNvPicPr>
          <p:nvPr/>
        </p:nvPicPr>
        <p:blipFill>
          <a:blip r:embed="rId3"/>
          <a:stretch>
            <a:fillRect/>
          </a:stretch>
        </p:blipFill>
        <p:spPr>
          <a:xfrm>
            <a:off x="967153" y="228600"/>
            <a:ext cx="10281872" cy="6048375"/>
          </a:xfrm>
          <a:prstGeom prst="rect">
            <a:avLst/>
          </a:prstGeom>
        </p:spPr>
      </p:pic>
    </p:spTree>
    <p:extLst>
      <p:ext uri="{BB962C8B-B14F-4D97-AF65-F5344CB8AC3E}">
        <p14:creationId xmlns:p14="http://schemas.microsoft.com/office/powerpoint/2010/main" val="1367556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706100" cy="857006"/>
          </a:xfrm>
        </p:spPr>
        <p:txBody>
          <a:bodyPr>
            <a:normAutofit/>
          </a:bodyPr>
          <a:lstStyle/>
          <a:p>
            <a:r>
              <a:rPr lang="es-ES" sz="4000" b="1" dirty="0">
                <a:solidFill>
                  <a:srgbClr val="FF0000"/>
                </a:solidFill>
              </a:rPr>
              <a:t>PARA LA EVALUACIÓN  DIAGNÓSTICA  INTEGRAL</a:t>
            </a:r>
            <a:endParaRPr lang="en-US" sz="4000" dirty="0">
              <a:solidFill>
                <a:srgbClr val="FF0000"/>
              </a:solidFill>
            </a:endParaRPr>
          </a:p>
        </p:txBody>
      </p:sp>
      <p:pic>
        <p:nvPicPr>
          <p:cNvPr id="4" name="Marcador de contenido 3"/>
          <p:cNvPicPr>
            <a:picLocks noGrp="1" noChangeAspect="1"/>
          </p:cNvPicPr>
          <p:nvPr>
            <p:ph idx="1"/>
          </p:nvPr>
        </p:nvPicPr>
        <p:blipFill rotWithShape="1">
          <a:blip r:embed="rId2"/>
          <a:srcRect l="22684" t="40081" r="22305" b="21326"/>
          <a:stretch/>
        </p:blipFill>
        <p:spPr>
          <a:xfrm>
            <a:off x="1090246" y="1172307"/>
            <a:ext cx="9996854" cy="5387487"/>
          </a:xfrm>
          <a:prstGeom prst="rect">
            <a:avLst/>
          </a:prstGeom>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11210193"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AEC24CA-1792-48B7-9737-EBD64301B8F3}"/>
              </a:ext>
            </a:extLst>
          </p:cNvPr>
          <p:cNvPicPr>
            <a:picLocks noChangeAspect="1"/>
          </p:cNvPicPr>
          <p:nvPr/>
        </p:nvPicPr>
        <p:blipFill>
          <a:blip r:embed="rId4"/>
          <a:stretch>
            <a:fillRect/>
          </a:stretch>
        </p:blipFill>
        <p:spPr>
          <a:xfrm>
            <a:off x="1824037" y="1468316"/>
            <a:ext cx="3567113" cy="2027359"/>
          </a:xfrm>
          <a:prstGeom prst="rect">
            <a:avLst/>
          </a:prstGeom>
        </p:spPr>
      </p:pic>
      <p:pic>
        <p:nvPicPr>
          <p:cNvPr id="10" name="Imagen 9">
            <a:extLst>
              <a:ext uri="{FF2B5EF4-FFF2-40B4-BE49-F238E27FC236}">
                <a16:creationId xmlns:a16="http://schemas.microsoft.com/office/drawing/2014/main" id="{ED4AE625-A875-4C54-B274-F6E9B68E6FCE}"/>
              </a:ext>
            </a:extLst>
          </p:cNvPr>
          <p:cNvPicPr>
            <a:picLocks noChangeAspect="1"/>
          </p:cNvPicPr>
          <p:nvPr/>
        </p:nvPicPr>
        <p:blipFill>
          <a:blip r:embed="rId5"/>
          <a:stretch>
            <a:fillRect/>
          </a:stretch>
        </p:blipFill>
        <p:spPr>
          <a:xfrm>
            <a:off x="5514243" y="1207480"/>
            <a:ext cx="5062904" cy="2323367"/>
          </a:xfrm>
          <a:prstGeom prst="rect">
            <a:avLst/>
          </a:prstGeom>
        </p:spPr>
      </p:pic>
      <p:pic>
        <p:nvPicPr>
          <p:cNvPr id="12" name="Imagen 11">
            <a:extLst>
              <a:ext uri="{FF2B5EF4-FFF2-40B4-BE49-F238E27FC236}">
                <a16:creationId xmlns:a16="http://schemas.microsoft.com/office/drawing/2014/main" id="{07F5887F-AB0D-4678-ACC4-34921BE2D6B1}"/>
              </a:ext>
            </a:extLst>
          </p:cNvPr>
          <p:cNvPicPr>
            <a:picLocks noChangeAspect="1"/>
          </p:cNvPicPr>
          <p:nvPr/>
        </p:nvPicPr>
        <p:blipFill>
          <a:blip r:embed="rId6"/>
          <a:stretch>
            <a:fillRect/>
          </a:stretch>
        </p:blipFill>
        <p:spPr>
          <a:xfrm>
            <a:off x="4416303" y="3657600"/>
            <a:ext cx="2898897" cy="2705100"/>
          </a:xfrm>
          <a:prstGeom prst="rect">
            <a:avLst/>
          </a:prstGeom>
        </p:spPr>
      </p:pic>
      <p:pic>
        <p:nvPicPr>
          <p:cNvPr id="13" name="Imagen 12">
            <a:extLst>
              <a:ext uri="{FF2B5EF4-FFF2-40B4-BE49-F238E27FC236}">
                <a16:creationId xmlns:a16="http://schemas.microsoft.com/office/drawing/2014/main" id="{16A3822A-0346-4D6D-8F3A-F09674EAAFEF}"/>
              </a:ext>
            </a:extLst>
          </p:cNvPr>
          <p:cNvPicPr>
            <a:picLocks noChangeAspect="1"/>
          </p:cNvPicPr>
          <p:nvPr/>
        </p:nvPicPr>
        <p:blipFill>
          <a:blip r:embed="rId7"/>
          <a:stretch>
            <a:fillRect/>
          </a:stretch>
        </p:blipFill>
        <p:spPr>
          <a:xfrm>
            <a:off x="7553325" y="3695700"/>
            <a:ext cx="3656868" cy="2737341"/>
          </a:xfrm>
          <a:prstGeom prst="rect">
            <a:avLst/>
          </a:prstGeom>
        </p:spPr>
      </p:pic>
    </p:spTree>
    <p:extLst>
      <p:ext uri="{BB962C8B-B14F-4D97-AF65-F5344CB8AC3E}">
        <p14:creationId xmlns:p14="http://schemas.microsoft.com/office/powerpoint/2010/main" val="229612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59229"/>
          </a:xfrm>
        </p:spPr>
        <p:txBody>
          <a:bodyPr>
            <a:normAutofit fontScale="90000"/>
          </a:bodyPr>
          <a:lstStyle/>
          <a:p>
            <a:pPr algn="ctr"/>
            <a:r>
              <a:rPr lang="es-ES" sz="4000" b="1" dirty="0">
                <a:solidFill>
                  <a:srgbClr val="FF0000"/>
                </a:solidFill>
              </a:rPr>
              <a:t>MODELO DE SERVICIO EDUCATIVO INTERCULTURAL BILINGÜE MSEIB</a:t>
            </a:r>
            <a:endParaRPr lang="en-US" sz="4000" b="1" dirty="0">
              <a:solidFill>
                <a:srgbClr val="FF0000"/>
              </a:solidFill>
            </a:endParaRPr>
          </a:p>
        </p:txBody>
      </p:sp>
      <p:pic>
        <p:nvPicPr>
          <p:cNvPr id="4" name="Picture 2" descr="https://lh6.googleusercontent.com/7qFl5mFbENHtjv-QwQuN-DmR0Yf-PGofQBzzro5Rst6BGFowQaHPWzmvdcvyo4nA9IMP3XvS_qvYpAeiAX2lDcT2dDS66IciY7r8GsS2VLuds3Hc5RCPGVIfW1ErknIj6neGcLw"/>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81" r="82329"/>
          <a:stretch/>
        </p:blipFill>
        <p:spPr bwMode="auto">
          <a:xfrm>
            <a:off x="114301" y="108437"/>
            <a:ext cx="723900" cy="660009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texto 5"/>
          <p:cNvSpPr txBox="1">
            <a:spLocks/>
          </p:cNvSpPr>
          <p:nvPr/>
        </p:nvSpPr>
        <p:spPr>
          <a:xfrm>
            <a:off x="4317512" y="1972042"/>
            <a:ext cx="6934200" cy="404763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es-GT" sz="3600" dirty="0">
                <a:solidFill>
                  <a:schemeClr val="tx1"/>
                </a:solidFill>
                <a:latin typeface="Calibri Light" panose="020F0302020204030204" pitchFamily="34" charset="0"/>
              </a:rPr>
              <a:t>Brindar un servicio educativo intercultural bilingüe de calidad que garantice la pertinencia pedagógica, los derechos culturales y lingüísticos y el logro de aprendizajes de los estudiantes. </a:t>
            </a: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r="1244"/>
          <a:stretch/>
        </p:blipFill>
        <p:spPr>
          <a:xfrm>
            <a:off x="1222132" y="1843209"/>
            <a:ext cx="2901460" cy="41003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383107" y="108437"/>
            <a:ext cx="723900" cy="660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51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203" y="20722"/>
            <a:ext cx="10038830" cy="849979"/>
          </a:xfrm>
        </p:spPr>
        <p:txBody>
          <a:bodyPr>
            <a:normAutofit/>
          </a:bodyPr>
          <a:lstStyle/>
          <a:p>
            <a:pPr algn="ctr"/>
            <a:r>
              <a:rPr lang="en-US" altLang="es-PE" sz="4000" b="1" dirty="0" err="1">
                <a:solidFill>
                  <a:srgbClr val="FF0000"/>
                </a:solidFill>
              </a:rPr>
              <a:t>Escenarios</a:t>
            </a:r>
            <a:r>
              <a:rPr lang="en-US" altLang="es-PE" sz="4000" b="1" dirty="0">
                <a:solidFill>
                  <a:srgbClr val="FF0000"/>
                </a:solidFill>
              </a:rPr>
              <a:t> </a:t>
            </a:r>
            <a:r>
              <a:rPr lang="en-US" altLang="es-PE" sz="4000" b="1" dirty="0" err="1">
                <a:solidFill>
                  <a:srgbClr val="FF0000"/>
                </a:solidFill>
              </a:rPr>
              <a:t>socioculturales</a:t>
            </a:r>
            <a:r>
              <a:rPr lang="en-US" altLang="es-PE" sz="4000" b="1" dirty="0">
                <a:solidFill>
                  <a:srgbClr val="FF0000"/>
                </a:solidFill>
              </a:rPr>
              <a:t> y </a:t>
            </a:r>
            <a:r>
              <a:rPr lang="en-US" altLang="es-PE" sz="4000" b="1" dirty="0" err="1">
                <a:solidFill>
                  <a:srgbClr val="FF0000"/>
                </a:solidFill>
              </a:rPr>
              <a:t>lingüísticos</a:t>
            </a:r>
            <a:r>
              <a:rPr lang="en-US" altLang="es-PE" sz="4000" b="1" dirty="0">
                <a:solidFill>
                  <a:srgbClr val="FF0000"/>
                </a:solidFill>
              </a:rPr>
              <a:t> </a:t>
            </a:r>
            <a:endParaRPr lang="en-US" sz="4000" dirty="0">
              <a:solidFill>
                <a:srgbClr val="FF0000"/>
              </a:solidFill>
            </a:endParaRPr>
          </a:p>
        </p:txBody>
      </p:sp>
      <p:sp>
        <p:nvSpPr>
          <p:cNvPr id="5" name="Marcador de contenido 4"/>
          <p:cNvSpPr>
            <a:spLocks noGrp="1"/>
          </p:cNvSpPr>
          <p:nvPr>
            <p:ph idx="1"/>
          </p:nvPr>
        </p:nvSpPr>
        <p:spPr>
          <a:xfrm>
            <a:off x="1130392" y="2172982"/>
            <a:ext cx="2558562" cy="898456"/>
          </a:xfrm>
          <a:prstGeom prst="round2Diag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anchor="ctr">
            <a:normAutofit/>
          </a:bodyPr>
          <a:lstStyle/>
          <a:p>
            <a:pPr marL="0" indent="0" algn="ctr">
              <a:spcBef>
                <a:spcPts val="300"/>
              </a:spcBef>
              <a:spcAft>
                <a:spcPts val="300"/>
              </a:spcAft>
              <a:buNone/>
              <a:defRPr/>
            </a:pPr>
            <a:r>
              <a:rPr lang="es-PE" b="1" dirty="0">
                <a:solidFill>
                  <a:schemeClr val="accent1">
                    <a:lumMod val="50000"/>
                  </a:schemeClr>
                </a:solidFill>
              </a:rPr>
              <a:t>EIB de Fortalecimiento Cultural y Lingüístico</a:t>
            </a:r>
          </a:p>
        </p:txBody>
      </p:sp>
      <p:sp>
        <p:nvSpPr>
          <p:cNvPr id="6" name="Redondear rectángulo de esquina diagonal 5"/>
          <p:cNvSpPr/>
          <p:nvPr/>
        </p:nvSpPr>
        <p:spPr>
          <a:xfrm>
            <a:off x="1145015" y="3521803"/>
            <a:ext cx="2611437" cy="822325"/>
          </a:xfrm>
          <a:prstGeom prst="round2Diag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spcBef>
                <a:spcPts val="300"/>
              </a:spcBef>
              <a:spcAft>
                <a:spcPts val="300"/>
              </a:spcAft>
              <a:defRPr/>
            </a:pPr>
            <a:r>
              <a:rPr lang="es-PE" b="1" dirty="0">
                <a:solidFill>
                  <a:schemeClr val="accent1">
                    <a:lumMod val="50000"/>
                  </a:schemeClr>
                </a:solidFill>
              </a:rPr>
              <a:t>EIB de Revitalización Cultural y Lingüística</a:t>
            </a:r>
            <a:endParaRPr lang="es-PE" i="1" dirty="0"/>
          </a:p>
        </p:txBody>
      </p:sp>
      <p:sp>
        <p:nvSpPr>
          <p:cNvPr id="7" name="Redondear rectángulo de esquina diagonal 6"/>
          <p:cNvSpPr/>
          <p:nvPr/>
        </p:nvSpPr>
        <p:spPr>
          <a:xfrm>
            <a:off x="1130577" y="5148811"/>
            <a:ext cx="2578100" cy="741362"/>
          </a:xfrm>
          <a:prstGeom prst="round2Diag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spcBef>
                <a:spcPts val="300"/>
              </a:spcBef>
              <a:spcAft>
                <a:spcPts val="300"/>
              </a:spcAft>
              <a:defRPr/>
            </a:pPr>
            <a:endParaRPr lang="es-PE" b="1" dirty="0">
              <a:solidFill>
                <a:schemeClr val="accent1">
                  <a:lumMod val="50000"/>
                </a:schemeClr>
              </a:solidFill>
            </a:endParaRPr>
          </a:p>
          <a:p>
            <a:pPr>
              <a:spcBef>
                <a:spcPts val="300"/>
              </a:spcBef>
              <a:spcAft>
                <a:spcPts val="300"/>
              </a:spcAft>
              <a:defRPr/>
            </a:pPr>
            <a:endParaRPr lang="es-PE" b="1" dirty="0">
              <a:solidFill>
                <a:schemeClr val="accent1">
                  <a:lumMod val="50000"/>
                </a:schemeClr>
              </a:solidFill>
            </a:endParaRPr>
          </a:p>
          <a:p>
            <a:pPr>
              <a:spcBef>
                <a:spcPts val="300"/>
              </a:spcBef>
              <a:spcAft>
                <a:spcPts val="300"/>
              </a:spcAft>
              <a:defRPr/>
            </a:pPr>
            <a:r>
              <a:rPr lang="es-PE" b="1" dirty="0">
                <a:solidFill>
                  <a:schemeClr val="accent1">
                    <a:lumMod val="50000"/>
                  </a:schemeClr>
                </a:solidFill>
              </a:rPr>
              <a:t>EIB en Ámbitos Urbanos</a:t>
            </a:r>
            <a:endParaRPr lang="es-PE" i="1" dirty="0">
              <a:solidFill>
                <a:schemeClr val="accent1">
                  <a:lumMod val="50000"/>
                </a:schemeClr>
              </a:solidFill>
            </a:endParaRPr>
          </a:p>
          <a:p>
            <a:pPr>
              <a:defRPr/>
            </a:pPr>
            <a:endParaRPr lang="es-PE" sz="1200" dirty="0"/>
          </a:p>
          <a:p>
            <a:pPr>
              <a:defRPr/>
            </a:pPr>
            <a:endParaRPr lang="es-PE" sz="1200" dirty="0"/>
          </a:p>
          <a:p>
            <a:pPr>
              <a:defRPr/>
            </a:pPr>
            <a:endParaRPr lang="es-PE" sz="1200" dirty="0"/>
          </a:p>
          <a:p>
            <a:pPr>
              <a:defRPr/>
            </a:pPr>
            <a:endParaRPr lang="es-PE" sz="1200" dirty="0"/>
          </a:p>
        </p:txBody>
      </p:sp>
      <p:pic>
        <p:nvPicPr>
          <p:cNvPr id="8"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4301" y="108437"/>
            <a:ext cx="723900" cy="6600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455399" y="108436"/>
            <a:ext cx="723900" cy="660009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389398" y="1661578"/>
            <a:ext cx="2528887" cy="461665"/>
          </a:xfrm>
          <a:prstGeom prst="rect">
            <a:avLst/>
          </a:prstGeom>
          <a:noFill/>
        </p:spPr>
        <p:txBody>
          <a:bodyPr>
            <a:spAutoFit/>
          </a:bodyPr>
          <a:lstStyle/>
          <a:p>
            <a:pPr algn="ctr">
              <a:defRPr/>
            </a:pPr>
            <a:r>
              <a:rPr lang="es-PE" sz="2400" b="1" dirty="0">
                <a:solidFill>
                  <a:srgbClr val="00B0F0"/>
                </a:solidFill>
              </a:rPr>
              <a:t>Escenario 1</a:t>
            </a:r>
          </a:p>
        </p:txBody>
      </p:sp>
      <p:sp>
        <p:nvSpPr>
          <p:cNvPr id="11" name="Rectángulo 10"/>
          <p:cNvSpPr/>
          <p:nvPr/>
        </p:nvSpPr>
        <p:spPr>
          <a:xfrm>
            <a:off x="4511856" y="2149935"/>
            <a:ext cx="3189287" cy="8636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dirty="0">
                <a:solidFill>
                  <a:schemeClr val="tx1"/>
                </a:solidFill>
              </a:rPr>
              <a:t>Uso predominante de la lengua originaria en el aula y la comunidad.  </a:t>
            </a:r>
          </a:p>
        </p:txBody>
      </p:sp>
      <p:sp>
        <p:nvSpPr>
          <p:cNvPr id="12" name="Rectángulo 11"/>
          <p:cNvSpPr/>
          <p:nvPr/>
        </p:nvSpPr>
        <p:spPr>
          <a:xfrm>
            <a:off x="8018314" y="2165442"/>
            <a:ext cx="3140930" cy="89095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dirty="0">
              <a:solidFill>
                <a:schemeClr val="tx1"/>
              </a:solidFill>
            </a:endParaRPr>
          </a:p>
          <a:p>
            <a:pPr marL="285750" indent="-285750">
              <a:buFont typeface="Arial" panose="020B0604020202020204" pitchFamily="34" charset="0"/>
              <a:buChar char="•"/>
              <a:defRPr/>
            </a:pPr>
            <a:r>
              <a:rPr lang="es-PE" dirty="0">
                <a:solidFill>
                  <a:schemeClr val="tx1"/>
                </a:solidFill>
              </a:rPr>
              <a:t>Uso de ambas lenguas (LO y LC) de forma indistinta en el aula y  la comunidad</a:t>
            </a:r>
            <a:r>
              <a:rPr lang="es-PE" sz="1600" dirty="0">
                <a:solidFill>
                  <a:schemeClr val="tx1"/>
                </a:solidFill>
              </a:rPr>
              <a:t>. </a:t>
            </a:r>
          </a:p>
          <a:p>
            <a:pPr algn="ctr">
              <a:defRPr/>
            </a:pPr>
            <a:r>
              <a:rPr lang="es-PE" sz="1600" dirty="0">
                <a:solidFill>
                  <a:schemeClr val="tx1"/>
                </a:solidFill>
              </a:rPr>
              <a:t>  </a:t>
            </a:r>
          </a:p>
        </p:txBody>
      </p:sp>
      <p:sp>
        <p:nvSpPr>
          <p:cNvPr id="13" name="CuadroTexto 12"/>
          <p:cNvSpPr txBox="1"/>
          <p:nvPr/>
        </p:nvSpPr>
        <p:spPr>
          <a:xfrm>
            <a:off x="7685423" y="1732717"/>
            <a:ext cx="2528887" cy="461665"/>
          </a:xfrm>
          <a:prstGeom prst="rect">
            <a:avLst/>
          </a:prstGeom>
          <a:noFill/>
        </p:spPr>
        <p:txBody>
          <a:bodyPr>
            <a:spAutoFit/>
          </a:bodyPr>
          <a:lstStyle/>
          <a:p>
            <a:pPr algn="ctr">
              <a:defRPr/>
            </a:pPr>
            <a:r>
              <a:rPr lang="es-PE" sz="2400" b="1" dirty="0">
                <a:solidFill>
                  <a:srgbClr val="00B0F0"/>
                </a:solidFill>
              </a:rPr>
              <a:t>Escenario 2</a:t>
            </a:r>
          </a:p>
        </p:txBody>
      </p:sp>
      <p:sp>
        <p:nvSpPr>
          <p:cNvPr id="14" name="Flecha derecha 13"/>
          <p:cNvSpPr/>
          <p:nvPr/>
        </p:nvSpPr>
        <p:spPr>
          <a:xfrm>
            <a:off x="3835540" y="2404488"/>
            <a:ext cx="618695" cy="385705"/>
          </a:xfrm>
          <a:prstGeom prst="righ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5" name="Rectángulo 14"/>
          <p:cNvSpPr/>
          <p:nvPr/>
        </p:nvSpPr>
        <p:spPr>
          <a:xfrm>
            <a:off x="4479009" y="3561127"/>
            <a:ext cx="3184525" cy="10668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es-PE" sz="1600" dirty="0">
                <a:solidFill>
                  <a:schemeClr val="tx1"/>
                </a:solidFill>
                <a:ea typeface="Calibri" panose="020F0502020204030204" pitchFamily="34" charset="0"/>
              </a:rPr>
              <a:t>Comprensión de la lengua originaria y uso predominante del castellano en el aula.</a:t>
            </a:r>
          </a:p>
          <a:p>
            <a:pPr marL="285750" indent="-285750">
              <a:buFont typeface="Arial" panose="020B0604020202020204" pitchFamily="34" charset="0"/>
              <a:buChar char="•"/>
              <a:defRPr/>
            </a:pPr>
            <a:r>
              <a:rPr lang="es-PE" sz="1600" dirty="0">
                <a:solidFill>
                  <a:schemeClr val="tx1"/>
                </a:solidFill>
                <a:ea typeface="Calibri" panose="020F0502020204030204" pitchFamily="34" charset="0"/>
              </a:rPr>
              <a:t>La LO es hablada por los adultos.</a:t>
            </a:r>
            <a:endParaRPr lang="es-PE" sz="1600" dirty="0">
              <a:solidFill>
                <a:schemeClr val="tx1"/>
              </a:solidFill>
            </a:endParaRPr>
          </a:p>
        </p:txBody>
      </p:sp>
      <p:sp>
        <p:nvSpPr>
          <p:cNvPr id="16" name="CuadroTexto 15"/>
          <p:cNvSpPr txBox="1"/>
          <p:nvPr/>
        </p:nvSpPr>
        <p:spPr>
          <a:xfrm>
            <a:off x="4446131" y="3071438"/>
            <a:ext cx="2528887" cy="461665"/>
          </a:xfrm>
          <a:prstGeom prst="rect">
            <a:avLst/>
          </a:prstGeom>
          <a:noFill/>
        </p:spPr>
        <p:txBody>
          <a:bodyPr>
            <a:spAutoFit/>
          </a:bodyPr>
          <a:lstStyle/>
          <a:p>
            <a:pPr algn="ctr">
              <a:defRPr/>
            </a:pPr>
            <a:r>
              <a:rPr lang="es-PE" sz="2400" b="1" dirty="0">
                <a:solidFill>
                  <a:srgbClr val="00B0F0"/>
                </a:solidFill>
              </a:rPr>
              <a:t>Escenario 3</a:t>
            </a:r>
          </a:p>
        </p:txBody>
      </p:sp>
      <p:sp>
        <p:nvSpPr>
          <p:cNvPr id="17" name="CuadroTexto 16"/>
          <p:cNvSpPr txBox="1"/>
          <p:nvPr/>
        </p:nvSpPr>
        <p:spPr>
          <a:xfrm>
            <a:off x="7950765" y="3046201"/>
            <a:ext cx="2528887" cy="461665"/>
          </a:xfrm>
          <a:prstGeom prst="rect">
            <a:avLst/>
          </a:prstGeom>
          <a:noFill/>
        </p:spPr>
        <p:txBody>
          <a:bodyPr>
            <a:spAutoFit/>
          </a:bodyPr>
          <a:lstStyle/>
          <a:p>
            <a:pPr algn="ctr">
              <a:defRPr/>
            </a:pPr>
            <a:r>
              <a:rPr lang="es-PE" sz="2400" b="1" dirty="0">
                <a:solidFill>
                  <a:srgbClr val="00B0F0"/>
                </a:solidFill>
              </a:rPr>
              <a:t>Escenario 4</a:t>
            </a:r>
          </a:p>
        </p:txBody>
      </p:sp>
      <p:sp>
        <p:nvSpPr>
          <p:cNvPr id="18" name="Rectángulo 17"/>
          <p:cNvSpPr/>
          <p:nvPr/>
        </p:nvSpPr>
        <p:spPr>
          <a:xfrm>
            <a:off x="7950765" y="3489123"/>
            <a:ext cx="3325812" cy="15240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es-PE" sz="1600" dirty="0">
                <a:solidFill>
                  <a:schemeClr val="tx1"/>
                </a:solidFill>
                <a:ea typeface="Calibri" panose="020F0502020204030204" pitchFamily="34" charset="0"/>
              </a:rPr>
              <a:t>Conocimiento de expresiones aisladas o sin conocimiento de la lengua originaria.</a:t>
            </a:r>
          </a:p>
          <a:p>
            <a:pPr marL="285750" indent="-285750">
              <a:buFont typeface="Arial" panose="020B0604020202020204" pitchFamily="34" charset="0"/>
              <a:buChar char="•"/>
              <a:defRPr/>
            </a:pPr>
            <a:r>
              <a:rPr lang="es-PE" sz="1600" dirty="0">
                <a:solidFill>
                  <a:schemeClr val="tx1"/>
                </a:solidFill>
                <a:ea typeface="Calibri" panose="020F0502020204030204" pitchFamily="34" charset="0"/>
              </a:rPr>
              <a:t>Uso predominante del castellano.</a:t>
            </a:r>
          </a:p>
          <a:p>
            <a:pPr marL="285750" indent="-285750">
              <a:buFont typeface="Arial" panose="020B0604020202020204" pitchFamily="34" charset="0"/>
              <a:buChar char="•"/>
              <a:defRPr/>
            </a:pPr>
            <a:r>
              <a:rPr lang="es-PE" sz="1600" dirty="0">
                <a:solidFill>
                  <a:schemeClr val="tx1"/>
                </a:solidFill>
                <a:ea typeface="Calibri" panose="020F0502020204030204" pitchFamily="34" charset="0"/>
              </a:rPr>
              <a:t>La LO es hablada con poca frecuencia por los adultos.</a:t>
            </a:r>
          </a:p>
        </p:txBody>
      </p:sp>
      <p:sp>
        <p:nvSpPr>
          <p:cNvPr id="19" name="Flecha derecha 18"/>
          <p:cNvSpPr/>
          <p:nvPr/>
        </p:nvSpPr>
        <p:spPr>
          <a:xfrm>
            <a:off x="3780116" y="3804624"/>
            <a:ext cx="618695" cy="385705"/>
          </a:xfrm>
          <a:prstGeom prst="righ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0" name="Rectángulo 19"/>
          <p:cNvSpPr/>
          <p:nvPr/>
        </p:nvSpPr>
        <p:spPr>
          <a:xfrm>
            <a:off x="4506520" y="5175519"/>
            <a:ext cx="3189287" cy="8636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dirty="0">
                <a:solidFill>
                  <a:schemeClr val="tx1"/>
                </a:solidFill>
              </a:rPr>
              <a:t>Estudiantes con distintos niveles de bilingüismo (LO y LC) </a:t>
            </a:r>
          </a:p>
        </p:txBody>
      </p:sp>
      <p:sp>
        <p:nvSpPr>
          <p:cNvPr id="21" name="CuadroTexto 20"/>
          <p:cNvSpPr txBox="1"/>
          <p:nvPr/>
        </p:nvSpPr>
        <p:spPr>
          <a:xfrm>
            <a:off x="4589165" y="4713854"/>
            <a:ext cx="2528887" cy="461665"/>
          </a:xfrm>
          <a:prstGeom prst="rect">
            <a:avLst/>
          </a:prstGeom>
          <a:noFill/>
        </p:spPr>
        <p:txBody>
          <a:bodyPr>
            <a:spAutoFit/>
          </a:bodyPr>
          <a:lstStyle/>
          <a:p>
            <a:pPr algn="ctr">
              <a:defRPr/>
            </a:pPr>
            <a:r>
              <a:rPr lang="es-PE" sz="2400" b="1" dirty="0">
                <a:solidFill>
                  <a:srgbClr val="00B0F0"/>
                </a:solidFill>
              </a:rPr>
              <a:t>Escenario 5</a:t>
            </a:r>
          </a:p>
        </p:txBody>
      </p:sp>
      <p:pic>
        <p:nvPicPr>
          <p:cNvPr id="22" name="Imagen 2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26359" y="5013123"/>
            <a:ext cx="666750" cy="647870"/>
          </a:xfrm>
          <a:prstGeom prst="rect">
            <a:avLst/>
          </a:prstGeom>
        </p:spPr>
      </p:pic>
      <p:sp>
        <p:nvSpPr>
          <p:cNvPr id="23" name="CuadroTexto 22"/>
          <p:cNvSpPr txBox="1"/>
          <p:nvPr/>
        </p:nvSpPr>
        <p:spPr>
          <a:xfrm>
            <a:off x="8407705" y="5663819"/>
            <a:ext cx="1001712" cy="64611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s-PE" b="1" dirty="0">
                <a:solidFill>
                  <a:schemeClr val="accent1">
                    <a:lumMod val="50000"/>
                  </a:schemeClr>
                </a:solidFill>
              </a:rPr>
              <a:t>Ámbitos</a:t>
            </a:r>
          </a:p>
          <a:p>
            <a:pPr>
              <a:defRPr/>
            </a:pPr>
            <a:r>
              <a:rPr lang="es-PE" b="1" dirty="0">
                <a:solidFill>
                  <a:schemeClr val="accent1">
                    <a:lumMod val="50000"/>
                  </a:schemeClr>
                </a:solidFill>
              </a:rPr>
              <a:t>urbanos </a:t>
            </a:r>
          </a:p>
        </p:txBody>
      </p:sp>
      <p:sp>
        <p:nvSpPr>
          <p:cNvPr id="24" name="CuadroTexto 23"/>
          <p:cNvSpPr txBox="1"/>
          <p:nvPr/>
        </p:nvSpPr>
        <p:spPr>
          <a:xfrm>
            <a:off x="10179476" y="1581188"/>
            <a:ext cx="1001712" cy="64611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s-PE" b="1" dirty="0">
                <a:solidFill>
                  <a:schemeClr val="accent1">
                    <a:lumMod val="50000"/>
                  </a:schemeClr>
                </a:solidFill>
              </a:rPr>
              <a:t>Ámbitos</a:t>
            </a:r>
          </a:p>
          <a:p>
            <a:pPr>
              <a:defRPr/>
            </a:pPr>
            <a:r>
              <a:rPr lang="es-PE" b="1" dirty="0">
                <a:solidFill>
                  <a:schemeClr val="accent1">
                    <a:lumMod val="50000"/>
                  </a:schemeClr>
                </a:solidFill>
              </a:rPr>
              <a:t>Rural </a:t>
            </a:r>
          </a:p>
        </p:txBody>
      </p:sp>
      <p:pic>
        <p:nvPicPr>
          <p:cNvPr id="25" name="Imagen 2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08573" y="1027394"/>
            <a:ext cx="654515" cy="635981"/>
          </a:xfrm>
          <a:prstGeom prst="rect">
            <a:avLst/>
          </a:prstGeom>
        </p:spPr>
      </p:pic>
      <p:sp>
        <p:nvSpPr>
          <p:cNvPr id="26" name="Llamada rectangular redondeada 25"/>
          <p:cNvSpPr/>
          <p:nvPr/>
        </p:nvSpPr>
        <p:spPr>
          <a:xfrm>
            <a:off x="1354015" y="929443"/>
            <a:ext cx="1865129" cy="612648"/>
          </a:xfrm>
          <a:prstGeom prst="wedgeRoundRectCallout">
            <a:avLst>
              <a:gd name="adj1" fmla="val -15794"/>
              <a:gd name="adj2" fmla="val 124210"/>
              <a:gd name="adj3" fmla="val 16667"/>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rgbClr val="00B0F0"/>
                </a:solidFill>
              </a:rPr>
              <a:t>Formas de atención</a:t>
            </a:r>
            <a:endParaRPr lang="en-US" sz="2000" b="1" dirty="0">
              <a:solidFill>
                <a:srgbClr val="00B0F0"/>
              </a:solidFill>
            </a:endParaRPr>
          </a:p>
        </p:txBody>
      </p:sp>
      <p:sp>
        <p:nvSpPr>
          <p:cNvPr id="27" name="Llamada rectangular redondeada 26"/>
          <p:cNvSpPr/>
          <p:nvPr/>
        </p:nvSpPr>
        <p:spPr>
          <a:xfrm>
            <a:off x="6542576" y="929013"/>
            <a:ext cx="1865129" cy="612648"/>
          </a:xfrm>
          <a:prstGeom prst="wedgeRoundRectCallout">
            <a:avLst>
              <a:gd name="adj1" fmla="val -15794"/>
              <a:gd name="adj2" fmla="val 124210"/>
              <a:gd name="adj3" fmla="val 16667"/>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rgbClr val="00B0F0"/>
                </a:solidFill>
              </a:rPr>
              <a:t>Escenarios </a:t>
            </a:r>
            <a:endParaRPr lang="en-US" sz="2000" b="1" dirty="0">
              <a:solidFill>
                <a:srgbClr val="00B0F0"/>
              </a:solidFill>
            </a:endParaRPr>
          </a:p>
        </p:txBody>
      </p:sp>
      <p:sp>
        <p:nvSpPr>
          <p:cNvPr id="28" name="Flecha derecha 27"/>
          <p:cNvSpPr/>
          <p:nvPr/>
        </p:nvSpPr>
        <p:spPr>
          <a:xfrm>
            <a:off x="3794622" y="5349014"/>
            <a:ext cx="618695" cy="385705"/>
          </a:xfrm>
          <a:prstGeom prst="righ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679988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1898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hlinkClick r:id="rId3" action="ppaction://hlinkfile"/>
            <a:extLst>
              <a:ext uri="{FF2B5EF4-FFF2-40B4-BE49-F238E27FC236}">
                <a16:creationId xmlns:a16="http://schemas.microsoft.com/office/drawing/2014/main" id="{748DC27B-0382-45B1-B8AA-64285717B113}"/>
              </a:ext>
            </a:extLst>
          </p:cNvPr>
          <p:cNvSpPr txBox="1"/>
          <p:nvPr/>
        </p:nvSpPr>
        <p:spPr>
          <a:xfrm>
            <a:off x="2762250" y="2171700"/>
            <a:ext cx="4724400" cy="923330"/>
          </a:xfrm>
          <a:prstGeom prst="rect">
            <a:avLst/>
          </a:prstGeom>
          <a:noFill/>
        </p:spPr>
        <p:txBody>
          <a:bodyPr wrap="square" rtlCol="0">
            <a:spAutoFit/>
          </a:bodyPr>
          <a:lstStyle/>
          <a:p>
            <a:r>
              <a:rPr lang="es-ES" dirty="0" err="1">
                <a:hlinkClick r:id="rId3" action="ppaction://hlinkfile"/>
              </a:rPr>
              <a:t>Guia</a:t>
            </a:r>
            <a:r>
              <a:rPr lang="es-ES" dirty="0">
                <a:hlinkClick r:id="rId3" action="ppaction://hlinkfile"/>
              </a:rPr>
              <a:t> para el recojo de información durante evaluación diagnóstica de inicio.pdf</a:t>
            </a:r>
            <a:endParaRPr lang="es-ES" dirty="0"/>
          </a:p>
          <a:p>
            <a:endParaRPr lang="es-PE" dirty="0"/>
          </a:p>
        </p:txBody>
      </p:sp>
    </p:spTree>
    <p:extLst>
      <p:ext uri="{BB962C8B-B14F-4D97-AF65-F5344CB8AC3E}">
        <p14:creationId xmlns:p14="http://schemas.microsoft.com/office/powerpoint/2010/main" val="394372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18985"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37624250-C8CB-4987-A6BD-238CE00A27E4}"/>
              </a:ext>
            </a:extLst>
          </p:cNvPr>
          <p:cNvPicPr>
            <a:picLocks noChangeAspect="1"/>
          </p:cNvPicPr>
          <p:nvPr/>
        </p:nvPicPr>
        <p:blipFill>
          <a:blip r:embed="rId3"/>
          <a:stretch>
            <a:fillRect/>
          </a:stretch>
        </p:blipFill>
        <p:spPr>
          <a:xfrm>
            <a:off x="967153" y="476250"/>
            <a:ext cx="10251832" cy="5781675"/>
          </a:xfrm>
          <a:prstGeom prst="rect">
            <a:avLst/>
          </a:prstGeom>
        </p:spPr>
      </p:pic>
    </p:spTree>
    <p:extLst>
      <p:ext uri="{BB962C8B-B14F-4D97-AF65-F5344CB8AC3E}">
        <p14:creationId xmlns:p14="http://schemas.microsoft.com/office/powerpoint/2010/main" val="2816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F6AB251B-7EDB-4298-90F9-8B1E3A89A350}"/>
              </a:ext>
            </a:extLst>
          </p:cNvPr>
          <p:cNvPicPr>
            <a:picLocks noChangeAspect="1"/>
          </p:cNvPicPr>
          <p:nvPr/>
        </p:nvPicPr>
        <p:blipFill>
          <a:blip r:embed="rId3"/>
          <a:stretch>
            <a:fillRect/>
          </a:stretch>
        </p:blipFill>
        <p:spPr>
          <a:xfrm>
            <a:off x="967154" y="1"/>
            <a:ext cx="10287002" cy="6267450"/>
          </a:xfrm>
          <a:prstGeom prst="rect">
            <a:avLst/>
          </a:prstGeom>
        </p:spPr>
      </p:pic>
    </p:spTree>
    <p:extLst>
      <p:ext uri="{BB962C8B-B14F-4D97-AF65-F5344CB8AC3E}">
        <p14:creationId xmlns:p14="http://schemas.microsoft.com/office/powerpoint/2010/main" val="369993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64" y="386861"/>
            <a:ext cx="10058400" cy="1116624"/>
          </a:xfrm>
        </p:spPr>
        <p:txBody>
          <a:bodyPr>
            <a:normAutofit fontScale="90000"/>
          </a:bodyPr>
          <a:lstStyle/>
          <a:p>
            <a:pPr algn="ctr"/>
            <a:br>
              <a:rPr lang="es-ES" b="1" dirty="0"/>
            </a:br>
            <a:br>
              <a:rPr lang="es-ES" b="1" dirty="0"/>
            </a:br>
            <a:r>
              <a:rPr lang="es-ES" b="1" dirty="0">
                <a:solidFill>
                  <a:srgbClr val="FF0000"/>
                </a:solidFill>
              </a:rPr>
              <a:t>La evaluación es formativa cuando: </a:t>
            </a:r>
            <a:br>
              <a:rPr lang="es-ES" b="1" dirty="0"/>
            </a:br>
            <a:endParaRPr lang="en-US" dirty="0"/>
          </a:p>
        </p:txBody>
      </p:sp>
      <p:pic>
        <p:nvPicPr>
          <p:cNvPr id="5" name="Marcador de contenido 4"/>
          <p:cNvPicPr>
            <a:picLocks noGrp="1" noChangeAspect="1"/>
          </p:cNvPicPr>
          <p:nvPr>
            <p:ph idx="1"/>
          </p:nvPr>
        </p:nvPicPr>
        <p:blipFill rotWithShape="1">
          <a:blip r:embed="rId2"/>
          <a:srcRect l="11055" t="28199" r="12842" b="10822"/>
          <a:stretch/>
        </p:blipFill>
        <p:spPr>
          <a:xfrm>
            <a:off x="1011115" y="835269"/>
            <a:ext cx="10225454" cy="5503985"/>
          </a:xfrm>
          <a:prstGeom prst="rect">
            <a:avLst/>
          </a:prstGeom>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1BEDE3A-B86B-4691-8320-E711C9CBAAF0}"/>
              </a:ext>
            </a:extLst>
          </p:cNvPr>
          <p:cNvPicPr>
            <a:picLocks noChangeAspect="1"/>
          </p:cNvPicPr>
          <p:nvPr/>
        </p:nvPicPr>
        <p:blipFill>
          <a:blip r:embed="rId3"/>
          <a:stretch>
            <a:fillRect/>
          </a:stretch>
        </p:blipFill>
        <p:spPr>
          <a:xfrm>
            <a:off x="967153" y="0"/>
            <a:ext cx="10257694" cy="6339254"/>
          </a:xfrm>
          <a:prstGeom prst="rect">
            <a:avLst/>
          </a:prstGeom>
        </p:spPr>
      </p:pic>
    </p:spTree>
    <p:extLst>
      <p:ext uri="{BB962C8B-B14F-4D97-AF65-F5344CB8AC3E}">
        <p14:creationId xmlns:p14="http://schemas.microsoft.com/office/powerpoint/2010/main" val="114732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A2E39D9-A231-4020-851B-D95F0ECFE191}"/>
              </a:ext>
            </a:extLst>
          </p:cNvPr>
          <p:cNvPicPr>
            <a:picLocks noChangeAspect="1"/>
          </p:cNvPicPr>
          <p:nvPr/>
        </p:nvPicPr>
        <p:blipFill>
          <a:blip r:embed="rId3"/>
          <a:stretch>
            <a:fillRect/>
          </a:stretch>
        </p:blipFill>
        <p:spPr>
          <a:xfrm>
            <a:off x="967153" y="0"/>
            <a:ext cx="10257694" cy="6339254"/>
          </a:xfrm>
          <a:prstGeom prst="rect">
            <a:avLst/>
          </a:prstGeom>
        </p:spPr>
      </p:pic>
    </p:spTree>
    <p:extLst>
      <p:ext uri="{BB962C8B-B14F-4D97-AF65-F5344CB8AC3E}">
        <p14:creationId xmlns:p14="http://schemas.microsoft.com/office/powerpoint/2010/main" val="123140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ctr"/>
            <a:r>
              <a:rPr lang="en-US" sz="6600" b="1" dirty="0">
                <a:solidFill>
                  <a:srgbClr val="FF0000"/>
                </a:solidFill>
              </a:rPr>
              <a:t>¿QUÉ ESTAMOS ENTENDIENDO POR  EVALUACIÓN DIAGNÓSTICA?</a:t>
            </a:r>
            <a:endParaRPr lang="en-US" sz="6600" dirty="0">
              <a:solidFill>
                <a:srgbClr val="FF0000"/>
              </a:solidFill>
            </a:endParaRPr>
          </a:p>
        </p:txBody>
      </p:sp>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85807" y="0"/>
            <a:ext cx="967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84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0300" y="365734"/>
            <a:ext cx="8238392" cy="847605"/>
          </a:xfrm>
        </p:spPr>
        <p:txBody>
          <a:bodyPr/>
          <a:lstStyle/>
          <a:p>
            <a:pPr algn="ctr"/>
            <a:r>
              <a:rPr lang="es-ES" b="1" dirty="0">
                <a:solidFill>
                  <a:srgbClr val="FF0000"/>
                </a:solidFill>
              </a:rPr>
              <a:t>Evaluación diagnóstica</a:t>
            </a:r>
            <a:endParaRPr lang="en-US" b="1" dirty="0">
              <a:solidFill>
                <a:srgbClr val="FF0000"/>
              </a:solidFill>
            </a:endParaRPr>
          </a:p>
        </p:txBody>
      </p:sp>
      <p:sp>
        <p:nvSpPr>
          <p:cNvPr id="3" name="Marcador de contenido 2"/>
          <p:cNvSpPr>
            <a:spLocks noGrp="1"/>
          </p:cNvSpPr>
          <p:nvPr>
            <p:ph idx="1"/>
          </p:nvPr>
        </p:nvSpPr>
        <p:spPr>
          <a:xfrm>
            <a:off x="3833446" y="1670538"/>
            <a:ext cx="7216726" cy="5187462"/>
          </a:xfrm>
        </p:spPr>
        <p:txBody>
          <a:bodyPr>
            <a:noAutofit/>
          </a:bodyPr>
          <a:lstStyle/>
          <a:p>
            <a:pPr algn="just"/>
            <a:r>
              <a:rPr lang="es-ES" sz="3200" dirty="0"/>
              <a:t>“Es el </a:t>
            </a:r>
            <a:r>
              <a:rPr lang="es-ES" sz="3200" b="1" dirty="0">
                <a:solidFill>
                  <a:srgbClr val="00B050"/>
                </a:solidFill>
              </a:rPr>
              <a:t>recojo de información que se realiza al </a:t>
            </a:r>
            <a:r>
              <a:rPr lang="es-ES" sz="3200" dirty="0"/>
              <a:t>comenzar el año o periodo lectivo con la finalidad de obtener información </a:t>
            </a:r>
            <a:r>
              <a:rPr lang="es-ES" sz="3200" b="1" dirty="0">
                <a:solidFill>
                  <a:srgbClr val="0070C0"/>
                </a:solidFill>
              </a:rPr>
              <a:t>que permita reconocer los niveles de desarrollo de las competencias </a:t>
            </a:r>
            <a:r>
              <a:rPr lang="es-ES" sz="3200" dirty="0"/>
              <a:t>de las y los estudiantes y a partir de ello, </a:t>
            </a:r>
            <a:r>
              <a:rPr lang="es-ES" sz="3200" b="1" dirty="0">
                <a:solidFill>
                  <a:srgbClr val="FF0000"/>
                </a:solidFill>
              </a:rPr>
              <a:t>determinar sus necesidades de aprendizaje y orientar las acciones </a:t>
            </a:r>
            <a:r>
              <a:rPr lang="es-ES" sz="3200" dirty="0"/>
              <a:t>del proceso de consolidación de aprendizajes </a:t>
            </a:r>
            <a:r>
              <a:rPr lang="es-ES" sz="3200" b="1" dirty="0">
                <a:solidFill>
                  <a:srgbClr val="7030A0"/>
                </a:solidFill>
              </a:rPr>
              <a:t>para el desarrollo de sus competencias” </a:t>
            </a:r>
            <a:r>
              <a:rPr lang="en-US" sz="2800" b="1" dirty="0"/>
              <a:t>RVM N° 0193-2020-MINEDU</a:t>
            </a:r>
            <a:endParaRPr lang="en-US" sz="2800" dirty="0">
              <a:solidFill>
                <a:srgbClr val="7030A0"/>
              </a:solidFill>
            </a:endParaRPr>
          </a:p>
        </p:txBody>
      </p:sp>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ÓMO REALIZAR LA EVALUACIÓN DIAGNÓSTICA DE ENTRADA? | LA EDUCACIÓN EN EL  PER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 y="1987062"/>
            <a:ext cx="2847975" cy="38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8937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3586</TotalTime>
  <Words>1450</Words>
  <Application>Microsoft Office PowerPoint</Application>
  <PresentationFormat>Panorámica</PresentationFormat>
  <Paragraphs>101</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Arial Black</vt:lpstr>
      <vt:lpstr>Calibri</vt:lpstr>
      <vt:lpstr>Calibri Light</vt:lpstr>
      <vt:lpstr>Wingdings</vt:lpstr>
      <vt:lpstr>Retrospección</vt:lpstr>
      <vt:lpstr>  Evaluación Diagnóstica </vt:lpstr>
      <vt:lpstr>ACUERDOS PARA LA INTERACCION RESPONSABLE</vt:lpstr>
      <vt:lpstr>PROPÓSITO:</vt:lpstr>
      <vt:lpstr>Presentación de PowerPoint</vt:lpstr>
      <vt:lpstr>  La evaluación es formativa cuando:  </vt:lpstr>
      <vt:lpstr>Presentación de PowerPoint</vt:lpstr>
      <vt:lpstr>Presentación de PowerPoint</vt:lpstr>
      <vt:lpstr>Presentación de PowerPoint</vt:lpstr>
      <vt:lpstr>Evaluación diagnóstica</vt:lpstr>
      <vt:lpstr>Presentación de PowerPoint</vt:lpstr>
      <vt:lpstr>Presentación de PowerPoint</vt:lpstr>
      <vt:lpstr>Presentación de PowerPoint</vt:lpstr>
      <vt:lpstr>¿CÓMO REALIZAR LA EVALUACIÓN DIAGNÓSTICA?</vt:lpstr>
      <vt:lpstr>Presentación de PowerPoint</vt:lpstr>
      <vt:lpstr>Presentación de PowerPoint</vt:lpstr>
      <vt:lpstr>¿CÓMO REALIZAR LA EVALUACIÓN DIAGNÓSTICA, MEDIANTE EL KIT DE EVALUACION?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LA EVALUACIÓN  DIAGNÓSTICA  INTEGRAL</vt:lpstr>
      <vt:lpstr>MODELO DE SERVICIO EDUCATIVO INTERCULTURAL BILINGÜE MSEIB</vt:lpstr>
      <vt:lpstr>Escenarios socioculturales y lingüísticos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Diagnóstica</dc:title>
  <dc:creator>JUAN SOLANO</dc:creator>
  <cp:lastModifiedBy>Pablo DAMIANO HUAMAN</cp:lastModifiedBy>
  <cp:revision>53</cp:revision>
  <dcterms:created xsi:type="dcterms:W3CDTF">2022-02-25T17:43:06Z</dcterms:created>
  <dcterms:modified xsi:type="dcterms:W3CDTF">2022-03-10T13:59:43Z</dcterms:modified>
</cp:coreProperties>
</file>