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68" r:id="rId17"/>
    <p:sldId id="269" r:id="rId18"/>
    <p:sldId id="276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9D109-C95D-468F-BB57-FA9FE34972CC}" type="doc">
      <dgm:prSet loTypeId="urn:microsoft.com/office/officeart/2005/8/layout/cycle3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A49B4286-DCF3-4C9A-A37A-0AF641EBA05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Articulación normativa</a:t>
          </a:r>
        </a:p>
        <a:p>
          <a:r>
            <a:rPr lang="es-ES" dirty="0" smtClean="0">
              <a:solidFill>
                <a:schemeClr val="tx1"/>
              </a:solidFill>
            </a:rPr>
            <a:t>- RM N° 531-2021, RM N° 048 – 2021, RM N° 189-2021 y la Directiva 02- 2022- DREA</a:t>
          </a:r>
          <a:endParaRPr lang="es-ES" dirty="0">
            <a:solidFill>
              <a:schemeClr val="tx1"/>
            </a:solidFill>
          </a:endParaRPr>
        </a:p>
      </dgm:t>
    </dgm:pt>
    <dgm:pt modelId="{9D8D832B-9BB7-4B99-95F2-84B755412CD8}" type="parTrans" cxnId="{8CFB6671-02AF-4A74-92A6-5EEE41C051B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0EA2BE-8147-41A0-A2F4-814C5575DA7F}" type="sibTrans" cxnId="{8CFB6671-02AF-4A74-92A6-5EEE41C051B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5202DA8-7061-4946-80E6-BEA5FCE598F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Concepción de la IE “Nueva Escuela”</a:t>
          </a:r>
          <a:endParaRPr lang="es-ES" sz="2000" dirty="0">
            <a:solidFill>
              <a:schemeClr val="tx1"/>
            </a:solidFill>
          </a:endParaRPr>
        </a:p>
      </dgm:t>
    </dgm:pt>
    <dgm:pt modelId="{92F47BD8-DDCE-485E-AC7A-47EE7022F9D9}" type="parTrans" cxnId="{FD1A145A-0CAC-4DDB-B1C6-CF94BC62DA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23B1FCC-6B0C-44EC-82FB-DF87F7DEB64F}" type="sibTrans" cxnId="{FD1A145A-0CAC-4DDB-B1C6-CF94BC62DA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9BA556-0AFE-45E9-8D53-7055F26A14FD}">
      <dgm:prSet phldrT="[Texto]" custT="1"/>
      <dgm:spPr/>
      <dgm:t>
        <a:bodyPr/>
        <a:lstStyle/>
        <a:p>
          <a:r>
            <a:rPr lang="es-ES" sz="2000" u="sng" dirty="0" smtClean="0">
              <a:solidFill>
                <a:schemeClr val="tx1"/>
              </a:solidFill>
            </a:rPr>
            <a:t>Formación del </a:t>
          </a:r>
          <a:r>
            <a:rPr lang="es-ES" sz="2000" b="1" u="sng" dirty="0" smtClean="0">
              <a:solidFill>
                <a:srgbClr val="0000CC"/>
              </a:solidFill>
            </a:rPr>
            <a:t>ciudadano responsable</a:t>
          </a:r>
          <a:r>
            <a:rPr lang="es-ES" sz="2000" u="sng" dirty="0" smtClean="0">
              <a:solidFill>
                <a:schemeClr val="tx1"/>
              </a:solidFill>
            </a:rPr>
            <a:t>, con la ciencia, la cultura, el ambiente y la tecnología.</a:t>
          </a:r>
          <a:endParaRPr lang="es-ES" sz="2000" dirty="0">
            <a:solidFill>
              <a:schemeClr val="tx1"/>
            </a:solidFill>
          </a:endParaRPr>
        </a:p>
      </dgm:t>
    </dgm:pt>
    <dgm:pt modelId="{E50E1AA0-F7B2-422C-8844-663D939166F1}" type="parTrans" cxnId="{52DC11E2-F024-44DD-BA8B-61FC9D5B39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2658FB9-DC30-4FD4-B95D-2876BEAF3620}" type="sibTrans" cxnId="{52DC11E2-F024-44DD-BA8B-61FC9D5B39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F0383A-8E3B-411B-B314-FD7A7B2EC0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i="1" dirty="0" smtClean="0">
              <a:solidFill>
                <a:schemeClr val="tx1"/>
              </a:solidFill>
            </a:rPr>
            <a:t>Implementación de las condiciones básicas en la IE</a:t>
          </a:r>
        </a:p>
        <a:p>
          <a:pPr>
            <a:lnSpc>
              <a:spcPct val="100000"/>
            </a:lnSpc>
          </a:pPr>
          <a:r>
            <a:rPr lang="es-ES" sz="1800" b="1" i="1" dirty="0" smtClean="0">
              <a:solidFill>
                <a:schemeClr val="tx1"/>
              </a:solidFill>
            </a:rPr>
            <a:t>- </a:t>
          </a:r>
          <a:r>
            <a:rPr lang="es-ES" sz="1800" b="1" i="1" dirty="0" err="1" smtClean="0">
              <a:solidFill>
                <a:schemeClr val="tx1"/>
              </a:solidFill>
            </a:rPr>
            <a:t>Bio</a:t>
          </a:r>
          <a:r>
            <a:rPr lang="es-ES" sz="1800" b="1" i="1" dirty="0" smtClean="0">
              <a:solidFill>
                <a:schemeClr val="tx1"/>
              </a:solidFill>
            </a:rPr>
            <a:t> seguridad, </a:t>
          </a:r>
          <a:r>
            <a:rPr lang="es-PE" sz="1800" dirty="0" smtClean="0">
              <a:solidFill>
                <a:schemeClr val="tx1"/>
              </a:solidFill>
            </a:rPr>
            <a:t>Espacios y entorno, </a:t>
          </a:r>
          <a:r>
            <a:rPr lang="es-PE" sz="1800" dirty="0" smtClean="0">
              <a:solidFill>
                <a:schemeClr val="tx1"/>
              </a:solidFill>
            </a:rPr>
            <a:t>Organización de comités, Organización de los escolares, Materiales, etc</a:t>
          </a:r>
          <a:r>
            <a:rPr lang="es-PE" sz="1400" dirty="0" smtClean="0">
              <a:solidFill>
                <a:schemeClr val="tx1"/>
              </a:solidFill>
            </a:rPr>
            <a:t>.</a:t>
          </a:r>
        </a:p>
        <a:p>
          <a:pPr>
            <a:lnSpc>
              <a:spcPct val="90000"/>
            </a:lnSpc>
          </a:pPr>
          <a:endParaRPr lang="es-PE" sz="1200" dirty="0">
            <a:solidFill>
              <a:schemeClr val="tx1"/>
            </a:solidFill>
          </a:endParaRPr>
        </a:p>
      </dgm:t>
    </dgm:pt>
    <dgm:pt modelId="{BE45D4D2-9749-4806-8637-4A1FA56B5E33}" type="parTrans" cxnId="{884DF17F-50B8-478E-BF18-219597BE2F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ACB8417-48FF-4563-B878-8EB5C3DC3F10}" type="sibTrans" cxnId="{884DF17F-50B8-478E-BF18-219597BE2F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223DB09-F41E-4B9C-9602-F0812B3E7C4E}" type="pres">
      <dgm:prSet presAssocID="{A6A9D109-C95D-468F-BB57-FA9FE34972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BE726D-0E86-41F8-8CB0-B6FF55237BB2}" type="pres">
      <dgm:prSet presAssocID="{A6A9D109-C95D-468F-BB57-FA9FE34972CC}" presName="cycle" presStyleCnt="0"/>
      <dgm:spPr/>
    </dgm:pt>
    <dgm:pt modelId="{E419CCC2-7D45-4BCB-B328-1A65D2C8A46F}" type="pres">
      <dgm:prSet presAssocID="{A49B4286-DCF3-4C9A-A37A-0AF641EBA057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EF50C7-0483-4DDE-8535-04E2D3E72719}" type="pres">
      <dgm:prSet presAssocID="{1C0EA2BE-8147-41A0-A2F4-814C5575DA7F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3E7A289C-753E-4780-8F2D-F2544348AAB3}" type="pres">
      <dgm:prSet presAssocID="{35202DA8-7061-4946-80E6-BEA5FCE598FF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44ADD4-F3CE-451F-953E-58209787317A}" type="pres">
      <dgm:prSet presAssocID="{C7F0383A-8E3B-411B-B314-FD7A7B2EC0FB}" presName="nodeFollowingNodes" presStyleLbl="node1" presStyleIdx="2" presStyleCnt="3" custScaleX="116883" custScaleY="99599" custRadScaleRad="101032" custRadScaleInc="2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4DF17F-50B8-478E-BF18-219597BE2F6E}" srcId="{A6A9D109-C95D-468F-BB57-FA9FE34972CC}" destId="{C7F0383A-8E3B-411B-B314-FD7A7B2EC0FB}" srcOrd="2" destOrd="0" parTransId="{BE45D4D2-9749-4806-8637-4A1FA56B5E33}" sibTransId="{AACB8417-48FF-4563-B878-8EB5C3DC3F10}"/>
    <dgm:cxn modelId="{52DC11E2-F024-44DD-BA8B-61FC9D5B3999}" srcId="{35202DA8-7061-4946-80E6-BEA5FCE598FF}" destId="{CC9BA556-0AFE-45E9-8D53-7055F26A14FD}" srcOrd="0" destOrd="0" parTransId="{E50E1AA0-F7B2-422C-8844-663D939166F1}" sibTransId="{92658FB9-DC30-4FD4-B95D-2876BEAF3620}"/>
    <dgm:cxn modelId="{8CFB6671-02AF-4A74-92A6-5EEE41C051B9}" srcId="{A6A9D109-C95D-468F-BB57-FA9FE34972CC}" destId="{A49B4286-DCF3-4C9A-A37A-0AF641EBA057}" srcOrd="0" destOrd="0" parTransId="{9D8D832B-9BB7-4B99-95F2-84B755412CD8}" sibTransId="{1C0EA2BE-8147-41A0-A2F4-814C5575DA7F}"/>
    <dgm:cxn modelId="{4B14C817-28D9-4AFF-A7C4-DE9D140E1205}" type="presOf" srcId="{C7F0383A-8E3B-411B-B314-FD7A7B2EC0FB}" destId="{E944ADD4-F3CE-451F-953E-58209787317A}" srcOrd="0" destOrd="0" presId="urn:microsoft.com/office/officeart/2005/8/layout/cycle3"/>
    <dgm:cxn modelId="{E8BF9BBF-60DF-420D-A24D-EB28ACA94045}" type="presOf" srcId="{1C0EA2BE-8147-41A0-A2F4-814C5575DA7F}" destId="{FFEF50C7-0483-4DDE-8535-04E2D3E72719}" srcOrd="0" destOrd="0" presId="urn:microsoft.com/office/officeart/2005/8/layout/cycle3"/>
    <dgm:cxn modelId="{FD1A145A-0CAC-4DDB-B1C6-CF94BC62DA79}" srcId="{A6A9D109-C95D-468F-BB57-FA9FE34972CC}" destId="{35202DA8-7061-4946-80E6-BEA5FCE598FF}" srcOrd="1" destOrd="0" parTransId="{92F47BD8-DDCE-485E-AC7A-47EE7022F9D9}" sibTransId="{723B1FCC-6B0C-44EC-82FB-DF87F7DEB64F}"/>
    <dgm:cxn modelId="{ECDD8B43-C8A4-4B42-9792-0B19DD8809A2}" type="presOf" srcId="{CC9BA556-0AFE-45E9-8D53-7055F26A14FD}" destId="{3E7A289C-753E-4780-8F2D-F2544348AAB3}" srcOrd="0" destOrd="1" presId="urn:microsoft.com/office/officeart/2005/8/layout/cycle3"/>
    <dgm:cxn modelId="{6B2F9388-FA7F-4C9C-9FDF-733D978178A3}" type="presOf" srcId="{A49B4286-DCF3-4C9A-A37A-0AF641EBA057}" destId="{E419CCC2-7D45-4BCB-B328-1A65D2C8A46F}" srcOrd="0" destOrd="0" presId="urn:microsoft.com/office/officeart/2005/8/layout/cycle3"/>
    <dgm:cxn modelId="{326EC1E2-DBAB-48BC-96F5-76546F9D06D7}" type="presOf" srcId="{A6A9D109-C95D-468F-BB57-FA9FE34972CC}" destId="{B223DB09-F41E-4B9C-9602-F0812B3E7C4E}" srcOrd="0" destOrd="0" presId="urn:microsoft.com/office/officeart/2005/8/layout/cycle3"/>
    <dgm:cxn modelId="{DCBA6B0A-5DB7-4F7B-97C3-3DDEDE8468C3}" type="presOf" srcId="{35202DA8-7061-4946-80E6-BEA5FCE598FF}" destId="{3E7A289C-753E-4780-8F2D-F2544348AAB3}" srcOrd="0" destOrd="0" presId="urn:microsoft.com/office/officeart/2005/8/layout/cycle3"/>
    <dgm:cxn modelId="{C13E036B-BC36-4BA4-82BD-70988212382A}" type="presParOf" srcId="{B223DB09-F41E-4B9C-9602-F0812B3E7C4E}" destId="{A5BE726D-0E86-41F8-8CB0-B6FF55237BB2}" srcOrd="0" destOrd="0" presId="urn:microsoft.com/office/officeart/2005/8/layout/cycle3"/>
    <dgm:cxn modelId="{601FA711-1F25-4E98-B5F6-10CD52BB8E8F}" type="presParOf" srcId="{A5BE726D-0E86-41F8-8CB0-B6FF55237BB2}" destId="{E419CCC2-7D45-4BCB-B328-1A65D2C8A46F}" srcOrd="0" destOrd="0" presId="urn:microsoft.com/office/officeart/2005/8/layout/cycle3"/>
    <dgm:cxn modelId="{18452B68-745E-4E8A-9B94-708292E8B863}" type="presParOf" srcId="{A5BE726D-0E86-41F8-8CB0-B6FF55237BB2}" destId="{FFEF50C7-0483-4DDE-8535-04E2D3E72719}" srcOrd="1" destOrd="0" presId="urn:microsoft.com/office/officeart/2005/8/layout/cycle3"/>
    <dgm:cxn modelId="{5F24493A-F08E-46E0-85D3-2EC8413B35CD}" type="presParOf" srcId="{A5BE726D-0E86-41F8-8CB0-B6FF55237BB2}" destId="{3E7A289C-753E-4780-8F2D-F2544348AAB3}" srcOrd="2" destOrd="0" presId="urn:microsoft.com/office/officeart/2005/8/layout/cycle3"/>
    <dgm:cxn modelId="{D12397D0-4D23-4151-85F6-A0D3711DC411}" type="presParOf" srcId="{A5BE726D-0E86-41F8-8CB0-B6FF55237BB2}" destId="{E944ADD4-F3CE-451F-953E-58209787317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0E0E5-A067-4905-A4A0-07CD9572828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0DAE10C-B1BD-406C-9D5B-FAF3B5DC7C7E}">
      <dgm:prSet phldrT="[Texto]" custT="1"/>
      <dgm:spPr/>
      <dgm:t>
        <a:bodyPr/>
        <a:lstStyle/>
        <a:p>
          <a:r>
            <a:rPr lang="es-ES" sz="1400" b="1" smtClean="0">
              <a:solidFill>
                <a:schemeClr val="tx1"/>
              </a:solidFill>
            </a:rPr>
            <a:t>Gestión  de la Nueva escuela </a:t>
          </a:r>
          <a:endParaRPr lang="es-ES" sz="1400" b="1" dirty="0">
            <a:solidFill>
              <a:schemeClr val="tx1"/>
            </a:solidFill>
          </a:endParaRPr>
        </a:p>
      </dgm:t>
    </dgm:pt>
    <dgm:pt modelId="{C021A6D5-8FF5-478F-89BB-9F46F6AB060E}" type="parTrans" cxnId="{10CE8AB3-7538-4F92-B60E-C5316DBC9168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DF596271-F0E0-4AA1-9120-4B350FA38E68}" type="sibTrans" cxnId="{10CE8AB3-7538-4F92-B60E-C5316DBC9168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B4C2C63D-1507-48BC-80F9-AD963A9767BE}">
      <dgm:prSet phldrT="[Texto]" custT="1"/>
      <dgm:spPr/>
      <dgm:t>
        <a:bodyPr/>
        <a:lstStyle/>
        <a:p>
          <a:r>
            <a:rPr lang="es-ES" sz="1400" b="1" smtClean="0">
              <a:solidFill>
                <a:schemeClr val="tx1"/>
              </a:solidFill>
            </a:rPr>
            <a:t>Centrado en el aprendizaje</a:t>
          </a:r>
          <a:endParaRPr lang="es-ES" sz="1400" b="1" dirty="0">
            <a:solidFill>
              <a:schemeClr val="tx1"/>
            </a:solidFill>
          </a:endParaRPr>
        </a:p>
      </dgm:t>
    </dgm:pt>
    <dgm:pt modelId="{BFDF963D-8CBC-49B7-8F50-BCB9DCEE8D53}" type="parTrans" cxnId="{9E082C0E-25FB-4214-A352-48DFEB7A5CD1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BC58AD5A-E602-44CA-A0BE-2EAC9A08D5E7}" type="sibTrans" cxnId="{9E082C0E-25FB-4214-A352-48DFEB7A5CD1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FBE41AFE-ACD6-4FA4-8DF9-1C40A24EF07E}">
      <dgm:prSet phldrT="[Texto]" custT="1"/>
      <dgm:spPr/>
      <dgm:t>
        <a:bodyPr/>
        <a:lstStyle/>
        <a:p>
          <a:r>
            <a:rPr lang="es-ES" sz="1400" b="1" smtClean="0">
              <a:solidFill>
                <a:schemeClr val="tx1"/>
              </a:solidFill>
            </a:rPr>
            <a:t>Trabajo en equipo</a:t>
          </a:r>
          <a:endParaRPr lang="es-ES" sz="1400" b="1" dirty="0">
            <a:solidFill>
              <a:schemeClr val="tx1"/>
            </a:solidFill>
          </a:endParaRPr>
        </a:p>
      </dgm:t>
    </dgm:pt>
    <dgm:pt modelId="{377FA5C6-5CCE-4909-9D2A-61852566EA55}" type="parTrans" cxnId="{79E318BD-CD8C-47AA-BAFA-FEDE7E828CFC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1E4F693D-B242-4DA8-B730-11C580A12F09}" type="sibTrans" cxnId="{79E318BD-CD8C-47AA-BAFA-FEDE7E828CFC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A58C9319-1A62-4901-BF31-0E9F50679F67}">
      <dgm:prSet phldrT="[Texto]" custT="1"/>
      <dgm:spPr/>
      <dgm:t>
        <a:bodyPr/>
        <a:lstStyle/>
        <a:p>
          <a:r>
            <a:rPr lang="es-ES" sz="1400" b="1" smtClean="0">
              <a:solidFill>
                <a:schemeClr val="tx1"/>
              </a:solidFill>
            </a:rPr>
            <a:t>Operativizando el investigación</a:t>
          </a:r>
        </a:p>
        <a:p>
          <a:r>
            <a:rPr lang="es-ES" sz="1400" b="1" smtClean="0">
              <a:solidFill>
                <a:schemeClr val="tx1"/>
              </a:solidFill>
            </a:rPr>
            <a:t>STEAM </a:t>
          </a:r>
          <a:endParaRPr lang="es-ES" sz="1400" b="1" dirty="0">
            <a:solidFill>
              <a:schemeClr val="tx1"/>
            </a:solidFill>
          </a:endParaRPr>
        </a:p>
      </dgm:t>
    </dgm:pt>
    <dgm:pt modelId="{6E0D0E00-CA76-4E0F-9103-83A3E47B4A33}" type="parTrans" cxnId="{445BE308-A2DE-49D2-A692-C80214F88ECA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7CDF3C2F-BDC3-4109-881A-1A2EFE7DA10B}" type="sibTrans" cxnId="{445BE308-A2DE-49D2-A692-C80214F88ECA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4C8B6370-C621-4BA3-97A5-712178434921}">
      <dgm:prSet phldrT="[Texto]" custT="1"/>
      <dgm:spPr/>
      <dgm:t>
        <a:bodyPr/>
        <a:lstStyle/>
        <a:p>
          <a:r>
            <a:rPr lang="es-ES" sz="1400" b="1" smtClean="0">
              <a:solidFill>
                <a:schemeClr val="tx1"/>
              </a:solidFill>
            </a:rPr>
            <a:t>Integración  de las TAC</a:t>
          </a:r>
          <a:endParaRPr lang="es-ES" sz="1400" b="1" dirty="0">
            <a:solidFill>
              <a:schemeClr val="tx1"/>
            </a:solidFill>
          </a:endParaRPr>
        </a:p>
      </dgm:t>
    </dgm:pt>
    <dgm:pt modelId="{D9E6418F-E9DD-4721-8647-147500257D2D}" type="parTrans" cxnId="{506B9594-93FE-4528-A1C6-571D472D4447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63DA2C48-28A9-4F5B-9B3A-C32ABC2CAFB5}" type="sibTrans" cxnId="{506B9594-93FE-4528-A1C6-571D472D4447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082108DF-1D8F-4690-82F2-23499149F074}">
      <dgm:prSet phldrT="[Texto]" custT="1"/>
      <dgm:spPr/>
      <dgm:t>
        <a:bodyPr/>
        <a:lstStyle/>
        <a:p>
          <a:r>
            <a:rPr lang="es-ES" sz="1400" b="1" smtClean="0">
              <a:solidFill>
                <a:schemeClr val="tx1"/>
              </a:solidFill>
            </a:rPr>
            <a:t>Mediación / Retroalimentación</a:t>
          </a:r>
          <a:endParaRPr lang="es-ES" sz="1400" b="1" dirty="0">
            <a:solidFill>
              <a:schemeClr val="tx1"/>
            </a:solidFill>
          </a:endParaRPr>
        </a:p>
      </dgm:t>
    </dgm:pt>
    <dgm:pt modelId="{FD6C66D5-8358-4655-9024-263EA603519D}" type="parTrans" cxnId="{F43DD6B2-7B01-48F0-B0A8-411D45E310B0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51AB47A6-35F1-4722-BE7C-569B9FAFB5F8}" type="sibTrans" cxnId="{F43DD6B2-7B01-48F0-B0A8-411D45E310B0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7E82F589-6419-4B37-9F68-E423BC6FF4F4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Medio ambiente y entorno</a:t>
          </a:r>
          <a:endParaRPr lang="es-ES" sz="1400" b="1" dirty="0">
            <a:solidFill>
              <a:schemeClr val="tx1"/>
            </a:solidFill>
          </a:endParaRPr>
        </a:p>
      </dgm:t>
    </dgm:pt>
    <dgm:pt modelId="{034458C7-73A3-4EF6-A8EB-EEE00F6BA30A}" type="parTrans" cxnId="{0DF50155-0DD7-404D-90AB-BCE9B67E195C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442FD0DD-C68D-4BE0-929F-524FFC9C8E70}" type="sibTrans" cxnId="{0DF50155-0DD7-404D-90AB-BCE9B67E195C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63FB678D-299C-4FF9-ACD0-79F4A77D9760}">
      <dgm:prSet phldrT="[Texto]" custT="1"/>
      <dgm:spPr/>
      <dgm:t>
        <a:bodyPr/>
        <a:lstStyle/>
        <a:p>
          <a:r>
            <a:rPr lang="es-ES" sz="1400" b="1" smtClean="0">
              <a:solidFill>
                <a:schemeClr val="tx1"/>
              </a:solidFill>
            </a:rPr>
            <a:t>Interculturalidad</a:t>
          </a:r>
          <a:endParaRPr lang="es-ES" sz="1400" b="1" dirty="0">
            <a:solidFill>
              <a:schemeClr val="tx1"/>
            </a:solidFill>
          </a:endParaRPr>
        </a:p>
      </dgm:t>
    </dgm:pt>
    <dgm:pt modelId="{46A58D4A-EB7D-4028-A40F-A3EE44F833E6}" type="parTrans" cxnId="{2A4832A7-B5D1-4FB9-B91B-D298140DA51F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2E746C48-7880-47F7-8E6F-09EF62E2C692}" type="sibTrans" cxnId="{2A4832A7-B5D1-4FB9-B91B-D298140DA51F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1A7F0FBB-1C38-46BD-BFED-FB9D54478804}">
      <dgm:prSet phldrT="[Texto]" custT="1"/>
      <dgm:spPr/>
      <dgm:t>
        <a:bodyPr/>
        <a:lstStyle/>
        <a:p>
          <a:r>
            <a:rPr lang="es-ES" sz="1400" b="1" smtClean="0">
              <a:solidFill>
                <a:schemeClr val="tx1"/>
              </a:solidFill>
            </a:rPr>
            <a:t>Evaluación formativa</a:t>
          </a:r>
          <a:endParaRPr lang="es-ES" sz="1400" b="1" dirty="0">
            <a:solidFill>
              <a:schemeClr val="tx1"/>
            </a:solidFill>
          </a:endParaRPr>
        </a:p>
      </dgm:t>
    </dgm:pt>
    <dgm:pt modelId="{A40AA73F-35A6-4849-B1C6-0E5456ACB149}" type="parTrans" cxnId="{5BA7F96F-96D8-4F07-8BEC-99186FDDE0A9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89FD0E24-D5E7-4FF0-94DF-650F65E77D79}" type="sibTrans" cxnId="{5BA7F96F-96D8-4F07-8BEC-99186FDDE0A9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D4E0BFCF-AB1B-4025-82C7-998CA63D9F75}">
      <dgm:prSet phldrT="[Texto]" custT="1"/>
      <dgm:spPr/>
      <dgm:t>
        <a:bodyPr/>
        <a:lstStyle/>
        <a:p>
          <a:r>
            <a:rPr lang="es-ES" sz="1400" b="1" smtClean="0">
              <a:solidFill>
                <a:schemeClr val="tx1"/>
              </a:solidFill>
            </a:rPr>
            <a:t>Trabajo emocional </a:t>
          </a:r>
          <a:endParaRPr lang="es-ES" sz="1400" b="1" dirty="0">
            <a:solidFill>
              <a:schemeClr val="tx1"/>
            </a:solidFill>
          </a:endParaRPr>
        </a:p>
      </dgm:t>
    </dgm:pt>
    <dgm:pt modelId="{7DD581CA-811F-47B4-AE6A-6FB919ABF6DB}" type="parTrans" cxnId="{AABC30FA-3052-4E97-AEF6-FED810BFF476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72D81365-D29C-4690-9D04-C2BA526026E4}" type="sibTrans" cxnId="{AABC30FA-3052-4E97-AEF6-FED810BFF476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4199D39B-1711-43F5-9D79-C27CA6486382}">
      <dgm:prSet phldrT="[Texto]" custT="1"/>
      <dgm:spPr/>
      <dgm:t>
        <a:bodyPr/>
        <a:lstStyle/>
        <a:p>
          <a:r>
            <a:rPr lang="es-ES" sz="1400" b="1" smtClean="0">
              <a:solidFill>
                <a:schemeClr val="tx1"/>
              </a:solidFill>
            </a:rPr>
            <a:t>Desarrollo del pensamiento complejo</a:t>
          </a:r>
          <a:endParaRPr lang="es-ES" sz="1400" b="1" dirty="0">
            <a:solidFill>
              <a:schemeClr val="tx1"/>
            </a:solidFill>
          </a:endParaRPr>
        </a:p>
      </dgm:t>
    </dgm:pt>
    <dgm:pt modelId="{ABCE4848-C0B4-4253-8ECB-AFA936F60AC9}" type="parTrans" cxnId="{8186B174-3F3A-4F00-9E81-436D4BD3EBDE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9DC28342-2E29-418D-BE32-277D861F0681}" type="sibTrans" cxnId="{8186B174-3F3A-4F00-9E81-436D4BD3EBDE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397843CD-1B42-40D2-81A5-9A5EFCF79A41}">
      <dgm:prSet phldrT="[Texto]"/>
      <dgm:spPr/>
      <dgm:t>
        <a:bodyPr/>
        <a:lstStyle/>
        <a:p>
          <a:endParaRPr lang="es-ES" sz="1400" b="1" dirty="0">
            <a:solidFill>
              <a:schemeClr val="tx1"/>
            </a:solidFill>
          </a:endParaRPr>
        </a:p>
      </dgm:t>
    </dgm:pt>
    <dgm:pt modelId="{D26E800B-1AD7-4C87-B1C5-020CABB249EC}" type="parTrans" cxnId="{C118A829-42CF-4B03-A192-4D14704D6947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AB996FD8-BCBA-49A9-94A0-04CD4D71D57D}" type="sibTrans" cxnId="{C118A829-42CF-4B03-A192-4D14704D6947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32CE1F60-6E1E-4AFE-BEAE-D69C40DF6957}" type="pres">
      <dgm:prSet presAssocID="{2F40E0E5-A067-4905-A4A0-07CD957282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EB1A96-2831-4056-8CD0-4AEE25605B04}" type="pres">
      <dgm:prSet presAssocID="{50DAE10C-B1BD-406C-9D5B-FAF3B5DC7C7E}" presName="centerShape" presStyleLbl="node0" presStyleIdx="0" presStyleCnt="1"/>
      <dgm:spPr/>
      <dgm:t>
        <a:bodyPr/>
        <a:lstStyle/>
        <a:p>
          <a:endParaRPr lang="es-ES"/>
        </a:p>
      </dgm:t>
    </dgm:pt>
    <dgm:pt modelId="{4CE99BC3-5ACA-49FC-A37F-0C8854630D3B}" type="pres">
      <dgm:prSet presAssocID="{BFDF963D-8CBC-49B7-8F50-BCB9DCEE8D53}" presName="parTrans" presStyleLbl="bgSibTrans2D1" presStyleIdx="0" presStyleCnt="10"/>
      <dgm:spPr/>
      <dgm:t>
        <a:bodyPr/>
        <a:lstStyle/>
        <a:p>
          <a:endParaRPr lang="es-ES"/>
        </a:p>
      </dgm:t>
    </dgm:pt>
    <dgm:pt modelId="{EEE4AF3F-7ED8-4BD5-9D14-9F42E09C9B1B}" type="pres">
      <dgm:prSet presAssocID="{B4C2C63D-1507-48BC-80F9-AD963A9767B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B958C2-9205-4953-B682-AB105DD064E4}" type="pres">
      <dgm:prSet presAssocID="{377FA5C6-5CCE-4909-9D2A-61852566EA55}" presName="parTrans" presStyleLbl="bgSibTrans2D1" presStyleIdx="1" presStyleCnt="10"/>
      <dgm:spPr/>
      <dgm:t>
        <a:bodyPr/>
        <a:lstStyle/>
        <a:p>
          <a:endParaRPr lang="es-ES"/>
        </a:p>
      </dgm:t>
    </dgm:pt>
    <dgm:pt modelId="{1E6C5A92-946E-4AE3-B37E-C4FFD728625D}" type="pres">
      <dgm:prSet presAssocID="{FBE41AFE-ACD6-4FA4-8DF9-1C40A24EF07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4D463C-DB52-4AB7-A7BD-D6FC5B540B00}" type="pres">
      <dgm:prSet presAssocID="{6E0D0E00-CA76-4E0F-9103-83A3E47B4A33}" presName="parTrans" presStyleLbl="bgSibTrans2D1" presStyleIdx="2" presStyleCnt="10"/>
      <dgm:spPr/>
      <dgm:t>
        <a:bodyPr/>
        <a:lstStyle/>
        <a:p>
          <a:endParaRPr lang="es-ES"/>
        </a:p>
      </dgm:t>
    </dgm:pt>
    <dgm:pt modelId="{81667426-985C-44E2-986F-5B8FEFBD3873}" type="pres">
      <dgm:prSet presAssocID="{A58C9319-1A62-4901-BF31-0E9F50679F6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F9112-B473-4E58-86D5-EE5904F73283}" type="pres">
      <dgm:prSet presAssocID="{D9E6418F-E9DD-4721-8647-147500257D2D}" presName="parTrans" presStyleLbl="bgSibTrans2D1" presStyleIdx="3" presStyleCnt="10"/>
      <dgm:spPr/>
      <dgm:t>
        <a:bodyPr/>
        <a:lstStyle/>
        <a:p>
          <a:endParaRPr lang="es-ES"/>
        </a:p>
      </dgm:t>
    </dgm:pt>
    <dgm:pt modelId="{16592821-76AE-4667-9AFB-F858500E6515}" type="pres">
      <dgm:prSet presAssocID="{4C8B6370-C621-4BA3-97A5-71217843492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2F980C-65B3-4376-94CB-730575A0E781}" type="pres">
      <dgm:prSet presAssocID="{FD6C66D5-8358-4655-9024-263EA603519D}" presName="parTrans" presStyleLbl="bgSibTrans2D1" presStyleIdx="4" presStyleCnt="10"/>
      <dgm:spPr/>
      <dgm:t>
        <a:bodyPr/>
        <a:lstStyle/>
        <a:p>
          <a:endParaRPr lang="es-ES"/>
        </a:p>
      </dgm:t>
    </dgm:pt>
    <dgm:pt modelId="{A6C1F63C-248F-4779-8ED1-7213C978E4A0}" type="pres">
      <dgm:prSet presAssocID="{082108DF-1D8F-4690-82F2-23499149F074}" presName="node" presStyleLbl="node1" presStyleIdx="4" presStyleCnt="10" custRadScaleRad="99215" custRadScaleInc="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47B52A-B574-427A-8B5F-F661BA997C44}" type="pres">
      <dgm:prSet presAssocID="{034458C7-73A3-4EF6-A8EB-EEE00F6BA30A}" presName="parTrans" presStyleLbl="bgSibTrans2D1" presStyleIdx="5" presStyleCnt="10"/>
      <dgm:spPr/>
      <dgm:t>
        <a:bodyPr/>
        <a:lstStyle/>
        <a:p>
          <a:endParaRPr lang="es-ES"/>
        </a:p>
      </dgm:t>
    </dgm:pt>
    <dgm:pt modelId="{8A997703-D8B1-4349-B0CC-AD627C8F16C6}" type="pres">
      <dgm:prSet presAssocID="{7E82F589-6419-4B37-9F68-E423BC6FF4F4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BA3B01-F3FA-4451-9058-D7FB35F1905E}" type="pres">
      <dgm:prSet presAssocID="{46A58D4A-EB7D-4028-A40F-A3EE44F833E6}" presName="parTrans" presStyleLbl="bgSibTrans2D1" presStyleIdx="6" presStyleCnt="10"/>
      <dgm:spPr/>
      <dgm:t>
        <a:bodyPr/>
        <a:lstStyle/>
        <a:p>
          <a:endParaRPr lang="es-ES"/>
        </a:p>
      </dgm:t>
    </dgm:pt>
    <dgm:pt modelId="{AB8A45BB-1D8F-4199-85C3-A8F34B355ACC}" type="pres">
      <dgm:prSet presAssocID="{63FB678D-299C-4FF9-ACD0-79F4A77D976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48471D-52FF-4FB9-91E0-134578730D04}" type="pres">
      <dgm:prSet presAssocID="{A40AA73F-35A6-4849-B1C6-0E5456ACB149}" presName="parTrans" presStyleLbl="bgSibTrans2D1" presStyleIdx="7" presStyleCnt="10"/>
      <dgm:spPr/>
      <dgm:t>
        <a:bodyPr/>
        <a:lstStyle/>
        <a:p>
          <a:endParaRPr lang="es-ES"/>
        </a:p>
      </dgm:t>
    </dgm:pt>
    <dgm:pt modelId="{92193E8F-6DA1-4731-BB07-9676DA95AD45}" type="pres">
      <dgm:prSet presAssocID="{1A7F0FBB-1C38-46BD-BFED-FB9D5447880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32AB5D-FBBB-4288-9817-6B56AEF834CF}" type="pres">
      <dgm:prSet presAssocID="{7DD581CA-811F-47B4-AE6A-6FB919ABF6DB}" presName="parTrans" presStyleLbl="bgSibTrans2D1" presStyleIdx="8" presStyleCnt="10"/>
      <dgm:spPr/>
      <dgm:t>
        <a:bodyPr/>
        <a:lstStyle/>
        <a:p>
          <a:endParaRPr lang="es-ES"/>
        </a:p>
      </dgm:t>
    </dgm:pt>
    <dgm:pt modelId="{EFA98236-7C32-4608-B5CA-F968D0AACFA3}" type="pres">
      <dgm:prSet presAssocID="{D4E0BFCF-AB1B-4025-82C7-998CA63D9F7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25BE9A-1C29-433A-B0E2-21DED811442D}" type="pres">
      <dgm:prSet presAssocID="{ABCE4848-C0B4-4253-8ECB-AFA936F60AC9}" presName="parTrans" presStyleLbl="bgSibTrans2D1" presStyleIdx="9" presStyleCnt="10"/>
      <dgm:spPr/>
      <dgm:t>
        <a:bodyPr/>
        <a:lstStyle/>
        <a:p>
          <a:endParaRPr lang="es-ES"/>
        </a:p>
      </dgm:t>
    </dgm:pt>
    <dgm:pt modelId="{3D002FA9-735C-4D08-98C0-9268DD9557F8}" type="pres">
      <dgm:prSet presAssocID="{4199D39B-1711-43F5-9D79-C27CA6486382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147723-3D63-4F48-8ABA-89209E905DC0}" type="presOf" srcId="{B4C2C63D-1507-48BC-80F9-AD963A9767BE}" destId="{EEE4AF3F-7ED8-4BD5-9D14-9F42E09C9B1B}" srcOrd="0" destOrd="0" presId="urn:microsoft.com/office/officeart/2005/8/layout/radial4"/>
    <dgm:cxn modelId="{EC6E58E8-99CA-4CD2-BCC6-13954F137F9B}" type="presOf" srcId="{7DD581CA-811F-47B4-AE6A-6FB919ABF6DB}" destId="{5D32AB5D-FBBB-4288-9817-6B56AEF834CF}" srcOrd="0" destOrd="0" presId="urn:microsoft.com/office/officeart/2005/8/layout/radial4"/>
    <dgm:cxn modelId="{C118A829-42CF-4B03-A192-4D14704D6947}" srcId="{2F40E0E5-A067-4905-A4A0-07CD95728289}" destId="{397843CD-1B42-40D2-81A5-9A5EFCF79A41}" srcOrd="1" destOrd="0" parTransId="{D26E800B-1AD7-4C87-B1C5-020CABB249EC}" sibTransId="{AB996FD8-BCBA-49A9-94A0-04CD4D71D57D}"/>
    <dgm:cxn modelId="{F43DD6B2-7B01-48F0-B0A8-411D45E310B0}" srcId="{50DAE10C-B1BD-406C-9D5B-FAF3B5DC7C7E}" destId="{082108DF-1D8F-4690-82F2-23499149F074}" srcOrd="4" destOrd="0" parTransId="{FD6C66D5-8358-4655-9024-263EA603519D}" sibTransId="{51AB47A6-35F1-4722-BE7C-569B9FAFB5F8}"/>
    <dgm:cxn modelId="{D89E7D0F-C35F-4085-8031-8B31FF329ED7}" type="presOf" srcId="{63FB678D-299C-4FF9-ACD0-79F4A77D9760}" destId="{AB8A45BB-1D8F-4199-85C3-A8F34B355ACC}" srcOrd="0" destOrd="0" presId="urn:microsoft.com/office/officeart/2005/8/layout/radial4"/>
    <dgm:cxn modelId="{5ADEAECC-A62D-4626-9BD5-2110D5CE0DE3}" type="presOf" srcId="{082108DF-1D8F-4690-82F2-23499149F074}" destId="{A6C1F63C-248F-4779-8ED1-7213C978E4A0}" srcOrd="0" destOrd="0" presId="urn:microsoft.com/office/officeart/2005/8/layout/radial4"/>
    <dgm:cxn modelId="{9FB2640F-5646-4803-821C-3B12DE5C48F4}" type="presOf" srcId="{D4E0BFCF-AB1B-4025-82C7-998CA63D9F75}" destId="{EFA98236-7C32-4608-B5CA-F968D0AACFA3}" srcOrd="0" destOrd="0" presId="urn:microsoft.com/office/officeart/2005/8/layout/radial4"/>
    <dgm:cxn modelId="{506B9594-93FE-4528-A1C6-571D472D4447}" srcId="{50DAE10C-B1BD-406C-9D5B-FAF3B5DC7C7E}" destId="{4C8B6370-C621-4BA3-97A5-712178434921}" srcOrd="3" destOrd="0" parTransId="{D9E6418F-E9DD-4721-8647-147500257D2D}" sibTransId="{63DA2C48-28A9-4F5B-9B3A-C32ABC2CAFB5}"/>
    <dgm:cxn modelId="{9E082C0E-25FB-4214-A352-48DFEB7A5CD1}" srcId="{50DAE10C-B1BD-406C-9D5B-FAF3B5DC7C7E}" destId="{B4C2C63D-1507-48BC-80F9-AD963A9767BE}" srcOrd="0" destOrd="0" parTransId="{BFDF963D-8CBC-49B7-8F50-BCB9DCEE8D53}" sibTransId="{BC58AD5A-E602-44CA-A0BE-2EAC9A08D5E7}"/>
    <dgm:cxn modelId="{61E3ADBF-B684-4175-AB61-B34DC05E0B81}" type="presOf" srcId="{4C8B6370-C621-4BA3-97A5-712178434921}" destId="{16592821-76AE-4667-9AFB-F858500E6515}" srcOrd="0" destOrd="0" presId="urn:microsoft.com/office/officeart/2005/8/layout/radial4"/>
    <dgm:cxn modelId="{D4739004-D5CE-49B2-A3B5-A717440B1DB3}" type="presOf" srcId="{50DAE10C-B1BD-406C-9D5B-FAF3B5DC7C7E}" destId="{2DEB1A96-2831-4056-8CD0-4AEE25605B04}" srcOrd="0" destOrd="0" presId="urn:microsoft.com/office/officeart/2005/8/layout/radial4"/>
    <dgm:cxn modelId="{A67EF9FF-D4DD-4A56-ABF3-312E14E18B38}" type="presOf" srcId="{A40AA73F-35A6-4849-B1C6-0E5456ACB149}" destId="{0648471D-52FF-4FB9-91E0-134578730D04}" srcOrd="0" destOrd="0" presId="urn:microsoft.com/office/officeart/2005/8/layout/radial4"/>
    <dgm:cxn modelId="{C72C20FA-A232-48A9-803D-6EDCD1576448}" type="presOf" srcId="{BFDF963D-8CBC-49B7-8F50-BCB9DCEE8D53}" destId="{4CE99BC3-5ACA-49FC-A37F-0C8854630D3B}" srcOrd="0" destOrd="0" presId="urn:microsoft.com/office/officeart/2005/8/layout/radial4"/>
    <dgm:cxn modelId="{0C2AD464-5069-4364-90CE-502CF7F36776}" type="presOf" srcId="{A58C9319-1A62-4901-BF31-0E9F50679F67}" destId="{81667426-985C-44E2-986F-5B8FEFBD3873}" srcOrd="0" destOrd="0" presId="urn:microsoft.com/office/officeart/2005/8/layout/radial4"/>
    <dgm:cxn modelId="{2860F820-46E9-48F5-8126-51E35E34DDA8}" type="presOf" srcId="{1A7F0FBB-1C38-46BD-BFED-FB9D54478804}" destId="{92193E8F-6DA1-4731-BB07-9676DA95AD45}" srcOrd="0" destOrd="0" presId="urn:microsoft.com/office/officeart/2005/8/layout/radial4"/>
    <dgm:cxn modelId="{AABC30FA-3052-4E97-AEF6-FED810BFF476}" srcId="{50DAE10C-B1BD-406C-9D5B-FAF3B5DC7C7E}" destId="{D4E0BFCF-AB1B-4025-82C7-998CA63D9F75}" srcOrd="8" destOrd="0" parTransId="{7DD581CA-811F-47B4-AE6A-6FB919ABF6DB}" sibTransId="{72D81365-D29C-4690-9D04-C2BA526026E4}"/>
    <dgm:cxn modelId="{2ED805C2-7C7A-46E7-98AB-D82F676D0BF3}" type="presOf" srcId="{D9E6418F-E9DD-4721-8647-147500257D2D}" destId="{FFAF9112-B473-4E58-86D5-EE5904F73283}" srcOrd="0" destOrd="0" presId="urn:microsoft.com/office/officeart/2005/8/layout/radial4"/>
    <dgm:cxn modelId="{BE2FB45B-EC64-4E45-BBD1-68EDF7BBB1CA}" type="presOf" srcId="{6E0D0E00-CA76-4E0F-9103-83A3E47B4A33}" destId="{824D463C-DB52-4AB7-A7BD-D6FC5B540B00}" srcOrd="0" destOrd="0" presId="urn:microsoft.com/office/officeart/2005/8/layout/radial4"/>
    <dgm:cxn modelId="{CB63013F-F722-46C1-B715-E5BE13901DBC}" type="presOf" srcId="{ABCE4848-C0B4-4253-8ECB-AFA936F60AC9}" destId="{F325BE9A-1C29-433A-B0E2-21DED811442D}" srcOrd="0" destOrd="0" presId="urn:microsoft.com/office/officeart/2005/8/layout/radial4"/>
    <dgm:cxn modelId="{3AF776A1-F8CE-4A20-A8F9-AB6B2BBF08AE}" type="presOf" srcId="{FD6C66D5-8358-4655-9024-263EA603519D}" destId="{A92F980C-65B3-4376-94CB-730575A0E781}" srcOrd="0" destOrd="0" presId="urn:microsoft.com/office/officeart/2005/8/layout/radial4"/>
    <dgm:cxn modelId="{79E318BD-CD8C-47AA-BAFA-FEDE7E828CFC}" srcId="{50DAE10C-B1BD-406C-9D5B-FAF3B5DC7C7E}" destId="{FBE41AFE-ACD6-4FA4-8DF9-1C40A24EF07E}" srcOrd="1" destOrd="0" parTransId="{377FA5C6-5CCE-4909-9D2A-61852566EA55}" sibTransId="{1E4F693D-B242-4DA8-B730-11C580A12F09}"/>
    <dgm:cxn modelId="{53EE7CBF-90CD-4D34-B59F-11BB5993BDCE}" type="presOf" srcId="{46A58D4A-EB7D-4028-A40F-A3EE44F833E6}" destId="{36BA3B01-F3FA-4451-9058-D7FB35F1905E}" srcOrd="0" destOrd="0" presId="urn:microsoft.com/office/officeart/2005/8/layout/radial4"/>
    <dgm:cxn modelId="{E7097E13-B3E9-42EC-B2A9-29FCC545E5D6}" type="presOf" srcId="{034458C7-73A3-4EF6-A8EB-EEE00F6BA30A}" destId="{FB47B52A-B574-427A-8B5F-F661BA997C44}" srcOrd="0" destOrd="0" presId="urn:microsoft.com/office/officeart/2005/8/layout/radial4"/>
    <dgm:cxn modelId="{DECE469E-9D4A-442E-8053-167610E371C1}" type="presOf" srcId="{7E82F589-6419-4B37-9F68-E423BC6FF4F4}" destId="{8A997703-D8B1-4349-B0CC-AD627C8F16C6}" srcOrd="0" destOrd="0" presId="urn:microsoft.com/office/officeart/2005/8/layout/radial4"/>
    <dgm:cxn modelId="{59079215-3788-4CB5-BF73-102EF27BC213}" type="presOf" srcId="{FBE41AFE-ACD6-4FA4-8DF9-1C40A24EF07E}" destId="{1E6C5A92-946E-4AE3-B37E-C4FFD728625D}" srcOrd="0" destOrd="0" presId="urn:microsoft.com/office/officeart/2005/8/layout/radial4"/>
    <dgm:cxn modelId="{5BA7F96F-96D8-4F07-8BEC-99186FDDE0A9}" srcId="{50DAE10C-B1BD-406C-9D5B-FAF3B5DC7C7E}" destId="{1A7F0FBB-1C38-46BD-BFED-FB9D54478804}" srcOrd="7" destOrd="0" parTransId="{A40AA73F-35A6-4849-B1C6-0E5456ACB149}" sibTransId="{89FD0E24-D5E7-4FF0-94DF-650F65E77D79}"/>
    <dgm:cxn modelId="{0DF50155-0DD7-404D-90AB-BCE9B67E195C}" srcId="{50DAE10C-B1BD-406C-9D5B-FAF3B5DC7C7E}" destId="{7E82F589-6419-4B37-9F68-E423BC6FF4F4}" srcOrd="5" destOrd="0" parTransId="{034458C7-73A3-4EF6-A8EB-EEE00F6BA30A}" sibTransId="{442FD0DD-C68D-4BE0-929F-524FFC9C8E70}"/>
    <dgm:cxn modelId="{11F5A382-F667-460F-8742-2245975037CA}" type="presOf" srcId="{2F40E0E5-A067-4905-A4A0-07CD95728289}" destId="{32CE1F60-6E1E-4AFE-BEAE-D69C40DF6957}" srcOrd="0" destOrd="0" presId="urn:microsoft.com/office/officeart/2005/8/layout/radial4"/>
    <dgm:cxn modelId="{8186B174-3F3A-4F00-9E81-436D4BD3EBDE}" srcId="{50DAE10C-B1BD-406C-9D5B-FAF3B5DC7C7E}" destId="{4199D39B-1711-43F5-9D79-C27CA6486382}" srcOrd="9" destOrd="0" parTransId="{ABCE4848-C0B4-4253-8ECB-AFA936F60AC9}" sibTransId="{9DC28342-2E29-418D-BE32-277D861F0681}"/>
    <dgm:cxn modelId="{10CE8AB3-7538-4F92-B60E-C5316DBC9168}" srcId="{2F40E0E5-A067-4905-A4A0-07CD95728289}" destId="{50DAE10C-B1BD-406C-9D5B-FAF3B5DC7C7E}" srcOrd="0" destOrd="0" parTransId="{C021A6D5-8FF5-478F-89BB-9F46F6AB060E}" sibTransId="{DF596271-F0E0-4AA1-9120-4B350FA38E68}"/>
    <dgm:cxn modelId="{24CDC333-8A23-4B2D-9B98-084E5B0DDE28}" type="presOf" srcId="{4199D39B-1711-43F5-9D79-C27CA6486382}" destId="{3D002FA9-735C-4D08-98C0-9268DD9557F8}" srcOrd="0" destOrd="0" presId="urn:microsoft.com/office/officeart/2005/8/layout/radial4"/>
    <dgm:cxn modelId="{3FD8374A-FA64-4892-87C2-B2E59B7D8E50}" type="presOf" srcId="{377FA5C6-5CCE-4909-9D2A-61852566EA55}" destId="{B4B958C2-9205-4953-B682-AB105DD064E4}" srcOrd="0" destOrd="0" presId="urn:microsoft.com/office/officeart/2005/8/layout/radial4"/>
    <dgm:cxn modelId="{445BE308-A2DE-49D2-A692-C80214F88ECA}" srcId="{50DAE10C-B1BD-406C-9D5B-FAF3B5DC7C7E}" destId="{A58C9319-1A62-4901-BF31-0E9F50679F67}" srcOrd="2" destOrd="0" parTransId="{6E0D0E00-CA76-4E0F-9103-83A3E47B4A33}" sibTransId="{7CDF3C2F-BDC3-4109-881A-1A2EFE7DA10B}"/>
    <dgm:cxn modelId="{2A4832A7-B5D1-4FB9-B91B-D298140DA51F}" srcId="{50DAE10C-B1BD-406C-9D5B-FAF3B5DC7C7E}" destId="{63FB678D-299C-4FF9-ACD0-79F4A77D9760}" srcOrd="6" destOrd="0" parTransId="{46A58D4A-EB7D-4028-A40F-A3EE44F833E6}" sibTransId="{2E746C48-7880-47F7-8E6F-09EF62E2C692}"/>
    <dgm:cxn modelId="{462730DD-1CA7-4EA1-8A48-4D313D86E77E}" type="presParOf" srcId="{32CE1F60-6E1E-4AFE-BEAE-D69C40DF6957}" destId="{2DEB1A96-2831-4056-8CD0-4AEE25605B04}" srcOrd="0" destOrd="0" presId="urn:microsoft.com/office/officeart/2005/8/layout/radial4"/>
    <dgm:cxn modelId="{31925A3A-D25F-4C61-A17D-4480C9FE84E1}" type="presParOf" srcId="{32CE1F60-6E1E-4AFE-BEAE-D69C40DF6957}" destId="{4CE99BC3-5ACA-49FC-A37F-0C8854630D3B}" srcOrd="1" destOrd="0" presId="urn:microsoft.com/office/officeart/2005/8/layout/radial4"/>
    <dgm:cxn modelId="{0A493B39-811B-4C97-A396-3F1629C84147}" type="presParOf" srcId="{32CE1F60-6E1E-4AFE-BEAE-D69C40DF6957}" destId="{EEE4AF3F-7ED8-4BD5-9D14-9F42E09C9B1B}" srcOrd="2" destOrd="0" presId="urn:microsoft.com/office/officeart/2005/8/layout/radial4"/>
    <dgm:cxn modelId="{1096A291-D369-4E92-99CE-C3650C4CA48C}" type="presParOf" srcId="{32CE1F60-6E1E-4AFE-BEAE-D69C40DF6957}" destId="{B4B958C2-9205-4953-B682-AB105DD064E4}" srcOrd="3" destOrd="0" presId="urn:microsoft.com/office/officeart/2005/8/layout/radial4"/>
    <dgm:cxn modelId="{1B573F44-CE52-4A81-A250-BD13BF482BDC}" type="presParOf" srcId="{32CE1F60-6E1E-4AFE-BEAE-D69C40DF6957}" destId="{1E6C5A92-946E-4AE3-B37E-C4FFD728625D}" srcOrd="4" destOrd="0" presId="urn:microsoft.com/office/officeart/2005/8/layout/radial4"/>
    <dgm:cxn modelId="{5120794C-8565-4C23-8481-55A5B9C99D46}" type="presParOf" srcId="{32CE1F60-6E1E-4AFE-BEAE-D69C40DF6957}" destId="{824D463C-DB52-4AB7-A7BD-D6FC5B540B00}" srcOrd="5" destOrd="0" presId="urn:microsoft.com/office/officeart/2005/8/layout/radial4"/>
    <dgm:cxn modelId="{F8A96E9F-D82D-4365-BA00-B1E057B48526}" type="presParOf" srcId="{32CE1F60-6E1E-4AFE-BEAE-D69C40DF6957}" destId="{81667426-985C-44E2-986F-5B8FEFBD3873}" srcOrd="6" destOrd="0" presId="urn:microsoft.com/office/officeart/2005/8/layout/radial4"/>
    <dgm:cxn modelId="{5FFDAF38-018B-4646-B9D4-5076500CD39E}" type="presParOf" srcId="{32CE1F60-6E1E-4AFE-BEAE-D69C40DF6957}" destId="{FFAF9112-B473-4E58-86D5-EE5904F73283}" srcOrd="7" destOrd="0" presId="urn:microsoft.com/office/officeart/2005/8/layout/radial4"/>
    <dgm:cxn modelId="{07B4D77A-0FF2-4DD1-AC15-DAE08432FEDA}" type="presParOf" srcId="{32CE1F60-6E1E-4AFE-BEAE-D69C40DF6957}" destId="{16592821-76AE-4667-9AFB-F858500E6515}" srcOrd="8" destOrd="0" presId="urn:microsoft.com/office/officeart/2005/8/layout/radial4"/>
    <dgm:cxn modelId="{2879C813-10AC-4CC1-9408-3447DE6D55C7}" type="presParOf" srcId="{32CE1F60-6E1E-4AFE-BEAE-D69C40DF6957}" destId="{A92F980C-65B3-4376-94CB-730575A0E781}" srcOrd="9" destOrd="0" presId="urn:microsoft.com/office/officeart/2005/8/layout/radial4"/>
    <dgm:cxn modelId="{4B1F8128-C339-4433-9447-52E3F99D3423}" type="presParOf" srcId="{32CE1F60-6E1E-4AFE-BEAE-D69C40DF6957}" destId="{A6C1F63C-248F-4779-8ED1-7213C978E4A0}" srcOrd="10" destOrd="0" presId="urn:microsoft.com/office/officeart/2005/8/layout/radial4"/>
    <dgm:cxn modelId="{2D93D296-0F2B-4206-B6E6-324DA2EE343E}" type="presParOf" srcId="{32CE1F60-6E1E-4AFE-BEAE-D69C40DF6957}" destId="{FB47B52A-B574-427A-8B5F-F661BA997C44}" srcOrd="11" destOrd="0" presId="urn:microsoft.com/office/officeart/2005/8/layout/radial4"/>
    <dgm:cxn modelId="{DAEA1F1A-7C67-4CE4-99E4-21BCE2EF6ED5}" type="presParOf" srcId="{32CE1F60-6E1E-4AFE-BEAE-D69C40DF6957}" destId="{8A997703-D8B1-4349-B0CC-AD627C8F16C6}" srcOrd="12" destOrd="0" presId="urn:microsoft.com/office/officeart/2005/8/layout/radial4"/>
    <dgm:cxn modelId="{E4A69686-B656-42CA-9E54-749FA246FAE1}" type="presParOf" srcId="{32CE1F60-6E1E-4AFE-BEAE-D69C40DF6957}" destId="{36BA3B01-F3FA-4451-9058-D7FB35F1905E}" srcOrd="13" destOrd="0" presId="urn:microsoft.com/office/officeart/2005/8/layout/radial4"/>
    <dgm:cxn modelId="{2EE9CBC7-DF8A-422B-9D0B-AB7B6FA21E29}" type="presParOf" srcId="{32CE1F60-6E1E-4AFE-BEAE-D69C40DF6957}" destId="{AB8A45BB-1D8F-4199-85C3-A8F34B355ACC}" srcOrd="14" destOrd="0" presId="urn:microsoft.com/office/officeart/2005/8/layout/radial4"/>
    <dgm:cxn modelId="{75BB0172-03E7-4208-A2E7-49149F1D0C14}" type="presParOf" srcId="{32CE1F60-6E1E-4AFE-BEAE-D69C40DF6957}" destId="{0648471D-52FF-4FB9-91E0-134578730D04}" srcOrd="15" destOrd="0" presId="urn:microsoft.com/office/officeart/2005/8/layout/radial4"/>
    <dgm:cxn modelId="{8CFEF86C-9E38-4363-9AF8-F38FC54B5F17}" type="presParOf" srcId="{32CE1F60-6E1E-4AFE-BEAE-D69C40DF6957}" destId="{92193E8F-6DA1-4731-BB07-9676DA95AD45}" srcOrd="16" destOrd="0" presId="urn:microsoft.com/office/officeart/2005/8/layout/radial4"/>
    <dgm:cxn modelId="{9560CF72-5165-4F30-B15C-4FC31A388B02}" type="presParOf" srcId="{32CE1F60-6E1E-4AFE-BEAE-D69C40DF6957}" destId="{5D32AB5D-FBBB-4288-9817-6B56AEF834CF}" srcOrd="17" destOrd="0" presId="urn:microsoft.com/office/officeart/2005/8/layout/radial4"/>
    <dgm:cxn modelId="{725C1FD7-650F-4DDA-A646-7AF60EFC01CA}" type="presParOf" srcId="{32CE1F60-6E1E-4AFE-BEAE-D69C40DF6957}" destId="{EFA98236-7C32-4608-B5CA-F968D0AACFA3}" srcOrd="18" destOrd="0" presId="urn:microsoft.com/office/officeart/2005/8/layout/radial4"/>
    <dgm:cxn modelId="{8C00BBC0-B501-437C-B95B-74E81CDA1C3C}" type="presParOf" srcId="{32CE1F60-6E1E-4AFE-BEAE-D69C40DF6957}" destId="{F325BE9A-1C29-433A-B0E2-21DED811442D}" srcOrd="19" destOrd="0" presId="urn:microsoft.com/office/officeart/2005/8/layout/radial4"/>
    <dgm:cxn modelId="{4B52D4A5-073F-4F26-9A57-C88EB1926219}" type="presParOf" srcId="{32CE1F60-6E1E-4AFE-BEAE-D69C40DF6957}" destId="{3D002FA9-735C-4D08-98C0-9268DD9557F8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90FD2-3CFF-4FB6-8E8B-5AD0DD8FFD85}" type="doc">
      <dgm:prSet loTypeId="urn:microsoft.com/office/officeart/2005/8/layout/p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357A19F-653A-4988-B25A-68D544ADFEA0}">
      <dgm:prSet phldrT="[Texto]"/>
      <dgm:spPr/>
      <dgm:t>
        <a:bodyPr/>
        <a:lstStyle/>
        <a:p>
          <a:r>
            <a:rPr lang="es-ES" dirty="0" smtClean="0"/>
            <a:t>Semana del 28 al 01 de abril: semana de diagnóstico  -a aplicación del KIT</a:t>
          </a:r>
          <a:endParaRPr lang="es-ES" dirty="0"/>
        </a:p>
      </dgm:t>
    </dgm:pt>
    <dgm:pt modelId="{A795C5A7-7436-497E-B47C-60B6768E1A56}" type="parTrans" cxnId="{50538345-DF78-4B18-BA4D-7FC63262125F}">
      <dgm:prSet/>
      <dgm:spPr/>
      <dgm:t>
        <a:bodyPr/>
        <a:lstStyle/>
        <a:p>
          <a:endParaRPr lang="es-ES"/>
        </a:p>
      </dgm:t>
    </dgm:pt>
    <dgm:pt modelId="{C206D258-10C0-45ED-8558-1D53B730F672}" type="sibTrans" cxnId="{50538345-DF78-4B18-BA4D-7FC63262125F}">
      <dgm:prSet/>
      <dgm:spPr/>
      <dgm:t>
        <a:bodyPr/>
        <a:lstStyle/>
        <a:p>
          <a:endParaRPr lang="es-ES"/>
        </a:p>
      </dgm:t>
    </dgm:pt>
    <dgm:pt modelId="{D331FFC8-83CC-461F-9C91-1318C3BF027B}">
      <dgm:prSet phldrT="[Texto]"/>
      <dgm:spPr/>
      <dgm:t>
        <a:bodyPr/>
        <a:lstStyle/>
        <a:p>
          <a:r>
            <a:rPr lang="es-ES" dirty="0" smtClean="0"/>
            <a:t>Determinación de grupos de estudiantes con riesgo de aprendizaje</a:t>
          </a:r>
          <a:endParaRPr lang="es-ES" dirty="0"/>
        </a:p>
      </dgm:t>
    </dgm:pt>
    <dgm:pt modelId="{1CD36B1D-5DF5-4EDD-A5E5-143F2C300459}" type="parTrans" cxnId="{C0C20444-3111-4375-8A5E-ED210C4A069A}">
      <dgm:prSet/>
      <dgm:spPr/>
      <dgm:t>
        <a:bodyPr/>
        <a:lstStyle/>
        <a:p>
          <a:endParaRPr lang="es-ES"/>
        </a:p>
      </dgm:t>
    </dgm:pt>
    <dgm:pt modelId="{D01E484F-282E-49D7-AF5D-A6D4CADA167F}" type="sibTrans" cxnId="{C0C20444-3111-4375-8A5E-ED210C4A069A}">
      <dgm:prSet/>
      <dgm:spPr/>
      <dgm:t>
        <a:bodyPr/>
        <a:lstStyle/>
        <a:p>
          <a:endParaRPr lang="es-ES"/>
        </a:p>
      </dgm:t>
    </dgm:pt>
    <dgm:pt modelId="{02543AD1-7085-4B70-9E36-046BC39147EF}">
      <dgm:prSet phldrT="[Texto]"/>
      <dgm:spPr/>
      <dgm:t>
        <a:bodyPr/>
        <a:lstStyle/>
        <a:p>
          <a:r>
            <a:rPr lang="es-ES" dirty="0" smtClean="0"/>
            <a:t>En IIE donde las condiciones permitan, organizar a los docentes que no cumplen las 30 horas a fin de que puedan  implementar el refuerzo  escolar los que deben ser  monitoreados por el directivo.</a:t>
          </a:r>
          <a:endParaRPr lang="es-ES" dirty="0"/>
        </a:p>
      </dgm:t>
    </dgm:pt>
    <dgm:pt modelId="{BFD5624C-8FA3-40B1-89D5-B8CA64B6D53F}" type="parTrans" cxnId="{1E2531C7-C2ED-46F8-ACBD-9C0B9A1A71F4}">
      <dgm:prSet/>
      <dgm:spPr/>
      <dgm:t>
        <a:bodyPr/>
        <a:lstStyle/>
        <a:p>
          <a:endParaRPr lang="es-ES"/>
        </a:p>
      </dgm:t>
    </dgm:pt>
    <dgm:pt modelId="{376F86F4-E12F-49B5-A5A9-2E292DB18B11}" type="sibTrans" cxnId="{1E2531C7-C2ED-46F8-ACBD-9C0B9A1A71F4}">
      <dgm:prSet/>
      <dgm:spPr/>
      <dgm:t>
        <a:bodyPr/>
        <a:lstStyle/>
        <a:p>
          <a:endParaRPr lang="es-ES"/>
        </a:p>
      </dgm:t>
    </dgm:pt>
    <dgm:pt modelId="{9EDB7E50-060F-4361-998E-F55DF3F37A98}" type="pres">
      <dgm:prSet presAssocID="{84C90FD2-3CFF-4FB6-8E8B-5AD0DD8FFD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2CB959-87FF-482F-8D7E-F28EB775555A}" type="pres">
      <dgm:prSet presAssocID="{5357A19F-653A-4988-B25A-68D544ADFEA0}" presName="compNode" presStyleCnt="0"/>
      <dgm:spPr/>
      <dgm:t>
        <a:bodyPr/>
        <a:lstStyle/>
        <a:p>
          <a:endParaRPr lang="es-ES"/>
        </a:p>
      </dgm:t>
    </dgm:pt>
    <dgm:pt modelId="{4D77C4FD-B0FD-42EE-9C4E-79653B678BDE}" type="pres">
      <dgm:prSet presAssocID="{5357A19F-653A-4988-B25A-68D544ADFEA0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s-ES"/>
        </a:p>
      </dgm:t>
    </dgm:pt>
    <dgm:pt modelId="{9C309044-2E9F-446A-8BCE-E09341D95432}" type="pres">
      <dgm:prSet presAssocID="{5357A19F-653A-4988-B25A-68D544ADFEA0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E2D4D7-B756-4F04-B70D-9D95BD2FCB28}" type="pres">
      <dgm:prSet presAssocID="{C206D258-10C0-45ED-8558-1D53B730F67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1F11C9A-3686-4FEA-ACF9-3EE9830B94FB}" type="pres">
      <dgm:prSet presAssocID="{D331FFC8-83CC-461F-9C91-1318C3BF027B}" presName="compNode" presStyleCnt="0"/>
      <dgm:spPr/>
      <dgm:t>
        <a:bodyPr/>
        <a:lstStyle/>
        <a:p>
          <a:endParaRPr lang="es-ES"/>
        </a:p>
      </dgm:t>
    </dgm:pt>
    <dgm:pt modelId="{3E0B7021-81F3-491F-BA86-E3546E9B10E7}" type="pres">
      <dgm:prSet presAssocID="{D331FFC8-83CC-461F-9C91-1318C3BF027B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ES"/>
        </a:p>
      </dgm:t>
    </dgm:pt>
    <dgm:pt modelId="{E2607F24-B4E3-4B66-809E-AFC927124410}" type="pres">
      <dgm:prSet presAssocID="{D331FFC8-83CC-461F-9C91-1318C3BF027B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DB2D37-AA89-41D6-B901-528922533C28}" type="pres">
      <dgm:prSet presAssocID="{D01E484F-282E-49D7-AF5D-A6D4CADA167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DDAC017-093E-4F63-BC2E-3F442DD6CB7A}" type="pres">
      <dgm:prSet presAssocID="{02543AD1-7085-4B70-9E36-046BC39147EF}" presName="compNode" presStyleCnt="0"/>
      <dgm:spPr/>
      <dgm:t>
        <a:bodyPr/>
        <a:lstStyle/>
        <a:p>
          <a:endParaRPr lang="es-ES"/>
        </a:p>
      </dgm:t>
    </dgm:pt>
    <dgm:pt modelId="{2E455D7E-736C-4DBD-B504-97EEC007F15F}" type="pres">
      <dgm:prSet presAssocID="{02543AD1-7085-4B70-9E36-046BC39147EF}" presName="pictRect" presStyleLbl="node1" presStyleIdx="2" presStyleCnt="3" custLinFactNeighborX="3529" custLinFactNeighborY="22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ES"/>
        </a:p>
      </dgm:t>
    </dgm:pt>
    <dgm:pt modelId="{E8A2EED5-1DCF-4878-B075-12B4486CCB52}" type="pres">
      <dgm:prSet presAssocID="{02543AD1-7085-4B70-9E36-046BC39147EF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A4C92A-9699-490B-9D8C-6D5C4F83395C}" type="presOf" srcId="{C206D258-10C0-45ED-8558-1D53B730F672}" destId="{8EE2D4D7-B756-4F04-B70D-9D95BD2FCB28}" srcOrd="0" destOrd="0" presId="urn:microsoft.com/office/officeart/2005/8/layout/pList1"/>
    <dgm:cxn modelId="{334E2A35-D4C1-476E-9D5B-0A7D14F4FD95}" type="presOf" srcId="{D01E484F-282E-49D7-AF5D-A6D4CADA167F}" destId="{03DB2D37-AA89-41D6-B901-528922533C28}" srcOrd="0" destOrd="0" presId="urn:microsoft.com/office/officeart/2005/8/layout/pList1"/>
    <dgm:cxn modelId="{1E2531C7-C2ED-46F8-ACBD-9C0B9A1A71F4}" srcId="{84C90FD2-3CFF-4FB6-8E8B-5AD0DD8FFD85}" destId="{02543AD1-7085-4B70-9E36-046BC39147EF}" srcOrd="2" destOrd="0" parTransId="{BFD5624C-8FA3-40B1-89D5-B8CA64B6D53F}" sibTransId="{376F86F4-E12F-49B5-A5A9-2E292DB18B11}"/>
    <dgm:cxn modelId="{94B09FF9-6AA5-40CF-A99F-C4B333C1A73A}" type="presOf" srcId="{02543AD1-7085-4B70-9E36-046BC39147EF}" destId="{E8A2EED5-1DCF-4878-B075-12B4486CCB52}" srcOrd="0" destOrd="0" presId="urn:microsoft.com/office/officeart/2005/8/layout/pList1"/>
    <dgm:cxn modelId="{50538345-DF78-4B18-BA4D-7FC63262125F}" srcId="{84C90FD2-3CFF-4FB6-8E8B-5AD0DD8FFD85}" destId="{5357A19F-653A-4988-B25A-68D544ADFEA0}" srcOrd="0" destOrd="0" parTransId="{A795C5A7-7436-497E-B47C-60B6768E1A56}" sibTransId="{C206D258-10C0-45ED-8558-1D53B730F672}"/>
    <dgm:cxn modelId="{20336EF6-CBBC-4528-917C-30867DB6358D}" type="presOf" srcId="{84C90FD2-3CFF-4FB6-8E8B-5AD0DD8FFD85}" destId="{9EDB7E50-060F-4361-998E-F55DF3F37A98}" srcOrd="0" destOrd="0" presId="urn:microsoft.com/office/officeart/2005/8/layout/pList1"/>
    <dgm:cxn modelId="{13AF6A4C-7DDB-4EFE-82AC-36001F319C43}" type="presOf" srcId="{5357A19F-653A-4988-B25A-68D544ADFEA0}" destId="{9C309044-2E9F-446A-8BCE-E09341D95432}" srcOrd="0" destOrd="0" presId="urn:microsoft.com/office/officeart/2005/8/layout/pList1"/>
    <dgm:cxn modelId="{CDFE899B-B595-43D1-9345-2207008AC47E}" type="presOf" srcId="{D331FFC8-83CC-461F-9C91-1318C3BF027B}" destId="{E2607F24-B4E3-4B66-809E-AFC927124410}" srcOrd="0" destOrd="0" presId="urn:microsoft.com/office/officeart/2005/8/layout/pList1"/>
    <dgm:cxn modelId="{C0C20444-3111-4375-8A5E-ED210C4A069A}" srcId="{84C90FD2-3CFF-4FB6-8E8B-5AD0DD8FFD85}" destId="{D331FFC8-83CC-461F-9C91-1318C3BF027B}" srcOrd="1" destOrd="0" parTransId="{1CD36B1D-5DF5-4EDD-A5E5-143F2C300459}" sibTransId="{D01E484F-282E-49D7-AF5D-A6D4CADA167F}"/>
    <dgm:cxn modelId="{EA9196ED-D405-4C05-BB08-7603F3F54FDC}" type="presParOf" srcId="{9EDB7E50-060F-4361-998E-F55DF3F37A98}" destId="{9E2CB959-87FF-482F-8D7E-F28EB775555A}" srcOrd="0" destOrd="0" presId="urn:microsoft.com/office/officeart/2005/8/layout/pList1"/>
    <dgm:cxn modelId="{0E5C80EC-A95F-44E9-A965-E0ED5BDECB13}" type="presParOf" srcId="{9E2CB959-87FF-482F-8D7E-F28EB775555A}" destId="{4D77C4FD-B0FD-42EE-9C4E-79653B678BDE}" srcOrd="0" destOrd="0" presId="urn:microsoft.com/office/officeart/2005/8/layout/pList1"/>
    <dgm:cxn modelId="{8B7DCDEB-8336-4026-92D8-9E2FA71B464D}" type="presParOf" srcId="{9E2CB959-87FF-482F-8D7E-F28EB775555A}" destId="{9C309044-2E9F-446A-8BCE-E09341D95432}" srcOrd="1" destOrd="0" presId="urn:microsoft.com/office/officeart/2005/8/layout/pList1"/>
    <dgm:cxn modelId="{1F6D277F-E5A9-483F-BDE4-A692D97D3F62}" type="presParOf" srcId="{9EDB7E50-060F-4361-998E-F55DF3F37A98}" destId="{8EE2D4D7-B756-4F04-B70D-9D95BD2FCB28}" srcOrd="1" destOrd="0" presId="urn:microsoft.com/office/officeart/2005/8/layout/pList1"/>
    <dgm:cxn modelId="{85C0223C-54A5-4933-9196-E24C281FB3DA}" type="presParOf" srcId="{9EDB7E50-060F-4361-998E-F55DF3F37A98}" destId="{71F11C9A-3686-4FEA-ACF9-3EE9830B94FB}" srcOrd="2" destOrd="0" presId="urn:microsoft.com/office/officeart/2005/8/layout/pList1"/>
    <dgm:cxn modelId="{82309999-F9F3-4DA4-B57D-9F69EB404E3A}" type="presParOf" srcId="{71F11C9A-3686-4FEA-ACF9-3EE9830B94FB}" destId="{3E0B7021-81F3-491F-BA86-E3546E9B10E7}" srcOrd="0" destOrd="0" presId="urn:microsoft.com/office/officeart/2005/8/layout/pList1"/>
    <dgm:cxn modelId="{ABFE0798-50B1-45C4-ADDF-564AE8C0890A}" type="presParOf" srcId="{71F11C9A-3686-4FEA-ACF9-3EE9830B94FB}" destId="{E2607F24-B4E3-4B66-809E-AFC927124410}" srcOrd="1" destOrd="0" presId="urn:microsoft.com/office/officeart/2005/8/layout/pList1"/>
    <dgm:cxn modelId="{F2E05697-4EE8-4FFA-885C-92C58AC61CFA}" type="presParOf" srcId="{9EDB7E50-060F-4361-998E-F55DF3F37A98}" destId="{03DB2D37-AA89-41D6-B901-528922533C28}" srcOrd="3" destOrd="0" presId="urn:microsoft.com/office/officeart/2005/8/layout/pList1"/>
    <dgm:cxn modelId="{4DF36A5C-4724-475E-890B-4AAF14244D5D}" type="presParOf" srcId="{9EDB7E50-060F-4361-998E-F55DF3F37A98}" destId="{8DDAC017-093E-4F63-BC2E-3F442DD6CB7A}" srcOrd="4" destOrd="0" presId="urn:microsoft.com/office/officeart/2005/8/layout/pList1"/>
    <dgm:cxn modelId="{7808ED80-C531-4057-BF35-C76B62A40DA9}" type="presParOf" srcId="{8DDAC017-093E-4F63-BC2E-3F442DD6CB7A}" destId="{2E455D7E-736C-4DBD-B504-97EEC007F15F}" srcOrd="0" destOrd="0" presId="urn:microsoft.com/office/officeart/2005/8/layout/pList1"/>
    <dgm:cxn modelId="{29DFABD5-F109-4603-AF8C-06A2CA3C8D05}" type="presParOf" srcId="{8DDAC017-093E-4F63-BC2E-3F442DD6CB7A}" destId="{E8A2EED5-1DCF-4878-B075-12B4486CCB5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B60278-43B6-4B83-AFFA-1071B36F844E}" type="doc">
      <dgm:prSet loTypeId="urn:microsoft.com/office/officeart/2005/8/layout/pList2" loCatId="list" qsTypeId="urn:microsoft.com/office/officeart/2005/8/quickstyle/simple1" qsCatId="simple" csTypeId="urn:microsoft.com/office/officeart/2005/8/colors/accent2_1" csCatId="accent2" phldr="1"/>
      <dgm:spPr/>
    </dgm:pt>
    <dgm:pt modelId="{658A13EA-B0DB-49C4-9D04-A2841FF8A65B}">
      <dgm:prSet phldrT="[Texto]"/>
      <dgm:spPr/>
      <dgm:t>
        <a:bodyPr/>
        <a:lstStyle/>
        <a:p>
          <a:r>
            <a:rPr lang="es-ES" dirty="0" smtClean="0"/>
            <a:t>Evaluación psicopedagógica</a:t>
          </a:r>
          <a:endParaRPr lang="es-ES" dirty="0"/>
        </a:p>
      </dgm:t>
    </dgm:pt>
    <dgm:pt modelId="{C13C3645-25E5-449E-862C-A7F4C1D36D16}" type="parTrans" cxnId="{94DCB8A5-9A2B-445F-8EBF-454C0A156316}">
      <dgm:prSet/>
      <dgm:spPr/>
      <dgm:t>
        <a:bodyPr/>
        <a:lstStyle/>
        <a:p>
          <a:endParaRPr lang="es-ES"/>
        </a:p>
      </dgm:t>
    </dgm:pt>
    <dgm:pt modelId="{A81EF51D-AD4F-4171-8CC8-769F9C6EB3CC}" type="sibTrans" cxnId="{94DCB8A5-9A2B-445F-8EBF-454C0A156316}">
      <dgm:prSet/>
      <dgm:spPr/>
      <dgm:t>
        <a:bodyPr/>
        <a:lstStyle/>
        <a:p>
          <a:endParaRPr lang="es-ES"/>
        </a:p>
      </dgm:t>
    </dgm:pt>
    <dgm:pt modelId="{1CE9903A-B64F-4881-AA28-9797D13E1C8E}">
      <dgm:prSet phldrT="[Texto]"/>
      <dgm:spPr/>
      <dgm:t>
        <a:bodyPr/>
        <a:lstStyle/>
        <a:p>
          <a:r>
            <a:rPr lang="es-ES" dirty="0" smtClean="0"/>
            <a:t>Determinación del escenario lingüístico del aula y la IE / horarios lingüísticos</a:t>
          </a:r>
          <a:endParaRPr lang="es-ES" dirty="0"/>
        </a:p>
      </dgm:t>
    </dgm:pt>
    <dgm:pt modelId="{BC22BE8D-DD08-4A44-B554-E70C367134AC}" type="parTrans" cxnId="{65E5C6A1-5D8A-4309-9C1F-407A180AC9B1}">
      <dgm:prSet/>
      <dgm:spPr/>
      <dgm:t>
        <a:bodyPr/>
        <a:lstStyle/>
        <a:p>
          <a:endParaRPr lang="es-ES"/>
        </a:p>
      </dgm:t>
    </dgm:pt>
    <dgm:pt modelId="{146D4912-AE29-4008-A651-0E8413BB8145}" type="sibTrans" cxnId="{65E5C6A1-5D8A-4309-9C1F-407A180AC9B1}">
      <dgm:prSet/>
      <dgm:spPr/>
      <dgm:t>
        <a:bodyPr/>
        <a:lstStyle/>
        <a:p>
          <a:endParaRPr lang="es-ES"/>
        </a:p>
      </dgm:t>
    </dgm:pt>
    <dgm:pt modelId="{69BE77C6-7B67-4564-B2F4-39DAD75033BA}">
      <dgm:prSet phldrT="[Texto]"/>
      <dgm:spPr/>
      <dgm:t>
        <a:bodyPr/>
        <a:lstStyle/>
        <a:p>
          <a:r>
            <a:rPr lang="es-ES" dirty="0" smtClean="0"/>
            <a:t>En escenarios 3, 4 y 5 posibilitar que el aprendizajes de la L2 (Quechua) se efectúa con metodología de segunda lengua.</a:t>
          </a:r>
          <a:endParaRPr lang="es-ES" dirty="0"/>
        </a:p>
      </dgm:t>
    </dgm:pt>
    <dgm:pt modelId="{DAD740A8-2C44-48C2-9E45-9E70D9BEF992}" type="parTrans" cxnId="{8444421D-6436-4ACD-9CB1-52B24B5976ED}">
      <dgm:prSet/>
      <dgm:spPr/>
      <dgm:t>
        <a:bodyPr/>
        <a:lstStyle/>
        <a:p>
          <a:endParaRPr lang="es-ES"/>
        </a:p>
      </dgm:t>
    </dgm:pt>
    <dgm:pt modelId="{FEFC2E7C-0058-4BFA-94E1-36D65337C0EE}" type="sibTrans" cxnId="{8444421D-6436-4ACD-9CB1-52B24B5976ED}">
      <dgm:prSet/>
      <dgm:spPr/>
      <dgm:t>
        <a:bodyPr/>
        <a:lstStyle/>
        <a:p>
          <a:endParaRPr lang="es-ES"/>
        </a:p>
      </dgm:t>
    </dgm:pt>
    <dgm:pt modelId="{E77256D1-0D36-4FE1-B6E2-D0695347EA06}">
      <dgm:prSet phldrT="[Texto]"/>
      <dgm:spPr/>
      <dgm:t>
        <a:bodyPr/>
        <a:lstStyle/>
        <a:p>
          <a:r>
            <a:rPr lang="es-ES" dirty="0" smtClean="0"/>
            <a:t>Durante la interacción pedagógica y en el desarrollo de los procesos de indagación/ posibilitar el diálogo de saberes.</a:t>
          </a:r>
          <a:endParaRPr lang="es-ES" dirty="0"/>
        </a:p>
      </dgm:t>
    </dgm:pt>
    <dgm:pt modelId="{787B19F7-B277-462D-8420-59C0A200261F}" type="parTrans" cxnId="{C57FED4E-138B-4A60-A8EB-A08B2347ACEC}">
      <dgm:prSet/>
      <dgm:spPr/>
      <dgm:t>
        <a:bodyPr/>
        <a:lstStyle/>
        <a:p>
          <a:endParaRPr lang="es-ES"/>
        </a:p>
      </dgm:t>
    </dgm:pt>
    <dgm:pt modelId="{81FC00A7-E386-44B8-867A-1F0E11931F6F}" type="sibTrans" cxnId="{C57FED4E-138B-4A60-A8EB-A08B2347ACEC}">
      <dgm:prSet/>
      <dgm:spPr/>
      <dgm:t>
        <a:bodyPr/>
        <a:lstStyle/>
        <a:p>
          <a:endParaRPr lang="es-ES"/>
        </a:p>
      </dgm:t>
    </dgm:pt>
    <dgm:pt modelId="{7992BC93-7EBD-4963-9DF0-51EED2C804DA}" type="pres">
      <dgm:prSet presAssocID="{F9B60278-43B6-4B83-AFFA-1071B36F844E}" presName="Name0" presStyleCnt="0">
        <dgm:presLayoutVars>
          <dgm:dir/>
          <dgm:resizeHandles val="exact"/>
        </dgm:presLayoutVars>
      </dgm:prSet>
      <dgm:spPr/>
    </dgm:pt>
    <dgm:pt modelId="{E17A4D8F-2D6D-49FA-9828-1C412EBD71EE}" type="pres">
      <dgm:prSet presAssocID="{F9B60278-43B6-4B83-AFFA-1071B36F844E}" presName="bkgdShp" presStyleLbl="alignAccFollowNode1" presStyleIdx="0" presStyleCnt="1"/>
      <dgm:spPr/>
    </dgm:pt>
    <dgm:pt modelId="{79289BE7-2446-4014-A22C-DEECAD404543}" type="pres">
      <dgm:prSet presAssocID="{F9B60278-43B6-4B83-AFFA-1071B36F844E}" presName="linComp" presStyleCnt="0"/>
      <dgm:spPr/>
    </dgm:pt>
    <dgm:pt modelId="{A188281F-65A7-4CF3-82E6-71283F50A07C}" type="pres">
      <dgm:prSet presAssocID="{658A13EA-B0DB-49C4-9D04-A2841FF8A65B}" presName="compNode" presStyleCnt="0"/>
      <dgm:spPr/>
    </dgm:pt>
    <dgm:pt modelId="{1BDFED45-850D-461F-9EFD-FAB399F02D1B}" type="pres">
      <dgm:prSet presAssocID="{658A13EA-B0DB-49C4-9D04-A2841FF8A6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59F143-C314-4345-843F-6D3AAE8FD2D2}" type="pres">
      <dgm:prSet presAssocID="{658A13EA-B0DB-49C4-9D04-A2841FF8A65B}" presName="invisiNode" presStyleLbl="node1" presStyleIdx="0" presStyleCnt="4"/>
      <dgm:spPr/>
    </dgm:pt>
    <dgm:pt modelId="{EB09CDED-CFA3-4091-8556-6FA90373D259}" type="pres">
      <dgm:prSet presAssocID="{658A13EA-B0DB-49C4-9D04-A2841FF8A65B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0DC2098-2C97-4ADE-900C-94F4D288F10D}" type="pres">
      <dgm:prSet presAssocID="{A81EF51D-AD4F-4171-8CC8-769F9C6EB3C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1794B90-CB24-4AB6-B76B-B461FF6093D7}" type="pres">
      <dgm:prSet presAssocID="{1CE9903A-B64F-4881-AA28-9797D13E1C8E}" presName="compNode" presStyleCnt="0"/>
      <dgm:spPr/>
    </dgm:pt>
    <dgm:pt modelId="{821CA043-740E-4214-BDB1-613FC71B30C1}" type="pres">
      <dgm:prSet presAssocID="{1CE9903A-B64F-4881-AA28-9797D13E1C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9C3212-ED4F-4BF0-9345-19CF8C83F348}" type="pres">
      <dgm:prSet presAssocID="{1CE9903A-B64F-4881-AA28-9797D13E1C8E}" presName="invisiNode" presStyleLbl="node1" presStyleIdx="1" presStyleCnt="4"/>
      <dgm:spPr/>
    </dgm:pt>
    <dgm:pt modelId="{F93C583A-6A1D-4DB0-BF0A-1587783FF4DC}" type="pres">
      <dgm:prSet presAssocID="{1CE9903A-B64F-4881-AA28-9797D13E1C8E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E87EA2B-611D-47C2-BDDC-2FB25660B950}" type="pres">
      <dgm:prSet presAssocID="{146D4912-AE29-4008-A651-0E8413BB814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3BB5F62-2557-4586-9EFE-51380544D16C}" type="pres">
      <dgm:prSet presAssocID="{69BE77C6-7B67-4564-B2F4-39DAD75033BA}" presName="compNode" presStyleCnt="0"/>
      <dgm:spPr/>
    </dgm:pt>
    <dgm:pt modelId="{A375B961-3DD5-44FE-9F35-2FE5B2C93AA6}" type="pres">
      <dgm:prSet presAssocID="{69BE77C6-7B67-4564-B2F4-39DAD75033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DC8152-250A-4C31-902D-92A210D57FE7}" type="pres">
      <dgm:prSet presAssocID="{69BE77C6-7B67-4564-B2F4-39DAD75033BA}" presName="invisiNode" presStyleLbl="node1" presStyleIdx="2" presStyleCnt="4"/>
      <dgm:spPr/>
    </dgm:pt>
    <dgm:pt modelId="{2F7D9198-49E5-4887-8CAB-BC198B0E036D}" type="pres">
      <dgm:prSet presAssocID="{69BE77C6-7B67-4564-B2F4-39DAD75033BA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0" b="-60000"/>
          </a:stretch>
        </a:blipFill>
      </dgm:spPr>
    </dgm:pt>
    <dgm:pt modelId="{CFD3D71B-24FF-49D7-A330-65FBE410C94D}" type="pres">
      <dgm:prSet presAssocID="{FEFC2E7C-0058-4BFA-94E1-36D65337C0E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DD3E0F1-9D50-4F71-94FE-0B050636CC52}" type="pres">
      <dgm:prSet presAssocID="{E77256D1-0D36-4FE1-B6E2-D0695347EA06}" presName="compNode" presStyleCnt="0"/>
      <dgm:spPr/>
    </dgm:pt>
    <dgm:pt modelId="{F1D6B606-5AFB-4E0E-AD55-F6F98AC4B555}" type="pres">
      <dgm:prSet presAssocID="{E77256D1-0D36-4FE1-B6E2-D0695347EA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F07DD9-98F1-4222-BA66-E3A11CF2B686}" type="pres">
      <dgm:prSet presAssocID="{E77256D1-0D36-4FE1-B6E2-D0695347EA06}" presName="invisiNode" presStyleLbl="node1" presStyleIdx="3" presStyleCnt="4"/>
      <dgm:spPr/>
    </dgm:pt>
    <dgm:pt modelId="{32A4D774-C2DF-482A-B9DF-923C1FA4482F}" type="pres">
      <dgm:prSet presAssocID="{E77256D1-0D36-4FE1-B6E2-D0695347EA06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0855E68F-76F2-4C66-8C0E-1EB17E8886F0}" type="presOf" srcId="{F9B60278-43B6-4B83-AFFA-1071B36F844E}" destId="{7992BC93-7EBD-4963-9DF0-51EED2C804DA}" srcOrd="0" destOrd="0" presId="urn:microsoft.com/office/officeart/2005/8/layout/pList2"/>
    <dgm:cxn modelId="{65E5C6A1-5D8A-4309-9C1F-407A180AC9B1}" srcId="{F9B60278-43B6-4B83-AFFA-1071B36F844E}" destId="{1CE9903A-B64F-4881-AA28-9797D13E1C8E}" srcOrd="1" destOrd="0" parTransId="{BC22BE8D-DD08-4A44-B554-E70C367134AC}" sibTransId="{146D4912-AE29-4008-A651-0E8413BB8145}"/>
    <dgm:cxn modelId="{D8C7A4EA-CBB0-4E50-B696-2C7A0BD58A0C}" type="presOf" srcId="{E77256D1-0D36-4FE1-B6E2-D0695347EA06}" destId="{F1D6B606-5AFB-4E0E-AD55-F6F98AC4B555}" srcOrd="0" destOrd="0" presId="urn:microsoft.com/office/officeart/2005/8/layout/pList2"/>
    <dgm:cxn modelId="{2D554A5B-8997-4127-BA2F-0FBAE49F104B}" type="presOf" srcId="{FEFC2E7C-0058-4BFA-94E1-36D65337C0EE}" destId="{CFD3D71B-24FF-49D7-A330-65FBE410C94D}" srcOrd="0" destOrd="0" presId="urn:microsoft.com/office/officeart/2005/8/layout/pList2"/>
    <dgm:cxn modelId="{94DCB8A5-9A2B-445F-8EBF-454C0A156316}" srcId="{F9B60278-43B6-4B83-AFFA-1071B36F844E}" destId="{658A13EA-B0DB-49C4-9D04-A2841FF8A65B}" srcOrd="0" destOrd="0" parTransId="{C13C3645-25E5-449E-862C-A7F4C1D36D16}" sibTransId="{A81EF51D-AD4F-4171-8CC8-769F9C6EB3CC}"/>
    <dgm:cxn modelId="{8444421D-6436-4ACD-9CB1-52B24B5976ED}" srcId="{F9B60278-43B6-4B83-AFFA-1071B36F844E}" destId="{69BE77C6-7B67-4564-B2F4-39DAD75033BA}" srcOrd="2" destOrd="0" parTransId="{DAD740A8-2C44-48C2-9E45-9E70D9BEF992}" sibTransId="{FEFC2E7C-0058-4BFA-94E1-36D65337C0EE}"/>
    <dgm:cxn modelId="{2BC30ED5-DFD4-4A36-A261-8E6761233312}" type="presOf" srcId="{1CE9903A-B64F-4881-AA28-9797D13E1C8E}" destId="{821CA043-740E-4214-BDB1-613FC71B30C1}" srcOrd="0" destOrd="0" presId="urn:microsoft.com/office/officeart/2005/8/layout/pList2"/>
    <dgm:cxn modelId="{D3E04234-BCCC-4903-BC2B-05A370AE154A}" type="presOf" srcId="{A81EF51D-AD4F-4171-8CC8-769F9C6EB3CC}" destId="{20DC2098-2C97-4ADE-900C-94F4D288F10D}" srcOrd="0" destOrd="0" presId="urn:microsoft.com/office/officeart/2005/8/layout/pList2"/>
    <dgm:cxn modelId="{A9A71DDF-34BA-4F0C-87A6-92671F50010C}" type="presOf" srcId="{146D4912-AE29-4008-A651-0E8413BB8145}" destId="{AE87EA2B-611D-47C2-BDDC-2FB25660B950}" srcOrd="0" destOrd="0" presId="urn:microsoft.com/office/officeart/2005/8/layout/pList2"/>
    <dgm:cxn modelId="{404CDEDB-0149-43BD-B967-B82D0D745801}" type="presOf" srcId="{69BE77C6-7B67-4564-B2F4-39DAD75033BA}" destId="{A375B961-3DD5-44FE-9F35-2FE5B2C93AA6}" srcOrd="0" destOrd="0" presId="urn:microsoft.com/office/officeart/2005/8/layout/pList2"/>
    <dgm:cxn modelId="{C57FED4E-138B-4A60-A8EB-A08B2347ACEC}" srcId="{F9B60278-43B6-4B83-AFFA-1071B36F844E}" destId="{E77256D1-0D36-4FE1-B6E2-D0695347EA06}" srcOrd="3" destOrd="0" parTransId="{787B19F7-B277-462D-8420-59C0A200261F}" sibTransId="{81FC00A7-E386-44B8-867A-1F0E11931F6F}"/>
    <dgm:cxn modelId="{26A9D000-F2C7-4ABC-A264-E2D80A3E2A4A}" type="presOf" srcId="{658A13EA-B0DB-49C4-9D04-A2841FF8A65B}" destId="{1BDFED45-850D-461F-9EFD-FAB399F02D1B}" srcOrd="0" destOrd="0" presId="urn:microsoft.com/office/officeart/2005/8/layout/pList2"/>
    <dgm:cxn modelId="{2DF3D6A7-B783-4963-AEA3-66125A09AB4D}" type="presParOf" srcId="{7992BC93-7EBD-4963-9DF0-51EED2C804DA}" destId="{E17A4D8F-2D6D-49FA-9828-1C412EBD71EE}" srcOrd="0" destOrd="0" presId="urn:microsoft.com/office/officeart/2005/8/layout/pList2"/>
    <dgm:cxn modelId="{2DEED624-C218-4762-B00F-EDE4F6CFFBD2}" type="presParOf" srcId="{7992BC93-7EBD-4963-9DF0-51EED2C804DA}" destId="{79289BE7-2446-4014-A22C-DEECAD404543}" srcOrd="1" destOrd="0" presId="urn:microsoft.com/office/officeart/2005/8/layout/pList2"/>
    <dgm:cxn modelId="{52B60602-D6E5-4692-A945-A41F242D0F0E}" type="presParOf" srcId="{79289BE7-2446-4014-A22C-DEECAD404543}" destId="{A188281F-65A7-4CF3-82E6-71283F50A07C}" srcOrd="0" destOrd="0" presId="urn:microsoft.com/office/officeart/2005/8/layout/pList2"/>
    <dgm:cxn modelId="{375BE1A4-C2F4-493A-B5AB-FECD2FADB87A}" type="presParOf" srcId="{A188281F-65A7-4CF3-82E6-71283F50A07C}" destId="{1BDFED45-850D-461F-9EFD-FAB399F02D1B}" srcOrd="0" destOrd="0" presId="urn:microsoft.com/office/officeart/2005/8/layout/pList2"/>
    <dgm:cxn modelId="{500BB508-06A6-4BA7-928C-4B2C2F750112}" type="presParOf" srcId="{A188281F-65A7-4CF3-82E6-71283F50A07C}" destId="{DF59F143-C314-4345-843F-6D3AAE8FD2D2}" srcOrd="1" destOrd="0" presId="urn:microsoft.com/office/officeart/2005/8/layout/pList2"/>
    <dgm:cxn modelId="{28224EE4-E4C5-440B-A399-56D906B6C127}" type="presParOf" srcId="{A188281F-65A7-4CF3-82E6-71283F50A07C}" destId="{EB09CDED-CFA3-4091-8556-6FA90373D259}" srcOrd="2" destOrd="0" presId="urn:microsoft.com/office/officeart/2005/8/layout/pList2"/>
    <dgm:cxn modelId="{BE346774-ACE4-49D1-967D-08D20A2289BF}" type="presParOf" srcId="{79289BE7-2446-4014-A22C-DEECAD404543}" destId="{20DC2098-2C97-4ADE-900C-94F4D288F10D}" srcOrd="1" destOrd="0" presId="urn:microsoft.com/office/officeart/2005/8/layout/pList2"/>
    <dgm:cxn modelId="{9BF8973D-FD5C-4DEF-8D57-8011DF5110A2}" type="presParOf" srcId="{79289BE7-2446-4014-A22C-DEECAD404543}" destId="{E1794B90-CB24-4AB6-B76B-B461FF6093D7}" srcOrd="2" destOrd="0" presId="urn:microsoft.com/office/officeart/2005/8/layout/pList2"/>
    <dgm:cxn modelId="{9CF0ABB4-2D06-46E6-96F0-322A6B1CCE79}" type="presParOf" srcId="{E1794B90-CB24-4AB6-B76B-B461FF6093D7}" destId="{821CA043-740E-4214-BDB1-613FC71B30C1}" srcOrd="0" destOrd="0" presId="urn:microsoft.com/office/officeart/2005/8/layout/pList2"/>
    <dgm:cxn modelId="{7F0FC3F4-EC3F-474D-82D3-72E37D630FFE}" type="presParOf" srcId="{E1794B90-CB24-4AB6-B76B-B461FF6093D7}" destId="{F59C3212-ED4F-4BF0-9345-19CF8C83F348}" srcOrd="1" destOrd="0" presId="urn:microsoft.com/office/officeart/2005/8/layout/pList2"/>
    <dgm:cxn modelId="{D4A24CF7-FEC5-4846-BE98-C798A8869B36}" type="presParOf" srcId="{E1794B90-CB24-4AB6-B76B-B461FF6093D7}" destId="{F93C583A-6A1D-4DB0-BF0A-1587783FF4DC}" srcOrd="2" destOrd="0" presId="urn:microsoft.com/office/officeart/2005/8/layout/pList2"/>
    <dgm:cxn modelId="{3F553160-2708-4EDB-84E7-92C0DAD5B671}" type="presParOf" srcId="{79289BE7-2446-4014-A22C-DEECAD404543}" destId="{AE87EA2B-611D-47C2-BDDC-2FB25660B950}" srcOrd="3" destOrd="0" presId="urn:microsoft.com/office/officeart/2005/8/layout/pList2"/>
    <dgm:cxn modelId="{C394C0CD-0055-4CB5-8EA2-161538B81067}" type="presParOf" srcId="{79289BE7-2446-4014-A22C-DEECAD404543}" destId="{43BB5F62-2557-4586-9EFE-51380544D16C}" srcOrd="4" destOrd="0" presId="urn:microsoft.com/office/officeart/2005/8/layout/pList2"/>
    <dgm:cxn modelId="{C8E3211B-7ABE-4531-A082-E5F3E00E6C66}" type="presParOf" srcId="{43BB5F62-2557-4586-9EFE-51380544D16C}" destId="{A375B961-3DD5-44FE-9F35-2FE5B2C93AA6}" srcOrd="0" destOrd="0" presId="urn:microsoft.com/office/officeart/2005/8/layout/pList2"/>
    <dgm:cxn modelId="{EA5E879C-4266-4108-ABF0-C951AF441BF7}" type="presParOf" srcId="{43BB5F62-2557-4586-9EFE-51380544D16C}" destId="{30DC8152-250A-4C31-902D-92A210D57FE7}" srcOrd="1" destOrd="0" presId="urn:microsoft.com/office/officeart/2005/8/layout/pList2"/>
    <dgm:cxn modelId="{92EB54D9-0686-4072-B68F-4BD5DDF76572}" type="presParOf" srcId="{43BB5F62-2557-4586-9EFE-51380544D16C}" destId="{2F7D9198-49E5-4887-8CAB-BC198B0E036D}" srcOrd="2" destOrd="0" presId="urn:microsoft.com/office/officeart/2005/8/layout/pList2"/>
    <dgm:cxn modelId="{EE741EE4-E41B-42BB-B4EA-97AB9CDCD13F}" type="presParOf" srcId="{79289BE7-2446-4014-A22C-DEECAD404543}" destId="{CFD3D71B-24FF-49D7-A330-65FBE410C94D}" srcOrd="5" destOrd="0" presId="urn:microsoft.com/office/officeart/2005/8/layout/pList2"/>
    <dgm:cxn modelId="{F6526E45-F198-4DEB-A9D7-D93E47356CD4}" type="presParOf" srcId="{79289BE7-2446-4014-A22C-DEECAD404543}" destId="{CDD3E0F1-9D50-4F71-94FE-0B050636CC52}" srcOrd="6" destOrd="0" presId="urn:microsoft.com/office/officeart/2005/8/layout/pList2"/>
    <dgm:cxn modelId="{F31BD99F-2C44-4971-B41E-0522D4DD7775}" type="presParOf" srcId="{CDD3E0F1-9D50-4F71-94FE-0B050636CC52}" destId="{F1D6B606-5AFB-4E0E-AD55-F6F98AC4B555}" srcOrd="0" destOrd="0" presId="urn:microsoft.com/office/officeart/2005/8/layout/pList2"/>
    <dgm:cxn modelId="{17FF3E3B-D92A-49F0-A999-E4F196DC2055}" type="presParOf" srcId="{CDD3E0F1-9D50-4F71-94FE-0B050636CC52}" destId="{4CF07DD9-98F1-4222-BA66-E3A11CF2B686}" srcOrd="1" destOrd="0" presId="urn:microsoft.com/office/officeart/2005/8/layout/pList2"/>
    <dgm:cxn modelId="{294BD9EA-B5D0-42B7-89FD-6D1461389C28}" type="presParOf" srcId="{CDD3E0F1-9D50-4F71-94FE-0B050636CC52}" destId="{32A4D774-C2DF-482A-B9DF-923C1FA448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F50C7-0483-4DDE-8535-04E2D3E72719}">
      <dsp:nvSpPr>
        <dsp:cNvPr id="0" name=""/>
        <dsp:cNvSpPr/>
      </dsp:nvSpPr>
      <dsp:spPr>
        <a:xfrm>
          <a:off x="3547506" y="-356403"/>
          <a:ext cx="5429160" cy="5429160"/>
        </a:xfrm>
        <a:prstGeom prst="circularArrow">
          <a:avLst>
            <a:gd name="adj1" fmla="val 5689"/>
            <a:gd name="adj2" fmla="val 340510"/>
            <a:gd name="adj3" fmla="val 12273289"/>
            <a:gd name="adj4" fmla="val 18376936"/>
            <a:gd name="adj5" fmla="val 5908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9CCC2-7D45-4BCB-B328-1A65D2C8A46F}">
      <dsp:nvSpPr>
        <dsp:cNvPr id="0" name=""/>
        <dsp:cNvSpPr/>
      </dsp:nvSpPr>
      <dsp:spPr>
        <a:xfrm>
          <a:off x="4294579" y="464"/>
          <a:ext cx="3935015" cy="196750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Articulación normativa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- RM N° 531-2021, RM N° 048 – 2021, RM N° 189-2021 y la Directiva 02- 2022- DREA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390625" y="96510"/>
        <a:ext cx="3742923" cy="1775415"/>
      </dsp:txXfrm>
    </dsp:sp>
    <dsp:sp modelId="{3E7A289C-753E-4780-8F2D-F2544348AAB3}">
      <dsp:nvSpPr>
        <dsp:cNvPr id="0" name=""/>
        <dsp:cNvSpPr/>
      </dsp:nvSpPr>
      <dsp:spPr>
        <a:xfrm>
          <a:off x="6352256" y="3564464"/>
          <a:ext cx="3935015" cy="1967507"/>
        </a:xfrm>
        <a:prstGeom prst="round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Concepción de la IE “Nueva Escuela”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u="sng" kern="1200" dirty="0" smtClean="0">
              <a:solidFill>
                <a:schemeClr val="tx1"/>
              </a:solidFill>
            </a:rPr>
            <a:t>Formación del </a:t>
          </a:r>
          <a:r>
            <a:rPr lang="es-ES" sz="2000" b="1" u="sng" kern="1200" dirty="0" smtClean="0">
              <a:solidFill>
                <a:srgbClr val="0000CC"/>
              </a:solidFill>
            </a:rPr>
            <a:t>ciudadano responsable</a:t>
          </a:r>
          <a:r>
            <a:rPr lang="es-ES" sz="2000" u="sng" kern="1200" dirty="0" smtClean="0">
              <a:solidFill>
                <a:schemeClr val="tx1"/>
              </a:solidFill>
            </a:rPr>
            <a:t>, con la ciencia, la cultura, el ambiente y la tecnología.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448302" y="3660510"/>
        <a:ext cx="3742923" cy="1775415"/>
      </dsp:txXfrm>
    </dsp:sp>
    <dsp:sp modelId="{E944ADD4-F3CE-451F-953E-58209787317A}">
      <dsp:nvSpPr>
        <dsp:cNvPr id="0" name=""/>
        <dsp:cNvSpPr/>
      </dsp:nvSpPr>
      <dsp:spPr>
        <a:xfrm>
          <a:off x="1878983" y="3572818"/>
          <a:ext cx="4599364" cy="1959618"/>
        </a:xfrm>
        <a:prstGeom prst="round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>
              <a:solidFill>
                <a:schemeClr val="tx1"/>
              </a:solidFill>
            </a:rPr>
            <a:t>Implementación de las condiciones básicas en la IE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smtClean="0">
              <a:solidFill>
                <a:schemeClr val="tx1"/>
              </a:solidFill>
            </a:rPr>
            <a:t>- </a:t>
          </a:r>
          <a:r>
            <a:rPr lang="es-ES" sz="1800" b="1" i="1" kern="1200" dirty="0" err="1" smtClean="0">
              <a:solidFill>
                <a:schemeClr val="tx1"/>
              </a:solidFill>
            </a:rPr>
            <a:t>Bio</a:t>
          </a:r>
          <a:r>
            <a:rPr lang="es-ES" sz="1800" b="1" i="1" kern="1200" dirty="0" smtClean="0">
              <a:solidFill>
                <a:schemeClr val="tx1"/>
              </a:solidFill>
            </a:rPr>
            <a:t> seguridad, </a:t>
          </a:r>
          <a:r>
            <a:rPr lang="es-PE" sz="1800" kern="1200" dirty="0" smtClean="0">
              <a:solidFill>
                <a:schemeClr val="tx1"/>
              </a:solidFill>
            </a:rPr>
            <a:t>Espacios y entorno, </a:t>
          </a:r>
          <a:r>
            <a:rPr lang="es-PE" sz="1800" kern="1200" dirty="0" smtClean="0">
              <a:solidFill>
                <a:schemeClr val="tx1"/>
              </a:solidFill>
            </a:rPr>
            <a:t>Organización de comités, Organización de los escolares, Materiales, etc</a:t>
          </a:r>
          <a:r>
            <a:rPr lang="es-PE" sz="1400" kern="1200" dirty="0" smtClean="0">
              <a:solidFill>
                <a:schemeClr val="tx1"/>
              </a:solidFill>
            </a:rPr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200" kern="1200" dirty="0">
            <a:solidFill>
              <a:schemeClr val="tx1"/>
            </a:solidFill>
          </a:endParaRPr>
        </a:p>
      </dsp:txBody>
      <dsp:txXfrm>
        <a:off x="1974644" y="3668479"/>
        <a:ext cx="4408042" cy="1768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B1A96-2831-4056-8CD0-4AEE25605B04}">
      <dsp:nvSpPr>
        <dsp:cNvPr id="0" name=""/>
        <dsp:cNvSpPr/>
      </dsp:nvSpPr>
      <dsp:spPr>
        <a:xfrm>
          <a:off x="4968420" y="4641378"/>
          <a:ext cx="1893419" cy="18934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tx1"/>
              </a:solidFill>
            </a:rPr>
            <a:t>Gestión  de la Nueva escuela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5245705" y="4918663"/>
        <a:ext cx="1338849" cy="1338849"/>
      </dsp:txXfrm>
    </dsp:sp>
    <dsp:sp modelId="{4CE99BC3-5ACA-49FC-A37F-0C8854630D3B}">
      <dsp:nvSpPr>
        <dsp:cNvPr id="0" name=""/>
        <dsp:cNvSpPr/>
      </dsp:nvSpPr>
      <dsp:spPr>
        <a:xfrm rot="10800000">
          <a:off x="782552" y="5318276"/>
          <a:ext cx="3955645" cy="5396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4AF3F-7ED8-4BD5-9D14-9F42E09C9B1B}">
      <dsp:nvSpPr>
        <dsp:cNvPr id="0" name=""/>
        <dsp:cNvSpPr/>
      </dsp:nvSpPr>
      <dsp:spPr>
        <a:xfrm>
          <a:off x="119855" y="5057931"/>
          <a:ext cx="1325393" cy="1060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tx1"/>
              </a:solidFill>
            </a:rPr>
            <a:t>Centrado en el aprendizaje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50911" y="5088987"/>
        <a:ext cx="1263281" cy="998202"/>
      </dsp:txXfrm>
    </dsp:sp>
    <dsp:sp modelId="{B4B958C2-9205-4953-B682-AB105DD064E4}">
      <dsp:nvSpPr>
        <dsp:cNvPr id="0" name=""/>
        <dsp:cNvSpPr/>
      </dsp:nvSpPr>
      <dsp:spPr>
        <a:xfrm rot="12000000">
          <a:off x="972807" y="4239286"/>
          <a:ext cx="3955645" cy="5396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C5A92-946E-4AE3-B37E-C4FFD728625D}">
      <dsp:nvSpPr>
        <dsp:cNvPr id="0" name=""/>
        <dsp:cNvSpPr/>
      </dsp:nvSpPr>
      <dsp:spPr>
        <a:xfrm>
          <a:off x="429387" y="3302486"/>
          <a:ext cx="1325393" cy="1060314"/>
        </a:xfrm>
        <a:prstGeom prst="roundRect">
          <a:avLst>
            <a:gd name="adj" fmla="val 10000"/>
          </a:avLst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tx1"/>
              </a:solidFill>
            </a:rPr>
            <a:t>Trabajo en equipo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60443" y="3333542"/>
        <a:ext cx="1263281" cy="998202"/>
      </dsp:txXfrm>
    </dsp:sp>
    <dsp:sp modelId="{824D463C-DB52-4AB7-A7BD-D6FC5B540B00}">
      <dsp:nvSpPr>
        <dsp:cNvPr id="0" name=""/>
        <dsp:cNvSpPr/>
      </dsp:nvSpPr>
      <dsp:spPr>
        <a:xfrm rot="13200000">
          <a:off x="1520624" y="3290438"/>
          <a:ext cx="3955645" cy="5396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7426-985C-44E2-986F-5B8FEFBD3873}">
      <dsp:nvSpPr>
        <dsp:cNvPr id="0" name=""/>
        <dsp:cNvSpPr/>
      </dsp:nvSpPr>
      <dsp:spPr>
        <a:xfrm>
          <a:off x="1320650" y="1758773"/>
          <a:ext cx="1325393" cy="1060314"/>
        </a:xfrm>
        <a:prstGeom prst="roundRect">
          <a:avLst>
            <a:gd name="adj" fmla="val 10000"/>
          </a:avLst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tx1"/>
              </a:solidFill>
            </a:rPr>
            <a:t>Operativizando el investigación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tx1"/>
              </a:solidFill>
            </a:rPr>
            <a:t>STEAM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351706" y="1789829"/>
        <a:ext cx="1263281" cy="998202"/>
      </dsp:txXfrm>
    </dsp:sp>
    <dsp:sp modelId="{FFAF9112-B473-4E58-86D5-EE5904F73283}">
      <dsp:nvSpPr>
        <dsp:cNvPr id="0" name=""/>
        <dsp:cNvSpPr/>
      </dsp:nvSpPr>
      <dsp:spPr>
        <a:xfrm rot="14400000">
          <a:off x="2359929" y="2586178"/>
          <a:ext cx="3955645" cy="5396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92821-76AE-4667-9AFB-F858500E6515}">
      <dsp:nvSpPr>
        <dsp:cNvPr id="0" name=""/>
        <dsp:cNvSpPr/>
      </dsp:nvSpPr>
      <dsp:spPr>
        <a:xfrm>
          <a:off x="2686144" y="612988"/>
          <a:ext cx="1325393" cy="1060314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tx1"/>
              </a:solidFill>
            </a:rPr>
            <a:t>Integración  de las TAC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717200" y="644044"/>
        <a:ext cx="1263281" cy="998202"/>
      </dsp:txXfrm>
    </dsp:sp>
    <dsp:sp modelId="{A92F980C-65B3-4376-94CB-730575A0E781}">
      <dsp:nvSpPr>
        <dsp:cNvPr id="0" name=""/>
        <dsp:cNvSpPr/>
      </dsp:nvSpPr>
      <dsp:spPr>
        <a:xfrm rot="15604028">
          <a:off x="3415834" y="2231744"/>
          <a:ext cx="3917570" cy="5396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1F63C-248F-4779-8ED1-7213C978E4A0}">
      <dsp:nvSpPr>
        <dsp:cNvPr id="0" name=""/>
        <dsp:cNvSpPr/>
      </dsp:nvSpPr>
      <dsp:spPr>
        <a:xfrm>
          <a:off x="4374044" y="41974"/>
          <a:ext cx="1325393" cy="1060314"/>
        </a:xfrm>
        <a:prstGeom prst="roundRect">
          <a:avLst>
            <a:gd name="adj" fmla="val 10000"/>
          </a:avLst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tx1"/>
              </a:solidFill>
            </a:rPr>
            <a:t>Mediación / Retroalimentación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405100" y="73030"/>
        <a:ext cx="1263281" cy="998202"/>
      </dsp:txXfrm>
    </dsp:sp>
    <dsp:sp modelId="{FB47B52A-B574-427A-8B5F-F661BA997C44}">
      <dsp:nvSpPr>
        <dsp:cNvPr id="0" name=""/>
        <dsp:cNvSpPr/>
      </dsp:nvSpPr>
      <dsp:spPr>
        <a:xfrm rot="16800000">
          <a:off x="4485124" y="2211449"/>
          <a:ext cx="3955645" cy="5396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97703-D8B1-4349-B0CC-AD627C8F16C6}">
      <dsp:nvSpPr>
        <dsp:cNvPr id="0" name=""/>
        <dsp:cNvSpPr/>
      </dsp:nvSpPr>
      <dsp:spPr>
        <a:xfrm>
          <a:off x="6143696" y="3328"/>
          <a:ext cx="1325393" cy="1060314"/>
        </a:xfrm>
        <a:prstGeom prst="roundRect">
          <a:avLst>
            <a:gd name="adj" fmla="val 10000"/>
          </a:avLst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Medio ambiente y entorno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6174752" y="34384"/>
        <a:ext cx="1263281" cy="998202"/>
      </dsp:txXfrm>
    </dsp:sp>
    <dsp:sp modelId="{36BA3B01-F3FA-4451-9058-D7FB35F1905E}">
      <dsp:nvSpPr>
        <dsp:cNvPr id="0" name=""/>
        <dsp:cNvSpPr/>
      </dsp:nvSpPr>
      <dsp:spPr>
        <a:xfrm rot="18000000">
          <a:off x="5514684" y="2586178"/>
          <a:ext cx="3955645" cy="5396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A45BB-1D8F-4199-85C3-A8F34B355ACC}">
      <dsp:nvSpPr>
        <dsp:cNvPr id="0" name=""/>
        <dsp:cNvSpPr/>
      </dsp:nvSpPr>
      <dsp:spPr>
        <a:xfrm>
          <a:off x="7818722" y="612988"/>
          <a:ext cx="1325393" cy="1060314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tx1"/>
              </a:solidFill>
            </a:rPr>
            <a:t>Interculturalidad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7849778" y="644044"/>
        <a:ext cx="1263281" cy="998202"/>
      </dsp:txXfrm>
    </dsp:sp>
    <dsp:sp modelId="{0648471D-52FF-4FB9-91E0-134578730D04}">
      <dsp:nvSpPr>
        <dsp:cNvPr id="0" name=""/>
        <dsp:cNvSpPr/>
      </dsp:nvSpPr>
      <dsp:spPr>
        <a:xfrm rot="19200000">
          <a:off x="6353989" y="3290438"/>
          <a:ext cx="3955645" cy="5396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93E8F-6DA1-4731-BB07-9676DA95AD45}">
      <dsp:nvSpPr>
        <dsp:cNvPr id="0" name=""/>
        <dsp:cNvSpPr/>
      </dsp:nvSpPr>
      <dsp:spPr>
        <a:xfrm>
          <a:off x="9184215" y="1758773"/>
          <a:ext cx="1325393" cy="1060314"/>
        </a:xfrm>
        <a:prstGeom prst="roundRect">
          <a:avLst>
            <a:gd name="adj" fmla="val 10000"/>
          </a:avLst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tx1"/>
              </a:solidFill>
            </a:rPr>
            <a:t>Evaluación formativa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9215271" y="1789829"/>
        <a:ext cx="1263281" cy="998202"/>
      </dsp:txXfrm>
    </dsp:sp>
    <dsp:sp modelId="{5D32AB5D-FBBB-4288-9817-6B56AEF834CF}">
      <dsp:nvSpPr>
        <dsp:cNvPr id="0" name=""/>
        <dsp:cNvSpPr/>
      </dsp:nvSpPr>
      <dsp:spPr>
        <a:xfrm rot="20400000">
          <a:off x="6901807" y="4239286"/>
          <a:ext cx="3955645" cy="5396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98236-7C32-4608-B5CA-F968D0AACFA3}">
      <dsp:nvSpPr>
        <dsp:cNvPr id="0" name=""/>
        <dsp:cNvSpPr/>
      </dsp:nvSpPr>
      <dsp:spPr>
        <a:xfrm>
          <a:off x="10075478" y="3302486"/>
          <a:ext cx="1325393" cy="1060314"/>
        </a:xfrm>
        <a:prstGeom prst="roundRect">
          <a:avLst>
            <a:gd name="adj" fmla="val 10000"/>
          </a:avLst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tx1"/>
              </a:solidFill>
            </a:rPr>
            <a:t>Trabajo emocional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0106534" y="3333542"/>
        <a:ext cx="1263281" cy="998202"/>
      </dsp:txXfrm>
    </dsp:sp>
    <dsp:sp modelId="{F325BE9A-1C29-433A-B0E2-21DED811442D}">
      <dsp:nvSpPr>
        <dsp:cNvPr id="0" name=""/>
        <dsp:cNvSpPr/>
      </dsp:nvSpPr>
      <dsp:spPr>
        <a:xfrm>
          <a:off x="7092062" y="5318276"/>
          <a:ext cx="3955645" cy="5396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02FA9-735C-4D08-98C0-9268DD9557F8}">
      <dsp:nvSpPr>
        <dsp:cNvPr id="0" name=""/>
        <dsp:cNvSpPr/>
      </dsp:nvSpPr>
      <dsp:spPr>
        <a:xfrm>
          <a:off x="10385010" y="5057931"/>
          <a:ext cx="1325393" cy="1060314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tx1"/>
              </a:solidFill>
            </a:rPr>
            <a:t>Desarrollo del pensamiento complejo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0416066" y="5088987"/>
        <a:ext cx="1263281" cy="998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7C4FD-B0FD-42EE-9C4E-79653B678BDE}">
      <dsp:nvSpPr>
        <dsp:cNvPr id="0" name=""/>
        <dsp:cNvSpPr/>
      </dsp:nvSpPr>
      <dsp:spPr>
        <a:xfrm>
          <a:off x="2070" y="716501"/>
          <a:ext cx="3284744" cy="226318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09044-2E9F-446A-8BCE-E09341D95432}">
      <dsp:nvSpPr>
        <dsp:cNvPr id="0" name=""/>
        <dsp:cNvSpPr/>
      </dsp:nvSpPr>
      <dsp:spPr>
        <a:xfrm>
          <a:off x="2070" y="2979690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Semana del 28 al 01 de abril: semana de diagnóstico  -a aplicación del KIT</a:t>
          </a:r>
          <a:endParaRPr lang="es-ES" sz="1400" kern="1200" dirty="0"/>
        </a:p>
      </dsp:txBody>
      <dsp:txXfrm>
        <a:off x="2070" y="2979690"/>
        <a:ext cx="3284744" cy="1218640"/>
      </dsp:txXfrm>
    </dsp:sp>
    <dsp:sp modelId="{3E0B7021-81F3-491F-BA86-E3546E9B10E7}">
      <dsp:nvSpPr>
        <dsp:cNvPr id="0" name=""/>
        <dsp:cNvSpPr/>
      </dsp:nvSpPr>
      <dsp:spPr>
        <a:xfrm>
          <a:off x="3615427" y="716501"/>
          <a:ext cx="3284744" cy="226318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07F24-B4E3-4B66-809E-AFC927124410}">
      <dsp:nvSpPr>
        <dsp:cNvPr id="0" name=""/>
        <dsp:cNvSpPr/>
      </dsp:nvSpPr>
      <dsp:spPr>
        <a:xfrm>
          <a:off x="3615427" y="2979690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Determinación de grupos de estudiantes con riesgo de aprendizaje</a:t>
          </a:r>
          <a:endParaRPr lang="es-ES" sz="1400" kern="1200" dirty="0"/>
        </a:p>
      </dsp:txBody>
      <dsp:txXfrm>
        <a:off x="3615427" y="2979690"/>
        <a:ext cx="3284744" cy="1218640"/>
      </dsp:txXfrm>
    </dsp:sp>
    <dsp:sp modelId="{2E455D7E-736C-4DBD-B504-97EEC007F15F}">
      <dsp:nvSpPr>
        <dsp:cNvPr id="0" name=""/>
        <dsp:cNvSpPr/>
      </dsp:nvSpPr>
      <dsp:spPr>
        <a:xfrm>
          <a:off x="7230855" y="768011"/>
          <a:ext cx="3284744" cy="226318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2EED5-1DCF-4878-B075-12B4486CCB52}">
      <dsp:nvSpPr>
        <dsp:cNvPr id="0" name=""/>
        <dsp:cNvSpPr/>
      </dsp:nvSpPr>
      <dsp:spPr>
        <a:xfrm>
          <a:off x="7228784" y="2979690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 IIE donde las condiciones permitan, organizar a los docentes que no cumplen las 30 horas a fin de que puedan  implementar el refuerzo  escolar los que deben ser  monitoreados por el directivo.</a:t>
          </a:r>
          <a:endParaRPr lang="es-ES" sz="1400" kern="1200" dirty="0"/>
        </a:p>
      </dsp:txBody>
      <dsp:txXfrm>
        <a:off x="7228784" y="2979690"/>
        <a:ext cx="3284744" cy="1218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A4D8F-2D6D-49FA-9828-1C412EBD71EE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9CDED-CFA3-4091-8556-6FA90373D259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FED45-850D-461F-9EFD-FAB399F02D1B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Evaluación psicopedagógica</a:t>
          </a:r>
          <a:endParaRPr lang="es-ES" sz="1800" kern="1200" dirty="0"/>
        </a:p>
      </dsp:txBody>
      <dsp:txXfrm rot="10800000">
        <a:off x="389016" y="1958102"/>
        <a:ext cx="2156106" cy="2322582"/>
      </dsp:txXfrm>
    </dsp:sp>
    <dsp:sp modelId="{F93C583A-6A1D-4DB0-BF0A-1587783FF4DC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CA043-740E-4214-BDB1-613FC71B30C1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Determinación del escenario lingüístico del aula y la IE / horarios lingüísticos</a:t>
          </a:r>
          <a:endParaRPr lang="es-ES" sz="1800" kern="1200" dirty="0"/>
        </a:p>
      </dsp:txBody>
      <dsp:txXfrm rot="10800000">
        <a:off x="2916170" y="1958102"/>
        <a:ext cx="2156106" cy="2322582"/>
      </dsp:txXfrm>
    </dsp:sp>
    <dsp:sp modelId="{2F7D9198-49E5-4887-8CAB-BC198B0E036D}">
      <dsp:nvSpPr>
        <dsp:cNvPr id="0" name=""/>
        <dsp:cNvSpPr/>
      </dsp:nvSpPr>
      <dsp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0" b="-60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5B961-3DD5-44FE-9F35-2FE5B2C93AA6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escenarios 3, 4 y 5 posibilitar que el aprendizajes de la L2 (Quechua) se efectúa con metodología de segunda lengua.</a:t>
          </a:r>
          <a:endParaRPr lang="es-ES" sz="1800" kern="1200" dirty="0"/>
        </a:p>
      </dsp:txBody>
      <dsp:txXfrm rot="10800000">
        <a:off x="5443323" y="1958102"/>
        <a:ext cx="2156106" cy="2322582"/>
      </dsp:txXfrm>
    </dsp:sp>
    <dsp:sp modelId="{32A4D774-C2DF-482A-B9DF-923C1FA4482F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6B606-5AFB-4E0E-AD55-F6F98AC4B555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Durante la interacción pedagógica y en el desarrollo de los procesos de indagación/ posibilitar el diálogo de saberes.</a:t>
          </a:r>
          <a:endParaRPr lang="es-ES" sz="1800" kern="1200" dirty="0"/>
        </a:p>
      </dsp:txBody>
      <dsp:txXfrm rot="10800000">
        <a:off x="7970476" y="1958102"/>
        <a:ext cx="2156106" cy="232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835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49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243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 userDrawn="1"/>
        </p:nvSpPr>
        <p:spPr>
          <a:xfrm>
            <a:off x="6335349" y="3415284"/>
            <a:ext cx="3599723" cy="3420000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p:sp>
        <p:nvSpPr>
          <p:cNvPr id="8" name="7 Triángulo isósceles"/>
          <p:cNvSpPr/>
          <p:nvPr userDrawn="1"/>
        </p:nvSpPr>
        <p:spPr>
          <a:xfrm flipV="1">
            <a:off x="6335349" y="0"/>
            <a:ext cx="3599723" cy="3420000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p:sp>
        <p:nvSpPr>
          <p:cNvPr id="9" name="8 Rectángulo"/>
          <p:cNvSpPr/>
          <p:nvPr userDrawn="1"/>
        </p:nvSpPr>
        <p:spPr>
          <a:xfrm>
            <a:off x="9935072" y="0"/>
            <a:ext cx="225692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p:sp>
        <p:nvSpPr>
          <p:cNvPr id="10" name="9 Triángulo isósceles"/>
          <p:cNvSpPr/>
          <p:nvPr userDrawn="1"/>
        </p:nvSpPr>
        <p:spPr>
          <a:xfrm rot="16200000">
            <a:off x="9430108" y="2300536"/>
            <a:ext cx="3266856" cy="2256928"/>
          </a:xfrm>
          <a:prstGeom prst="triangle">
            <a:avLst/>
          </a:prstGeom>
          <a:solidFill>
            <a:srgbClr val="D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2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990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153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050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836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140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2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034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791D-6DCD-48FA-B45F-D0750D919A32}" type="datetimeFigureOut">
              <a:rPr lang="es-PE" smtClean="0"/>
              <a:t>08/03/2022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FCEA-045B-4296-935A-CB4DDE8F1E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958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1521" y="1365161"/>
            <a:ext cx="10637949" cy="3486128"/>
          </a:xfrm>
        </p:spPr>
        <p:txBody>
          <a:bodyPr>
            <a:normAutofit fontScale="90000"/>
          </a:bodyPr>
          <a:lstStyle/>
          <a:p>
            <a:r>
              <a:rPr lang="es-PE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PE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E" sz="48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PE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E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PE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E" sz="48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PE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E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Directiva Local N° 03- 2022- UGEL-A– Andahuaylas</a:t>
            </a:r>
            <a:br>
              <a:rPr lang="es-PE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E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PE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200" b="1" i="1" dirty="0">
                <a:solidFill>
                  <a:srgbClr val="0000CC"/>
                </a:solidFill>
              </a:rPr>
              <a:t>Lineamientos y orientaciones locales </a:t>
            </a:r>
            <a:r>
              <a:rPr lang="es-ES" sz="2200" b="1" dirty="0"/>
              <a:t>para el desarrollo del servicio educativo en el año escolar 2022, en los programas e Instituciones Educativas públicas y privadas de la Educación Básica y Técnico Productiva en la Jurisdicción de la Unidad de Gestión Educativa Local – Andahuaylas</a:t>
            </a:r>
            <a:r>
              <a:rPr lang="es-PE" dirty="0"/>
              <a:t/>
            </a:r>
            <a:br>
              <a:rPr lang="es-PE" dirty="0"/>
            </a:br>
            <a:endParaRPr lang="es-PE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0067" y="508310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s-P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Equipo - Primaria </a:t>
            </a:r>
            <a:endParaRPr lang="es-P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64352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7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77526"/>
              </p:ext>
            </p:extLst>
          </p:nvPr>
        </p:nvGraphicFramePr>
        <p:xfrm>
          <a:off x="397902" y="1690688"/>
          <a:ext cx="11283235" cy="251300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23569">
                  <a:extLst>
                    <a:ext uri="{9D8B030D-6E8A-4147-A177-3AD203B41FA5}">
                      <a16:colId xmlns:a16="http://schemas.microsoft.com/office/drawing/2014/main" val="1791793616"/>
                    </a:ext>
                  </a:extLst>
                </a:gridCol>
                <a:gridCol w="1629956">
                  <a:extLst>
                    <a:ext uri="{9D8B030D-6E8A-4147-A177-3AD203B41FA5}">
                      <a16:colId xmlns:a16="http://schemas.microsoft.com/office/drawing/2014/main" val="373273864"/>
                    </a:ext>
                  </a:extLst>
                </a:gridCol>
                <a:gridCol w="1456232">
                  <a:extLst>
                    <a:ext uri="{9D8B030D-6E8A-4147-A177-3AD203B41FA5}">
                      <a16:colId xmlns:a16="http://schemas.microsoft.com/office/drawing/2014/main" val="2923280306"/>
                    </a:ext>
                  </a:extLst>
                </a:gridCol>
                <a:gridCol w="3373602">
                  <a:extLst>
                    <a:ext uri="{9D8B030D-6E8A-4147-A177-3AD203B41FA5}">
                      <a16:colId xmlns:a16="http://schemas.microsoft.com/office/drawing/2014/main" val="2646067220"/>
                    </a:ext>
                  </a:extLst>
                </a:gridCol>
                <a:gridCol w="3199876">
                  <a:extLst>
                    <a:ext uri="{9D8B030D-6E8A-4147-A177-3AD203B41FA5}">
                      <a16:colId xmlns:a16="http://schemas.microsoft.com/office/drawing/2014/main" val="3517429978"/>
                    </a:ext>
                  </a:extLst>
                </a:gridCol>
              </a:tblGrid>
              <a:tr h="706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</a:t>
                      </a:r>
                      <a:endParaRPr lang="es-P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Del 2 al 6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Conformación y Fortalecimiento de las comunidades profesionales de aprendizaje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Docentes de IIEE focalizadas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615356"/>
                  </a:ext>
                </a:extLst>
              </a:tr>
              <a:tr h="352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Mayo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25 de mayo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Día de educación inicial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Nivel Inicial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15102"/>
                  </a:ext>
                </a:extLst>
              </a:tr>
              <a:tr h="600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Mayo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27 de Mayo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Día de las Lenguas originarias del Perú-El Quechua en Apurímac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Toda la comunidad educativa (Inicial, primaria, secundaria Superior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7177166"/>
                  </a:ext>
                </a:extLst>
              </a:tr>
              <a:tr h="822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</a:t>
                      </a:r>
                      <a:endParaRPr lang="es-P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30 de mayo a 3 de Junio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de Gestión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Asistencias técnicas, reflexión sobre la nueva escuela.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Rediseño y mejora de los planes de la educación presencial y semipresencial.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Directivos y docentes</a:t>
                      </a:r>
                      <a:endParaRPr lang="es-P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81443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530614"/>
              </p:ext>
            </p:extLst>
          </p:nvPr>
        </p:nvGraphicFramePr>
        <p:xfrm>
          <a:off x="397901" y="4172755"/>
          <a:ext cx="11283235" cy="225380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23569">
                  <a:extLst>
                    <a:ext uri="{9D8B030D-6E8A-4147-A177-3AD203B41FA5}">
                      <a16:colId xmlns:a16="http://schemas.microsoft.com/office/drawing/2014/main" val="2222164377"/>
                    </a:ext>
                  </a:extLst>
                </a:gridCol>
                <a:gridCol w="1629956">
                  <a:extLst>
                    <a:ext uri="{9D8B030D-6E8A-4147-A177-3AD203B41FA5}">
                      <a16:colId xmlns:a16="http://schemas.microsoft.com/office/drawing/2014/main" val="4022649367"/>
                    </a:ext>
                  </a:extLst>
                </a:gridCol>
                <a:gridCol w="1456232">
                  <a:extLst>
                    <a:ext uri="{9D8B030D-6E8A-4147-A177-3AD203B41FA5}">
                      <a16:colId xmlns:a16="http://schemas.microsoft.com/office/drawing/2014/main" val="1588140177"/>
                    </a:ext>
                  </a:extLst>
                </a:gridCol>
                <a:gridCol w="3373602">
                  <a:extLst>
                    <a:ext uri="{9D8B030D-6E8A-4147-A177-3AD203B41FA5}">
                      <a16:colId xmlns:a16="http://schemas.microsoft.com/office/drawing/2014/main" val="813088842"/>
                    </a:ext>
                  </a:extLst>
                </a:gridCol>
                <a:gridCol w="3199876">
                  <a:extLst>
                    <a:ext uri="{9D8B030D-6E8A-4147-A177-3AD203B41FA5}">
                      <a16:colId xmlns:a16="http://schemas.microsoft.com/office/drawing/2014/main" val="309227789"/>
                    </a:ext>
                  </a:extLst>
                </a:gridCol>
              </a:tblGrid>
              <a:tr h="668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Junio</a:t>
                      </a:r>
                      <a:endParaRPr lang="es-P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22 de junio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Segundo festival de lectura: “Fallecimiento de Manuel González Prada”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Difusión de podcast ganadores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Toda la comunidad educativa (Inicial, primaria, secundaria EBR,EBA, EBE)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415505"/>
                  </a:ext>
                </a:extLst>
              </a:tr>
              <a:tr h="519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Junio</a:t>
                      </a:r>
                      <a:endParaRPr lang="es-P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 de junio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FFFFFF"/>
                          </a:highlight>
                        </a:rPr>
                        <a:t>Ejecución de la “Jornada histórica por las huellas de Apurímac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Toda la comunidad educativa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382331"/>
                  </a:ext>
                </a:extLst>
              </a:tr>
              <a:tr h="561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Junio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Del 27 al 1 de junio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FFFFFF"/>
                          </a:highlight>
                        </a:rPr>
                        <a:t>Ejecución del  concurso escolar regional de disertación - etapa IIEE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Nivel primario y secundario de EBR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759931"/>
                  </a:ext>
                </a:extLst>
              </a:tr>
              <a:tr h="503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Junio a Julio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Durante los dos meses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Monitoreo a la gestión y práctica pedagógica de los docentes de aula.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Directores de I.E. y especialistas de la UGEL</a:t>
                      </a:r>
                      <a:endParaRPr lang="es-P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912254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47730" y="365126"/>
            <a:ext cx="11006070" cy="626548"/>
          </a:xfrm>
        </p:spPr>
        <p:txBody>
          <a:bodyPr>
            <a:normAutofit/>
          </a:bodyPr>
          <a:lstStyle/>
          <a:p>
            <a:pPr algn="just"/>
            <a:r>
              <a:rPr lang="es-PE" sz="3200" dirty="0" smtClean="0"/>
              <a:t>Actividades locales alineadas a las prácticas claves de los CGE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92063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68261"/>
              </p:ext>
            </p:extLst>
          </p:nvPr>
        </p:nvGraphicFramePr>
        <p:xfrm>
          <a:off x="347731" y="1159098"/>
          <a:ext cx="11513711" cy="555079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56734">
                  <a:extLst>
                    <a:ext uri="{9D8B030D-6E8A-4147-A177-3AD203B41FA5}">
                      <a16:colId xmlns:a16="http://schemas.microsoft.com/office/drawing/2014/main" val="1781924842"/>
                    </a:ext>
                  </a:extLst>
                </a:gridCol>
                <a:gridCol w="1663250">
                  <a:extLst>
                    <a:ext uri="{9D8B030D-6E8A-4147-A177-3AD203B41FA5}">
                      <a16:colId xmlns:a16="http://schemas.microsoft.com/office/drawing/2014/main" val="413075298"/>
                    </a:ext>
                  </a:extLst>
                </a:gridCol>
                <a:gridCol w="1485977">
                  <a:extLst>
                    <a:ext uri="{9D8B030D-6E8A-4147-A177-3AD203B41FA5}">
                      <a16:colId xmlns:a16="http://schemas.microsoft.com/office/drawing/2014/main" val="1969516168"/>
                    </a:ext>
                  </a:extLst>
                </a:gridCol>
                <a:gridCol w="3442512">
                  <a:extLst>
                    <a:ext uri="{9D8B030D-6E8A-4147-A177-3AD203B41FA5}">
                      <a16:colId xmlns:a16="http://schemas.microsoft.com/office/drawing/2014/main" val="1644363094"/>
                    </a:ext>
                  </a:extLst>
                </a:gridCol>
                <a:gridCol w="3265238">
                  <a:extLst>
                    <a:ext uri="{9D8B030D-6E8A-4147-A177-3AD203B41FA5}">
                      <a16:colId xmlns:a16="http://schemas.microsoft.com/office/drawing/2014/main" val="693929199"/>
                    </a:ext>
                  </a:extLst>
                </a:gridCol>
              </a:tblGrid>
              <a:tr h="723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Julio</a:t>
                      </a:r>
                      <a:endParaRPr lang="es-P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Del 4 al 8 de julio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FFFFFF"/>
                          </a:highlight>
                        </a:rPr>
                        <a:t>Ejecución del  concurso escolar regional de disertación - etapa UGEL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Nivel primario y secundario de EBR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226930"/>
                  </a:ext>
                </a:extLst>
              </a:tr>
              <a:tr h="56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Julio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14 y 15 de julio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FFFFFF"/>
                          </a:highlight>
                        </a:rPr>
                        <a:t>Aplicación de la evaluación local de aprendizajes (ELA)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Nivel primario y secundario de EBR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8324479"/>
                  </a:ext>
                </a:extLst>
              </a:tr>
              <a:tr h="9032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Julio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Todo el mes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Seguimiento a la implementación de buenas prácticas e innovación pedagógica.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 docentes de IIEE 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 la EB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566603"/>
                  </a:ext>
                </a:extLst>
              </a:tr>
              <a:tr h="422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julio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17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Aniversario de los PRONOEI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PRONOEI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431733"/>
                  </a:ext>
                </a:extLst>
              </a:tr>
              <a:tr h="8927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Julio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Todo el mes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Evaluación del proceso de implementación de las comunidades  profesionales de aprendizaje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Docentes de IIEE focalizadas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77564"/>
                  </a:ext>
                </a:extLst>
              </a:tr>
              <a:tr h="57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Julio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Todo el mes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Feria de Ciencia y Tecnología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Etapa II.EE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Directivos, docentes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030158"/>
                  </a:ext>
                </a:extLst>
              </a:tr>
              <a:tr h="735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Agosto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Del 08 al 12 de agosto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de gestión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Asistencias técnicas Conferencias masivas para directivos  y docentes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Directivos y docentes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686767"/>
                  </a:ext>
                </a:extLst>
              </a:tr>
              <a:tr h="7321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Agosto</a:t>
                      </a:r>
                      <a:endParaRPr lang="es-P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15 al 31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Implementación de la escuela comunitaria municipal productiva intercultural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Directores, Docentes y municipalidades</a:t>
                      </a:r>
                      <a:endParaRPr lang="es-P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77868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7730" y="365126"/>
            <a:ext cx="11006070" cy="6265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PE" sz="3200" dirty="0" smtClean="0"/>
              <a:t>Actividades locales alineadas a las prácticas claves de los CGE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18641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923196"/>
              </p:ext>
            </p:extLst>
          </p:nvPr>
        </p:nvGraphicFramePr>
        <p:xfrm>
          <a:off x="347730" y="1661375"/>
          <a:ext cx="11410681" cy="4864107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41908">
                  <a:extLst>
                    <a:ext uri="{9D8B030D-6E8A-4147-A177-3AD203B41FA5}">
                      <a16:colId xmlns:a16="http://schemas.microsoft.com/office/drawing/2014/main" val="4254750071"/>
                    </a:ext>
                  </a:extLst>
                </a:gridCol>
                <a:gridCol w="1648366">
                  <a:extLst>
                    <a:ext uri="{9D8B030D-6E8A-4147-A177-3AD203B41FA5}">
                      <a16:colId xmlns:a16="http://schemas.microsoft.com/office/drawing/2014/main" val="3349120978"/>
                    </a:ext>
                  </a:extLst>
                </a:gridCol>
                <a:gridCol w="1472680">
                  <a:extLst>
                    <a:ext uri="{9D8B030D-6E8A-4147-A177-3AD203B41FA5}">
                      <a16:colId xmlns:a16="http://schemas.microsoft.com/office/drawing/2014/main" val="1012525684"/>
                    </a:ext>
                  </a:extLst>
                </a:gridCol>
                <a:gridCol w="3411708">
                  <a:extLst>
                    <a:ext uri="{9D8B030D-6E8A-4147-A177-3AD203B41FA5}">
                      <a16:colId xmlns:a16="http://schemas.microsoft.com/office/drawing/2014/main" val="3683566234"/>
                    </a:ext>
                  </a:extLst>
                </a:gridCol>
                <a:gridCol w="3236019">
                  <a:extLst>
                    <a:ext uri="{9D8B030D-6E8A-4147-A177-3AD203B41FA5}">
                      <a16:colId xmlns:a16="http://schemas.microsoft.com/office/drawing/2014/main" val="2647284827"/>
                    </a:ext>
                  </a:extLst>
                </a:gridCol>
              </a:tblGrid>
              <a:tr h="510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Agosto a Setiembre</a:t>
                      </a:r>
                      <a:endParaRPr lang="es-P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Durante los dos meses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Monitoreo a la gestión y práctica pedagógica de los docentes de aula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Directores de I.E. y especialistas de la UGEL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824967"/>
                  </a:ext>
                </a:extLst>
              </a:tr>
              <a:tr h="851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Setiembre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27 de setiembre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Tercer festival de lectura:27 de setiembre: Día Mundial del Turismo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Difusión de podcast ganadores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Toda la comunidad educativa (Inicial, primaria, secundaria EBR,EBA, EBE)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980256"/>
                  </a:ext>
                </a:extLst>
              </a:tr>
              <a:tr h="441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Setiembre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23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Juegos tradicionales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nivel inicial , primaria y secundaria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347031"/>
                  </a:ext>
                </a:extLst>
              </a:tr>
              <a:tr h="12914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Octubre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01 al 31 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16 /10/2022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lectiva.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Implementación de los Municipios Escolares.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Monitoreo a la implementación de Buenas Prácticas.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Día de la educación especial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Docentes y estudiantes de la IE.</a:t>
                      </a:r>
                      <a:endParaRPr lang="es-PE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Docentes identificados de la IIEE o IIEE que implementan.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467980"/>
                  </a:ext>
                </a:extLst>
              </a:tr>
              <a:tr h="555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Octubre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 y 4 de octubre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FFFFFF"/>
                          </a:highlight>
                        </a:rPr>
                        <a:t>Aplicación de la evaluación regional de aprendizajes (ERA) 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Nivel primario y secundario de EBR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938622"/>
                  </a:ext>
                </a:extLst>
              </a:tr>
              <a:tr h="510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Octubre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17 al 21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de gestión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highlight>
                            <a:srgbClr val="FFFFFF"/>
                          </a:highlight>
                        </a:rPr>
                        <a:t>Asistencias técnicas, reflexión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Directivos y docentes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585501"/>
                  </a:ext>
                </a:extLst>
              </a:tr>
              <a:tr h="702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Octubre a Noviembre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Durante los dos meses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Semana lectiva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Monitoreo a la gestión y práctica pedagógica de los docentes de aula</a:t>
                      </a:r>
                      <a:endParaRPr lang="es-P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Directores de I.E. y especialistas de la UGEL</a:t>
                      </a:r>
                      <a:endParaRPr lang="es-P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4657092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7730" y="365126"/>
            <a:ext cx="11006070" cy="6265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PE" sz="3200" dirty="0" smtClean="0"/>
              <a:t>Actividades locales alineadas a las prácticas claves de los CGE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428547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10756"/>
              </p:ext>
            </p:extLst>
          </p:nvPr>
        </p:nvGraphicFramePr>
        <p:xfrm>
          <a:off x="502275" y="1416677"/>
          <a:ext cx="11153106" cy="51257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4845">
                  <a:extLst>
                    <a:ext uri="{9D8B030D-6E8A-4147-A177-3AD203B41FA5}">
                      <a16:colId xmlns:a16="http://schemas.microsoft.com/office/drawing/2014/main" val="1026323983"/>
                    </a:ext>
                  </a:extLst>
                </a:gridCol>
                <a:gridCol w="1611158">
                  <a:extLst>
                    <a:ext uri="{9D8B030D-6E8A-4147-A177-3AD203B41FA5}">
                      <a16:colId xmlns:a16="http://schemas.microsoft.com/office/drawing/2014/main" val="2075269981"/>
                    </a:ext>
                  </a:extLst>
                </a:gridCol>
                <a:gridCol w="1439437">
                  <a:extLst>
                    <a:ext uri="{9D8B030D-6E8A-4147-A177-3AD203B41FA5}">
                      <a16:colId xmlns:a16="http://schemas.microsoft.com/office/drawing/2014/main" val="3589115202"/>
                    </a:ext>
                  </a:extLst>
                </a:gridCol>
                <a:gridCol w="3334694">
                  <a:extLst>
                    <a:ext uri="{9D8B030D-6E8A-4147-A177-3AD203B41FA5}">
                      <a16:colId xmlns:a16="http://schemas.microsoft.com/office/drawing/2014/main" val="2582651205"/>
                    </a:ext>
                  </a:extLst>
                </a:gridCol>
                <a:gridCol w="3162972">
                  <a:extLst>
                    <a:ext uri="{9D8B030D-6E8A-4147-A177-3AD203B41FA5}">
                      <a16:colId xmlns:a16="http://schemas.microsoft.com/office/drawing/2014/main" val="1884859207"/>
                    </a:ext>
                  </a:extLst>
                </a:gridCol>
              </a:tblGrid>
              <a:tr h="1005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Noviembre 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 de noviembre</a:t>
                      </a:r>
                      <a:endParaRPr lang="es-PE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(2da semana)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lectiva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Cuarto festival de lectura: Semana de la vida animal.</a:t>
                      </a:r>
                      <a:endParaRPr lang="es-PE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Difusión de podcast ganadores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Toda la comunidad educativa (Inicial, primaria, secundaria EBR,EBA, EBE)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30723"/>
                  </a:ext>
                </a:extLst>
              </a:tr>
              <a:tr h="1067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Noviembre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21 al 25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lectiva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Reconocimiento y premiación a los podcast ganadores de los festivales de lectura ejecutados por niveles y ciclos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directivos, docentes (RD) y estudiantes ganadores (premio estímulo)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062813"/>
                  </a:ext>
                </a:extLst>
              </a:tr>
              <a:tr h="815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Noviembre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Todo el mes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 lectiva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Reporte en plataforma MINEDU de Matriz  de Logros Ambientales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Directivos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5813"/>
                  </a:ext>
                </a:extLst>
              </a:tr>
              <a:tr h="827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Diciembre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El 26 de diciembre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de gestión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Evaluación y reconocimiento a las comunidades profesionales de aprendizaje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Docentes de IIEE focalizadas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40070"/>
                  </a:ext>
                </a:extLst>
              </a:tr>
              <a:tr h="838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Diciembre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de gestión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Reconocimiento y premiación de Buenas Prácticas docentes e innovación.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Todos los maestros ganadores de la EB y especialistas.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08939"/>
                  </a:ext>
                </a:extLst>
              </a:tr>
              <a:tr h="570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Diciembre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26 a 30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de gestión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Actividades de finalización del año escolar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Directivos y docentes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64694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7730" y="365126"/>
            <a:ext cx="11006070" cy="6265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PE" sz="3200" dirty="0" smtClean="0"/>
              <a:t>Actividades locales alineadas a las prácticas claves de los CGE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341138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" sz="1800" b="1" dirty="0"/>
              <a:t>Monitoreo y acompañamiento local</a:t>
            </a:r>
            <a:r>
              <a:rPr lang="es-PE" sz="2000" dirty="0"/>
              <a:t/>
            </a:r>
            <a:br>
              <a:rPr lang="es-PE" sz="2000" dirty="0"/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5169" y="1323349"/>
            <a:ext cx="10515600" cy="4351338"/>
          </a:xfrm>
        </p:spPr>
        <p:txBody>
          <a:bodyPr/>
          <a:lstStyle/>
          <a:p>
            <a:pPr marL="0" lvl="2" indent="0" algn="just">
              <a:spcBef>
                <a:spcPts val="1000"/>
              </a:spcBef>
              <a:buNone/>
            </a:pPr>
            <a:r>
              <a:rPr lang="es-ES" sz="3600" dirty="0" smtClean="0"/>
              <a:t>El equipo </a:t>
            </a:r>
            <a:r>
              <a:rPr lang="es-ES" sz="3600" dirty="0"/>
              <a:t>directivo </a:t>
            </a:r>
            <a:r>
              <a:rPr lang="es-ES" sz="3600" dirty="0" smtClean="0"/>
              <a:t> </a:t>
            </a:r>
            <a:r>
              <a:rPr lang="es-ES" sz="3600" dirty="0"/>
              <a:t>planifica y ejecuta los procesos de monitoreo y acompañamiento a nivel de la institución </a:t>
            </a:r>
            <a:r>
              <a:rPr lang="es-ES" sz="3600" dirty="0" smtClean="0"/>
              <a:t>educativa, </a:t>
            </a:r>
            <a:r>
              <a:rPr lang="es-ES" sz="3600" b="1" dirty="0" smtClean="0">
                <a:solidFill>
                  <a:srgbClr val="0000CC"/>
                </a:solidFill>
              </a:rPr>
              <a:t>en </a:t>
            </a:r>
            <a:r>
              <a:rPr lang="es-ES" sz="3600" b="1" dirty="0">
                <a:solidFill>
                  <a:srgbClr val="0000CC"/>
                </a:solidFill>
              </a:rPr>
              <a:t>cada </a:t>
            </a:r>
            <a:r>
              <a:rPr lang="es-ES" sz="3600" b="1" dirty="0" smtClean="0">
                <a:solidFill>
                  <a:srgbClr val="0000CC"/>
                </a:solidFill>
              </a:rPr>
              <a:t>bloque </a:t>
            </a:r>
            <a:r>
              <a:rPr lang="es-ES" sz="3600" b="1" dirty="0">
                <a:solidFill>
                  <a:srgbClr val="0000CC"/>
                </a:solidFill>
              </a:rPr>
              <a:t>de semanas </a:t>
            </a:r>
            <a:r>
              <a:rPr lang="es-ES" sz="3600" b="1" dirty="0" smtClean="0">
                <a:solidFill>
                  <a:srgbClr val="0000CC"/>
                </a:solidFill>
              </a:rPr>
              <a:t>lectivas</a:t>
            </a:r>
            <a:r>
              <a:rPr lang="es-ES" sz="3600" dirty="0" smtClean="0"/>
              <a:t>, </a:t>
            </a:r>
            <a:r>
              <a:rPr lang="es-ES" sz="3600" dirty="0"/>
              <a:t>con la finalidad de conocer, reflexionar y mejorar los procesos pedagógicos del colegiado de docentes; estos procesos también </a:t>
            </a:r>
            <a:r>
              <a:rPr lang="es-ES" sz="3600" b="1" dirty="0">
                <a:solidFill>
                  <a:srgbClr val="0000CC"/>
                </a:solidFill>
              </a:rPr>
              <a:t>son informados </a:t>
            </a:r>
            <a:r>
              <a:rPr lang="es-ES" sz="3600" dirty="0"/>
              <a:t>al órgano intermedio para su conocimiento a través de un aplicativo</a:t>
            </a:r>
            <a:r>
              <a:rPr lang="es-ES" sz="3600" dirty="0" smtClean="0"/>
              <a:t>.</a:t>
            </a:r>
          </a:p>
          <a:p>
            <a:pPr marL="0" lvl="2" indent="0" algn="just">
              <a:spcBef>
                <a:spcPts val="1000"/>
              </a:spcBef>
              <a:buNone/>
            </a:pPr>
            <a:endParaRPr lang="es-PE" sz="3600" dirty="0"/>
          </a:p>
          <a:p>
            <a:pPr marL="0" indent="0">
              <a:buNone/>
            </a:pPr>
            <a:endParaRPr lang="es-PE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51025"/>
              </p:ext>
            </p:extLst>
          </p:nvPr>
        </p:nvGraphicFramePr>
        <p:xfrm>
          <a:off x="711199" y="4879539"/>
          <a:ext cx="10563540" cy="18447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0885">
                  <a:extLst>
                    <a:ext uri="{9D8B030D-6E8A-4147-A177-3AD203B41FA5}">
                      <a16:colId xmlns:a16="http://schemas.microsoft.com/office/drawing/2014/main" val="3784305333"/>
                    </a:ext>
                  </a:extLst>
                </a:gridCol>
                <a:gridCol w="2640885">
                  <a:extLst>
                    <a:ext uri="{9D8B030D-6E8A-4147-A177-3AD203B41FA5}">
                      <a16:colId xmlns:a16="http://schemas.microsoft.com/office/drawing/2014/main" val="3538776830"/>
                    </a:ext>
                  </a:extLst>
                </a:gridCol>
                <a:gridCol w="2640885">
                  <a:extLst>
                    <a:ext uri="{9D8B030D-6E8A-4147-A177-3AD203B41FA5}">
                      <a16:colId xmlns:a16="http://schemas.microsoft.com/office/drawing/2014/main" val="2673156455"/>
                    </a:ext>
                  </a:extLst>
                </a:gridCol>
                <a:gridCol w="2640885">
                  <a:extLst>
                    <a:ext uri="{9D8B030D-6E8A-4147-A177-3AD203B41FA5}">
                      <a16:colId xmlns:a16="http://schemas.microsoft.com/office/drawing/2014/main" val="605857824"/>
                    </a:ext>
                  </a:extLst>
                </a:gridCol>
              </a:tblGrid>
              <a:tr h="442692"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Bloque 1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Bloque 2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Bloque 3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Bloque 4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455014"/>
                  </a:ext>
                </a:extLst>
              </a:tr>
              <a:tr h="442692"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Monitoreo </a:t>
                      </a:r>
                      <a:r>
                        <a:rPr lang="es-PE" sz="1600" baseline="0" dirty="0" smtClean="0"/>
                        <a:t> del directivo a los docentes de aula. Estrategias coordinada</a:t>
                      </a:r>
                      <a:r>
                        <a:rPr lang="es-PE" sz="1600" dirty="0" smtClean="0"/>
                        <a:t> 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Acompañamiento y monitoreo.</a:t>
                      </a:r>
                      <a:r>
                        <a:rPr lang="es-PE" sz="1600" baseline="0" dirty="0" smtClean="0"/>
                        <a:t> Estrategia: Coordinada y inopinada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Acompañamiento y monitoreo.</a:t>
                      </a:r>
                      <a:r>
                        <a:rPr lang="es-PE" sz="1600" baseline="0" dirty="0" smtClean="0"/>
                        <a:t> Estrategia: Coordinada y inopinada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Monitoreo</a:t>
                      </a:r>
                      <a:r>
                        <a:rPr lang="es-PE" sz="1600" dirty="0" smtClean="0"/>
                        <a:t>.</a:t>
                      </a:r>
                      <a:r>
                        <a:rPr lang="es-PE" sz="1600" baseline="0" dirty="0" smtClean="0"/>
                        <a:t> </a:t>
                      </a:r>
                      <a:endParaRPr lang="es-PE" sz="1600" baseline="0" dirty="0" smtClean="0"/>
                    </a:p>
                    <a:p>
                      <a:r>
                        <a:rPr lang="es-PE" sz="1600" baseline="0" dirty="0" smtClean="0"/>
                        <a:t>Estrategia: </a:t>
                      </a:r>
                      <a:r>
                        <a:rPr lang="es-PE" sz="1600" baseline="0" dirty="0" smtClean="0"/>
                        <a:t>inopinada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003347"/>
                  </a:ext>
                </a:extLst>
              </a:tr>
              <a:tr h="442692"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Primer</a:t>
                      </a:r>
                      <a:r>
                        <a:rPr lang="es-PE" sz="1600" baseline="0" dirty="0" smtClean="0"/>
                        <a:t> B:  semanas lectivas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aseline="0" dirty="0" smtClean="0"/>
                        <a:t>Segundo B: semanas lectivas</a:t>
                      </a:r>
                      <a:endParaRPr lang="es-PE" sz="1600" dirty="0" smtClean="0"/>
                    </a:p>
                    <a:p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aseline="0" dirty="0" smtClean="0"/>
                        <a:t>Tercer B: </a:t>
                      </a:r>
                      <a:r>
                        <a:rPr lang="es-PE" sz="1600" baseline="0" dirty="0" smtClean="0"/>
                        <a:t>semanas lectivas</a:t>
                      </a:r>
                      <a:endParaRPr lang="es-PE" sz="16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aseline="0" dirty="0" smtClean="0"/>
                        <a:t>Cuarto Bs </a:t>
                      </a:r>
                      <a:r>
                        <a:rPr lang="es-PE" sz="1600" baseline="0" dirty="0" smtClean="0"/>
                        <a:t>semanas lectivas</a:t>
                      </a:r>
                      <a:endParaRPr lang="es-PE" sz="16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3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93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chivos_2015\Direccion DEBA\DVGP-Direccion de educacion basica alternativa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7900"/>
            <a:ext cx="842493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715626" y="2387404"/>
            <a:ext cx="3670878" cy="36714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En el recojo de información en el terreno, haciendo seguimiento a </a:t>
            </a:r>
            <a:r>
              <a:rPr lang="es-PE" sz="2000" dirty="0" smtClean="0"/>
              <a:t>las actividades y prácticas </a:t>
            </a:r>
            <a:r>
              <a:rPr lang="es-PE" sz="2000" dirty="0" smtClean="0"/>
              <a:t>que nos permiten comprobar la </a:t>
            </a:r>
            <a:r>
              <a:rPr lang="es-PE" sz="2000" dirty="0" smtClean="0"/>
              <a:t>calidad de  los procesos </a:t>
            </a:r>
            <a:r>
              <a:rPr lang="es-PE" sz="2000" dirty="0" smtClean="0"/>
              <a:t>y productos esperados.</a:t>
            </a:r>
            <a:endParaRPr lang="es-PE" sz="2000" dirty="0"/>
          </a:p>
        </p:txBody>
      </p:sp>
      <p:sp>
        <p:nvSpPr>
          <p:cNvPr id="8" name="Rectángulo 7"/>
          <p:cNvSpPr/>
          <p:nvPr/>
        </p:nvSpPr>
        <p:spPr>
          <a:xfrm>
            <a:off x="1051149" y="1602574"/>
            <a:ext cx="1075667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PE" sz="2800" b="1" dirty="0" smtClean="0"/>
              <a:t>MONITOREO                                                       </a:t>
            </a:r>
            <a:r>
              <a:rPr lang="es-PE" sz="2800" b="1" dirty="0" smtClean="0"/>
              <a:t>ACOMPAÑAMIENTO</a:t>
            </a:r>
            <a:endParaRPr lang="es-PE" sz="2800" dirty="0"/>
          </a:p>
        </p:txBody>
      </p:sp>
      <p:sp>
        <p:nvSpPr>
          <p:cNvPr id="10" name="Elipse 9"/>
          <p:cNvSpPr/>
          <p:nvPr/>
        </p:nvSpPr>
        <p:spPr>
          <a:xfrm>
            <a:off x="7129882" y="2200388"/>
            <a:ext cx="3980331" cy="37974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Es el acto de ofrecer asesoría continua, es decir, el despliegue de estrategias y acciones de asistencia técnica a través de los cuales, </a:t>
            </a:r>
            <a:r>
              <a:rPr lang="es-PE" dirty="0" smtClean="0"/>
              <a:t>el directivo </a:t>
            </a:r>
            <a:r>
              <a:rPr lang="es-PE" dirty="0" smtClean="0"/>
              <a:t>visita</a:t>
            </a:r>
            <a:r>
              <a:rPr lang="es-PE" dirty="0" smtClean="0"/>
              <a:t>, apoya y ofrece asesoramiento permanente al docente </a:t>
            </a:r>
            <a:r>
              <a:rPr lang="es-PE" dirty="0" smtClean="0"/>
              <a:t>en aspectos que dificulta y son relevantes en </a:t>
            </a:r>
            <a:r>
              <a:rPr lang="es-PE" dirty="0" smtClean="0"/>
              <a:t>su práctica.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7286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" sz="1800" b="1" dirty="0"/>
              <a:t>Progreso de los estudiantes </a:t>
            </a:r>
            <a:r>
              <a:rPr lang="es-PE" sz="2000" dirty="0"/>
              <a:t/>
            </a:r>
            <a:br>
              <a:rPr lang="es-PE" sz="2000" dirty="0"/>
            </a:b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824548"/>
              </p:ext>
            </p:extLst>
          </p:nvPr>
        </p:nvGraphicFramePr>
        <p:xfrm>
          <a:off x="838200" y="1262130"/>
          <a:ext cx="10515600" cy="491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43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" sz="1800" b="1" dirty="0"/>
              <a:t>Tratamiento pedagógico de acuerdo las formas de atención </a:t>
            </a:r>
            <a:r>
              <a:rPr lang="es-PE" sz="2000" dirty="0"/>
              <a:t/>
            </a:r>
            <a:br>
              <a:rPr lang="es-PE" sz="2000" dirty="0"/>
            </a:b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316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473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408349" y="2446986"/>
            <a:ext cx="7843234" cy="2459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800" dirty="0" smtClean="0"/>
              <a:t>Gracias</a:t>
            </a:r>
            <a:r>
              <a:rPr lang="es-PE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1015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 descr="Gente cosechando &lt;strong&gt;cosechas&lt;/strong&gt; cultivadas al lado del Río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99268" cy="2532845"/>
          </a:xfrm>
        </p:spPr>
      </p:pic>
      <p:pic>
        <p:nvPicPr>
          <p:cNvPr id="5" name="Imagen 4" descr="Foto de stock gratuita sobre &lt;strong&gt;cosecha&lt;/strong&gt;, naranja, orgánic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9" y="4284133"/>
            <a:ext cx="3860801" cy="2573867"/>
          </a:xfrm>
          <a:prstGeom prst="rect">
            <a:avLst/>
          </a:prstGeom>
        </p:spPr>
      </p:pic>
      <p:pic>
        <p:nvPicPr>
          <p:cNvPr id="1028" name="Picture 4" descr="Vivir Perú: Un país diverso, milenario y natu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1572"/>
            <a:ext cx="3624642" cy="24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versidad de culturas | Interculturalidad, Día de la hispanidad, Diversidad  de cultur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39" y="2617258"/>
            <a:ext cx="6361113" cy="42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secha De Los Trabajadores De Mujeres Foto de archivo editorial - Imagen  de campo, diversidad: 615037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54" y="0"/>
            <a:ext cx="3399446" cy="22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rú, el país con más de 3.000 variedades de pap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33" y="2202794"/>
            <a:ext cx="3558733" cy="22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 6,408 variedades de papa registradas en Perú, solo 729 tieneninformación  genética completa | ECONOMIA | GESTIÓ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35" y="1936221"/>
            <a:ext cx="3551765" cy="26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n riesgo, la preservación del maíz; baja la diversidad de granos que se  cultivan - Vía Orgán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39" y="-62972"/>
            <a:ext cx="3565343" cy="26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l motivo por el que aún no has probado el maíz más bonito del mund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88" y="-72635"/>
            <a:ext cx="4782032" cy="26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7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910" y="687096"/>
            <a:ext cx="10515600" cy="1325563"/>
          </a:xfrm>
        </p:spPr>
        <p:txBody>
          <a:bodyPr/>
          <a:lstStyle/>
          <a:p>
            <a:r>
              <a:rPr lang="es-PE" dirty="0" smtClean="0"/>
              <a:t>Finalidad 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7910" y="3319575"/>
            <a:ext cx="10515600" cy="15872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/>
              <a:t>Emitir los lineamientos y las orientaciones locales en el marco del enfoque territorial para gestionar la educación en la </a:t>
            </a:r>
            <a:r>
              <a:rPr lang="es-ES" b="1" dirty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modalidad </a:t>
            </a:r>
            <a:r>
              <a:rPr lang="es-ES" b="1" dirty="0" smtClean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presencial, semipresencial y </a:t>
            </a:r>
            <a:r>
              <a:rPr lang="es-ES" b="1" dirty="0" err="1" smtClean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adistancia</a:t>
            </a:r>
            <a:r>
              <a:rPr lang="es-ES" dirty="0" smtClean="0"/>
              <a:t>, </a:t>
            </a:r>
            <a:r>
              <a:rPr lang="es-ES" dirty="0"/>
              <a:t>durante el año escolar </a:t>
            </a:r>
            <a:r>
              <a:rPr lang="es-ES" dirty="0" smtClean="0"/>
              <a:t>2022.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0081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PE" dirty="0" smtClean="0"/>
              <a:t>Orientaciones Generales 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27868"/>
              </p:ext>
            </p:extLst>
          </p:nvPr>
        </p:nvGraphicFramePr>
        <p:xfrm>
          <a:off x="0" y="1325562"/>
          <a:ext cx="12192000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54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03777444"/>
              </p:ext>
            </p:extLst>
          </p:nvPr>
        </p:nvGraphicFramePr>
        <p:xfrm>
          <a:off x="200967" y="147375"/>
          <a:ext cx="11830260" cy="653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31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27783" cy="858368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S" sz="1800" b="1" dirty="0"/>
              <a:t>Calendarización </a:t>
            </a:r>
            <a:r>
              <a:rPr lang="es-ES" sz="1800" b="1" dirty="0" smtClean="0"/>
              <a:t>local del </a:t>
            </a:r>
            <a:r>
              <a:rPr lang="es-ES" sz="1800" b="1" dirty="0"/>
              <a:t>año 2022</a:t>
            </a:r>
            <a:r>
              <a:rPr lang="es-PE" sz="2000" dirty="0"/>
              <a:t/>
            </a:r>
            <a:br>
              <a:rPr lang="es-PE" sz="2000" dirty="0"/>
            </a:br>
            <a:endParaRPr lang="es-PE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38628"/>
              </p:ext>
            </p:extLst>
          </p:nvPr>
        </p:nvGraphicFramePr>
        <p:xfrm>
          <a:off x="515155" y="1481070"/>
          <a:ext cx="11320530" cy="51257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36394">
                  <a:extLst>
                    <a:ext uri="{9D8B030D-6E8A-4147-A177-3AD203B41FA5}">
                      <a16:colId xmlns:a16="http://schemas.microsoft.com/office/drawing/2014/main" val="2644712467"/>
                    </a:ext>
                  </a:extLst>
                </a:gridCol>
                <a:gridCol w="4534547">
                  <a:extLst>
                    <a:ext uri="{9D8B030D-6E8A-4147-A177-3AD203B41FA5}">
                      <a16:colId xmlns:a16="http://schemas.microsoft.com/office/drawing/2014/main" val="339155103"/>
                    </a:ext>
                  </a:extLst>
                </a:gridCol>
                <a:gridCol w="2149589">
                  <a:extLst>
                    <a:ext uri="{9D8B030D-6E8A-4147-A177-3AD203B41FA5}">
                      <a16:colId xmlns:a16="http://schemas.microsoft.com/office/drawing/2014/main" val="37813496"/>
                    </a:ext>
                  </a:extLst>
                </a:gridCol>
              </a:tblGrid>
              <a:tr h="414523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Momentos de año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Fechas 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Semanas 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8673899"/>
                  </a:ext>
                </a:extLst>
              </a:tr>
              <a:tr h="522396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Primer bloque  de las semanas de Gestión.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Del 01 al 25 de marzo.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04 Semanas 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57472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Primer bloque de las semanas lectivas.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Del 28 de marzo al 27 de mayo.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09 semanas 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3144674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Segundo bloque  de las semana de  Gestión 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Del 30 de mayo al 03 de junio.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01 semana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71719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Segundo bloque  de las semanas lectivas.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Del 06 de junio al 05 de agosto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09 </a:t>
                      </a:r>
                      <a:r>
                        <a:rPr lang="es-ES" sz="1800" dirty="0">
                          <a:effectLst/>
                        </a:rPr>
                        <a:t>semanas 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552745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Tercer bloque  de las semanas de Gestión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Del 08 de agosto al 12 de agosto.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01 semana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410243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Tercer bloque de las semanas lectivas.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Del 15 de agosto al 14 de octubre 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09 semanas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081347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Cuarto bloque de la semana de Gestión.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Del 17 de octubre al 21 de octubre.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01 semana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951194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Cuarto bloque de las semanas lectiva 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Del 24 de octubre al 23 de diciembre.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09 semanas</a:t>
                      </a:r>
                      <a:endParaRPr lang="es-P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425256"/>
                  </a:ext>
                </a:extLst>
              </a:tr>
              <a:tr h="523609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Quinto</a:t>
                      </a:r>
                      <a:r>
                        <a:rPr lang="es-ES" sz="1800" baseline="0" dirty="0" smtClean="0">
                          <a:effectLst/>
                        </a:rPr>
                        <a:t> bloque de las</a:t>
                      </a:r>
                      <a:r>
                        <a:rPr lang="es-ES" sz="1800" dirty="0" smtClean="0">
                          <a:effectLst/>
                        </a:rPr>
                        <a:t> </a:t>
                      </a:r>
                      <a:r>
                        <a:rPr lang="es-ES" sz="1800" dirty="0">
                          <a:effectLst/>
                        </a:rPr>
                        <a:t>semana de Gestión: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Del 26 de diciembre al 30 de diciembre.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 smtClean="0">
                          <a:effectLst/>
                        </a:rPr>
                        <a:t>01 semana</a:t>
                      </a:r>
                      <a:endParaRPr lang="es-P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711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6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20211" cy="106443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E" sz="3600" dirty="0" smtClean="0"/>
              <a:t>Acciones inherentes al calendario y tiempo en la IIEE</a:t>
            </a:r>
            <a:endParaRPr lang="es-P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910" y="1690688"/>
            <a:ext cx="11925836" cy="5167312"/>
          </a:xfrm>
        </p:spPr>
        <p:txBody>
          <a:bodyPr>
            <a:normAutofit fontScale="92500" lnSpcReduction="10000"/>
          </a:bodyPr>
          <a:lstStyle/>
          <a:p>
            <a:pPr lvl="2" algn="just"/>
            <a:r>
              <a:rPr lang="es-ES" dirty="0"/>
              <a:t>En el ámbito de la UGEL –Andahuaylas </a:t>
            </a:r>
            <a:r>
              <a:rPr lang="es-ES" b="1" u="sng" dirty="0">
                <a:solidFill>
                  <a:srgbClr val="FF0000"/>
                </a:solidFill>
              </a:rPr>
              <a:t>el inicio de las labores escolares presenciales y/o semipresenciales con asistencia de docentes y estudiantes, se efectuará a partir del 28 de marzo </a:t>
            </a:r>
            <a:r>
              <a:rPr lang="es-ES" dirty="0"/>
              <a:t>del año en curso. </a:t>
            </a:r>
            <a:endParaRPr lang="es-PE" sz="2400" dirty="0"/>
          </a:p>
          <a:p>
            <a:pPr lvl="2" algn="just"/>
            <a:r>
              <a:rPr lang="es-ES" dirty="0"/>
              <a:t>La gestión de la educación a nivel local, se da a través del sistema presencial y semipresencial; </a:t>
            </a:r>
            <a:r>
              <a:rPr lang="es-ES" b="1" u="sng" dirty="0">
                <a:solidFill>
                  <a:srgbClr val="0000CC"/>
                </a:solidFill>
              </a:rPr>
              <a:t>en las zonas rurales y periurbanas la educación es netamente presencial</a:t>
            </a:r>
            <a:r>
              <a:rPr lang="es-ES" b="1" dirty="0">
                <a:solidFill>
                  <a:srgbClr val="0000CC"/>
                </a:solidFill>
              </a:rPr>
              <a:t>, mientras en </a:t>
            </a:r>
            <a:r>
              <a:rPr lang="es-ES" b="1" u="sng" dirty="0">
                <a:solidFill>
                  <a:srgbClr val="0000CC"/>
                </a:solidFill>
              </a:rPr>
              <a:t>las zonas urbanas se desarrollará de manera semipresencial</a:t>
            </a:r>
            <a:r>
              <a:rPr lang="es-ES" b="1" dirty="0">
                <a:solidFill>
                  <a:srgbClr val="0000CC"/>
                </a:solidFill>
              </a:rPr>
              <a:t>. </a:t>
            </a:r>
            <a:r>
              <a:rPr lang="es-ES" dirty="0"/>
              <a:t>En trabajo del docente en cualquier modalidad  debe cumplir con su jornada laboral de acuerdo a norma, y que será verificada por el directivo de la IE. </a:t>
            </a:r>
            <a:endParaRPr lang="es-PE" sz="2400" dirty="0"/>
          </a:p>
          <a:p>
            <a:pPr lvl="2" algn="just"/>
            <a:r>
              <a:rPr lang="es-ES" dirty="0"/>
              <a:t>Los directivos </a:t>
            </a:r>
            <a:r>
              <a:rPr lang="es-ES" b="1" u="sng" dirty="0">
                <a:solidFill>
                  <a:srgbClr val="0000CC"/>
                </a:solidFill>
              </a:rPr>
              <a:t>prevén las acciones pedagógicas </a:t>
            </a:r>
            <a:r>
              <a:rPr lang="es-ES" dirty="0"/>
              <a:t>para estudiantes  </a:t>
            </a:r>
            <a:r>
              <a:rPr lang="es-ES" b="1" u="sng" dirty="0">
                <a:solidFill>
                  <a:srgbClr val="0000CC"/>
                </a:solidFill>
              </a:rPr>
              <a:t>que no puedan asistir </a:t>
            </a:r>
            <a:r>
              <a:rPr lang="es-ES" dirty="0"/>
              <a:t>en forma presencial o semipresencial por alguna causal justificable.</a:t>
            </a:r>
            <a:endParaRPr lang="es-PE" sz="2400" dirty="0"/>
          </a:p>
          <a:p>
            <a:pPr lvl="2" algn="just"/>
            <a:r>
              <a:rPr lang="es-ES" dirty="0"/>
              <a:t>Los directivos </a:t>
            </a:r>
            <a:r>
              <a:rPr lang="es-ES" b="1" u="sng" dirty="0">
                <a:solidFill>
                  <a:srgbClr val="0000CC"/>
                </a:solidFill>
              </a:rPr>
              <a:t>prevén la jornada laboral y modalidad de servicio de los docentes </a:t>
            </a:r>
            <a:r>
              <a:rPr lang="es-ES" dirty="0"/>
              <a:t>que por razones justificadas y de acuerdo a norma no puedan asistir de manera presencial o semipresencial.</a:t>
            </a:r>
            <a:endParaRPr lang="es-PE" sz="2400" dirty="0"/>
          </a:p>
          <a:p>
            <a:pPr lvl="2" algn="just"/>
            <a:r>
              <a:rPr lang="es-ES" dirty="0"/>
              <a:t>Se </a:t>
            </a:r>
            <a:r>
              <a:rPr lang="es-ES" b="1" i="1" u="sng" dirty="0">
                <a:solidFill>
                  <a:srgbClr val="0000CC"/>
                </a:solidFill>
              </a:rPr>
              <a:t>recomienda que los estudiantes cuenten con las vacunas </a:t>
            </a:r>
            <a:r>
              <a:rPr lang="es-ES" dirty="0"/>
              <a:t>contra la COVID -19 para una educación presencial y semipresencial.</a:t>
            </a:r>
            <a:endParaRPr lang="es-PE" sz="2400" dirty="0"/>
          </a:p>
          <a:p>
            <a:pPr lvl="2" algn="just"/>
            <a:r>
              <a:rPr lang="es-ES" dirty="0"/>
              <a:t>De acuerdo a las normas todo personal que ingresa a una entidad pública o privada que atiende a un </a:t>
            </a:r>
            <a:r>
              <a:rPr lang="es-ES" b="1" u="sng" dirty="0">
                <a:solidFill>
                  <a:srgbClr val="0000CC"/>
                </a:solidFill>
              </a:rPr>
              <a:t>conglomerado de personas deben contar con el total de las vacunas</a:t>
            </a:r>
            <a:r>
              <a:rPr lang="es-ES" dirty="0"/>
              <a:t>. Por ello, el directivo, antes del inicio de las labores,  prevé esta acción instando al docente a acudir a la IE con </a:t>
            </a:r>
            <a:r>
              <a:rPr lang="es-ES" dirty="0" smtClean="0"/>
              <a:t>las </a:t>
            </a:r>
            <a:r>
              <a:rPr lang="es-ES" dirty="0"/>
              <a:t>dosis de  vacunas contra la COVID -19 exigidas. </a:t>
            </a:r>
            <a:endParaRPr lang="es-PE" sz="2400" dirty="0"/>
          </a:p>
          <a:p>
            <a:pPr lvl="2" algn="just"/>
            <a:r>
              <a:rPr lang="es-ES" dirty="0"/>
              <a:t>Las acciones de fortalecimiento de capacidades y asistencia técnica planificada por la UGEL-A, así como las </a:t>
            </a:r>
            <a:r>
              <a:rPr lang="es-ES" b="1" i="1" u="sng" dirty="0">
                <a:solidFill>
                  <a:srgbClr val="0000CC"/>
                </a:solidFill>
              </a:rPr>
              <a:t>acciones de planificación a nivel de la IE con el liderazgo del directivo se efectúan en el bloque de las semanas de gestión</a:t>
            </a:r>
            <a:r>
              <a:rPr lang="es-ES" dirty="0"/>
              <a:t>. </a:t>
            </a:r>
            <a:endParaRPr lang="es-PE" sz="2400" dirty="0"/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6634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730" y="365126"/>
            <a:ext cx="11006070" cy="6265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PE" sz="3200" dirty="0" smtClean="0"/>
              <a:t>Actividades locales alineadas a las prácticas claves de los CGE</a:t>
            </a:r>
            <a:endParaRPr lang="es-PE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3940"/>
              </p:ext>
            </p:extLst>
          </p:nvPr>
        </p:nvGraphicFramePr>
        <p:xfrm>
          <a:off x="515155" y="2138883"/>
          <a:ext cx="10972801" cy="3958411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78900">
                  <a:extLst>
                    <a:ext uri="{9D8B030D-6E8A-4147-A177-3AD203B41FA5}">
                      <a16:colId xmlns:a16="http://schemas.microsoft.com/office/drawing/2014/main" val="3050978220"/>
                    </a:ext>
                  </a:extLst>
                </a:gridCol>
                <a:gridCol w="1585111">
                  <a:extLst>
                    <a:ext uri="{9D8B030D-6E8A-4147-A177-3AD203B41FA5}">
                      <a16:colId xmlns:a16="http://schemas.microsoft.com/office/drawing/2014/main" val="3814888210"/>
                    </a:ext>
                  </a:extLst>
                </a:gridCol>
                <a:gridCol w="1416167">
                  <a:extLst>
                    <a:ext uri="{9D8B030D-6E8A-4147-A177-3AD203B41FA5}">
                      <a16:colId xmlns:a16="http://schemas.microsoft.com/office/drawing/2014/main" val="3522391750"/>
                    </a:ext>
                  </a:extLst>
                </a:gridCol>
                <a:gridCol w="3280785">
                  <a:extLst>
                    <a:ext uri="{9D8B030D-6E8A-4147-A177-3AD203B41FA5}">
                      <a16:colId xmlns:a16="http://schemas.microsoft.com/office/drawing/2014/main" val="2131902473"/>
                    </a:ext>
                  </a:extLst>
                </a:gridCol>
                <a:gridCol w="3111838">
                  <a:extLst>
                    <a:ext uri="{9D8B030D-6E8A-4147-A177-3AD203B41FA5}">
                      <a16:colId xmlns:a16="http://schemas.microsoft.com/office/drawing/2014/main" val="2267607081"/>
                    </a:ext>
                  </a:extLst>
                </a:gridCol>
              </a:tblGrid>
              <a:tr h="454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Mes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Fecha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Semanas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Actividad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Involucrados: Niveles, modalidades y ciclos.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8007527"/>
                  </a:ext>
                </a:extLst>
              </a:tr>
              <a:tr h="713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Marzo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Del 01 al 04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de Gestión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Formación virtual para docentes y directivos con expertos de IFD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Docentes y directores de las IIEE de la EB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10595"/>
                  </a:ext>
                </a:extLst>
              </a:tr>
              <a:tr h="5776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Marzo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07  y  08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Asistencias técnicas a Directivos de las IIEE de la EB.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Directores de la EB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3884248"/>
                  </a:ext>
                </a:extLst>
              </a:tr>
              <a:tr h="437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Marzo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Del 09 al 11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Asistencias técnicas a Docentes de las IIEE de la EB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Docentes de la EB</a:t>
                      </a:r>
                      <a:endParaRPr lang="es-PE" sz="16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526304"/>
                  </a:ext>
                </a:extLst>
              </a:tr>
              <a:tr h="7165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Marzo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Del 01 al 11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de Gestión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Distribución de materiales educativos a las II.EE. I etapa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Directores y comisión de gestión de condiciones operativas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6468642"/>
                  </a:ext>
                </a:extLst>
              </a:tr>
              <a:tr h="8081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Marzo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14 al 25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de Gestión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Monitoreo a la implementación de las condiciones de bioseguridad y la aplicación del kit de evaluación diagnostica.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Especialistas de AGP-UGEL Andahuaylas</a:t>
                      </a:r>
                      <a:endParaRPr lang="es-PE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Comunidad  Educativa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734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80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770" y="107547"/>
            <a:ext cx="11694015" cy="83261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E" sz="2800" dirty="0" smtClean="0"/>
              <a:t>Actividades locales alineadas a las prácticas claves de los CGE</a:t>
            </a:r>
            <a:endParaRPr lang="es-PE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808221"/>
              </p:ext>
            </p:extLst>
          </p:nvPr>
        </p:nvGraphicFramePr>
        <p:xfrm>
          <a:off x="245771" y="940158"/>
          <a:ext cx="11694015" cy="590572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82677">
                  <a:extLst>
                    <a:ext uri="{9D8B030D-6E8A-4147-A177-3AD203B41FA5}">
                      <a16:colId xmlns:a16="http://schemas.microsoft.com/office/drawing/2014/main" val="2677845987"/>
                    </a:ext>
                  </a:extLst>
                </a:gridCol>
                <a:gridCol w="1689297">
                  <a:extLst>
                    <a:ext uri="{9D8B030D-6E8A-4147-A177-3AD203B41FA5}">
                      <a16:colId xmlns:a16="http://schemas.microsoft.com/office/drawing/2014/main" val="2948709987"/>
                    </a:ext>
                  </a:extLst>
                </a:gridCol>
                <a:gridCol w="1509247">
                  <a:extLst>
                    <a:ext uri="{9D8B030D-6E8A-4147-A177-3AD203B41FA5}">
                      <a16:colId xmlns:a16="http://schemas.microsoft.com/office/drawing/2014/main" val="2427631019"/>
                    </a:ext>
                  </a:extLst>
                </a:gridCol>
                <a:gridCol w="3496422">
                  <a:extLst>
                    <a:ext uri="{9D8B030D-6E8A-4147-A177-3AD203B41FA5}">
                      <a16:colId xmlns:a16="http://schemas.microsoft.com/office/drawing/2014/main" val="3705296671"/>
                    </a:ext>
                  </a:extLst>
                </a:gridCol>
                <a:gridCol w="3316372">
                  <a:extLst>
                    <a:ext uri="{9D8B030D-6E8A-4147-A177-3AD203B41FA5}">
                      <a16:colId xmlns:a16="http://schemas.microsoft.com/office/drawing/2014/main" val="2614754716"/>
                    </a:ext>
                  </a:extLst>
                </a:gridCol>
              </a:tblGrid>
              <a:tr h="526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Marzo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Del 01  a la 2da semana de mayo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lectiva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Inscripción  de buenas prácticas 2022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Todos los niveles y modalidades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479138"/>
                  </a:ext>
                </a:extLst>
              </a:tr>
              <a:tr h="523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Marzo </a:t>
                      </a:r>
                      <a:endParaRPr lang="es-PE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28 </a:t>
                      </a:r>
                      <a:endParaRPr lang="es-PE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lectiva</a:t>
                      </a:r>
                      <a:endParaRPr lang="es-PE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Inicio de las labores escolares en las IIEE de la EB y TP</a:t>
                      </a:r>
                      <a:endParaRPr lang="es-PE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Toda la comunidad educativa</a:t>
                      </a:r>
                      <a:endParaRPr lang="es-PE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353228"/>
                  </a:ext>
                </a:extLst>
              </a:tr>
              <a:tr h="78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Marzo - Abril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Del 28 marzo al 04 de abril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lectiva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u="sng">
                          <a:effectLst/>
                          <a:highlight>
                            <a:srgbClr val="FFFFFF"/>
                          </a:highlight>
                        </a:rPr>
                        <a:t>Aplicación de la evaluación diagnóstica y aplicación</a:t>
                      </a:r>
                      <a:r>
                        <a:rPr lang="es-ES" sz="1600" u="sng">
                          <a:effectLst/>
                        </a:rPr>
                        <a:t> de la ficha psicolingüística.</a:t>
                      </a:r>
                      <a:endParaRPr lang="es-PE" sz="1600" b="1" i="1" u="sng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Todos los niveles y modalidades</a:t>
                      </a:r>
                      <a:endParaRPr lang="es-PE" sz="1600" b="1" i="1" u="sng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9505927"/>
                  </a:ext>
                </a:extLst>
              </a:tr>
              <a:tr h="523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Abril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Primera semana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lectiva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highlight>
                            <a:srgbClr val="FFFFFF"/>
                          </a:highlight>
                        </a:rPr>
                        <a:t>Asistencia técnica  a docentes del III ciclo primaria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Docentes de 1° y 2° grado de primaria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18514"/>
                  </a:ext>
                </a:extLst>
              </a:tr>
              <a:tr h="615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Abril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18 de abril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lectiva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Aniversario de la Educación Básica Alternativa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EBA inicial, intermedio y avanzado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087025"/>
                  </a:ext>
                </a:extLst>
              </a:tr>
              <a:tr h="1047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Abril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22 de abril</a:t>
                      </a:r>
                      <a:endParaRPr lang="es-PE" sz="16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(23 de abril)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lectiva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Primer festival de lectura:</a:t>
                      </a:r>
                      <a:endParaRPr lang="es-PE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“Día Mundial del Libro y del Derecho de Autor”</a:t>
                      </a:r>
                      <a:endParaRPr lang="es-PE" sz="16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Difusión de podcast ganadores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Toda la comunidad educativa (Inicial, primaria, secundaria EBR,EBA, EBE)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602323"/>
                  </a:ext>
                </a:extLst>
              </a:tr>
              <a:tr h="78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Abril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Del 25 al 29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Semana lectiva 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Conformación y Fortalecimiento de las comunidades profesionales de aprendizaje 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Docentes de IIEE focalizadas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884598"/>
                  </a:ext>
                </a:extLst>
              </a:tr>
              <a:tr h="572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Abril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Del 04 al 29 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Distribución de materiales educativos y fungible a las II.EE. II etapa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Directores y comisión de gestión de condiciones operativas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84104"/>
                  </a:ext>
                </a:extLst>
              </a:tr>
              <a:tr h="523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Abril-Mayo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Durante los dos meses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Semana lectiva</a:t>
                      </a:r>
                      <a:endParaRPr lang="es-P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Monitoreo a la gestión y práctica pedagógica de los docentes de aula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Directores de I.E. y especialistas de la UGEL</a:t>
                      </a:r>
                      <a:endParaRPr lang="es-P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88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863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2091</Words>
  <Application>Microsoft Office PowerPoint</Application>
  <PresentationFormat>Panorámica</PresentationFormat>
  <Paragraphs>333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Aharoni</vt:lpstr>
      <vt:lpstr>Arial</vt:lpstr>
      <vt:lpstr>Arial Narrow</vt:lpstr>
      <vt:lpstr>Calibri</vt:lpstr>
      <vt:lpstr>Calibri Light</vt:lpstr>
      <vt:lpstr>Times New Roman</vt:lpstr>
      <vt:lpstr>Tema de Office</vt:lpstr>
      <vt:lpstr>    Directiva Local N° 03- 2022- UGEL-A– Andahuaylas  Lineamientos y orientaciones locales para el desarrollo del servicio educativo en el año escolar 2022, en los programas e Instituciones Educativas públicas y privadas de la Educación Básica y Técnico Productiva en la Jurisdicción de la Unidad de Gestión Educativa Local – Andahuaylas </vt:lpstr>
      <vt:lpstr>Presentación de PowerPoint</vt:lpstr>
      <vt:lpstr>Finalidad  </vt:lpstr>
      <vt:lpstr>Orientaciones Generales </vt:lpstr>
      <vt:lpstr>Presentación de PowerPoint</vt:lpstr>
      <vt:lpstr>Calendarización local del año 2022 </vt:lpstr>
      <vt:lpstr>Acciones inherentes al calendario y tiempo en la IIEE</vt:lpstr>
      <vt:lpstr>Actividades locales alineadas a las prácticas claves de los CGE</vt:lpstr>
      <vt:lpstr>Actividades locales alineadas a las prácticas claves de los CGE</vt:lpstr>
      <vt:lpstr>Actividades locales alineadas a las prácticas claves de los CGE</vt:lpstr>
      <vt:lpstr>Actividades locales alineadas a las prácticas claves de los CGE</vt:lpstr>
      <vt:lpstr>Actividades locales alineadas a las prácticas claves de los CGE</vt:lpstr>
      <vt:lpstr>Actividades locales alineadas a las prácticas claves de los CGE</vt:lpstr>
      <vt:lpstr>Monitoreo y acompañamiento local </vt:lpstr>
      <vt:lpstr>Presentación de PowerPoint</vt:lpstr>
      <vt:lpstr>Progreso de los estudiantes  </vt:lpstr>
      <vt:lpstr>Tratamiento pedagógico de acuerdo las formas de atención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Directiva local N° 03- 2022- UGEL-A– Andahuaylas Lineamientos y orientaciones locales para el desarrollo del servicio educativo en el año escolar 2022, en los programas e Instituciones Educativas públicas y privadas de la Educación Básica y Técnico Productiva en la Jurisdicción de la Unidad de Gestión Educativa Local – Andahuaylas</dc:title>
  <dc:creator>HERNRY</dc:creator>
  <cp:lastModifiedBy>HERNRY</cp:lastModifiedBy>
  <cp:revision>17</cp:revision>
  <dcterms:created xsi:type="dcterms:W3CDTF">2022-03-07T23:39:00Z</dcterms:created>
  <dcterms:modified xsi:type="dcterms:W3CDTF">2022-03-08T15:15:10Z</dcterms:modified>
</cp:coreProperties>
</file>