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sldIdLst>
    <p:sldId id="256" r:id="rId2"/>
    <p:sldId id="310" r:id="rId3"/>
    <p:sldId id="293" r:id="rId4"/>
    <p:sldId id="343" r:id="rId5"/>
    <p:sldId id="311" r:id="rId6"/>
    <p:sldId id="312" r:id="rId7"/>
    <p:sldId id="313" r:id="rId8"/>
    <p:sldId id="314" r:id="rId9"/>
    <p:sldId id="315" r:id="rId10"/>
    <p:sldId id="317" r:id="rId11"/>
    <p:sldId id="294" r:id="rId12"/>
    <p:sldId id="318" r:id="rId13"/>
    <p:sldId id="319" r:id="rId14"/>
    <p:sldId id="320" r:id="rId15"/>
    <p:sldId id="321" r:id="rId16"/>
    <p:sldId id="326" r:id="rId17"/>
    <p:sldId id="339" r:id="rId18"/>
    <p:sldId id="340" r:id="rId19"/>
    <p:sldId id="341" r:id="rId20"/>
    <p:sldId id="342" r:id="rId21"/>
    <p:sldId id="32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BA6"/>
    <a:srgbClr val="0000CC"/>
    <a:srgbClr val="EB7525"/>
    <a:srgbClr val="A65C1E"/>
    <a:srgbClr val="7C4416"/>
    <a:srgbClr val="6D3B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06" autoAdjust="0"/>
  </p:normalViewPr>
  <p:slideViewPr>
    <p:cSldViewPr snapToGrid="0">
      <p:cViewPr varScale="1">
        <p:scale>
          <a:sx n="58" d="100"/>
          <a:sy n="58" d="100"/>
        </p:scale>
        <p:origin x="10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6C7B6-00AE-495D-8BEC-AB9D793A9E1A}" type="datetimeFigureOut">
              <a:rPr lang="es-PE" smtClean="0"/>
              <a:t>10/03/2022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9D6A5-08D4-446A-9911-FD2EB593AE90}" type="slidenum">
              <a:rPr lang="es-PE" smtClean="0"/>
              <a:t>‹Nº›</a:t>
            </a:fld>
            <a:endParaRPr lang="es-PE"/>
          </a:p>
        </p:txBody>
      </p:sp>
    </p:spTree>
    <p:extLst>
      <p:ext uri="{BB962C8B-B14F-4D97-AF65-F5344CB8AC3E}">
        <p14:creationId xmlns:p14="http://schemas.microsoft.com/office/powerpoint/2010/main" val="20347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9609D6A5-08D4-446A-9911-FD2EB593AE90}" type="slidenum">
              <a:rPr lang="es-PE" smtClean="0"/>
              <a:t>15</a:t>
            </a:fld>
            <a:endParaRPr lang="es-PE"/>
          </a:p>
        </p:txBody>
      </p:sp>
    </p:spTree>
    <p:extLst>
      <p:ext uri="{BB962C8B-B14F-4D97-AF65-F5344CB8AC3E}">
        <p14:creationId xmlns:p14="http://schemas.microsoft.com/office/powerpoint/2010/main" val="274239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34430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C193C6-EE2E-444C-84E2-001881325DBB}" type="datetimeFigureOut">
              <a:rPr lang="es-PE" smtClean="0"/>
              <a:t>10/03/2022</a:t>
            </a:fld>
            <a:endParaRPr lang="es-PE"/>
          </a:p>
        </p:txBody>
      </p:sp>
      <p:sp>
        <p:nvSpPr>
          <p:cNvPr id="5" name="Footer Placeholder 4"/>
          <p:cNvSpPr>
            <a:spLocks noGrp="1"/>
          </p:cNvSpPr>
          <p:nvPr>
            <p:ph type="ftr" sz="quarter" idx="11"/>
          </p:nvPr>
        </p:nvSpPr>
        <p:spPr>
          <a:xfrm>
            <a:off x="2416500" y="329307"/>
            <a:ext cx="4973915" cy="309201"/>
          </a:xfrm>
        </p:spPr>
        <p:txBody>
          <a:bodyPr/>
          <a:lstStyle/>
          <a:p>
            <a:endParaRPr lang="es-PE"/>
          </a:p>
        </p:txBody>
      </p:sp>
      <p:sp>
        <p:nvSpPr>
          <p:cNvPr id="6" name="Slide Number Placeholder 5"/>
          <p:cNvSpPr>
            <a:spLocks noGrp="1"/>
          </p:cNvSpPr>
          <p:nvPr>
            <p:ph type="sldNum" sz="quarter" idx="12"/>
          </p:nvPr>
        </p:nvSpPr>
        <p:spPr>
          <a:xfrm>
            <a:off x="1437664" y="798973"/>
            <a:ext cx="811019" cy="503578"/>
          </a:xfrm>
        </p:spPr>
        <p:txBody>
          <a:bodyPr/>
          <a:lstStyle/>
          <a:p>
            <a:fld id="{1C89CF3E-E5B0-4CFF-AF3D-6F4137CBF27B}" type="slidenum">
              <a:rPr lang="es-PE" smtClean="0"/>
              <a:t>‹Nº›</a:t>
            </a:fld>
            <a:endParaRPr lang="es-P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232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C193C6-EE2E-444C-84E2-001881325DBB}" type="datetimeFigureOut">
              <a:rPr lang="es-PE" smtClean="0"/>
              <a:t>10/03/2022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C89CF3E-E5B0-4CFF-AF3D-6F4137CBF27B}" type="slidenum">
              <a:rPr lang="es-PE" smtClean="0"/>
              <a:t>‹Nº›</a:t>
            </a:fld>
            <a:endParaRPr lang="es-P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432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C193C6-EE2E-444C-84E2-001881325DBB}" type="datetimeFigureOut">
              <a:rPr lang="es-PE" smtClean="0"/>
              <a:t>10/03/2022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C89CF3E-E5B0-4CFF-AF3D-6F4137CBF27B}" type="slidenum">
              <a:rPr lang="es-PE" smtClean="0"/>
              <a:t>‹Nº›</a:t>
            </a:fld>
            <a:endParaRPr lang="es-P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983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9"/>
        <p:cNvGrpSpPr/>
        <p:nvPr/>
      </p:nvGrpSpPr>
      <p:grpSpPr>
        <a:xfrm>
          <a:off x="0" y="0"/>
          <a:ext cx="0" cy="0"/>
          <a:chOff x="0" y="0"/>
          <a:chExt cx="0" cy="0"/>
        </a:xfrm>
      </p:grpSpPr>
      <p:sp>
        <p:nvSpPr>
          <p:cNvPr id="100" name="Google Shape;100;p4"/>
          <p:cNvSpPr/>
          <p:nvPr/>
        </p:nvSpPr>
        <p:spPr>
          <a:xfrm>
            <a:off x="-547542" y="-194406"/>
            <a:ext cx="5596993" cy="1509147"/>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rgbClr val="FF6EA7">
              <a:alpha val="49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4"/>
          <p:cNvSpPr/>
          <p:nvPr/>
        </p:nvSpPr>
        <p:spPr>
          <a:xfrm rot="-6752784">
            <a:off x="2735210" y="288525"/>
            <a:ext cx="1594548" cy="145254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763634" y="3815372"/>
            <a:ext cx="3569315" cy="3719553"/>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rgbClr val="B2F7EF">
              <a:alpha val="497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8792968" y="5548019"/>
            <a:ext cx="4045325" cy="1667453"/>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rgbClr val="CCB1FE">
              <a:alpha val="48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8036543" y="-495099"/>
            <a:ext cx="4836205" cy="3858236"/>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rgbClr val="FFE652">
              <a:alpha val="50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4"/>
          <p:cNvSpPr txBox="1">
            <a:spLocks noGrp="1"/>
          </p:cNvSpPr>
          <p:nvPr>
            <p:ph type="title"/>
          </p:nvPr>
        </p:nvSpPr>
        <p:spPr>
          <a:xfrm>
            <a:off x="2780367" y="897953"/>
            <a:ext cx="66312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50967" y="2085493"/>
            <a:ext cx="10290000" cy="4058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Gloria Hallelujah"/>
              <a:buChar char="●"/>
              <a:defRPr sz="1467">
                <a:latin typeface="Raleway"/>
                <a:ea typeface="Raleway"/>
                <a:cs typeface="Raleway"/>
                <a:sym typeface="Raleway"/>
              </a:defRPr>
            </a:lvl1pPr>
            <a:lvl2pPr marL="1219170" lvl="1" indent="-423323" rtl="0">
              <a:lnSpc>
                <a:spcPct val="100000"/>
              </a:lnSpc>
              <a:spcBef>
                <a:spcPts val="0"/>
              </a:spcBef>
              <a:spcAft>
                <a:spcPts val="0"/>
              </a:spcAft>
              <a:buSzPts val="1400"/>
              <a:buFont typeface="Arial"/>
              <a:buChar char="○"/>
              <a:defRPr sz="1600">
                <a:latin typeface="Raleway Thin"/>
                <a:ea typeface="Raleway Thin"/>
                <a:cs typeface="Raleway Thin"/>
                <a:sym typeface="Raleway Thin"/>
              </a:defRPr>
            </a:lvl2pPr>
            <a:lvl3pPr marL="1828754" lvl="2" indent="-423323" rtl="0">
              <a:lnSpc>
                <a:spcPct val="100000"/>
              </a:lnSpc>
              <a:spcBef>
                <a:spcPts val="0"/>
              </a:spcBef>
              <a:spcAft>
                <a:spcPts val="0"/>
              </a:spcAft>
              <a:buSzPts val="1400"/>
              <a:buFont typeface="Arial"/>
              <a:buChar char="■"/>
              <a:defRPr sz="1600">
                <a:latin typeface="Raleway Thin"/>
                <a:ea typeface="Raleway Thin"/>
                <a:cs typeface="Raleway Thin"/>
                <a:sym typeface="Raleway Thin"/>
              </a:defRPr>
            </a:lvl3pPr>
            <a:lvl4pPr marL="2438339" lvl="3" indent="-423323" rtl="0">
              <a:lnSpc>
                <a:spcPct val="100000"/>
              </a:lnSpc>
              <a:spcBef>
                <a:spcPts val="0"/>
              </a:spcBef>
              <a:spcAft>
                <a:spcPts val="0"/>
              </a:spcAft>
              <a:buSzPts val="1400"/>
              <a:buFont typeface="Arial"/>
              <a:buChar char="●"/>
              <a:defRPr sz="1600">
                <a:latin typeface="Raleway Thin"/>
                <a:ea typeface="Raleway Thin"/>
                <a:cs typeface="Raleway Thin"/>
                <a:sym typeface="Raleway Thin"/>
              </a:defRPr>
            </a:lvl4pPr>
            <a:lvl5pPr marL="3047924" lvl="4" indent="-423323" rtl="0">
              <a:lnSpc>
                <a:spcPct val="100000"/>
              </a:lnSpc>
              <a:spcBef>
                <a:spcPts val="0"/>
              </a:spcBef>
              <a:spcAft>
                <a:spcPts val="0"/>
              </a:spcAft>
              <a:buSzPts val="1400"/>
              <a:buFont typeface="Arial"/>
              <a:buChar char="○"/>
              <a:defRPr sz="1600">
                <a:latin typeface="Raleway Thin"/>
                <a:ea typeface="Raleway Thin"/>
                <a:cs typeface="Raleway Thin"/>
                <a:sym typeface="Raleway Thin"/>
              </a:defRPr>
            </a:lvl5pPr>
            <a:lvl6pPr marL="3657509" lvl="5" indent="-423323" rtl="0">
              <a:lnSpc>
                <a:spcPct val="100000"/>
              </a:lnSpc>
              <a:spcBef>
                <a:spcPts val="0"/>
              </a:spcBef>
              <a:spcAft>
                <a:spcPts val="0"/>
              </a:spcAft>
              <a:buSzPts val="1400"/>
              <a:buFont typeface="Arial"/>
              <a:buChar char="■"/>
              <a:defRPr sz="1600">
                <a:latin typeface="Raleway Thin"/>
                <a:ea typeface="Raleway Thin"/>
                <a:cs typeface="Raleway Thin"/>
                <a:sym typeface="Raleway Thin"/>
              </a:defRPr>
            </a:lvl6pPr>
            <a:lvl7pPr marL="4267093" lvl="6" indent="-423323" rtl="0">
              <a:lnSpc>
                <a:spcPct val="100000"/>
              </a:lnSpc>
              <a:spcBef>
                <a:spcPts val="0"/>
              </a:spcBef>
              <a:spcAft>
                <a:spcPts val="0"/>
              </a:spcAft>
              <a:buSzPts val="1400"/>
              <a:buFont typeface="Arial"/>
              <a:buChar char="●"/>
              <a:defRPr sz="1600">
                <a:latin typeface="Raleway Thin"/>
                <a:ea typeface="Raleway Thin"/>
                <a:cs typeface="Raleway Thin"/>
                <a:sym typeface="Raleway Thin"/>
              </a:defRPr>
            </a:lvl7pPr>
            <a:lvl8pPr marL="4876678" lvl="7" indent="-423323" rtl="0">
              <a:lnSpc>
                <a:spcPct val="100000"/>
              </a:lnSpc>
              <a:spcBef>
                <a:spcPts val="0"/>
              </a:spcBef>
              <a:spcAft>
                <a:spcPts val="0"/>
              </a:spcAft>
              <a:buSzPts val="1400"/>
              <a:buFont typeface="Arial"/>
              <a:buChar char="○"/>
              <a:defRPr sz="1600">
                <a:latin typeface="Raleway Thin"/>
                <a:ea typeface="Raleway Thin"/>
                <a:cs typeface="Raleway Thin"/>
                <a:sym typeface="Raleway Thin"/>
              </a:defRPr>
            </a:lvl8pPr>
            <a:lvl9pPr marL="5486263" lvl="8" indent="-423323" rtl="0">
              <a:lnSpc>
                <a:spcPct val="100000"/>
              </a:lnSpc>
              <a:spcBef>
                <a:spcPts val="0"/>
              </a:spcBef>
              <a:spcAft>
                <a:spcPts val="0"/>
              </a:spcAft>
              <a:buSzPts val="1400"/>
              <a:buFont typeface="Arial"/>
              <a:buChar char="■"/>
              <a:defRPr sz="1600">
                <a:latin typeface="Raleway Thin"/>
                <a:ea typeface="Raleway Thin"/>
                <a:cs typeface="Raleway Thin"/>
                <a:sym typeface="Raleway Thin"/>
              </a:defRPr>
            </a:lvl9pPr>
          </a:lstStyle>
          <a:p>
            <a:endParaRPr/>
          </a:p>
        </p:txBody>
      </p:sp>
      <p:grpSp>
        <p:nvGrpSpPr>
          <p:cNvPr id="107" name="Google Shape;107;p4"/>
          <p:cNvGrpSpPr/>
          <p:nvPr/>
        </p:nvGrpSpPr>
        <p:grpSpPr>
          <a:xfrm rot="1800041">
            <a:off x="11554664" y="5475682"/>
            <a:ext cx="295697" cy="267847"/>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 name="Google Shape;111;p4"/>
          <p:cNvGrpSpPr/>
          <p:nvPr/>
        </p:nvGrpSpPr>
        <p:grpSpPr>
          <a:xfrm rot="-9900030">
            <a:off x="890046" y="6167670"/>
            <a:ext cx="287909" cy="260807"/>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4"/>
          <p:cNvGrpSpPr/>
          <p:nvPr/>
        </p:nvGrpSpPr>
        <p:grpSpPr>
          <a:xfrm rot="-5400000">
            <a:off x="11352740" y="3398646"/>
            <a:ext cx="326429" cy="295697"/>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4"/>
          <p:cNvSpPr/>
          <p:nvPr/>
        </p:nvSpPr>
        <p:spPr>
          <a:xfrm rot="912813">
            <a:off x="11162774" y="305217"/>
            <a:ext cx="706389"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4"/>
          <p:cNvGrpSpPr/>
          <p:nvPr/>
        </p:nvGrpSpPr>
        <p:grpSpPr>
          <a:xfrm rot="-5400000">
            <a:off x="418632" y="1310096"/>
            <a:ext cx="295696" cy="267845"/>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4"/>
          <p:cNvSpPr/>
          <p:nvPr/>
        </p:nvSpPr>
        <p:spPr>
          <a:xfrm>
            <a:off x="11381768" y="5912082"/>
            <a:ext cx="812817" cy="127354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4"/>
          <p:cNvSpPr/>
          <p:nvPr/>
        </p:nvSpPr>
        <p:spPr>
          <a:xfrm rot="-650986">
            <a:off x="1973894" y="6260910"/>
            <a:ext cx="1369753" cy="32089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4937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CC193C6-EE2E-444C-84E2-001881325DBB}" type="datetimeFigureOut">
              <a:rPr lang="es-PE" smtClean="0"/>
              <a:t>10/03/2022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C89CF3E-E5B0-4CFF-AF3D-6F4137CBF27B}" type="slidenum">
              <a:rPr lang="es-PE" smtClean="0"/>
              <a:t>‹Nº›</a:t>
            </a:fld>
            <a:endParaRPr lang="es-P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349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C193C6-EE2E-444C-84E2-001881325DBB}" type="datetimeFigureOut">
              <a:rPr lang="es-PE" smtClean="0"/>
              <a:t>10/03/2022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1C89CF3E-E5B0-4CFF-AF3D-6F4137CBF27B}" type="slidenum">
              <a:rPr lang="es-PE" smtClean="0"/>
              <a:t>‹Nº›</a:t>
            </a:fld>
            <a:endParaRPr lang="es-P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678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CC193C6-EE2E-444C-84E2-001881325DBB}" type="datetimeFigureOut">
              <a:rPr lang="es-PE" smtClean="0"/>
              <a:t>10/03/2022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C89CF3E-E5B0-4CFF-AF3D-6F4137CBF27B}" type="slidenum">
              <a:rPr lang="es-PE" smtClean="0"/>
              <a:t>‹Nº›</a:t>
            </a:fld>
            <a:endParaRPr lang="es-P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601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CC193C6-EE2E-444C-84E2-001881325DBB}" type="datetimeFigureOut">
              <a:rPr lang="es-PE" smtClean="0"/>
              <a:t>10/03/2022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1C89CF3E-E5B0-4CFF-AF3D-6F4137CBF27B}" type="slidenum">
              <a:rPr lang="es-PE" smtClean="0"/>
              <a:t>‹Nº›</a:t>
            </a:fld>
            <a:endParaRPr lang="es-P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070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CC193C6-EE2E-444C-84E2-001881325DBB}" type="datetimeFigureOut">
              <a:rPr lang="es-PE" smtClean="0"/>
              <a:t>10/03/2022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1C89CF3E-E5B0-4CFF-AF3D-6F4137CBF27B}" type="slidenum">
              <a:rPr lang="es-PE" smtClean="0"/>
              <a:t>‹Nº›</a:t>
            </a:fld>
            <a:endParaRPr lang="es-P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866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193C6-EE2E-444C-84E2-001881325DBB}" type="datetimeFigureOut">
              <a:rPr lang="es-PE" smtClean="0"/>
              <a:t>10/03/2022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1C89CF3E-E5B0-4CFF-AF3D-6F4137CBF27B}" type="slidenum">
              <a:rPr lang="es-PE" smtClean="0"/>
              <a:t>‹Nº›</a:t>
            </a:fld>
            <a:endParaRPr lang="es-PE"/>
          </a:p>
        </p:txBody>
      </p:sp>
    </p:spTree>
    <p:extLst>
      <p:ext uri="{BB962C8B-B14F-4D97-AF65-F5344CB8AC3E}">
        <p14:creationId xmlns:p14="http://schemas.microsoft.com/office/powerpoint/2010/main" val="372743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CC193C6-EE2E-444C-84E2-001881325DBB}" type="datetimeFigureOut">
              <a:rPr lang="es-PE" smtClean="0"/>
              <a:t>10/03/2022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1C89CF3E-E5B0-4CFF-AF3D-6F4137CBF27B}" type="slidenum">
              <a:rPr lang="es-PE" smtClean="0"/>
              <a:t>‹Nº›</a:t>
            </a:fld>
            <a:endParaRPr lang="es-P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549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CC193C6-EE2E-444C-84E2-001881325DBB}" type="datetimeFigureOut">
              <a:rPr lang="es-PE" smtClean="0"/>
              <a:t>10/03/2022</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1C89CF3E-E5B0-4CFF-AF3D-6F4137CBF27B}" type="slidenum">
              <a:rPr lang="es-PE" smtClean="0"/>
              <a:t>‹Nº›</a:t>
            </a:fld>
            <a:endParaRPr lang="es-P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210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CC193C6-EE2E-444C-84E2-001881325DBB}" type="datetimeFigureOut">
              <a:rPr lang="es-PE" smtClean="0"/>
              <a:t>10/03/2022</a:t>
            </a:fld>
            <a:endParaRPr lang="es-P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C89CF3E-E5B0-4CFF-AF3D-6F4137CBF27B}" type="slidenum">
              <a:rPr lang="es-PE" smtClean="0"/>
              <a:t>‹Nº›</a:t>
            </a:fld>
            <a:endParaRPr lang="es-P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670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91841" y="1223992"/>
            <a:ext cx="7182198" cy="2124904"/>
          </a:xfrm>
        </p:spPr>
        <p:txBody>
          <a:bodyPr>
            <a:normAutofit fontScale="90000"/>
          </a:bodyPr>
          <a:lstStyle/>
          <a:p>
            <a:pPr algn="just"/>
            <a:r>
              <a:rPr lang="es-PE" sz="5500" dirty="0">
                <a:latin typeface="Aharoni" panose="02010803020104030203" pitchFamily="2" charset="-79"/>
                <a:cs typeface="Aharoni" panose="02010803020104030203" pitchFamily="2" charset="-79"/>
              </a:rPr>
              <a:t>I ASISTENCIA TÉCNICA PARA DOCENTES DE EB</a:t>
            </a:r>
          </a:p>
        </p:txBody>
      </p:sp>
      <p:sp>
        <p:nvSpPr>
          <p:cNvPr id="5" name="Subtítulo 4"/>
          <p:cNvSpPr>
            <a:spLocks noGrp="1"/>
          </p:cNvSpPr>
          <p:nvPr>
            <p:ph type="subTitle" idx="1"/>
          </p:nvPr>
        </p:nvSpPr>
        <p:spPr>
          <a:xfrm>
            <a:off x="3048000" y="4707850"/>
            <a:ext cx="9144000" cy="931325"/>
          </a:xfrm>
        </p:spPr>
        <p:txBody>
          <a:bodyPr>
            <a:normAutofit lnSpcReduction="10000"/>
          </a:bodyPr>
          <a:lstStyle/>
          <a:p>
            <a:pPr algn="r"/>
            <a:r>
              <a:rPr lang="es-PE" dirty="0"/>
              <a:t>Equipo RESPONSABLE DE LA UGEL ANDAHUAYLAS</a:t>
            </a:r>
          </a:p>
          <a:p>
            <a:pPr algn="r"/>
            <a:r>
              <a:rPr lang="es-PE" dirty="0"/>
              <a:t>MARZO, 2022.</a:t>
            </a:r>
          </a:p>
        </p:txBody>
      </p:sp>
      <p:pic>
        <p:nvPicPr>
          <p:cNvPr id="4" name="Imagen 3" descr="Recorte de pantalla"/>
          <p:cNvPicPr>
            <a:picLocks noChangeAspect="1"/>
          </p:cNvPicPr>
          <p:nvPr/>
        </p:nvPicPr>
        <p:blipFill>
          <a:blip r:embed="rId2">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tretch>
            <a:fillRect/>
          </a:stretch>
        </p:blipFill>
        <p:spPr>
          <a:xfrm>
            <a:off x="0" y="5639175"/>
            <a:ext cx="12192000" cy="1218825"/>
          </a:xfrm>
          <a:prstGeom prst="rect">
            <a:avLst/>
          </a:prstGeom>
          <a:solidFill>
            <a:schemeClr val="accent1">
              <a:lumMod val="60000"/>
              <a:lumOff val="40000"/>
            </a:schemeClr>
          </a:solidFill>
          <a:effectLst>
            <a:softEdge rad="12700"/>
          </a:effectLst>
        </p:spPr>
      </p:pic>
      <p:pic>
        <p:nvPicPr>
          <p:cNvPr id="6" name="Google Shape;786;p31">
            <a:extLst>
              <a:ext uri="{FF2B5EF4-FFF2-40B4-BE49-F238E27FC236}">
                <a16:creationId xmlns:a16="http://schemas.microsoft.com/office/drawing/2014/main" id="{D0A36AAD-5BE3-4C7D-B993-4DD1A7F834E4}"/>
              </a:ext>
            </a:extLst>
          </p:cNvPr>
          <p:cNvPicPr preferRelativeResize="0"/>
          <p:nvPr/>
        </p:nvPicPr>
        <p:blipFill>
          <a:blip r:embed="rId4">
            <a:alphaModFix/>
          </a:blip>
          <a:stretch>
            <a:fillRect/>
          </a:stretch>
        </p:blipFill>
        <p:spPr>
          <a:xfrm>
            <a:off x="336820" y="465424"/>
            <a:ext cx="1437867" cy="1290633"/>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7016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1019317" y="804519"/>
            <a:ext cx="9603275" cy="1049235"/>
          </a:xfrm>
        </p:spPr>
        <p:txBody>
          <a:bodyPr>
            <a:normAutofit/>
          </a:bodyPr>
          <a:lstStyle/>
          <a:p>
            <a:pPr algn="just"/>
            <a:r>
              <a:rPr lang="es-ES" sz="3200" b="1" dirty="0">
                <a:latin typeface="Roboto" pitchFamily="2" charset="0"/>
                <a:ea typeface="Roboto" pitchFamily="2" charset="0"/>
                <a:cs typeface="Times New Roman" panose="02020603050405020304" pitchFamily="18" charset="0"/>
              </a:rPr>
              <a:t>Protocolo de medidas de bioseguridad</a:t>
            </a:r>
            <a:endParaRPr lang="es-PE" dirty="0"/>
          </a:p>
        </p:txBody>
      </p:sp>
      <p:sp>
        <p:nvSpPr>
          <p:cNvPr id="4" name="Rectángulo 3">
            <a:extLst>
              <a:ext uri="{FF2B5EF4-FFF2-40B4-BE49-F238E27FC236}">
                <a16:creationId xmlns:a16="http://schemas.microsoft.com/office/drawing/2014/main" id="{5BF3E9AE-4A62-47AD-9936-4102AF422EBA}"/>
              </a:ext>
            </a:extLst>
          </p:cNvPr>
          <p:cNvSpPr/>
          <p:nvPr/>
        </p:nvSpPr>
        <p:spPr>
          <a:xfrm>
            <a:off x="290182" y="2711337"/>
            <a:ext cx="4640029" cy="2246769"/>
          </a:xfrm>
          <a:prstGeom prst="rect">
            <a:avLst/>
          </a:prstGeom>
          <a:solidFill>
            <a:srgbClr val="CCCCFF"/>
          </a:solidFill>
        </p:spPr>
        <p:txBody>
          <a:bodyPr wrap="square">
            <a:spAutoFit/>
          </a:bodyPr>
          <a:lstStyle/>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Antes de salir del domicilio, deberá revisar si presenta sintomatología asociada a la COVID-19 o alguien de su entorno cercano presenta síntomas o tiene un diagnóstico confirmado de COVID-19, no debe asistir a la I.E. </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Lavarse las manos con agua y jabón, y colocarse la(s) mascarilla(s) correctamente.</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Verificar que se porta una mascarilla de repuesto.</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De ser posible, contar con alcohol en gel o líquido al 70 % de concentración de uso personal.</a:t>
            </a:r>
            <a:endParaRPr lang="es-PE" sz="14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8D5F7E1-8E23-49A7-8B26-A007A0F88982}"/>
              </a:ext>
            </a:extLst>
          </p:cNvPr>
          <p:cNvSpPr/>
          <p:nvPr/>
        </p:nvSpPr>
        <p:spPr>
          <a:xfrm>
            <a:off x="1215270" y="2001026"/>
            <a:ext cx="2428870" cy="369332"/>
          </a:xfrm>
          <a:prstGeom prst="rect">
            <a:avLst/>
          </a:prstGeom>
          <a:solidFill>
            <a:srgbClr val="7030A0"/>
          </a:solidFill>
        </p:spPr>
        <p:txBody>
          <a:bodyPr wrap="none">
            <a:spAutoFit/>
          </a:bodyPr>
          <a:lstStyle/>
          <a:p>
            <a:r>
              <a:rPr lang="es-PE" b="1" dirty="0">
                <a:solidFill>
                  <a:schemeClr val="bg1"/>
                </a:solidFill>
                <a:latin typeface="Arial" panose="020B0604020202020204" pitchFamily="34" charset="0"/>
                <a:cs typeface="Arial" panose="020B0604020202020204" pitchFamily="34" charset="0"/>
              </a:rPr>
              <a:t>Al salir del domicilio</a:t>
            </a:r>
          </a:p>
        </p:txBody>
      </p:sp>
      <p:sp>
        <p:nvSpPr>
          <p:cNvPr id="6" name="Rectángulo 5">
            <a:extLst>
              <a:ext uri="{FF2B5EF4-FFF2-40B4-BE49-F238E27FC236}">
                <a16:creationId xmlns:a16="http://schemas.microsoft.com/office/drawing/2014/main" id="{6E6773C0-0DFB-4AE9-9ADD-F0BCFF7EB846}"/>
              </a:ext>
            </a:extLst>
          </p:cNvPr>
          <p:cNvSpPr/>
          <p:nvPr/>
        </p:nvSpPr>
        <p:spPr>
          <a:xfrm>
            <a:off x="6805773" y="2017014"/>
            <a:ext cx="3967753" cy="369332"/>
          </a:xfrm>
          <a:prstGeom prst="rect">
            <a:avLst/>
          </a:prstGeom>
          <a:solidFill>
            <a:srgbClr val="7030A0"/>
          </a:solidFill>
        </p:spPr>
        <p:txBody>
          <a:bodyPr wrap="none">
            <a:spAutoFit/>
          </a:bodyPr>
          <a:lstStyle/>
          <a:p>
            <a:r>
              <a:rPr lang="es-PE" b="1" dirty="0">
                <a:solidFill>
                  <a:schemeClr val="bg1"/>
                </a:solidFill>
                <a:latin typeface="Arial" panose="020B0604020202020204" pitchFamily="34" charset="0"/>
              </a:rPr>
              <a:t>En el transporte público o escolar </a:t>
            </a:r>
            <a:endParaRPr lang="es-PE" dirty="0">
              <a:solidFill>
                <a:schemeClr val="bg1"/>
              </a:solidFill>
            </a:endParaRPr>
          </a:p>
        </p:txBody>
      </p:sp>
      <p:sp>
        <p:nvSpPr>
          <p:cNvPr id="7" name="Rectángulo 6">
            <a:extLst>
              <a:ext uri="{FF2B5EF4-FFF2-40B4-BE49-F238E27FC236}">
                <a16:creationId xmlns:a16="http://schemas.microsoft.com/office/drawing/2014/main" id="{23D48B74-9CE9-4709-8F23-F943491C375C}"/>
              </a:ext>
            </a:extLst>
          </p:cNvPr>
          <p:cNvSpPr/>
          <p:nvPr/>
        </p:nvSpPr>
        <p:spPr>
          <a:xfrm>
            <a:off x="5474974" y="2538568"/>
            <a:ext cx="6419144" cy="2462213"/>
          </a:xfrm>
          <a:prstGeom prst="rect">
            <a:avLst/>
          </a:prstGeom>
          <a:solidFill>
            <a:srgbClr val="FFFFCC"/>
          </a:solidFill>
        </p:spPr>
        <p:txBody>
          <a:bodyPr wrap="square">
            <a:spAutoFit/>
          </a:bodyPr>
          <a:lstStyle/>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Usar la mascarilla de forma obligatoria y correcta durante todo el trayecto. </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Mantener la higiene respiratoria y evitar tocarse el rostro. </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Se sugiere mantener distancia entre una persona y otra. </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Evitar gritar o cantar en voz alta, para evitar esparcir gotas que contienen el virus. </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Desinfectar las manos al tocar superficies, así como el dinero recibido como vuelto o cambio, con alcohol en gel o líquido al 70 % de concentración. </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En caso de que no cuente con alcohol en gel o líquido al 70 %, evitar tocarse el rostro, la nariz, los ojos y la boca, hasta lavarse las manos con agua y jabón o usar algún desinfectante en la I. E. </a:t>
            </a:r>
          </a:p>
        </p:txBody>
      </p:sp>
      <p:sp>
        <p:nvSpPr>
          <p:cNvPr id="8" name="Elipse 7">
            <a:extLst>
              <a:ext uri="{FF2B5EF4-FFF2-40B4-BE49-F238E27FC236}">
                <a16:creationId xmlns:a16="http://schemas.microsoft.com/office/drawing/2014/main" id="{AC4DAD5C-071B-46EE-8ECE-EAFEEA2F6629}"/>
              </a:ext>
            </a:extLst>
          </p:cNvPr>
          <p:cNvSpPr/>
          <p:nvPr/>
        </p:nvSpPr>
        <p:spPr>
          <a:xfrm>
            <a:off x="697969" y="1945347"/>
            <a:ext cx="517301" cy="369332"/>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a</a:t>
            </a:r>
            <a:endParaRPr lang="es-PE" sz="3200" b="1" dirty="0">
              <a:solidFill>
                <a:schemeClr val="tx1"/>
              </a:solidFill>
            </a:endParaRPr>
          </a:p>
        </p:txBody>
      </p:sp>
      <p:sp>
        <p:nvSpPr>
          <p:cNvPr id="9" name="Elipse 8">
            <a:extLst>
              <a:ext uri="{FF2B5EF4-FFF2-40B4-BE49-F238E27FC236}">
                <a16:creationId xmlns:a16="http://schemas.microsoft.com/office/drawing/2014/main" id="{FA22BFDB-CFE6-474A-A929-2D55E2DA262D}"/>
              </a:ext>
            </a:extLst>
          </p:cNvPr>
          <p:cNvSpPr/>
          <p:nvPr/>
        </p:nvSpPr>
        <p:spPr>
          <a:xfrm>
            <a:off x="6273129" y="1948157"/>
            <a:ext cx="517301" cy="366522"/>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b</a:t>
            </a:r>
            <a:endParaRPr lang="es-PE" sz="3200" b="1" dirty="0">
              <a:solidFill>
                <a:schemeClr val="tx1"/>
              </a:solidFill>
            </a:endParaRPr>
          </a:p>
        </p:txBody>
      </p:sp>
      <p:pic>
        <p:nvPicPr>
          <p:cNvPr id="10" name="Picture 2" descr="Esta campaña animada explica a los niños cómo protegerse en sus cortos  paseos">
            <a:extLst>
              <a:ext uri="{FF2B5EF4-FFF2-40B4-BE49-F238E27FC236}">
                <a16:creationId xmlns:a16="http://schemas.microsoft.com/office/drawing/2014/main" id="{D50FB442-1F2C-467E-8677-14BA142951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918" y="4958106"/>
            <a:ext cx="4074555" cy="1357916"/>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0479BC51-2561-40EC-80C2-E18FBFCD7747}"/>
              </a:ext>
            </a:extLst>
          </p:cNvPr>
          <p:cNvPicPr>
            <a:picLocks noChangeAspect="1"/>
          </p:cNvPicPr>
          <p:nvPr/>
        </p:nvPicPr>
        <p:blipFill rotWithShape="1">
          <a:blip r:embed="rId3"/>
          <a:srcRect l="1264" t="7899" r="1817" b="5927"/>
          <a:stretch/>
        </p:blipFill>
        <p:spPr>
          <a:xfrm>
            <a:off x="7189075" y="5633060"/>
            <a:ext cx="2747168" cy="1049236"/>
          </a:xfrm>
          <a:prstGeom prst="rect">
            <a:avLst/>
          </a:prstGeom>
        </p:spPr>
      </p:pic>
    </p:spTree>
    <p:extLst>
      <p:ext uri="{BB962C8B-B14F-4D97-AF65-F5344CB8AC3E}">
        <p14:creationId xmlns:p14="http://schemas.microsoft.com/office/powerpoint/2010/main" val="39201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6A86C18-74F3-494B-A304-EFD9286CCDFC}"/>
              </a:ext>
            </a:extLst>
          </p:cNvPr>
          <p:cNvSpPr/>
          <p:nvPr/>
        </p:nvSpPr>
        <p:spPr>
          <a:xfrm>
            <a:off x="343735" y="2106500"/>
            <a:ext cx="5077338" cy="2462213"/>
          </a:xfrm>
          <a:prstGeom prst="rect">
            <a:avLst/>
          </a:prstGeom>
          <a:solidFill>
            <a:srgbClr val="CCCCFF"/>
          </a:solidFill>
        </p:spPr>
        <p:txBody>
          <a:bodyPr wrap="square">
            <a:spAutoFit/>
          </a:bodyPr>
          <a:lstStyle/>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Utilizar la mascarilla de forma obligatoria y correcta en todo momento.</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El horario de ingreso a la IE preferentemente debe ser diferenciado y debe hacerse guardando la distancia de 1m</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Preferentemente las personas que acompañan a las/los estudiantes no ingresan al local educativo </a:t>
            </a:r>
            <a:r>
              <a:rPr lang="es-ES" sz="1400" dirty="0">
                <a:solidFill>
                  <a:srgbClr val="FF0000"/>
                </a:solidFill>
                <a:latin typeface="Arial" panose="020B0604020202020204" pitchFamily="34" charset="0"/>
                <a:cs typeface="Arial" panose="020B0604020202020204" pitchFamily="34" charset="0"/>
              </a:rPr>
              <a:t>(niños con NEE o niños de primer grado)</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Lavarse o desinfectarse las manos en la entrada del local educativo respetando el distanciamiento de 1 m</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La institución deberá designar personal para asegurar el cumplimiento de la rutina de ingreso.</a:t>
            </a:r>
            <a:endParaRPr lang="es-PE" sz="14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F8E77F1-FBDA-4510-8D2B-D41CA97DB716}"/>
              </a:ext>
            </a:extLst>
          </p:cNvPr>
          <p:cNvSpPr/>
          <p:nvPr/>
        </p:nvSpPr>
        <p:spPr>
          <a:xfrm>
            <a:off x="821584" y="1200042"/>
            <a:ext cx="4121641" cy="369332"/>
          </a:xfrm>
          <a:prstGeom prst="rect">
            <a:avLst/>
          </a:prstGeom>
          <a:solidFill>
            <a:srgbClr val="7030A0"/>
          </a:solidFill>
        </p:spPr>
        <p:txBody>
          <a:bodyPr wrap="none">
            <a:spAutoFit/>
          </a:bodyPr>
          <a:lstStyle/>
          <a:p>
            <a:r>
              <a:rPr lang="es-ES" b="1" dirty="0">
                <a:solidFill>
                  <a:schemeClr val="bg1"/>
                </a:solidFill>
                <a:latin typeface="Arial" panose="020B0604020202020204" pitchFamily="34" charset="0"/>
                <a:cs typeface="Arial" panose="020B0604020202020204" pitchFamily="34" charset="0"/>
              </a:rPr>
              <a:t>Rutina de ingreso al local educativo</a:t>
            </a:r>
            <a:endParaRPr lang="es-PE" b="1" dirty="0">
              <a:solidFill>
                <a:schemeClr val="bg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F8063F6F-6FE1-4695-ABE2-0A40254AC0C1}"/>
              </a:ext>
            </a:extLst>
          </p:cNvPr>
          <p:cNvSpPr/>
          <p:nvPr/>
        </p:nvSpPr>
        <p:spPr>
          <a:xfrm>
            <a:off x="6835129" y="1200042"/>
            <a:ext cx="4275529" cy="369332"/>
          </a:xfrm>
          <a:prstGeom prst="rect">
            <a:avLst/>
          </a:prstGeom>
          <a:solidFill>
            <a:srgbClr val="7030A0"/>
          </a:solidFill>
        </p:spPr>
        <p:txBody>
          <a:bodyPr wrap="none">
            <a:spAutoFit/>
          </a:bodyPr>
          <a:lstStyle/>
          <a:p>
            <a:r>
              <a:rPr lang="es-ES" b="1" dirty="0">
                <a:solidFill>
                  <a:schemeClr val="bg1"/>
                </a:solidFill>
                <a:latin typeface="Arial" panose="020B0604020202020204" pitchFamily="34" charset="0"/>
              </a:rPr>
              <a:t>Rutina para el consumo de alimentos</a:t>
            </a:r>
            <a:endParaRPr lang="es-PE" dirty="0">
              <a:solidFill>
                <a:schemeClr val="bg1"/>
              </a:solidFill>
            </a:endParaRPr>
          </a:p>
        </p:txBody>
      </p:sp>
      <p:sp>
        <p:nvSpPr>
          <p:cNvPr id="9" name="Elipse 8">
            <a:extLst>
              <a:ext uri="{FF2B5EF4-FFF2-40B4-BE49-F238E27FC236}">
                <a16:creationId xmlns:a16="http://schemas.microsoft.com/office/drawing/2014/main" id="{FB97AB3A-AC95-4425-B2A5-34A7A556126E}"/>
              </a:ext>
            </a:extLst>
          </p:cNvPr>
          <p:cNvSpPr/>
          <p:nvPr/>
        </p:nvSpPr>
        <p:spPr>
          <a:xfrm>
            <a:off x="288940" y="1158530"/>
            <a:ext cx="517301" cy="452356"/>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c</a:t>
            </a:r>
            <a:endParaRPr lang="es-PE" sz="3200" b="1" dirty="0">
              <a:solidFill>
                <a:schemeClr val="tx1"/>
              </a:solidFill>
            </a:endParaRPr>
          </a:p>
        </p:txBody>
      </p:sp>
      <p:sp>
        <p:nvSpPr>
          <p:cNvPr id="10" name="Elipse 9">
            <a:extLst>
              <a:ext uri="{FF2B5EF4-FFF2-40B4-BE49-F238E27FC236}">
                <a16:creationId xmlns:a16="http://schemas.microsoft.com/office/drawing/2014/main" id="{F5197831-48A4-420A-8B65-86AAD1E31442}"/>
              </a:ext>
            </a:extLst>
          </p:cNvPr>
          <p:cNvSpPr/>
          <p:nvPr/>
        </p:nvSpPr>
        <p:spPr>
          <a:xfrm>
            <a:off x="6317828" y="1158530"/>
            <a:ext cx="517301" cy="452356"/>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d</a:t>
            </a:r>
            <a:endParaRPr lang="es-PE" sz="3200" b="1" dirty="0">
              <a:solidFill>
                <a:schemeClr val="tx1"/>
              </a:solidFill>
            </a:endParaRPr>
          </a:p>
        </p:txBody>
      </p:sp>
      <p:pic>
        <p:nvPicPr>
          <p:cNvPr id="11" name="Picture 2" descr="Vuelta al cole de forma segura para niños de 6 a 12 años - YouTube">
            <a:extLst>
              <a:ext uri="{FF2B5EF4-FFF2-40B4-BE49-F238E27FC236}">
                <a16:creationId xmlns:a16="http://schemas.microsoft.com/office/drawing/2014/main" id="{A6C853F7-9FCE-4E74-AFE1-8F315952A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34" b="12933"/>
          <a:stretch/>
        </p:blipFill>
        <p:spPr bwMode="auto">
          <a:xfrm>
            <a:off x="1392666" y="4751500"/>
            <a:ext cx="2900574" cy="13091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a:extLst>
              <a:ext uri="{FF2B5EF4-FFF2-40B4-BE49-F238E27FC236}">
                <a16:creationId xmlns:a16="http://schemas.microsoft.com/office/drawing/2014/main" id="{AE7C8FA8-32BC-4328-8517-F9C2EBB2543C}"/>
              </a:ext>
            </a:extLst>
          </p:cNvPr>
          <p:cNvGrpSpPr/>
          <p:nvPr/>
        </p:nvGrpSpPr>
        <p:grpSpPr>
          <a:xfrm>
            <a:off x="7129342" y="4562148"/>
            <a:ext cx="3216217" cy="1548696"/>
            <a:chOff x="6967075" y="5495870"/>
            <a:chExt cx="3113667" cy="1324304"/>
          </a:xfrm>
        </p:grpSpPr>
        <p:pic>
          <p:nvPicPr>
            <p:cNvPr id="13" name="Picture 4" descr="Ilustración de Niños Pequeños Comiendo En El Jardín De Infantes Con Medidas  De Distanciamiento Social Sentados En Mesas Separadas Niños Almorzando En  La Guardería Preescolar Personajes Lindos De Niños Pequeños Ilustración  Vectorial">
              <a:extLst>
                <a:ext uri="{FF2B5EF4-FFF2-40B4-BE49-F238E27FC236}">
                  <a16:creationId xmlns:a16="http://schemas.microsoft.com/office/drawing/2014/main" id="{258255BB-8CF5-4630-9038-D97F7599C58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136" b="99322" l="2547" r="96944">
                          <a14:foregroundMark x1="24618" y1="89153" x2="32428" y2="89831"/>
                          <a14:foregroundMark x1="58744" y1="58644" x2="56706" y2="93220"/>
                          <a14:foregroundMark x1="86757" y1="17627" x2="81324" y2="55254"/>
                          <a14:foregroundMark x1="22581" y1="35932" x2="22581" y2="44746"/>
                        </a14:backgroundRemoval>
                      </a14:imgEffect>
                    </a14:imgLayer>
                  </a14:imgProps>
                </a:ext>
                <a:ext uri="{28A0092B-C50C-407E-A947-70E740481C1C}">
                  <a14:useLocalDpi xmlns:a14="http://schemas.microsoft.com/office/drawing/2010/main" val="0"/>
                </a:ext>
              </a:extLst>
            </a:blip>
            <a:srcRect t="7470" b="7610"/>
            <a:stretch/>
          </p:blipFill>
          <p:spPr bwMode="auto">
            <a:xfrm>
              <a:off x="6967075" y="5495870"/>
              <a:ext cx="3113667" cy="1324304"/>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75864883-B7F9-4F59-81D8-777DD42792A3}"/>
                </a:ext>
              </a:extLst>
            </p:cNvPr>
            <p:cNvSpPr/>
            <p:nvPr/>
          </p:nvSpPr>
          <p:spPr>
            <a:xfrm>
              <a:off x="8247786" y="5604402"/>
              <a:ext cx="843662" cy="236864"/>
            </a:xfrm>
            <a:prstGeom prst="rect">
              <a:avLst/>
            </a:prstGeom>
          </p:spPr>
          <p:txBody>
            <a:bodyPr wrap="square">
              <a:spAutoFit/>
            </a:bodyPr>
            <a:lstStyle/>
            <a:p>
              <a:r>
                <a:rPr lang="es-ES" sz="1200" dirty="0">
                  <a:solidFill>
                    <a:srgbClr val="000000"/>
                  </a:solidFill>
                  <a:latin typeface="Arial" panose="020B0604020202020204" pitchFamily="34" charset="0"/>
                </a:rPr>
                <a:t>1 metro</a:t>
              </a:r>
              <a:endParaRPr lang="es-PE" sz="1200" dirty="0"/>
            </a:p>
          </p:txBody>
        </p:sp>
        <p:sp>
          <p:nvSpPr>
            <p:cNvPr id="15" name="Flecha izquierda y derecha 28">
              <a:extLst>
                <a:ext uri="{FF2B5EF4-FFF2-40B4-BE49-F238E27FC236}">
                  <a16:creationId xmlns:a16="http://schemas.microsoft.com/office/drawing/2014/main" id="{323C59EC-9221-45F3-856D-857FD2C96BB0}"/>
                </a:ext>
              </a:extLst>
            </p:cNvPr>
            <p:cNvSpPr/>
            <p:nvPr/>
          </p:nvSpPr>
          <p:spPr>
            <a:xfrm>
              <a:off x="7850082" y="5811878"/>
              <a:ext cx="1576551" cy="147145"/>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8" name="Rectángulo 17">
            <a:extLst>
              <a:ext uri="{FF2B5EF4-FFF2-40B4-BE49-F238E27FC236}">
                <a16:creationId xmlns:a16="http://schemas.microsoft.com/office/drawing/2014/main" id="{229D3895-7FE8-494C-8C34-05A6E4BD77EA}"/>
              </a:ext>
            </a:extLst>
          </p:cNvPr>
          <p:cNvSpPr/>
          <p:nvPr/>
        </p:nvSpPr>
        <p:spPr>
          <a:xfrm>
            <a:off x="5587185" y="1986917"/>
            <a:ext cx="6300530" cy="2677656"/>
          </a:xfrm>
          <a:prstGeom prst="rect">
            <a:avLst/>
          </a:prstGeom>
          <a:solidFill>
            <a:srgbClr val="FFFFCC"/>
          </a:solidFill>
        </p:spPr>
        <p:txBody>
          <a:bodyPr wrap="square">
            <a:spAutoFit/>
          </a:bodyPr>
          <a:lstStyle/>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Los estudiantes consumirán los alimentos que trae desde su hogar, manteniendo una distancia física de 1 m, en un espacio abierto, con acompañamiento de un docente como parte de una hora pedagógica (aplica para ámbitos rurales y urbanos)</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Mantener la higiene respiratoria.</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No compartir alimentos ni utensilios.</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Lavarse o desinfectarse las manos antes del consumo de alimentos.</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Retirarse la mascarilla y guardarla durante el consumo de alimentos.</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Al culminar, colocarse la mascarilla nuevamente y lavarse las manos.</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Los quioscos, las cafeterías y los comedores escolares se mantendrán cerrados, sin brindar servicios.</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Los productos de </a:t>
            </a:r>
            <a:r>
              <a:rPr lang="es-ES" sz="1400" dirty="0" err="1">
                <a:solidFill>
                  <a:srgbClr val="000000"/>
                </a:solidFill>
                <a:latin typeface="Arial" panose="020B0604020202020204" pitchFamily="34" charset="0"/>
              </a:rPr>
              <a:t>Qali</a:t>
            </a:r>
            <a:r>
              <a:rPr lang="es-ES" sz="1400" dirty="0">
                <a:solidFill>
                  <a:srgbClr val="000000"/>
                </a:solidFill>
                <a:latin typeface="Arial" panose="020B0604020202020204" pitchFamily="34" charset="0"/>
              </a:rPr>
              <a:t> </a:t>
            </a:r>
            <a:r>
              <a:rPr lang="es-ES" sz="1400" dirty="0" err="1">
                <a:solidFill>
                  <a:srgbClr val="000000"/>
                </a:solidFill>
                <a:latin typeface="Arial" panose="020B0604020202020204" pitchFamily="34" charset="0"/>
              </a:rPr>
              <a:t>Warma</a:t>
            </a:r>
            <a:r>
              <a:rPr lang="es-ES" sz="1400" dirty="0">
                <a:solidFill>
                  <a:srgbClr val="000000"/>
                </a:solidFill>
                <a:latin typeface="Arial" panose="020B0604020202020204" pitchFamily="34" charset="0"/>
              </a:rPr>
              <a:t> se entrega sin preparar a las familias.</a:t>
            </a:r>
          </a:p>
        </p:txBody>
      </p:sp>
    </p:spTree>
    <p:extLst>
      <p:ext uri="{BB962C8B-B14F-4D97-AF65-F5344CB8AC3E}">
        <p14:creationId xmlns:p14="http://schemas.microsoft.com/office/powerpoint/2010/main" val="16672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8E4C0F4-7142-4B4D-95C2-15BF74681073}"/>
              </a:ext>
            </a:extLst>
          </p:cNvPr>
          <p:cNvSpPr/>
          <p:nvPr/>
        </p:nvSpPr>
        <p:spPr>
          <a:xfrm>
            <a:off x="221378" y="1471618"/>
            <a:ext cx="3578388" cy="2246769"/>
          </a:xfrm>
          <a:prstGeom prst="rect">
            <a:avLst/>
          </a:prstGeom>
          <a:solidFill>
            <a:srgbClr val="CCCCFF"/>
          </a:solidFill>
        </p:spPr>
        <p:txBody>
          <a:bodyPr wrap="square">
            <a:spAutoFit/>
          </a:bodyPr>
          <a:lstStyle/>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Mantener la distancia mínima de 1 m.</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Mantener las puertas y las ventanas abiertas para asegurar la ventilación natural adecuada.</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Respetar el aforo máximo establecido para cada espacio.</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No compartir ni intercambiar materiales ni mascarillas.</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Monitorear la condición de salud de manera permanente. </a:t>
            </a:r>
            <a:endParaRPr lang="es-PE" sz="14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7809866-C807-4329-B7DE-01A1AA0E6BB2}"/>
              </a:ext>
            </a:extLst>
          </p:cNvPr>
          <p:cNvSpPr/>
          <p:nvPr/>
        </p:nvSpPr>
        <p:spPr>
          <a:xfrm>
            <a:off x="676644" y="974880"/>
            <a:ext cx="3123121" cy="369332"/>
          </a:xfrm>
          <a:prstGeom prst="rect">
            <a:avLst/>
          </a:prstGeom>
          <a:solidFill>
            <a:srgbClr val="7030A0"/>
          </a:solidFill>
        </p:spPr>
        <p:txBody>
          <a:bodyPr wrap="square">
            <a:spAutoFit/>
          </a:bodyPr>
          <a:lstStyle/>
          <a:p>
            <a:r>
              <a:rPr lang="es-PE" b="1" dirty="0">
                <a:solidFill>
                  <a:schemeClr val="bg1"/>
                </a:solidFill>
                <a:latin typeface="Arial" panose="020B0604020202020204" pitchFamily="34" charset="0"/>
                <a:cs typeface="Arial" panose="020B0604020202020204" pitchFamily="34" charset="0"/>
              </a:rPr>
              <a:t>Durante las clases </a:t>
            </a:r>
          </a:p>
        </p:txBody>
      </p:sp>
      <p:sp>
        <p:nvSpPr>
          <p:cNvPr id="6" name="Rectángulo 5">
            <a:extLst>
              <a:ext uri="{FF2B5EF4-FFF2-40B4-BE49-F238E27FC236}">
                <a16:creationId xmlns:a16="http://schemas.microsoft.com/office/drawing/2014/main" id="{AEC0A589-B3F2-45BD-A962-6F8ED915CEFF}"/>
              </a:ext>
            </a:extLst>
          </p:cNvPr>
          <p:cNvSpPr/>
          <p:nvPr/>
        </p:nvSpPr>
        <p:spPr>
          <a:xfrm>
            <a:off x="4573645" y="933368"/>
            <a:ext cx="4063525" cy="369332"/>
          </a:xfrm>
          <a:prstGeom prst="rect">
            <a:avLst/>
          </a:prstGeom>
          <a:solidFill>
            <a:srgbClr val="7030A0"/>
          </a:solidFill>
        </p:spPr>
        <p:txBody>
          <a:bodyPr wrap="square">
            <a:spAutoFit/>
          </a:bodyPr>
          <a:lstStyle/>
          <a:p>
            <a:r>
              <a:rPr lang="es-ES" b="1" dirty="0">
                <a:solidFill>
                  <a:schemeClr val="bg1"/>
                </a:solidFill>
                <a:latin typeface="Arial" panose="020B0604020202020204" pitchFamily="34" charset="0"/>
              </a:rPr>
              <a:t>Rutina de salida del local educativo</a:t>
            </a:r>
            <a:endParaRPr lang="es-PE" dirty="0">
              <a:solidFill>
                <a:schemeClr val="bg1"/>
              </a:solidFill>
            </a:endParaRPr>
          </a:p>
        </p:txBody>
      </p:sp>
      <p:sp>
        <p:nvSpPr>
          <p:cNvPr id="8" name="Rectángulo 7">
            <a:extLst>
              <a:ext uri="{FF2B5EF4-FFF2-40B4-BE49-F238E27FC236}">
                <a16:creationId xmlns:a16="http://schemas.microsoft.com/office/drawing/2014/main" id="{FC06B3FB-998B-4953-8D09-C9D1C0AB941C}"/>
              </a:ext>
            </a:extLst>
          </p:cNvPr>
          <p:cNvSpPr/>
          <p:nvPr/>
        </p:nvSpPr>
        <p:spPr>
          <a:xfrm>
            <a:off x="4055118" y="1452593"/>
            <a:ext cx="4599291" cy="2677656"/>
          </a:xfrm>
          <a:prstGeom prst="rect">
            <a:avLst/>
          </a:prstGeom>
          <a:solidFill>
            <a:srgbClr val="FFFFCC"/>
          </a:solidFill>
        </p:spPr>
        <p:txBody>
          <a:bodyPr wrap="square">
            <a:spAutoFit/>
          </a:bodyPr>
          <a:lstStyle/>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Utilizar la mascarilla en todo momento, hasta llegar al domicilio.</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La salida debe tener horarios diferenciados.</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Los estudiantes que son recogidos por familiares o movilidad escolar deben esperar dentro de la IE en un lugar señalizado para ello, guardando el distanciamiento físico de 1 m. y utilizar la mascarilla en todo momento.</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Las personas que recogen a los estudiantes no ingresan a la IE y se ubican en un lugar señalizado.</a:t>
            </a:r>
          </a:p>
          <a:p>
            <a:pPr marL="285750" indent="-285750" algn="just">
              <a:buFont typeface="Arial" panose="020B0604020202020204" pitchFamily="34" charset="0"/>
              <a:buChar char="•"/>
            </a:pPr>
            <a:r>
              <a:rPr lang="es-ES" sz="1400" dirty="0">
                <a:solidFill>
                  <a:srgbClr val="000000"/>
                </a:solidFill>
                <a:latin typeface="Arial" panose="020B0604020202020204" pitchFamily="34" charset="0"/>
              </a:rPr>
              <a:t>Se deberá designar un personal para asegurar el cumplimiento de la rutina de salida.</a:t>
            </a:r>
          </a:p>
        </p:txBody>
      </p:sp>
      <p:sp>
        <p:nvSpPr>
          <p:cNvPr id="9" name="Elipse 8">
            <a:extLst>
              <a:ext uri="{FF2B5EF4-FFF2-40B4-BE49-F238E27FC236}">
                <a16:creationId xmlns:a16="http://schemas.microsoft.com/office/drawing/2014/main" id="{5D35444D-472A-40E5-8ED4-EBFEA74594B6}"/>
              </a:ext>
            </a:extLst>
          </p:cNvPr>
          <p:cNvSpPr/>
          <p:nvPr/>
        </p:nvSpPr>
        <p:spPr>
          <a:xfrm>
            <a:off x="159343" y="900709"/>
            <a:ext cx="517301" cy="452356"/>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e</a:t>
            </a:r>
            <a:endParaRPr lang="es-PE" sz="3200" b="1" dirty="0">
              <a:solidFill>
                <a:schemeClr val="tx1"/>
              </a:solidFill>
            </a:endParaRPr>
          </a:p>
        </p:txBody>
      </p:sp>
      <p:sp>
        <p:nvSpPr>
          <p:cNvPr id="10" name="Elipse 9">
            <a:extLst>
              <a:ext uri="{FF2B5EF4-FFF2-40B4-BE49-F238E27FC236}">
                <a16:creationId xmlns:a16="http://schemas.microsoft.com/office/drawing/2014/main" id="{7C377D1A-077F-4DB5-AA40-33DD54F4DEEE}"/>
              </a:ext>
            </a:extLst>
          </p:cNvPr>
          <p:cNvSpPr/>
          <p:nvPr/>
        </p:nvSpPr>
        <p:spPr>
          <a:xfrm>
            <a:off x="4054689" y="891856"/>
            <a:ext cx="517301" cy="452356"/>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f</a:t>
            </a:r>
            <a:endParaRPr lang="es-PE" sz="3200" b="1" dirty="0">
              <a:solidFill>
                <a:schemeClr val="tx1"/>
              </a:solidFill>
            </a:endParaRPr>
          </a:p>
        </p:txBody>
      </p:sp>
      <p:grpSp>
        <p:nvGrpSpPr>
          <p:cNvPr id="11" name="Grupo 10">
            <a:extLst>
              <a:ext uri="{FF2B5EF4-FFF2-40B4-BE49-F238E27FC236}">
                <a16:creationId xmlns:a16="http://schemas.microsoft.com/office/drawing/2014/main" id="{A91FA0D9-9722-4099-87F2-1100DD8CF770}"/>
              </a:ext>
            </a:extLst>
          </p:cNvPr>
          <p:cNvGrpSpPr/>
          <p:nvPr/>
        </p:nvGrpSpPr>
        <p:grpSpPr>
          <a:xfrm>
            <a:off x="225009" y="3952133"/>
            <a:ext cx="3415884" cy="1786899"/>
            <a:chOff x="932582" y="5039590"/>
            <a:chExt cx="3415884" cy="1786899"/>
          </a:xfrm>
        </p:grpSpPr>
        <p:pic>
          <p:nvPicPr>
            <p:cNvPr id="12" name="Picture 2" descr="Distanciamiento social en las escuelas | Vector Premium">
              <a:extLst>
                <a:ext uri="{FF2B5EF4-FFF2-40B4-BE49-F238E27FC236}">
                  <a16:creationId xmlns:a16="http://schemas.microsoft.com/office/drawing/2014/main" id="{12C6D500-0412-4EF5-BF87-8B4C7DB299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68" b="11902"/>
            <a:stretch/>
          </p:blipFill>
          <p:spPr bwMode="auto">
            <a:xfrm>
              <a:off x="932582" y="5039590"/>
              <a:ext cx="3415884" cy="1786899"/>
            </a:xfrm>
            <a:prstGeom prst="rect">
              <a:avLst/>
            </a:prstGeom>
            <a:noFill/>
            <a:extLst>
              <a:ext uri="{909E8E84-426E-40DD-AFC4-6F175D3DCCD1}">
                <a14:hiddenFill xmlns:a14="http://schemas.microsoft.com/office/drawing/2010/main">
                  <a:solidFill>
                    <a:srgbClr val="FFFFFF"/>
                  </a:solidFill>
                </a14:hiddenFill>
              </a:ext>
            </a:extLst>
          </p:spPr>
        </p:pic>
        <p:sp>
          <p:nvSpPr>
            <p:cNvPr id="13" name="Flecha izquierda y derecha 17">
              <a:extLst>
                <a:ext uri="{FF2B5EF4-FFF2-40B4-BE49-F238E27FC236}">
                  <a16:creationId xmlns:a16="http://schemas.microsoft.com/office/drawing/2014/main" id="{D5123FD9-2844-4C49-86F1-444D3756C56E}"/>
                </a:ext>
              </a:extLst>
            </p:cNvPr>
            <p:cNvSpPr/>
            <p:nvPr/>
          </p:nvSpPr>
          <p:spPr>
            <a:xfrm>
              <a:off x="1852248" y="5440969"/>
              <a:ext cx="1576551" cy="147145"/>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13">
              <a:extLst>
                <a:ext uri="{FF2B5EF4-FFF2-40B4-BE49-F238E27FC236}">
                  <a16:creationId xmlns:a16="http://schemas.microsoft.com/office/drawing/2014/main" id="{81F296DD-F07E-4E84-87B0-75E7136753B7}"/>
                </a:ext>
              </a:extLst>
            </p:cNvPr>
            <p:cNvSpPr/>
            <p:nvPr/>
          </p:nvSpPr>
          <p:spPr>
            <a:xfrm>
              <a:off x="2245222" y="5211737"/>
              <a:ext cx="790601" cy="307777"/>
            </a:xfrm>
            <a:prstGeom prst="rect">
              <a:avLst/>
            </a:prstGeom>
          </p:spPr>
          <p:txBody>
            <a:bodyPr wrap="none">
              <a:spAutoFit/>
            </a:bodyPr>
            <a:lstStyle/>
            <a:p>
              <a:r>
                <a:rPr lang="es-ES" sz="1400" dirty="0">
                  <a:latin typeface="Arial" panose="020B0604020202020204" pitchFamily="34" charset="0"/>
                  <a:cs typeface="Arial" panose="020B0604020202020204" pitchFamily="34" charset="0"/>
                </a:rPr>
                <a:t>1 metro</a:t>
              </a:r>
              <a:endParaRPr lang="es-PE" sz="1400" dirty="0"/>
            </a:p>
          </p:txBody>
        </p:sp>
      </p:grpSp>
      <p:sp>
        <p:nvSpPr>
          <p:cNvPr id="15" name="Rectángulo 14">
            <a:extLst>
              <a:ext uri="{FF2B5EF4-FFF2-40B4-BE49-F238E27FC236}">
                <a16:creationId xmlns:a16="http://schemas.microsoft.com/office/drawing/2014/main" id="{86E7EA14-8552-4044-92C6-7F6094399225}"/>
              </a:ext>
            </a:extLst>
          </p:cNvPr>
          <p:cNvSpPr/>
          <p:nvPr/>
        </p:nvSpPr>
        <p:spPr>
          <a:xfrm>
            <a:off x="8947105" y="1452593"/>
            <a:ext cx="3024500" cy="2031325"/>
          </a:xfrm>
          <a:prstGeom prst="rect">
            <a:avLst/>
          </a:prstGeom>
          <a:solidFill>
            <a:srgbClr val="CCCCFF"/>
          </a:solidFill>
        </p:spPr>
        <p:txBody>
          <a:bodyPr wrap="square">
            <a:spAutoFit/>
          </a:bodyPr>
          <a:lstStyle/>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Desinfectarse las manos con alcohol en gel o líquido al 70 % de concentración antes de ingresar al domicilio.</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Lavarse las manos con agua y jabón, como mínimo, durante 20 segundos.</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Quitarse la mascarilla y desecharla o lavarla</a:t>
            </a:r>
            <a:endParaRPr lang="es-PE" sz="14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11E497E0-DC2E-4003-8147-F5F6B0B19C64}"/>
              </a:ext>
            </a:extLst>
          </p:cNvPr>
          <p:cNvSpPr/>
          <p:nvPr/>
        </p:nvSpPr>
        <p:spPr>
          <a:xfrm>
            <a:off x="9426634" y="969006"/>
            <a:ext cx="2527921" cy="369332"/>
          </a:xfrm>
          <a:prstGeom prst="rect">
            <a:avLst/>
          </a:prstGeom>
          <a:solidFill>
            <a:srgbClr val="7030A0"/>
          </a:solidFill>
        </p:spPr>
        <p:txBody>
          <a:bodyPr wrap="square">
            <a:spAutoFit/>
          </a:bodyPr>
          <a:lstStyle/>
          <a:p>
            <a:r>
              <a:rPr lang="es-PE" b="1" dirty="0">
                <a:solidFill>
                  <a:schemeClr val="bg1"/>
                </a:solidFill>
                <a:latin typeface="Arial" panose="020B0604020202020204" pitchFamily="34" charset="0"/>
                <a:cs typeface="Arial" panose="020B0604020202020204" pitchFamily="34" charset="0"/>
              </a:rPr>
              <a:t>Al llegar al domicilio</a:t>
            </a:r>
          </a:p>
        </p:txBody>
      </p:sp>
      <p:sp>
        <p:nvSpPr>
          <p:cNvPr id="17" name="Elipse 16">
            <a:extLst>
              <a:ext uri="{FF2B5EF4-FFF2-40B4-BE49-F238E27FC236}">
                <a16:creationId xmlns:a16="http://schemas.microsoft.com/office/drawing/2014/main" id="{D93E4055-55DE-48D7-B590-F5263A7B5B12}"/>
              </a:ext>
            </a:extLst>
          </p:cNvPr>
          <p:cNvSpPr/>
          <p:nvPr/>
        </p:nvSpPr>
        <p:spPr>
          <a:xfrm>
            <a:off x="8909333" y="890013"/>
            <a:ext cx="517301" cy="452356"/>
          </a:xfrm>
          <a:prstGeom prst="ellipse">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g</a:t>
            </a:r>
            <a:endParaRPr lang="es-PE" sz="3200" b="1" dirty="0">
              <a:solidFill>
                <a:schemeClr val="tx1"/>
              </a:solidFill>
            </a:endParaRPr>
          </a:p>
        </p:txBody>
      </p:sp>
      <p:pic>
        <p:nvPicPr>
          <p:cNvPr id="18" name="Picture 2" descr="Esta campaña animada explica a los niños cómo protegerse en sus cortos  paseos">
            <a:extLst>
              <a:ext uri="{FF2B5EF4-FFF2-40B4-BE49-F238E27FC236}">
                <a16:creationId xmlns:a16="http://schemas.microsoft.com/office/drawing/2014/main" id="{250842D1-F6B8-42FB-80DD-A7906822D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441" y="3555973"/>
            <a:ext cx="2967828" cy="1686016"/>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o 19">
            <a:extLst>
              <a:ext uri="{FF2B5EF4-FFF2-40B4-BE49-F238E27FC236}">
                <a16:creationId xmlns:a16="http://schemas.microsoft.com/office/drawing/2014/main" id="{3ED4ABD8-9AC6-4BC9-BE28-77FE754CC2EF}"/>
              </a:ext>
            </a:extLst>
          </p:cNvPr>
          <p:cNvGrpSpPr/>
          <p:nvPr/>
        </p:nvGrpSpPr>
        <p:grpSpPr>
          <a:xfrm>
            <a:off x="4953389" y="4774588"/>
            <a:ext cx="2959113" cy="1686016"/>
            <a:chOff x="7166245" y="4865692"/>
            <a:chExt cx="2959113" cy="1928888"/>
          </a:xfrm>
        </p:grpSpPr>
        <p:pic>
          <p:nvPicPr>
            <p:cNvPr id="21" name="Picture 4" descr="87 ideas de Hospital en 2021 | anatomia cardiaca, enfermera, doctor">
              <a:extLst>
                <a:ext uri="{FF2B5EF4-FFF2-40B4-BE49-F238E27FC236}">
                  <a16:creationId xmlns:a16="http://schemas.microsoft.com/office/drawing/2014/main" id="{CC8F501D-FC05-4BF2-A817-A6023AF5CBB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426" r="100000">
                          <a14:foregroundMark x1="16596" y1="23980" x2="16596" y2="91837"/>
                          <a14:foregroundMark x1="64255" y1="93878" x2="98298" y2="93878"/>
                          <a14:foregroundMark x1="60000" y1="91837" x2="75745" y2="89286"/>
                          <a14:foregroundMark x1="37021" y1="32143" x2="12340" y2="78061"/>
                          <a14:foregroundMark x1="3830" y1="95408" x2="35319" y2="94388"/>
                          <a14:foregroundMark x1="5106" y1="94388" x2="12340" y2="86224"/>
                          <a14:foregroundMark x1="4681" y1="95408" x2="23830" y2="99490"/>
                        </a14:backgroundRemoval>
                      </a14:imgEffect>
                    </a14:imgLayer>
                  </a14:imgProps>
                </a:ext>
                <a:ext uri="{28A0092B-C50C-407E-A947-70E740481C1C}">
                  <a14:useLocalDpi xmlns:a14="http://schemas.microsoft.com/office/drawing/2010/main" val="0"/>
                </a:ext>
              </a:extLst>
            </a:blip>
            <a:srcRect l="54201"/>
            <a:stretch/>
          </p:blipFill>
          <p:spPr bwMode="auto">
            <a:xfrm>
              <a:off x="9066164" y="4865692"/>
              <a:ext cx="1059194" cy="19288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87 ideas de Hospital en 2021 | anatomia cardiaca, enfermera, doctor">
              <a:extLst>
                <a:ext uri="{FF2B5EF4-FFF2-40B4-BE49-F238E27FC236}">
                  <a16:creationId xmlns:a16="http://schemas.microsoft.com/office/drawing/2014/main" id="{F7897238-31A1-4F63-9E20-3586F4F978A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426" r="100000">
                          <a14:foregroundMark x1="16596" y1="23980" x2="16596" y2="91837"/>
                          <a14:foregroundMark x1="64255" y1="93878" x2="98298" y2="93878"/>
                          <a14:foregroundMark x1="60000" y1="91837" x2="75745" y2="89286"/>
                          <a14:foregroundMark x1="37021" y1="32143" x2="12340" y2="78061"/>
                          <a14:foregroundMark x1="3830" y1="95408" x2="35319" y2="94388"/>
                          <a14:foregroundMark x1="5106" y1="94388" x2="12340" y2="86224"/>
                          <a14:foregroundMark x1="4681" y1="95408" x2="23830" y2="99490"/>
                        </a14:backgroundRemoval>
                      </a14:imgEffect>
                    </a14:imgLayer>
                  </a14:imgProps>
                </a:ext>
                <a:ext uri="{28A0092B-C50C-407E-A947-70E740481C1C}">
                  <a14:useLocalDpi xmlns:a14="http://schemas.microsoft.com/office/drawing/2010/main" val="0"/>
                </a:ext>
              </a:extLst>
            </a:blip>
            <a:srcRect t="19579" r="60342"/>
            <a:stretch/>
          </p:blipFill>
          <p:spPr bwMode="auto">
            <a:xfrm>
              <a:off x="7166245" y="5243359"/>
              <a:ext cx="917171" cy="1551221"/>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izquierda y derecha 37">
              <a:extLst>
                <a:ext uri="{FF2B5EF4-FFF2-40B4-BE49-F238E27FC236}">
                  <a16:creationId xmlns:a16="http://schemas.microsoft.com/office/drawing/2014/main" id="{0A458740-42E0-4CA0-BA9B-2B671EBBAF57}"/>
                </a:ext>
              </a:extLst>
            </p:cNvPr>
            <p:cNvSpPr/>
            <p:nvPr/>
          </p:nvSpPr>
          <p:spPr>
            <a:xfrm>
              <a:off x="7857526" y="5987295"/>
              <a:ext cx="1576551" cy="147145"/>
            </a:xfrm>
            <a:prstGeom prst="lef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Rectángulo 23">
              <a:extLst>
                <a:ext uri="{FF2B5EF4-FFF2-40B4-BE49-F238E27FC236}">
                  <a16:creationId xmlns:a16="http://schemas.microsoft.com/office/drawing/2014/main" id="{7CA89597-0827-4B96-B517-6AB50BD284FB}"/>
                </a:ext>
              </a:extLst>
            </p:cNvPr>
            <p:cNvSpPr/>
            <p:nvPr/>
          </p:nvSpPr>
          <p:spPr>
            <a:xfrm>
              <a:off x="8250500" y="5758063"/>
              <a:ext cx="790601" cy="307777"/>
            </a:xfrm>
            <a:prstGeom prst="rect">
              <a:avLst/>
            </a:prstGeom>
          </p:spPr>
          <p:txBody>
            <a:bodyPr wrap="none">
              <a:spAutoFit/>
            </a:bodyPr>
            <a:lstStyle/>
            <a:p>
              <a:r>
                <a:rPr lang="es-ES" sz="1400" dirty="0">
                  <a:latin typeface="Arial" panose="020B0604020202020204" pitchFamily="34" charset="0"/>
                  <a:cs typeface="Arial" panose="020B0604020202020204" pitchFamily="34" charset="0"/>
                </a:rPr>
                <a:t>1 metro</a:t>
              </a:r>
              <a:endParaRPr lang="es-PE" sz="1400" dirty="0"/>
            </a:p>
          </p:txBody>
        </p:sp>
      </p:grpSp>
    </p:spTree>
    <p:extLst>
      <p:ext uri="{BB962C8B-B14F-4D97-AF65-F5344CB8AC3E}">
        <p14:creationId xmlns:p14="http://schemas.microsoft.com/office/powerpoint/2010/main" val="398410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222481" y="312476"/>
            <a:ext cx="11357401" cy="752903"/>
          </a:xfrm>
        </p:spPr>
        <p:txBody>
          <a:bodyPr>
            <a:normAutofit fontScale="90000"/>
          </a:bodyPr>
          <a:lstStyle/>
          <a:p>
            <a:pPr algn="ctr"/>
            <a:r>
              <a:rPr lang="es-ES" sz="3200" b="1" dirty="0">
                <a:latin typeface="Roboto" pitchFamily="2" charset="0"/>
                <a:ea typeface="Roboto" pitchFamily="2" charset="0"/>
                <a:cs typeface="Times New Roman" panose="02020603050405020304" pitchFamily="18" charset="0"/>
              </a:rPr>
              <a:t>Protocolo de seguimiento a la condición de salud de la comunidad educativa</a:t>
            </a:r>
            <a:br>
              <a:rPr lang="es-PE" sz="3200" b="1" dirty="0">
                <a:solidFill>
                  <a:srgbClr val="FF0000"/>
                </a:solidFill>
                <a:latin typeface="Roboto" pitchFamily="2" charset="0"/>
                <a:ea typeface="Roboto" pitchFamily="2" charset="0"/>
                <a:cs typeface="Times New Roman" panose="02020603050405020304" pitchFamily="18" charset="0"/>
              </a:rPr>
            </a:br>
            <a:endParaRPr lang="es-PE" dirty="0"/>
          </a:p>
        </p:txBody>
      </p:sp>
      <p:sp>
        <p:nvSpPr>
          <p:cNvPr id="5" name="Rectángulo 4">
            <a:extLst>
              <a:ext uri="{FF2B5EF4-FFF2-40B4-BE49-F238E27FC236}">
                <a16:creationId xmlns:a16="http://schemas.microsoft.com/office/drawing/2014/main" id="{23F72DD9-DD0E-4E98-BAC0-4BBF8C15B0E1}"/>
              </a:ext>
            </a:extLst>
          </p:cNvPr>
          <p:cNvSpPr/>
          <p:nvPr/>
        </p:nvSpPr>
        <p:spPr>
          <a:xfrm>
            <a:off x="310343" y="1217503"/>
            <a:ext cx="11754195" cy="646331"/>
          </a:xfrm>
          <a:prstGeom prst="rect">
            <a:avLst/>
          </a:prstGeom>
        </p:spPr>
        <p:txBody>
          <a:bodyPr wrap="square">
            <a:spAutoFit/>
          </a:bodyPr>
          <a:lstStyle/>
          <a:p>
            <a:r>
              <a:rPr lang="es-ES" dirty="0"/>
              <a:t>El personal directivo, en coordinación con el personal administrativo, es responsable de monitorear la condición de salud del personal y de las/los estudiantes antes de iniciar algún grado de </a:t>
            </a:r>
            <a:r>
              <a:rPr lang="es-ES" dirty="0" err="1"/>
              <a:t>presencialidad</a:t>
            </a:r>
            <a:r>
              <a:rPr lang="es-ES" dirty="0"/>
              <a:t> y durante, con el fin de prevenir contagios.</a:t>
            </a:r>
            <a:endParaRPr lang="es-PE" dirty="0"/>
          </a:p>
        </p:txBody>
      </p:sp>
      <p:sp>
        <p:nvSpPr>
          <p:cNvPr id="6" name="Rectángulo 5">
            <a:extLst>
              <a:ext uri="{FF2B5EF4-FFF2-40B4-BE49-F238E27FC236}">
                <a16:creationId xmlns:a16="http://schemas.microsoft.com/office/drawing/2014/main" id="{5E0F40F9-3B4D-45A0-B282-D7CF57ED7914}"/>
              </a:ext>
            </a:extLst>
          </p:cNvPr>
          <p:cNvSpPr/>
          <p:nvPr/>
        </p:nvSpPr>
        <p:spPr>
          <a:xfrm>
            <a:off x="316869" y="2030526"/>
            <a:ext cx="3200114" cy="923330"/>
          </a:xfrm>
          <a:prstGeom prst="rect">
            <a:avLst/>
          </a:prstGeom>
          <a:solidFill>
            <a:srgbClr val="7030A0"/>
          </a:solidFill>
        </p:spPr>
        <p:txBody>
          <a:bodyPr wrap="square">
            <a:spAutoFit/>
          </a:bodyPr>
          <a:lstStyle/>
          <a:p>
            <a:pPr algn="just"/>
            <a:r>
              <a:rPr lang="es-ES" b="1" dirty="0">
                <a:solidFill>
                  <a:schemeClr val="bg1"/>
                </a:solidFill>
              </a:rPr>
              <a:t>a) Identificación de personas del grupo de riesgo frente a la COVID-19</a:t>
            </a:r>
            <a:endParaRPr lang="es-PE" b="1" dirty="0">
              <a:solidFill>
                <a:schemeClr val="bg1"/>
              </a:solidFill>
            </a:endParaRPr>
          </a:p>
        </p:txBody>
      </p:sp>
      <p:sp>
        <p:nvSpPr>
          <p:cNvPr id="7" name="Rectángulo 6">
            <a:extLst>
              <a:ext uri="{FF2B5EF4-FFF2-40B4-BE49-F238E27FC236}">
                <a16:creationId xmlns:a16="http://schemas.microsoft.com/office/drawing/2014/main" id="{E2F11A14-474F-4A9C-96A4-DFE0C0457A61}"/>
              </a:ext>
            </a:extLst>
          </p:cNvPr>
          <p:cNvSpPr/>
          <p:nvPr/>
        </p:nvSpPr>
        <p:spPr>
          <a:xfrm>
            <a:off x="3771907" y="2030526"/>
            <a:ext cx="4258550" cy="646331"/>
          </a:xfrm>
          <a:prstGeom prst="rect">
            <a:avLst/>
          </a:prstGeom>
          <a:solidFill>
            <a:srgbClr val="0070C0"/>
          </a:solidFill>
        </p:spPr>
        <p:txBody>
          <a:bodyPr wrap="square">
            <a:spAutoFit/>
          </a:bodyPr>
          <a:lstStyle/>
          <a:p>
            <a:pPr algn="just"/>
            <a:r>
              <a:rPr lang="es-ES" b="1" dirty="0">
                <a:solidFill>
                  <a:schemeClr val="bg1"/>
                </a:solidFill>
              </a:rPr>
              <a:t>b) Descarte de sintomatología e identificación de casos </a:t>
            </a:r>
            <a:endParaRPr lang="es-ES" dirty="0">
              <a:solidFill>
                <a:schemeClr val="bg1"/>
              </a:solidFill>
            </a:endParaRPr>
          </a:p>
        </p:txBody>
      </p:sp>
      <p:sp>
        <p:nvSpPr>
          <p:cNvPr id="8" name="Rectángulo 7">
            <a:extLst>
              <a:ext uri="{FF2B5EF4-FFF2-40B4-BE49-F238E27FC236}">
                <a16:creationId xmlns:a16="http://schemas.microsoft.com/office/drawing/2014/main" id="{1FFAABCD-9398-466A-98C0-B9D9352264D4}"/>
              </a:ext>
            </a:extLst>
          </p:cNvPr>
          <p:cNvSpPr/>
          <p:nvPr/>
        </p:nvSpPr>
        <p:spPr>
          <a:xfrm>
            <a:off x="8339117" y="2023509"/>
            <a:ext cx="3597959" cy="923330"/>
          </a:xfrm>
          <a:prstGeom prst="rect">
            <a:avLst/>
          </a:prstGeom>
          <a:solidFill>
            <a:srgbClr val="CC0099"/>
          </a:solidFill>
        </p:spPr>
        <p:txBody>
          <a:bodyPr wrap="square">
            <a:spAutoFit/>
          </a:bodyPr>
          <a:lstStyle/>
          <a:p>
            <a:pPr algn="just"/>
            <a:r>
              <a:rPr lang="es-ES" b="1" dirty="0">
                <a:solidFill>
                  <a:schemeClr val="bg1"/>
                </a:solidFill>
              </a:rPr>
              <a:t>c) Medidas generales ante la presencia de casos confirmados o presencia de síntomas</a:t>
            </a:r>
            <a:endParaRPr lang="es-ES" dirty="0">
              <a:solidFill>
                <a:schemeClr val="bg1"/>
              </a:solidFill>
            </a:endParaRPr>
          </a:p>
        </p:txBody>
      </p:sp>
      <p:sp>
        <p:nvSpPr>
          <p:cNvPr id="9" name="CuadroTexto 8">
            <a:extLst>
              <a:ext uri="{FF2B5EF4-FFF2-40B4-BE49-F238E27FC236}">
                <a16:creationId xmlns:a16="http://schemas.microsoft.com/office/drawing/2014/main" id="{F2951613-91CB-4264-A035-CB003151ACA7}"/>
              </a:ext>
            </a:extLst>
          </p:cNvPr>
          <p:cNvSpPr txBox="1"/>
          <p:nvPr/>
        </p:nvSpPr>
        <p:spPr>
          <a:xfrm>
            <a:off x="316869" y="3105979"/>
            <a:ext cx="3193586" cy="738664"/>
          </a:xfrm>
          <a:prstGeom prst="rect">
            <a:avLst/>
          </a:prstGeom>
          <a:noFill/>
          <a:ln>
            <a:solidFill>
              <a:srgbClr val="7030A0"/>
            </a:solidFill>
          </a:ln>
        </p:spPr>
        <p:txBody>
          <a:bodyPr wrap="square" rtlCol="0">
            <a:spAutoFit/>
          </a:bodyPr>
          <a:lstStyle/>
          <a:p>
            <a:pPr algn="just"/>
            <a:r>
              <a:rPr lang="es-ES" sz="1400" dirty="0">
                <a:latin typeface="Arial" panose="020B0604020202020204" pitchFamily="34" charset="0"/>
                <a:cs typeface="Arial" panose="020B0604020202020204" pitchFamily="34" charset="0"/>
              </a:rPr>
              <a:t>Se debe realizar la identificación de las personas que pertenecen al grupo de riesgo frente a la COVID-19. </a:t>
            </a:r>
            <a:endParaRPr lang="es-PE" sz="12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DCD38BD3-710F-413F-93DF-3E9624A8524B}"/>
              </a:ext>
            </a:extLst>
          </p:cNvPr>
          <p:cNvSpPr txBox="1"/>
          <p:nvPr/>
        </p:nvSpPr>
        <p:spPr>
          <a:xfrm>
            <a:off x="348048" y="4050324"/>
            <a:ext cx="3193587" cy="1169551"/>
          </a:xfrm>
          <a:prstGeom prst="rect">
            <a:avLst/>
          </a:prstGeom>
          <a:noFill/>
          <a:ln>
            <a:solidFill>
              <a:srgbClr val="7030A0"/>
            </a:solidFill>
          </a:ln>
        </p:spPr>
        <p:txBody>
          <a:bodyPr wrap="square" rtlCol="0">
            <a:spAutoFit/>
          </a:bodyPr>
          <a:lstStyle/>
          <a:p>
            <a:pPr algn="just"/>
            <a:r>
              <a:rPr lang="es-ES" sz="1400" dirty="0">
                <a:latin typeface="Arial" panose="020B0604020202020204" pitchFamily="34" charset="0"/>
                <a:cs typeface="Arial" panose="020B0604020202020204" pitchFamily="34" charset="0"/>
              </a:rPr>
              <a:t>Según RM N° 881-2021-MINSA, pertenecen al grupo de riesgo las personas mayores de 65 años o personas con condiciones de comorbilidades.</a:t>
            </a:r>
            <a:endParaRPr lang="es-PE" sz="1200"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50FC1266-9381-4C95-9C24-D0A0208AF658}"/>
              </a:ext>
            </a:extLst>
          </p:cNvPr>
          <p:cNvSpPr/>
          <p:nvPr/>
        </p:nvSpPr>
        <p:spPr>
          <a:xfrm>
            <a:off x="3771907" y="2768860"/>
            <a:ext cx="4258551" cy="738664"/>
          </a:xfrm>
          <a:prstGeom prst="rect">
            <a:avLst/>
          </a:prstGeom>
          <a:ln>
            <a:solidFill>
              <a:srgbClr val="0070C0"/>
            </a:solidFill>
          </a:ln>
        </p:spPr>
        <p:txBody>
          <a:bodyPr wrap="square">
            <a:spAutoFit/>
          </a:bodyPr>
          <a:lstStyle/>
          <a:p>
            <a:pPr algn="just"/>
            <a:r>
              <a:rPr lang="es-ES" sz="1400" dirty="0">
                <a:latin typeface="Arial" panose="020B0604020202020204" pitchFamily="34" charset="0"/>
                <a:cs typeface="Arial" panose="020B0604020202020204" pitchFamily="34" charset="0"/>
              </a:rPr>
              <a:t>La </a:t>
            </a:r>
            <a:r>
              <a:rPr lang="es-ES" sz="1400" dirty="0" err="1">
                <a:latin typeface="Arial" panose="020B0604020202020204" pitchFamily="34" charset="0"/>
                <a:cs typeface="Arial" panose="020B0604020202020204" pitchFamily="34" charset="0"/>
              </a:rPr>
              <a:t>IE</a:t>
            </a:r>
            <a:r>
              <a:rPr lang="es-ES" sz="1400" dirty="0">
                <a:latin typeface="Arial" panose="020B0604020202020204" pitchFamily="34" charset="0"/>
                <a:cs typeface="Arial" panose="020B0604020202020204" pitchFamily="34" charset="0"/>
              </a:rPr>
              <a:t> deberá identificar a las personas o a las redes de personas con un diagnóstico confirmado de COVID-19</a:t>
            </a:r>
            <a:endParaRPr lang="es-PE" sz="1400" dirty="0">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8BD8E380-2FA7-4D76-9DD1-09AC0BC1BB4F}"/>
              </a:ext>
            </a:extLst>
          </p:cNvPr>
          <p:cNvSpPr/>
          <p:nvPr/>
        </p:nvSpPr>
        <p:spPr>
          <a:xfrm>
            <a:off x="3771907" y="3612168"/>
            <a:ext cx="4265078" cy="738664"/>
          </a:xfrm>
          <a:prstGeom prst="rect">
            <a:avLst/>
          </a:prstGeom>
          <a:ln>
            <a:solidFill>
              <a:srgbClr val="0070C0"/>
            </a:solidFill>
          </a:ln>
        </p:spPr>
        <p:txBody>
          <a:bodyPr wrap="square">
            <a:spAutoFit/>
          </a:bodyPr>
          <a:lstStyle/>
          <a:p>
            <a:pPr algn="just"/>
            <a:r>
              <a:rPr lang="es-ES" sz="1400" dirty="0">
                <a:latin typeface="Arial" panose="020B0604020202020204" pitchFamily="34" charset="0"/>
                <a:cs typeface="Arial" panose="020B0604020202020204" pitchFamily="34" charset="0"/>
              </a:rPr>
              <a:t>El Director de la </a:t>
            </a:r>
            <a:r>
              <a:rPr lang="es-ES" sz="1400" dirty="0" err="1">
                <a:latin typeface="Arial" panose="020B0604020202020204" pitchFamily="34" charset="0"/>
                <a:cs typeface="Arial" panose="020B0604020202020204" pitchFamily="34" charset="0"/>
              </a:rPr>
              <a:t>IE</a:t>
            </a:r>
            <a:r>
              <a:rPr lang="es-ES" sz="1400" dirty="0">
                <a:latin typeface="Arial" panose="020B0604020202020204" pitchFamily="34" charset="0"/>
                <a:cs typeface="Arial" panose="020B0604020202020204" pitchFamily="34" charset="0"/>
              </a:rPr>
              <a:t> gestionará las pruebas de despistaje de COVID-19 para todo el personal educativo.</a:t>
            </a:r>
            <a:endParaRPr lang="es-PE" sz="140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26C025DF-AE08-43F3-84BB-8121A9E33D80}"/>
              </a:ext>
            </a:extLst>
          </p:cNvPr>
          <p:cNvSpPr/>
          <p:nvPr/>
        </p:nvSpPr>
        <p:spPr>
          <a:xfrm>
            <a:off x="3771907" y="4429964"/>
            <a:ext cx="4271603" cy="1169551"/>
          </a:xfrm>
          <a:prstGeom prst="rect">
            <a:avLst/>
          </a:prstGeom>
          <a:ln>
            <a:solidFill>
              <a:srgbClr val="0070C0"/>
            </a:solidFill>
          </a:ln>
        </p:spPr>
        <p:txBody>
          <a:bodyPr wrap="square">
            <a:spAutoFit/>
          </a:bodyPr>
          <a:lstStyle/>
          <a:p>
            <a:pPr algn="just"/>
            <a:r>
              <a:rPr lang="es-ES" sz="1400" dirty="0">
                <a:latin typeface="Arial" panose="020B0604020202020204" pitchFamily="34" charset="0"/>
                <a:cs typeface="Arial" panose="020B0604020202020204" pitchFamily="34" charset="0"/>
              </a:rPr>
              <a:t>Los docentes deben elaborar un reporte de inasistencias una vez por mes donde registren casos sospechosos, probables y confirmados de COVID-19, así como realizar el seguimiento a los casos identificados.</a:t>
            </a:r>
            <a:endParaRPr lang="es-PE" sz="1400"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A9AB2FCC-F9C2-41D2-A5BD-CF68E5583D40}"/>
              </a:ext>
            </a:extLst>
          </p:cNvPr>
          <p:cNvSpPr/>
          <p:nvPr/>
        </p:nvSpPr>
        <p:spPr>
          <a:xfrm>
            <a:off x="8339117" y="3032485"/>
            <a:ext cx="3597959" cy="1600438"/>
          </a:xfrm>
          <a:prstGeom prst="rect">
            <a:avLst/>
          </a:prstGeom>
          <a:ln>
            <a:solidFill>
              <a:srgbClr val="CC0099"/>
            </a:solidFill>
          </a:ln>
        </p:spPr>
        <p:txBody>
          <a:bodyPr wrap="square">
            <a:spAutoFit/>
          </a:bodyPr>
          <a:lstStyle/>
          <a:p>
            <a:pPr algn="just"/>
            <a:r>
              <a:rPr lang="es-ES" sz="1400" dirty="0">
                <a:latin typeface="Arial" panose="020B0604020202020204" pitchFamily="34" charset="0"/>
                <a:cs typeface="Arial" panose="020B0604020202020204" pitchFamily="34" charset="0"/>
              </a:rPr>
              <a:t>Guardar cuarentena por los días establecidos por el Minsa, si presenta síntomas, conviva con personas con sintomatología o haya estado en contacto con un caso sospechoso o confirmado o cuente con diagnóstico confirmado COVID 19</a:t>
            </a:r>
            <a:endParaRPr lang="es-PE" sz="1400"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9AA48042-4944-4E97-A21E-300BFB4B4E5C}"/>
              </a:ext>
            </a:extLst>
          </p:cNvPr>
          <p:cNvSpPr/>
          <p:nvPr/>
        </p:nvSpPr>
        <p:spPr>
          <a:xfrm>
            <a:off x="8339117" y="4589318"/>
            <a:ext cx="3597959" cy="954107"/>
          </a:xfrm>
          <a:prstGeom prst="rect">
            <a:avLst/>
          </a:prstGeom>
          <a:ln>
            <a:solidFill>
              <a:srgbClr val="CC0099"/>
            </a:solidFill>
          </a:ln>
        </p:spPr>
        <p:txBody>
          <a:bodyPr wrap="square">
            <a:spAutoFit/>
          </a:bodyPr>
          <a:lstStyle/>
          <a:p>
            <a:pPr algn="just"/>
            <a:r>
              <a:rPr lang="es-ES" sz="1400" dirty="0">
                <a:latin typeface="Arial" panose="020B0604020202020204" pitchFamily="34" charset="0"/>
                <a:cs typeface="Arial" panose="020B0604020202020204" pitchFamily="34" charset="0"/>
              </a:rPr>
              <a:t>En caso de que los síntomas se presenten en la </a:t>
            </a:r>
            <a:r>
              <a:rPr lang="es-ES" sz="1400" dirty="0" err="1">
                <a:latin typeface="Arial" panose="020B0604020202020204" pitchFamily="34" charset="0"/>
                <a:cs typeface="Arial" panose="020B0604020202020204" pitchFamily="34" charset="0"/>
              </a:rPr>
              <a:t>IE</a:t>
            </a:r>
            <a:r>
              <a:rPr lang="es-ES" sz="1400" dirty="0">
                <a:latin typeface="Arial" panose="020B0604020202020204" pitchFamily="34" charset="0"/>
                <a:cs typeface="Arial" panose="020B0604020202020204" pitchFamily="34" charset="0"/>
              </a:rPr>
              <a:t>, se deberá activar el Protocolo ante casos sospechosos o confirmados de contagio.</a:t>
            </a:r>
            <a:endParaRPr lang="es-PE" sz="1400" dirty="0">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EC01F5CC-C25B-44A9-875D-D6834FB41A7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2045" t="-1" r="17385" b="9310"/>
          <a:stretch/>
        </p:blipFill>
        <p:spPr>
          <a:xfrm>
            <a:off x="348048" y="5443648"/>
            <a:ext cx="3157579" cy="587485"/>
          </a:xfrm>
          <a:prstGeom prst="rect">
            <a:avLst/>
          </a:prstGeom>
          <a:ln w="28575">
            <a:solidFill>
              <a:srgbClr val="7030A0"/>
            </a:solidFill>
          </a:ln>
        </p:spPr>
      </p:pic>
      <p:pic>
        <p:nvPicPr>
          <p:cNvPr id="17" name="Imagen 16">
            <a:extLst>
              <a:ext uri="{FF2B5EF4-FFF2-40B4-BE49-F238E27FC236}">
                <a16:creationId xmlns:a16="http://schemas.microsoft.com/office/drawing/2014/main" id="{AE8EDEC7-B3A1-43FD-8280-FD5D066FF0E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798605" y="5705790"/>
            <a:ext cx="4271603" cy="586938"/>
          </a:xfrm>
          <a:prstGeom prst="rect">
            <a:avLst/>
          </a:prstGeom>
          <a:ln w="28575">
            <a:solidFill>
              <a:srgbClr val="0070C0"/>
            </a:solidFill>
          </a:ln>
        </p:spPr>
      </p:pic>
    </p:spTree>
    <p:extLst>
      <p:ext uri="{BB962C8B-B14F-4D97-AF65-F5344CB8AC3E}">
        <p14:creationId xmlns:p14="http://schemas.microsoft.com/office/powerpoint/2010/main" val="117227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653557" y="605014"/>
            <a:ext cx="10069861" cy="1049235"/>
          </a:xfrm>
        </p:spPr>
        <p:txBody>
          <a:bodyPr>
            <a:normAutofit fontScale="90000"/>
          </a:bodyPr>
          <a:lstStyle/>
          <a:p>
            <a:r>
              <a:rPr lang="es-PE" sz="3200" dirty="0">
                <a:latin typeface="Arial Black" panose="020B0A04020102020204" pitchFamily="34" charset="0"/>
              </a:rPr>
              <a:t>Protocolo ante casos sospechosos o confirmados de contagio</a:t>
            </a:r>
            <a:br>
              <a:rPr lang="es-PE" sz="3200" b="1" dirty="0">
                <a:solidFill>
                  <a:srgbClr val="C00000"/>
                </a:solidFill>
                <a:latin typeface="Arial Black" panose="020B0A04020102020204" pitchFamily="34" charset="0"/>
              </a:rPr>
            </a:br>
            <a:endParaRPr lang="es-PE" dirty="0"/>
          </a:p>
        </p:txBody>
      </p:sp>
      <p:sp>
        <p:nvSpPr>
          <p:cNvPr id="4" name="Rectángulo: esquinas redondeadas 7">
            <a:extLst>
              <a:ext uri="{FF2B5EF4-FFF2-40B4-BE49-F238E27FC236}">
                <a16:creationId xmlns:a16="http://schemas.microsoft.com/office/drawing/2014/main" id="{BA7E4014-A97B-4356-85C4-BFD678782F46}"/>
              </a:ext>
            </a:extLst>
          </p:cNvPr>
          <p:cNvSpPr/>
          <p:nvPr/>
        </p:nvSpPr>
        <p:spPr>
          <a:xfrm>
            <a:off x="254924" y="5013413"/>
            <a:ext cx="3737889" cy="130417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solidFill>
                  <a:schemeClr val="tx1"/>
                </a:solidFill>
              </a:rPr>
              <a:t>Si una/ estudiante o miembro del personal confirma que presenta COVID-19 o presenta síntomas antes de salir del domicilio, no debe asistir al local educativo.</a:t>
            </a:r>
            <a:endParaRPr lang="es-PE" sz="1600" dirty="0">
              <a:solidFill>
                <a:schemeClr val="tx1"/>
              </a:solidFill>
            </a:endParaRPr>
          </a:p>
        </p:txBody>
      </p:sp>
      <p:sp>
        <p:nvSpPr>
          <p:cNvPr id="6" name="Rectángulo: esquinas redondeadas 19">
            <a:extLst>
              <a:ext uri="{FF2B5EF4-FFF2-40B4-BE49-F238E27FC236}">
                <a16:creationId xmlns:a16="http://schemas.microsoft.com/office/drawing/2014/main" id="{5532E63C-AD43-40D4-AC9D-BAC9A5DC8E58}"/>
              </a:ext>
            </a:extLst>
          </p:cNvPr>
          <p:cNvSpPr/>
          <p:nvPr/>
        </p:nvSpPr>
        <p:spPr>
          <a:xfrm>
            <a:off x="254925" y="2034327"/>
            <a:ext cx="3737888" cy="128157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002060"/>
                </a:solidFill>
              </a:rPr>
              <a:t>Primeras acciones ante un caso sospechoso o confirmado de COVID-19 en el local educativo</a:t>
            </a:r>
            <a:endParaRPr lang="es-PE" sz="2000" b="1" dirty="0">
              <a:solidFill>
                <a:srgbClr val="002060"/>
              </a:solidFill>
            </a:endParaRPr>
          </a:p>
        </p:txBody>
      </p:sp>
      <p:sp>
        <p:nvSpPr>
          <p:cNvPr id="7" name="Rectángulo: esquinas redondeadas 21">
            <a:extLst>
              <a:ext uri="{FF2B5EF4-FFF2-40B4-BE49-F238E27FC236}">
                <a16:creationId xmlns:a16="http://schemas.microsoft.com/office/drawing/2014/main" id="{0304025B-9E11-437B-8172-6A5D632514A9}"/>
              </a:ext>
            </a:extLst>
          </p:cNvPr>
          <p:cNvSpPr/>
          <p:nvPr/>
        </p:nvSpPr>
        <p:spPr>
          <a:xfrm>
            <a:off x="254924" y="3537799"/>
            <a:ext cx="3737889" cy="13746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solidFill>
                  <a:schemeClr val="tx1"/>
                </a:solidFill>
              </a:rPr>
              <a:t>Si una/un estudiante o miembro del personal presenta síntomas de COVID19 en el local educativo, llamar a la familia, si los síntomas son graves  solicitar atención médica inmediata.</a:t>
            </a:r>
            <a:endParaRPr lang="es-PE" sz="1600" dirty="0">
              <a:solidFill>
                <a:schemeClr val="tx1"/>
              </a:solidFill>
            </a:endParaRPr>
          </a:p>
        </p:txBody>
      </p:sp>
      <p:sp>
        <p:nvSpPr>
          <p:cNvPr id="8" name="Rectángulo: esquinas redondeadas 23">
            <a:extLst>
              <a:ext uri="{FF2B5EF4-FFF2-40B4-BE49-F238E27FC236}">
                <a16:creationId xmlns:a16="http://schemas.microsoft.com/office/drawing/2014/main" id="{DDB6DDBF-E77B-4DC4-AF81-F94FA0E0F29E}"/>
              </a:ext>
            </a:extLst>
          </p:cNvPr>
          <p:cNvSpPr/>
          <p:nvPr/>
        </p:nvSpPr>
        <p:spPr>
          <a:xfrm>
            <a:off x="4379805" y="2021397"/>
            <a:ext cx="3737888" cy="131243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rgbClr val="002060"/>
                </a:solidFill>
              </a:rPr>
              <a:t>Suspensión temporal del tipo de servicio educativo semipresencial o presencial</a:t>
            </a:r>
          </a:p>
        </p:txBody>
      </p:sp>
      <p:sp>
        <p:nvSpPr>
          <p:cNvPr id="9" name="Rectángulo: esquinas redondeadas 24">
            <a:extLst>
              <a:ext uri="{FF2B5EF4-FFF2-40B4-BE49-F238E27FC236}">
                <a16:creationId xmlns:a16="http://schemas.microsoft.com/office/drawing/2014/main" id="{6DCE46A1-65AC-457A-AE96-71E5804E57D1}"/>
              </a:ext>
            </a:extLst>
          </p:cNvPr>
          <p:cNvSpPr/>
          <p:nvPr/>
        </p:nvSpPr>
        <p:spPr>
          <a:xfrm>
            <a:off x="8261876" y="2018896"/>
            <a:ext cx="3737888" cy="131243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rgbClr val="002060"/>
                </a:solidFill>
              </a:rPr>
              <a:t>Reinicio del servicio educativo </a:t>
            </a:r>
          </a:p>
        </p:txBody>
      </p:sp>
      <p:sp>
        <p:nvSpPr>
          <p:cNvPr id="10" name="Rectángulo: esquinas redondeadas 25">
            <a:extLst>
              <a:ext uri="{FF2B5EF4-FFF2-40B4-BE49-F238E27FC236}">
                <a16:creationId xmlns:a16="http://schemas.microsoft.com/office/drawing/2014/main" id="{6CF529ED-7705-4853-AD86-657CEB5C425E}"/>
              </a:ext>
            </a:extLst>
          </p:cNvPr>
          <p:cNvSpPr/>
          <p:nvPr/>
        </p:nvSpPr>
        <p:spPr>
          <a:xfrm>
            <a:off x="4379805" y="3436741"/>
            <a:ext cx="3737888" cy="204965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600" dirty="0">
                <a:solidFill>
                  <a:srgbClr val="002060"/>
                </a:solidFill>
              </a:rPr>
              <a:t>El servicio educativo semipresencial o presencial </a:t>
            </a:r>
            <a:r>
              <a:rPr lang="es-MX" sz="1600" dirty="0">
                <a:solidFill>
                  <a:srgbClr val="002060"/>
                </a:solidFill>
              </a:rPr>
              <a:t>será  suspendido para el aula en la que se encontró el caso confirmado o sospechoso de COVID-19 por los días establecidos por el Minsa. días. Asimismo, deberán los integrantes del aula deberán realizar cuarentena por los días establecidos por el Minsa.</a:t>
            </a:r>
            <a:endParaRPr lang="es-PE" sz="1600" dirty="0">
              <a:solidFill>
                <a:srgbClr val="002060"/>
              </a:solidFill>
            </a:endParaRPr>
          </a:p>
        </p:txBody>
      </p:sp>
      <p:sp>
        <p:nvSpPr>
          <p:cNvPr id="11" name="Rectángulo: esquinas redondeadas 26">
            <a:extLst>
              <a:ext uri="{FF2B5EF4-FFF2-40B4-BE49-F238E27FC236}">
                <a16:creationId xmlns:a16="http://schemas.microsoft.com/office/drawing/2014/main" id="{EC64A4A6-6733-4FDD-9BFD-50438F9F5C37}"/>
              </a:ext>
            </a:extLst>
          </p:cNvPr>
          <p:cNvSpPr/>
          <p:nvPr/>
        </p:nvSpPr>
        <p:spPr>
          <a:xfrm>
            <a:off x="8324565" y="3455831"/>
            <a:ext cx="3612511" cy="169051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600" dirty="0">
                <a:solidFill>
                  <a:schemeClr val="tx1"/>
                </a:solidFill>
              </a:rPr>
              <a:t>Cumplidos los días de cuarentena, se reinicia el servicio educativo. </a:t>
            </a:r>
          </a:p>
          <a:p>
            <a:pPr algn="just"/>
            <a:r>
              <a:rPr lang="es-MX" sz="1600" dirty="0">
                <a:solidFill>
                  <a:schemeClr val="tx1"/>
                </a:solidFill>
              </a:rPr>
              <a:t>Propiciando un ambiente de respeto hacia las personas afectadas y evitar conductas estigmatizantes o discriminatorias.</a:t>
            </a:r>
            <a:endParaRPr lang="es-PE" sz="1600" dirty="0">
              <a:solidFill>
                <a:schemeClr val="tx1"/>
              </a:solidFill>
            </a:endParaRPr>
          </a:p>
        </p:txBody>
      </p:sp>
    </p:spTree>
    <p:extLst>
      <p:ext uri="{BB962C8B-B14F-4D97-AF65-F5344CB8AC3E}">
        <p14:creationId xmlns:p14="http://schemas.microsoft.com/office/powerpoint/2010/main" val="31282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985489" y="225187"/>
            <a:ext cx="10069861" cy="1049235"/>
          </a:xfrm>
        </p:spPr>
        <p:txBody>
          <a:bodyPr>
            <a:normAutofit/>
          </a:bodyPr>
          <a:lstStyle/>
          <a:p>
            <a:pPr algn="just"/>
            <a:r>
              <a:rPr lang="es-PE" dirty="0"/>
              <a:t>Sugerencias para la organización y medidas para gestionar los aprendizajes </a:t>
            </a:r>
          </a:p>
        </p:txBody>
      </p:sp>
      <p:sp>
        <p:nvSpPr>
          <p:cNvPr id="10" name="Rectángulo: esquinas redondeadas 9">
            <a:extLst>
              <a:ext uri="{FF2B5EF4-FFF2-40B4-BE49-F238E27FC236}">
                <a16:creationId xmlns:a16="http://schemas.microsoft.com/office/drawing/2014/main" id="{05345BED-08B7-4E96-9747-FDBD0D2C873F}"/>
              </a:ext>
            </a:extLst>
          </p:cNvPr>
          <p:cNvSpPr/>
          <p:nvPr/>
        </p:nvSpPr>
        <p:spPr>
          <a:xfrm>
            <a:off x="7160006" y="1959499"/>
            <a:ext cx="3895344" cy="833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Organización del aula</a:t>
            </a:r>
          </a:p>
        </p:txBody>
      </p:sp>
      <p:pic>
        <p:nvPicPr>
          <p:cNvPr id="3076" name="Picture 4" descr="Biblioteca de Aula o salón (6) – Imagenes Educativas">
            <a:extLst>
              <a:ext uri="{FF2B5EF4-FFF2-40B4-BE49-F238E27FC236}">
                <a16:creationId xmlns:a16="http://schemas.microsoft.com/office/drawing/2014/main" id="{09543410-5D2E-4E66-AA80-53E339FD5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887" y="3249124"/>
            <a:ext cx="1725568" cy="26396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spacios Montessori dentro del aula, como organizarlos y prepararlos –  Imagenes Educativas">
            <a:extLst>
              <a:ext uri="{FF2B5EF4-FFF2-40B4-BE49-F238E27FC236}">
                <a16:creationId xmlns:a16="http://schemas.microsoft.com/office/drawing/2014/main" id="{22AAAFCD-812B-4D88-BA73-83BD2C167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8149" y="3249124"/>
            <a:ext cx="1725569" cy="2639608"/>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esquinas redondeadas 17">
            <a:extLst>
              <a:ext uri="{FF2B5EF4-FFF2-40B4-BE49-F238E27FC236}">
                <a16:creationId xmlns:a16="http://schemas.microsoft.com/office/drawing/2014/main" id="{E1FA89C6-D4BF-4752-BAD0-146382D76943}"/>
              </a:ext>
            </a:extLst>
          </p:cNvPr>
          <p:cNvSpPr/>
          <p:nvPr/>
        </p:nvSpPr>
        <p:spPr>
          <a:xfrm>
            <a:off x="1136650" y="1959499"/>
            <a:ext cx="4116993" cy="8335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Recursos y materiales educativos  </a:t>
            </a:r>
          </a:p>
        </p:txBody>
      </p:sp>
      <p:pic>
        <p:nvPicPr>
          <p:cNvPr id="3080" name="Picture 8" descr="Joven Maestro Feliz Con Gafas En La Biblioteca Revisando La Tarea De Sus  Estudiantes Foto de stock y más banco de imágenes de Maestro - iStock">
            <a:extLst>
              <a:ext uri="{FF2B5EF4-FFF2-40B4-BE49-F238E27FC236}">
                <a16:creationId xmlns:a16="http://schemas.microsoft.com/office/drawing/2014/main" id="{74B28C60-F684-4D11-B2D7-E3FD704EE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745" y="3249126"/>
            <a:ext cx="3647250" cy="26396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ALLER DE CAPACITACIÓN PARA DIRECTORES DE IIEE FOCALIZADAS DEL ÁMBITO DE LA  UGEL CARABAYA, SOBRE ELABORACIÓN DE NORMAS DE CONVIVENCIA ESCOLAR – UGEL  Carabaya">
            <a:extLst>
              <a:ext uri="{FF2B5EF4-FFF2-40B4-BE49-F238E27FC236}">
                <a16:creationId xmlns:a16="http://schemas.microsoft.com/office/drawing/2014/main" id="{06ECD7F0-45A6-4BEB-8A11-31F13EA56F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448" t="3620" r="27373"/>
          <a:stretch/>
        </p:blipFill>
        <p:spPr bwMode="auto">
          <a:xfrm>
            <a:off x="6175625" y="3249124"/>
            <a:ext cx="1725568" cy="263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3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5B6BAB9-8ED0-44DB-A298-3E764810F45D}"/>
              </a:ext>
            </a:extLst>
          </p:cNvPr>
          <p:cNvPicPr>
            <a:picLocks noChangeAspect="1"/>
          </p:cNvPicPr>
          <p:nvPr/>
        </p:nvPicPr>
        <p:blipFill rotWithShape="1">
          <a:blip r:embed="rId2"/>
          <a:srcRect t="9000"/>
          <a:stretch/>
        </p:blipFill>
        <p:spPr>
          <a:xfrm>
            <a:off x="878208" y="1958883"/>
            <a:ext cx="10435583" cy="4146624"/>
          </a:xfrm>
          <a:prstGeom prst="rect">
            <a:avLst/>
          </a:prstGeom>
        </p:spPr>
      </p:pic>
      <p:sp>
        <p:nvSpPr>
          <p:cNvPr id="7" name="Rectángulo: esquinas redondeadas 6">
            <a:extLst>
              <a:ext uri="{FF2B5EF4-FFF2-40B4-BE49-F238E27FC236}">
                <a16:creationId xmlns:a16="http://schemas.microsoft.com/office/drawing/2014/main" id="{A7E6D4E5-DDA1-4A07-B72D-AAE3C1B37741}"/>
              </a:ext>
            </a:extLst>
          </p:cNvPr>
          <p:cNvSpPr/>
          <p:nvPr/>
        </p:nvSpPr>
        <p:spPr>
          <a:xfrm>
            <a:off x="3947160" y="606189"/>
            <a:ext cx="3895344" cy="1049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t>Horario de atención </a:t>
            </a:r>
            <a:r>
              <a:rPr lang="es-PE" sz="2400" dirty="0" err="1"/>
              <a:t>interdiaria</a:t>
            </a:r>
            <a:endParaRPr lang="es-PE" sz="2400" dirty="0"/>
          </a:p>
        </p:txBody>
      </p:sp>
    </p:spTree>
    <p:extLst>
      <p:ext uri="{BB962C8B-B14F-4D97-AF65-F5344CB8AC3E}">
        <p14:creationId xmlns:p14="http://schemas.microsoft.com/office/powerpoint/2010/main" val="325172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A7E6D4E5-DDA1-4A07-B72D-AAE3C1B37741}"/>
              </a:ext>
            </a:extLst>
          </p:cNvPr>
          <p:cNvSpPr/>
          <p:nvPr/>
        </p:nvSpPr>
        <p:spPr>
          <a:xfrm>
            <a:off x="3947160" y="606189"/>
            <a:ext cx="3895344" cy="1049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t>Horario de atención por semana </a:t>
            </a:r>
          </a:p>
        </p:txBody>
      </p:sp>
      <p:pic>
        <p:nvPicPr>
          <p:cNvPr id="4" name="Imagen 3">
            <a:extLst>
              <a:ext uri="{FF2B5EF4-FFF2-40B4-BE49-F238E27FC236}">
                <a16:creationId xmlns:a16="http://schemas.microsoft.com/office/drawing/2014/main" id="{A3433C10-0F55-4697-A843-D36958EA244B}"/>
              </a:ext>
            </a:extLst>
          </p:cNvPr>
          <p:cNvPicPr>
            <a:picLocks noChangeAspect="1"/>
          </p:cNvPicPr>
          <p:nvPr/>
        </p:nvPicPr>
        <p:blipFill rotWithShape="1">
          <a:blip r:embed="rId2"/>
          <a:srcRect t="8302"/>
          <a:stretch/>
        </p:blipFill>
        <p:spPr>
          <a:xfrm>
            <a:off x="1136457" y="1993392"/>
            <a:ext cx="10360592" cy="4128336"/>
          </a:xfrm>
          <a:prstGeom prst="rect">
            <a:avLst/>
          </a:prstGeom>
        </p:spPr>
      </p:pic>
    </p:spTree>
    <p:extLst>
      <p:ext uri="{BB962C8B-B14F-4D97-AF65-F5344CB8AC3E}">
        <p14:creationId xmlns:p14="http://schemas.microsoft.com/office/powerpoint/2010/main" val="208354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CA055284-9FB9-418B-B172-572B85CCA2FD}"/>
              </a:ext>
            </a:extLst>
          </p:cNvPr>
          <p:cNvSpPr/>
          <p:nvPr/>
        </p:nvSpPr>
        <p:spPr>
          <a:xfrm>
            <a:off x="242845" y="2246069"/>
            <a:ext cx="3687420" cy="1755057"/>
          </a:xfrm>
          <a:prstGeom prst="homePlate">
            <a:avLst/>
          </a:prstGeom>
          <a:solidFill>
            <a:srgbClr val="92D050"/>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a:solidFill>
                  <a:srgbClr val="C00000"/>
                </a:solidFill>
                <a:latin typeface="Arial Black" panose="020B0A04020102020204" pitchFamily="34" charset="0"/>
              </a:rPr>
              <a:t>Actividades con familias </a:t>
            </a:r>
            <a:endParaRPr lang="es-PE" sz="2800" dirty="0">
              <a:ln w="0"/>
              <a:solidFill>
                <a:srgbClr val="C000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Rectángulo: esquinas redondeadas 5">
            <a:extLst>
              <a:ext uri="{FF2B5EF4-FFF2-40B4-BE49-F238E27FC236}">
                <a16:creationId xmlns:a16="http://schemas.microsoft.com/office/drawing/2014/main" id="{65A2EF0E-5074-46CA-A938-096844C7FFB0}"/>
              </a:ext>
            </a:extLst>
          </p:cNvPr>
          <p:cNvSpPr/>
          <p:nvPr/>
        </p:nvSpPr>
        <p:spPr>
          <a:xfrm>
            <a:off x="5085324" y="2992582"/>
            <a:ext cx="6801875" cy="29554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u="sng" dirty="0">
                <a:solidFill>
                  <a:schemeClr val="tx1"/>
                </a:solidFill>
              </a:rPr>
              <a:t>Reuniones para brindar y/o recoger información:</a:t>
            </a:r>
          </a:p>
          <a:p>
            <a:pPr marL="342900" indent="-342900" algn="just">
              <a:buFont typeface="Arial" panose="020B0604020202020204" pitchFamily="34" charset="0"/>
              <a:buChar char="•"/>
            </a:pPr>
            <a:r>
              <a:rPr lang="es-MX" dirty="0">
                <a:solidFill>
                  <a:schemeClr val="tx1"/>
                </a:solidFill>
              </a:rPr>
              <a:t>Características de los estudiantes,.</a:t>
            </a:r>
          </a:p>
          <a:p>
            <a:pPr marL="342900" indent="-342900" algn="just">
              <a:buFont typeface="Arial" panose="020B0604020202020204" pitchFamily="34" charset="0"/>
              <a:buChar char="•"/>
            </a:pPr>
            <a:r>
              <a:rPr lang="es-MX" dirty="0">
                <a:solidFill>
                  <a:schemeClr val="tx1"/>
                </a:solidFill>
              </a:rPr>
              <a:t>Condiciones de conectividad y herramientas tecnológicas.</a:t>
            </a:r>
          </a:p>
          <a:p>
            <a:pPr marL="342900" indent="-342900" algn="just">
              <a:buFont typeface="Arial" panose="020B0604020202020204" pitchFamily="34" charset="0"/>
              <a:buChar char="•"/>
            </a:pPr>
            <a:r>
              <a:rPr lang="es-MX" dirty="0">
                <a:solidFill>
                  <a:schemeClr val="tx1"/>
                </a:solidFill>
              </a:rPr>
              <a:t>Condiciones socioemocionales del estudiante.</a:t>
            </a:r>
          </a:p>
          <a:p>
            <a:pPr marL="342900" indent="-342900" algn="just">
              <a:buFont typeface="Arial" panose="020B0604020202020204" pitchFamily="34" charset="0"/>
              <a:buChar char="•"/>
            </a:pPr>
            <a:r>
              <a:rPr lang="es-MX" dirty="0">
                <a:solidFill>
                  <a:schemeClr val="tx1"/>
                </a:solidFill>
              </a:rPr>
              <a:t>Número telefónico de contacto y datos de los familiares. </a:t>
            </a:r>
          </a:p>
          <a:p>
            <a:pPr marL="342900" indent="-342900" algn="just">
              <a:buFont typeface="Arial" panose="020B0604020202020204" pitchFamily="34" charset="0"/>
              <a:buChar char="•"/>
            </a:pPr>
            <a:r>
              <a:rPr lang="es-MX" dirty="0">
                <a:solidFill>
                  <a:schemeClr val="tx1"/>
                </a:solidFill>
              </a:rPr>
              <a:t>Fecha de inicio de clases. </a:t>
            </a:r>
          </a:p>
          <a:p>
            <a:pPr marL="342900" indent="-342900" algn="just">
              <a:buFont typeface="Arial" panose="020B0604020202020204" pitchFamily="34" charset="0"/>
              <a:buChar char="•"/>
            </a:pPr>
            <a:r>
              <a:rPr lang="es-MX" dirty="0">
                <a:solidFill>
                  <a:schemeClr val="tx1"/>
                </a:solidFill>
              </a:rPr>
              <a:t>Horario escolar.</a:t>
            </a:r>
          </a:p>
          <a:p>
            <a:pPr marL="342900" indent="-342900" algn="just">
              <a:buFont typeface="Arial" panose="020B0604020202020204" pitchFamily="34" charset="0"/>
              <a:buChar char="•"/>
            </a:pPr>
            <a:r>
              <a:rPr lang="es-MX" dirty="0">
                <a:solidFill>
                  <a:schemeClr val="tx1"/>
                </a:solidFill>
              </a:rPr>
              <a:t>Actividades a realizarse con su participación activa durante el año escolar (lectura en familia, espacio de aprendizaje en casa, jornadas o escuela de padre, etc.)</a:t>
            </a:r>
          </a:p>
        </p:txBody>
      </p:sp>
      <p:pic>
        <p:nvPicPr>
          <p:cNvPr id="8" name="Picture 4" descr="La buena comunicación entre padres y maestros">
            <a:extLst>
              <a:ext uri="{FF2B5EF4-FFF2-40B4-BE49-F238E27FC236}">
                <a16:creationId xmlns:a16="http://schemas.microsoft.com/office/drawing/2014/main" id="{A913DD25-3C69-4F41-A916-A2AAA4C10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24" y="432292"/>
            <a:ext cx="3279917" cy="175505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esquinas redondeadas 13">
            <a:extLst>
              <a:ext uri="{FF2B5EF4-FFF2-40B4-BE49-F238E27FC236}">
                <a16:creationId xmlns:a16="http://schemas.microsoft.com/office/drawing/2014/main" id="{F12D5E34-011E-4565-A11F-CD98AC082A3E}"/>
              </a:ext>
            </a:extLst>
          </p:cNvPr>
          <p:cNvSpPr/>
          <p:nvPr/>
        </p:nvSpPr>
        <p:spPr>
          <a:xfrm>
            <a:off x="4005488" y="432292"/>
            <a:ext cx="7142018" cy="230892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b="1" u="sng" dirty="0">
                <a:solidFill>
                  <a:schemeClr val="tx1"/>
                </a:solidFill>
              </a:rPr>
              <a:t>Sensibilización para la vacunación contra el COVID-19</a:t>
            </a:r>
          </a:p>
          <a:p>
            <a:pPr marL="285750" indent="-285750" algn="just">
              <a:buFont typeface="Arial" panose="020B0604020202020204" pitchFamily="34" charset="0"/>
              <a:buChar char="•"/>
            </a:pPr>
            <a:r>
              <a:rPr lang="es-MX" sz="2000" dirty="0">
                <a:solidFill>
                  <a:schemeClr val="tx1"/>
                </a:solidFill>
              </a:rPr>
              <a:t>Información general sobre la COVID-19 </a:t>
            </a:r>
          </a:p>
          <a:p>
            <a:pPr marL="285750" indent="-285750" algn="just">
              <a:buFont typeface="Arial" panose="020B0604020202020204" pitchFamily="34" charset="0"/>
              <a:buChar char="•"/>
            </a:pPr>
            <a:r>
              <a:rPr lang="es-MX" sz="2000" dirty="0">
                <a:solidFill>
                  <a:schemeClr val="tx1"/>
                </a:solidFill>
              </a:rPr>
              <a:t>Monitoreo permanente del cumplimiento de medidas de bioseguridad.</a:t>
            </a:r>
          </a:p>
          <a:p>
            <a:pPr marL="285750" indent="-285750" algn="just">
              <a:buFont typeface="Arial" panose="020B0604020202020204" pitchFamily="34" charset="0"/>
              <a:buChar char="•"/>
            </a:pPr>
            <a:r>
              <a:rPr lang="es-MX" sz="2000" dirty="0">
                <a:solidFill>
                  <a:schemeClr val="tx1"/>
                </a:solidFill>
              </a:rPr>
              <a:t>Canales de comunicación para el reporte oportuno de síntomas</a:t>
            </a:r>
          </a:p>
        </p:txBody>
      </p:sp>
      <p:sp>
        <p:nvSpPr>
          <p:cNvPr id="10" name="Rectángulo: esquinas redondeadas 13">
            <a:extLst>
              <a:ext uri="{FF2B5EF4-FFF2-40B4-BE49-F238E27FC236}">
                <a16:creationId xmlns:a16="http://schemas.microsoft.com/office/drawing/2014/main" id="{23C0AF92-4697-499C-B6EC-19ADA6E5A872}"/>
              </a:ext>
            </a:extLst>
          </p:cNvPr>
          <p:cNvSpPr/>
          <p:nvPr/>
        </p:nvSpPr>
        <p:spPr>
          <a:xfrm>
            <a:off x="497214" y="4162329"/>
            <a:ext cx="4241555" cy="175505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000" b="1" u="sng" dirty="0">
                <a:solidFill>
                  <a:schemeClr val="tx1"/>
                </a:solidFill>
              </a:rPr>
              <a:t>Jornadas o escuela para padres</a:t>
            </a:r>
          </a:p>
          <a:p>
            <a:pPr marL="285750" indent="-285750" algn="just">
              <a:buFont typeface="Arial" panose="020B0604020202020204" pitchFamily="34" charset="0"/>
              <a:buChar char="•"/>
            </a:pPr>
            <a:r>
              <a:rPr lang="es-MX" sz="2000" dirty="0">
                <a:solidFill>
                  <a:schemeClr val="tx1"/>
                </a:solidFill>
              </a:rPr>
              <a:t>Enviar a sus hijos una lonchera saludable.</a:t>
            </a:r>
          </a:p>
          <a:p>
            <a:pPr marL="285750" indent="-285750" algn="just">
              <a:buFont typeface="Arial" panose="020B0604020202020204" pitchFamily="34" charset="0"/>
              <a:buChar char="•"/>
            </a:pPr>
            <a:r>
              <a:rPr lang="es-MX" sz="2000" dirty="0">
                <a:solidFill>
                  <a:schemeClr val="tx1"/>
                </a:solidFill>
              </a:rPr>
              <a:t>Buen trato a sus hijos y apoyo en su educación.</a:t>
            </a:r>
          </a:p>
        </p:txBody>
      </p:sp>
    </p:spTree>
    <p:extLst>
      <p:ext uri="{BB962C8B-B14F-4D97-AF65-F5344CB8AC3E}">
        <p14:creationId xmlns:p14="http://schemas.microsoft.com/office/powerpoint/2010/main" val="25164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17102025-8D27-47B2-9DB1-70A35071247E}"/>
              </a:ext>
            </a:extLst>
          </p:cNvPr>
          <p:cNvSpPr/>
          <p:nvPr/>
        </p:nvSpPr>
        <p:spPr>
          <a:xfrm>
            <a:off x="356615" y="2743200"/>
            <a:ext cx="5091143" cy="1371600"/>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Se acondicionan los ambientes de la escuela y el aula</a:t>
            </a:r>
          </a:p>
          <a:p>
            <a:pPr algn="ctr"/>
            <a:r>
              <a:rPr lang="es-PE" dirty="0">
                <a:solidFill>
                  <a:schemeClr val="tx1"/>
                </a:solidFill>
              </a:rPr>
              <a:t>se colocan carteles o afiches con mensajes motivadores que inviten a las y los estudiantes a continuar aprendiendo</a:t>
            </a:r>
          </a:p>
        </p:txBody>
      </p:sp>
      <p:sp>
        <p:nvSpPr>
          <p:cNvPr id="10" name="Rectángulo: esquinas redondeadas 9">
            <a:extLst>
              <a:ext uri="{FF2B5EF4-FFF2-40B4-BE49-F238E27FC236}">
                <a16:creationId xmlns:a16="http://schemas.microsoft.com/office/drawing/2014/main" id="{C682F85E-49AB-475E-BDF9-77F6CB4DBFF8}"/>
              </a:ext>
            </a:extLst>
          </p:cNvPr>
          <p:cNvSpPr/>
          <p:nvPr/>
        </p:nvSpPr>
        <p:spPr>
          <a:xfrm>
            <a:off x="5797296" y="4136136"/>
            <a:ext cx="5468112" cy="1953768"/>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solidFill>
                  <a:schemeClr val="tx1"/>
                </a:solidFill>
              </a:rPr>
              <a:t>Frente a situaciones de riesgo o maltrato, se implementan acciones individuales y grupales, como la </a:t>
            </a:r>
            <a:r>
              <a:rPr lang="es-PE" b="1" dirty="0">
                <a:solidFill>
                  <a:schemeClr val="tx1"/>
                </a:solidFill>
              </a:rPr>
              <a:t>construcción de acuerdos de convivencia.</a:t>
            </a:r>
            <a:endParaRPr lang="es-PE" dirty="0">
              <a:solidFill>
                <a:schemeClr val="tx1"/>
              </a:solidFill>
            </a:endParaRPr>
          </a:p>
        </p:txBody>
      </p:sp>
      <p:sp>
        <p:nvSpPr>
          <p:cNvPr id="11" name="Rectángulo: esquinas redondeadas 10">
            <a:extLst>
              <a:ext uri="{FF2B5EF4-FFF2-40B4-BE49-F238E27FC236}">
                <a16:creationId xmlns:a16="http://schemas.microsoft.com/office/drawing/2014/main" id="{1EE83783-7E31-4528-9302-24917D63E0C9}"/>
              </a:ext>
            </a:extLst>
          </p:cNvPr>
          <p:cNvSpPr/>
          <p:nvPr/>
        </p:nvSpPr>
        <p:spPr>
          <a:xfrm>
            <a:off x="356616" y="4372355"/>
            <a:ext cx="5091144" cy="1700785"/>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Se generan espacios de diálogo</a:t>
            </a:r>
          </a:p>
          <a:p>
            <a:pPr algn="ctr"/>
            <a:r>
              <a:rPr lang="es-PE" dirty="0">
                <a:solidFill>
                  <a:schemeClr val="tx1"/>
                </a:solidFill>
              </a:rPr>
              <a:t>que les permita a las y los estudiantes compartir situaciones difíciles que les hayan ocurrido o podrían estar ocurriendo; de esta manera, se podrán identificar situaciones de riesgo o maltrato</a:t>
            </a:r>
          </a:p>
        </p:txBody>
      </p:sp>
      <p:sp>
        <p:nvSpPr>
          <p:cNvPr id="12" name="Rectángulo: esquinas redondeadas 11">
            <a:extLst>
              <a:ext uri="{FF2B5EF4-FFF2-40B4-BE49-F238E27FC236}">
                <a16:creationId xmlns:a16="http://schemas.microsoft.com/office/drawing/2014/main" id="{77BA316F-79FF-4C38-986A-31ACBE971152}"/>
              </a:ext>
            </a:extLst>
          </p:cNvPr>
          <p:cNvSpPr/>
          <p:nvPr/>
        </p:nvSpPr>
        <p:spPr>
          <a:xfrm>
            <a:off x="5797296" y="2333422"/>
            <a:ext cx="5468112" cy="1700785"/>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rPr>
              <a:t>Se planifican e implementan actividades de acogida e integración</a:t>
            </a:r>
          </a:p>
          <a:p>
            <a:pPr algn="ctr"/>
            <a:r>
              <a:rPr lang="es-PE" dirty="0">
                <a:solidFill>
                  <a:schemeClr val="tx1"/>
                </a:solidFill>
              </a:rPr>
              <a:t>Promover a que los estudiantes se conozcan, expresen sus sentimientos y emociones, generen vínculos de confianza y respeto, y se integren como grupo de trabajo</a:t>
            </a:r>
          </a:p>
        </p:txBody>
      </p:sp>
      <p:sp>
        <p:nvSpPr>
          <p:cNvPr id="15" name="Rectángulo: esquinas redondeadas 14">
            <a:extLst>
              <a:ext uri="{FF2B5EF4-FFF2-40B4-BE49-F238E27FC236}">
                <a16:creationId xmlns:a16="http://schemas.microsoft.com/office/drawing/2014/main" id="{39B08FBC-F097-4107-8C2F-CB6460554377}"/>
              </a:ext>
            </a:extLst>
          </p:cNvPr>
          <p:cNvSpPr/>
          <p:nvPr/>
        </p:nvSpPr>
        <p:spPr>
          <a:xfrm>
            <a:off x="356615" y="1958340"/>
            <a:ext cx="3699995" cy="521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t>Actividades de bienvenida</a:t>
            </a:r>
          </a:p>
        </p:txBody>
      </p:sp>
      <p:sp>
        <p:nvSpPr>
          <p:cNvPr id="16" name="Título 1">
            <a:extLst>
              <a:ext uri="{FF2B5EF4-FFF2-40B4-BE49-F238E27FC236}">
                <a16:creationId xmlns:a16="http://schemas.microsoft.com/office/drawing/2014/main" id="{3F5DE151-F0AA-47CD-B2B6-C2B3B03290F4}"/>
              </a:ext>
            </a:extLst>
          </p:cNvPr>
          <p:cNvSpPr>
            <a:spLocks noGrp="1"/>
          </p:cNvSpPr>
          <p:nvPr>
            <p:ph type="title"/>
          </p:nvPr>
        </p:nvSpPr>
        <p:spPr>
          <a:xfrm>
            <a:off x="766033" y="497442"/>
            <a:ext cx="10069861" cy="1049235"/>
          </a:xfrm>
        </p:spPr>
        <p:txBody>
          <a:bodyPr>
            <a:normAutofit fontScale="90000"/>
          </a:bodyPr>
          <a:lstStyle/>
          <a:p>
            <a:pPr algn="just"/>
            <a:r>
              <a:rPr lang="es-PE" sz="3200" dirty="0"/>
              <a:t>Planificar y conocer actividades para iniciar el servicio educativo presencial y semipresencial</a:t>
            </a:r>
            <a:br>
              <a:rPr lang="es-PE" sz="3200" b="1" dirty="0"/>
            </a:br>
            <a:endParaRPr lang="es-PE" dirty="0"/>
          </a:p>
        </p:txBody>
      </p:sp>
    </p:spTree>
    <p:extLst>
      <p:ext uri="{BB962C8B-B14F-4D97-AF65-F5344CB8AC3E}">
        <p14:creationId xmlns:p14="http://schemas.microsoft.com/office/powerpoint/2010/main" val="79756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p:txBody>
          <a:bodyPr/>
          <a:lstStyle/>
          <a:p>
            <a:r>
              <a:rPr lang="es-PE" dirty="0"/>
              <a:t>PROPÓSITO:</a:t>
            </a:r>
          </a:p>
        </p:txBody>
      </p:sp>
      <p:sp>
        <p:nvSpPr>
          <p:cNvPr id="7" name="CuadroTexto 6">
            <a:extLst>
              <a:ext uri="{FF2B5EF4-FFF2-40B4-BE49-F238E27FC236}">
                <a16:creationId xmlns:a16="http://schemas.microsoft.com/office/drawing/2014/main" id="{4A2B5D69-C8CD-4217-8AF6-609BF0D83BEE}"/>
              </a:ext>
            </a:extLst>
          </p:cNvPr>
          <p:cNvSpPr txBox="1"/>
          <p:nvPr/>
        </p:nvSpPr>
        <p:spPr>
          <a:xfrm>
            <a:off x="370924" y="1853754"/>
            <a:ext cx="10302617" cy="4283160"/>
          </a:xfrm>
          <a:prstGeom prst="rect">
            <a:avLst/>
          </a:prstGeom>
          <a:noFill/>
        </p:spPr>
        <p:txBody>
          <a:bodyPr wrap="square">
            <a:spAutoFit/>
          </a:bodyPr>
          <a:lstStyle/>
          <a:p>
            <a:pPr marL="1257300" lvl="2" indent="-342900" algn="just">
              <a:lnSpc>
                <a:spcPct val="150000"/>
              </a:lnSpc>
              <a:spcBef>
                <a:spcPts val="300"/>
              </a:spcBef>
              <a:spcAft>
                <a:spcPts val="1000"/>
              </a:spcAft>
              <a:buFont typeface="+mj-lt"/>
              <a:buAutoNum type="arabicPeriod"/>
              <a:tabLst>
                <a:tab pos="900430" algn="l"/>
              </a:tabLst>
            </a:pPr>
            <a:r>
              <a:rPr lang="es-ES" sz="1800" dirty="0">
                <a:effectLst/>
                <a:latin typeface="+mj-lt"/>
                <a:ea typeface="Arial Narrow" panose="020B0606020202030204" pitchFamily="34" charset="0"/>
                <a:cs typeface="Calibri" panose="020F0502020204030204" pitchFamily="34" charset="0"/>
              </a:rPr>
              <a:t>Brindar orientaciones para la implementación de las condiciones básicas </a:t>
            </a:r>
            <a:r>
              <a:rPr lang="es-ES" sz="1800" dirty="0">
                <a:latin typeface="+mj-lt"/>
                <a:ea typeface="Arial Narrow" panose="020B0606020202030204" pitchFamily="34" charset="0"/>
                <a:cs typeface="Calibri" panose="020F0502020204030204" pitchFamily="34" charset="0"/>
              </a:rPr>
              <a:t>para el trabajo pedagógico.</a:t>
            </a:r>
            <a:endParaRPr lang="es-PE" sz="1800" dirty="0">
              <a:effectLst/>
              <a:latin typeface="+mj-lt"/>
              <a:ea typeface="Calibri" panose="020F0502020204030204" pitchFamily="34" charset="0"/>
              <a:cs typeface="Calibri" panose="020F0502020204030204" pitchFamily="34" charset="0"/>
            </a:endParaRPr>
          </a:p>
          <a:p>
            <a:pPr marL="1257300" lvl="2" indent="-342900" algn="just">
              <a:lnSpc>
                <a:spcPct val="150000"/>
              </a:lnSpc>
              <a:spcBef>
                <a:spcPts val="300"/>
              </a:spcBef>
              <a:spcAft>
                <a:spcPts val="1000"/>
              </a:spcAft>
              <a:buFont typeface="+mj-lt"/>
              <a:buAutoNum type="arabicPeriod"/>
              <a:tabLst>
                <a:tab pos="900430" algn="l"/>
              </a:tabLst>
            </a:pPr>
            <a:r>
              <a:rPr lang="es-ES" sz="1800" dirty="0">
                <a:effectLst/>
                <a:latin typeface="+mj-lt"/>
                <a:ea typeface="Arial Narrow" panose="020B0606020202030204" pitchFamily="34" charset="0"/>
                <a:cs typeface="Calibri" panose="020F0502020204030204" pitchFamily="34" charset="0"/>
              </a:rPr>
              <a:t>Brindar estrategias de soporte socioemocional que permitan generar condiciones favorables para el aprendizaje de estudiantes e interacciones positivas entre los integrantes de la comunidad educativa.</a:t>
            </a:r>
            <a:endParaRPr lang="es-PE" sz="1800" dirty="0">
              <a:effectLst/>
              <a:latin typeface="+mj-lt"/>
              <a:ea typeface="Calibri" panose="020F0502020204030204" pitchFamily="34" charset="0"/>
              <a:cs typeface="Calibri" panose="020F0502020204030204" pitchFamily="34" charset="0"/>
            </a:endParaRPr>
          </a:p>
          <a:p>
            <a:pPr marL="1257300" lvl="2" indent="-342900" algn="just">
              <a:lnSpc>
                <a:spcPct val="150000"/>
              </a:lnSpc>
              <a:spcBef>
                <a:spcPts val="300"/>
              </a:spcBef>
              <a:spcAft>
                <a:spcPts val="1000"/>
              </a:spcAft>
              <a:buFont typeface="+mj-lt"/>
              <a:buAutoNum type="arabicPeriod"/>
              <a:tabLst>
                <a:tab pos="900430" algn="l"/>
              </a:tabLst>
            </a:pPr>
            <a:r>
              <a:rPr lang="es-ES" sz="1800" dirty="0">
                <a:solidFill>
                  <a:srgbClr val="000000"/>
                </a:solidFill>
                <a:effectLst/>
                <a:latin typeface="+mj-lt"/>
                <a:ea typeface="Arial Narrow" panose="020B0606020202030204" pitchFamily="34" charset="0"/>
                <a:cs typeface="Calibri" panose="020F0502020204030204" pitchFamily="34" charset="0"/>
              </a:rPr>
              <a:t>Orientar en el proceso de la evaluación diagnóstica, </a:t>
            </a:r>
            <a:r>
              <a:rPr lang="es-ES" sz="1800">
                <a:solidFill>
                  <a:srgbClr val="000000"/>
                </a:solidFill>
                <a:effectLst/>
                <a:latin typeface="+mj-lt"/>
                <a:ea typeface="Arial Narrow" panose="020B0606020202030204" pitchFamily="34" charset="0"/>
                <a:cs typeface="Calibri" panose="020F0502020204030204" pitchFamily="34" charset="0"/>
              </a:rPr>
              <a:t>promoviendo </a:t>
            </a:r>
            <a:r>
              <a:rPr lang="es-ES">
                <a:solidFill>
                  <a:srgbClr val="000000"/>
                </a:solidFill>
                <a:latin typeface="+mj-lt"/>
                <a:ea typeface="Arial Narrow" panose="020B0606020202030204" pitchFamily="34" charset="0"/>
                <a:cs typeface="Calibri" panose="020F0502020204030204" pitchFamily="34" charset="0"/>
              </a:rPr>
              <a:t>la</a:t>
            </a:r>
            <a:r>
              <a:rPr lang="es-ES" sz="1800">
                <a:solidFill>
                  <a:srgbClr val="000000"/>
                </a:solidFill>
                <a:effectLst/>
                <a:latin typeface="+mj-lt"/>
                <a:ea typeface="Arial Narrow" panose="020B0606020202030204" pitchFamily="34" charset="0"/>
                <a:cs typeface="Calibri" panose="020F0502020204030204" pitchFamily="34" charset="0"/>
              </a:rPr>
              <a:t> comprensión de su propósito </a:t>
            </a:r>
            <a:r>
              <a:rPr lang="es-ES">
                <a:solidFill>
                  <a:srgbClr val="000000"/>
                </a:solidFill>
                <a:latin typeface="+mj-lt"/>
                <a:ea typeface="Arial Narrow" panose="020B0606020202030204" pitchFamily="34" charset="0"/>
                <a:cs typeface="Calibri" panose="020F0502020204030204" pitchFamily="34" charset="0"/>
              </a:rPr>
              <a:t>e </a:t>
            </a:r>
            <a:r>
              <a:rPr lang="es-ES" sz="1800">
                <a:solidFill>
                  <a:srgbClr val="000000"/>
                </a:solidFill>
                <a:effectLst/>
                <a:latin typeface="+mj-lt"/>
                <a:ea typeface="Arial Narrow" panose="020B0606020202030204" pitchFamily="34" charset="0"/>
                <a:cs typeface="Calibri" panose="020F0502020204030204" pitchFamily="34" charset="0"/>
              </a:rPr>
              <a:t>importancia</a:t>
            </a:r>
            <a:r>
              <a:rPr lang="es-ES" sz="1800" dirty="0">
                <a:solidFill>
                  <a:srgbClr val="000000"/>
                </a:solidFill>
                <a:effectLst/>
                <a:latin typeface="+mj-lt"/>
                <a:ea typeface="Arial Narrow" panose="020B0606020202030204" pitchFamily="34" charset="0"/>
                <a:cs typeface="Calibri" panose="020F0502020204030204" pitchFamily="34" charset="0"/>
              </a:rPr>
              <a:t>.</a:t>
            </a:r>
            <a:endParaRPr lang="es-PE" sz="1800" dirty="0">
              <a:effectLst/>
              <a:latin typeface="+mj-lt"/>
              <a:ea typeface="Calibri" panose="020F0502020204030204" pitchFamily="34" charset="0"/>
              <a:cs typeface="Calibri" panose="020F0502020204030204" pitchFamily="34" charset="0"/>
            </a:endParaRPr>
          </a:p>
          <a:p>
            <a:pPr marL="1257300" lvl="2" indent="-342900" algn="just">
              <a:lnSpc>
                <a:spcPct val="150000"/>
              </a:lnSpc>
              <a:spcBef>
                <a:spcPts val="300"/>
              </a:spcBef>
              <a:spcAft>
                <a:spcPts val="1000"/>
              </a:spcAft>
              <a:buFont typeface="+mj-lt"/>
              <a:buAutoNum type="arabicPeriod"/>
              <a:tabLst>
                <a:tab pos="900430" algn="l"/>
              </a:tabLst>
            </a:pPr>
            <a:r>
              <a:rPr lang="es-ES" sz="1800" dirty="0">
                <a:effectLst/>
                <a:latin typeface="+mj-lt"/>
                <a:ea typeface="Times New Roman" panose="02020603050405020304" pitchFamily="18" charset="0"/>
                <a:cs typeface="Calibri" panose="020F0502020204030204" pitchFamily="34" charset="0"/>
              </a:rPr>
              <a:t>Orientar </a:t>
            </a:r>
            <a:r>
              <a:rPr lang="es-ES" sz="1800" dirty="0">
                <a:effectLst/>
                <a:latin typeface="+mj-lt"/>
                <a:ea typeface="Calibri" panose="020F0502020204030204" pitchFamily="34" charset="0"/>
                <a:cs typeface="Calibri" panose="020F0502020204030204" pitchFamily="34" charset="0"/>
              </a:rPr>
              <a:t>en</a:t>
            </a:r>
            <a:r>
              <a:rPr lang="es-ES" sz="1800" dirty="0">
                <a:solidFill>
                  <a:srgbClr val="000000"/>
                </a:solidFill>
                <a:effectLst/>
                <a:latin typeface="+mj-lt"/>
                <a:ea typeface="Calibri" panose="020F0502020204030204" pitchFamily="34" charset="0"/>
                <a:cs typeface="Calibri" panose="020F0502020204030204" pitchFamily="34" charset="0"/>
              </a:rPr>
              <a:t> el proceso de planificación anual y experiencias de aprendizaje, incorporando materiales y recursos educativos para favorecer los aprendizajes de los estudiantes</a:t>
            </a:r>
            <a:endParaRPr lang="es-PE" dirty="0"/>
          </a:p>
        </p:txBody>
      </p:sp>
    </p:spTree>
    <p:extLst>
      <p:ext uri="{BB962C8B-B14F-4D97-AF65-F5344CB8AC3E}">
        <p14:creationId xmlns:p14="http://schemas.microsoft.com/office/powerpoint/2010/main" val="118918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17102025-8D27-47B2-9DB1-70A35071247E}"/>
              </a:ext>
            </a:extLst>
          </p:cNvPr>
          <p:cNvSpPr/>
          <p:nvPr/>
        </p:nvSpPr>
        <p:spPr>
          <a:xfrm>
            <a:off x="1147156" y="2212847"/>
            <a:ext cx="4187952" cy="1371600"/>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tx1"/>
                </a:solidFill>
              </a:rPr>
              <a:t>Estrategias de soporte socioemocional </a:t>
            </a:r>
          </a:p>
        </p:txBody>
      </p:sp>
      <p:sp>
        <p:nvSpPr>
          <p:cNvPr id="11" name="Rectángulo: esquinas redondeadas 10">
            <a:extLst>
              <a:ext uri="{FF2B5EF4-FFF2-40B4-BE49-F238E27FC236}">
                <a16:creationId xmlns:a16="http://schemas.microsoft.com/office/drawing/2014/main" id="{1EE83783-7E31-4528-9302-24917D63E0C9}"/>
              </a:ext>
            </a:extLst>
          </p:cNvPr>
          <p:cNvSpPr/>
          <p:nvPr/>
        </p:nvSpPr>
        <p:spPr>
          <a:xfrm>
            <a:off x="3234482" y="4141870"/>
            <a:ext cx="5382768" cy="1371600"/>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tx1"/>
                </a:solidFill>
              </a:rPr>
              <a:t>Planificación de experiencias de aprendizaje (unidades de aprendizaje, proyectos de aprendizaje, estudio de casos, </a:t>
            </a:r>
            <a:r>
              <a:rPr lang="es-PE" sz="2400" dirty="0" err="1">
                <a:solidFill>
                  <a:schemeClr val="tx1"/>
                </a:solidFill>
              </a:rPr>
              <a:t>etc</a:t>
            </a:r>
            <a:r>
              <a:rPr lang="es-PE" sz="2400" dirty="0">
                <a:solidFill>
                  <a:schemeClr val="tx1"/>
                </a:solidFill>
              </a:rPr>
              <a:t>)</a:t>
            </a:r>
          </a:p>
        </p:txBody>
      </p:sp>
      <p:sp>
        <p:nvSpPr>
          <p:cNvPr id="12" name="Rectángulo: esquinas redondeadas 11">
            <a:extLst>
              <a:ext uri="{FF2B5EF4-FFF2-40B4-BE49-F238E27FC236}">
                <a16:creationId xmlns:a16="http://schemas.microsoft.com/office/drawing/2014/main" id="{77BA316F-79FF-4C38-986A-31ACBE971152}"/>
              </a:ext>
            </a:extLst>
          </p:cNvPr>
          <p:cNvSpPr/>
          <p:nvPr/>
        </p:nvSpPr>
        <p:spPr>
          <a:xfrm>
            <a:off x="6334298" y="2048255"/>
            <a:ext cx="4559254" cy="1371601"/>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solidFill>
                  <a:schemeClr val="tx1"/>
                </a:solidFill>
              </a:rPr>
              <a:t>Evaluación diagnóstica</a:t>
            </a:r>
          </a:p>
        </p:txBody>
      </p:sp>
    </p:spTree>
    <p:extLst>
      <p:ext uri="{BB962C8B-B14F-4D97-AF65-F5344CB8AC3E}">
        <p14:creationId xmlns:p14="http://schemas.microsoft.com/office/powerpoint/2010/main" val="151782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6" y="303585"/>
            <a:ext cx="8680113" cy="1343499"/>
          </a:xfrm>
        </p:spPr>
        <p:txBody>
          <a:bodyPr/>
          <a:lstStyle/>
          <a:p>
            <a:r>
              <a:rPr lang="es-PE" dirty="0"/>
              <a:t>	</a:t>
            </a:r>
            <a:endParaRPr lang="es-ES" b="1" dirty="0"/>
          </a:p>
        </p:txBody>
      </p:sp>
      <p:sp>
        <p:nvSpPr>
          <p:cNvPr id="6" name="Rectángulo: esquinas redondeadas 5">
            <a:extLst>
              <a:ext uri="{FF2B5EF4-FFF2-40B4-BE49-F238E27FC236}">
                <a16:creationId xmlns:a16="http://schemas.microsoft.com/office/drawing/2014/main" id="{4913E625-160D-494B-BEA7-5F0D17680047}"/>
              </a:ext>
            </a:extLst>
          </p:cNvPr>
          <p:cNvSpPr/>
          <p:nvPr/>
        </p:nvSpPr>
        <p:spPr>
          <a:xfrm>
            <a:off x="2011680" y="2194560"/>
            <a:ext cx="6832209" cy="2468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8000" b="1" dirty="0">
                <a:ln w="22225">
                  <a:solidFill>
                    <a:schemeClr val="accent2"/>
                  </a:solidFill>
                  <a:prstDash val="solid"/>
                </a:ln>
                <a:solidFill>
                  <a:schemeClr val="accent2">
                    <a:lumMod val="40000"/>
                    <a:lumOff val="60000"/>
                  </a:schemeClr>
                </a:solidFill>
              </a:rPr>
              <a:t>GRACIAS</a:t>
            </a:r>
          </a:p>
        </p:txBody>
      </p:sp>
    </p:spTree>
    <p:extLst>
      <p:ext uri="{BB962C8B-B14F-4D97-AF65-F5344CB8AC3E}">
        <p14:creationId xmlns:p14="http://schemas.microsoft.com/office/powerpoint/2010/main" val="193401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p:txBody>
          <a:bodyPr/>
          <a:lstStyle/>
          <a:p>
            <a:r>
              <a:rPr lang="es-PE" dirty="0"/>
              <a:t>NUESTRAS NORMAS</a:t>
            </a:r>
          </a:p>
        </p:txBody>
      </p:sp>
      <p:sp>
        <p:nvSpPr>
          <p:cNvPr id="3" name="Marcador de contenido 2">
            <a:extLst>
              <a:ext uri="{FF2B5EF4-FFF2-40B4-BE49-F238E27FC236}">
                <a16:creationId xmlns:a16="http://schemas.microsoft.com/office/drawing/2014/main" id="{8C17EDC3-0826-4BCB-8946-34B8833D9109}"/>
              </a:ext>
            </a:extLst>
          </p:cNvPr>
          <p:cNvSpPr>
            <a:spLocks noGrp="1"/>
          </p:cNvSpPr>
          <p:nvPr>
            <p:ph idx="1"/>
          </p:nvPr>
        </p:nvSpPr>
        <p:spPr/>
        <p:txBody>
          <a:bodyPr>
            <a:normAutofit lnSpcReduction="10000"/>
          </a:bodyPr>
          <a:lstStyle/>
          <a:p>
            <a:pPr marL="514350" indent="-514350" algn="just">
              <a:buFont typeface="+mj-lt"/>
              <a:buAutoNum type="arabicPeriod"/>
            </a:pPr>
            <a:r>
              <a:rPr lang="es-ES" sz="2800" dirty="0"/>
              <a:t>Prender el micrófono solo para expresar nuestras ideas.</a:t>
            </a:r>
          </a:p>
          <a:p>
            <a:pPr marL="514350" indent="-514350" algn="just">
              <a:buFont typeface="+mj-lt"/>
              <a:buAutoNum type="arabicPeriod"/>
            </a:pPr>
            <a:r>
              <a:rPr lang="es-ES" sz="2800" dirty="0"/>
              <a:t>Escuchar con atención la exposición y participar activamente durante la asistencia técnica,</a:t>
            </a:r>
          </a:p>
          <a:p>
            <a:pPr marL="514350" indent="-514350" algn="just">
              <a:buFont typeface="+mj-lt"/>
              <a:buAutoNum type="arabicPeriod"/>
            </a:pPr>
            <a:r>
              <a:rPr lang="es-ES" sz="2800" dirty="0"/>
              <a:t>Participar en el marco del respeto y con ideas claras.</a:t>
            </a:r>
          </a:p>
          <a:p>
            <a:pPr marL="514350" indent="-514350" algn="just">
              <a:buFont typeface="+mj-lt"/>
              <a:buAutoNum type="arabicPeriod"/>
            </a:pPr>
            <a:r>
              <a:rPr lang="es-ES" sz="2800" dirty="0"/>
              <a:t>Registrar la asistencia a través del enlace que se compartirá en el chat.</a:t>
            </a:r>
            <a:endParaRPr lang="en-US" sz="2800" dirty="0"/>
          </a:p>
          <a:p>
            <a:endParaRPr lang="es-PE" dirty="0"/>
          </a:p>
        </p:txBody>
      </p:sp>
    </p:spTree>
    <p:extLst>
      <p:ext uri="{BB962C8B-B14F-4D97-AF65-F5344CB8AC3E}">
        <p14:creationId xmlns:p14="http://schemas.microsoft.com/office/powerpoint/2010/main" val="158632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p:txBody>
          <a:bodyPr/>
          <a:lstStyle/>
          <a:p>
            <a:r>
              <a:rPr lang="es-PE" dirty="0"/>
              <a:t>PREPARACIÓN PARA INICIAR LA JORNADA</a:t>
            </a:r>
          </a:p>
        </p:txBody>
      </p:sp>
      <p:sp>
        <p:nvSpPr>
          <p:cNvPr id="4" name="Rectángulo: esquinas redondeadas 3">
            <a:extLst>
              <a:ext uri="{FF2B5EF4-FFF2-40B4-BE49-F238E27FC236}">
                <a16:creationId xmlns:a16="http://schemas.microsoft.com/office/drawing/2014/main" id="{BCCDD466-9620-4C83-8B4F-76811288011C}"/>
              </a:ext>
            </a:extLst>
          </p:cNvPr>
          <p:cNvSpPr/>
          <p:nvPr/>
        </p:nvSpPr>
        <p:spPr>
          <a:xfrm>
            <a:off x="748146" y="3025833"/>
            <a:ext cx="3175461"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AUTOCONOCIMIENTO</a:t>
            </a:r>
          </a:p>
        </p:txBody>
      </p:sp>
      <p:sp>
        <p:nvSpPr>
          <p:cNvPr id="5" name="Rectángulo: esquinas redondeadas 4">
            <a:extLst>
              <a:ext uri="{FF2B5EF4-FFF2-40B4-BE49-F238E27FC236}">
                <a16:creationId xmlns:a16="http://schemas.microsoft.com/office/drawing/2014/main" id="{6158B77D-2E37-449B-B5B3-774469337FA3}"/>
              </a:ext>
            </a:extLst>
          </p:cNvPr>
          <p:cNvSpPr/>
          <p:nvPr/>
        </p:nvSpPr>
        <p:spPr>
          <a:xfrm>
            <a:off x="4614602" y="2165473"/>
            <a:ext cx="3175461"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ACTIVIDAD FÍSICA </a:t>
            </a:r>
          </a:p>
        </p:txBody>
      </p:sp>
      <p:sp>
        <p:nvSpPr>
          <p:cNvPr id="6" name="Rectángulo: esquinas redondeadas 5">
            <a:extLst>
              <a:ext uri="{FF2B5EF4-FFF2-40B4-BE49-F238E27FC236}">
                <a16:creationId xmlns:a16="http://schemas.microsoft.com/office/drawing/2014/main" id="{B1CCF966-CF89-4ACD-B0C4-3D1EAAD0A204}"/>
              </a:ext>
            </a:extLst>
          </p:cNvPr>
          <p:cNvSpPr/>
          <p:nvPr/>
        </p:nvSpPr>
        <p:spPr>
          <a:xfrm>
            <a:off x="8351834" y="3300153"/>
            <a:ext cx="3175461"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GIMNACIA MENTAL</a:t>
            </a:r>
          </a:p>
        </p:txBody>
      </p:sp>
      <p:pic>
        <p:nvPicPr>
          <p:cNvPr id="1026" name="Picture 2" descr="Reflexionando sobre la Muerte | Laura Rosado">
            <a:extLst>
              <a:ext uri="{FF2B5EF4-FFF2-40B4-BE49-F238E27FC236}">
                <a16:creationId xmlns:a16="http://schemas.microsoft.com/office/drawing/2014/main" id="{276F2B6D-B1A8-472E-9361-142806352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26" y="3819683"/>
            <a:ext cx="2857500" cy="1853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upo de personas bailando ilustración del vector. Ilustración de feliz -  173038927">
            <a:extLst>
              <a:ext uri="{FF2B5EF4-FFF2-40B4-BE49-F238E27FC236}">
                <a16:creationId xmlns:a16="http://schemas.microsoft.com/office/drawing/2014/main" id="{05CF9DA4-58BA-4594-B6F2-FAEE6CC1C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584" y="2939155"/>
            <a:ext cx="2857499" cy="20817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ntrenamiento mental y gestión de recursos propios - Grupo IOE">
            <a:extLst>
              <a:ext uri="{FF2B5EF4-FFF2-40B4-BE49-F238E27FC236}">
                <a16:creationId xmlns:a16="http://schemas.microsoft.com/office/drawing/2014/main" id="{E9135832-CCBE-4511-AB75-38B27DB38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0720" y="4029897"/>
            <a:ext cx="3076575" cy="164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17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293218" y="404585"/>
            <a:ext cx="11477548" cy="1176987"/>
          </a:xfrm>
        </p:spPr>
        <p:txBody>
          <a:bodyPr>
            <a:normAutofit fontScale="90000"/>
          </a:bodyPr>
          <a:lstStyle/>
          <a:p>
            <a:pPr algn="ctr"/>
            <a:r>
              <a:rPr lang="es-PE" dirty="0"/>
              <a:t>LO QUE DEBEMOS SABER para iniciar nuestro trabajo pedagógico-RM N° 531- 2021-MINEDU, su modificatoria RM N° 048-2021-MINEDU y RM N° 108-2022-MINEdu</a:t>
            </a:r>
          </a:p>
        </p:txBody>
      </p:sp>
      <p:sp>
        <p:nvSpPr>
          <p:cNvPr id="5" name="Rectángulo: esquinas redondeadas 4">
            <a:extLst>
              <a:ext uri="{FF2B5EF4-FFF2-40B4-BE49-F238E27FC236}">
                <a16:creationId xmlns:a16="http://schemas.microsoft.com/office/drawing/2014/main" id="{2B7C690D-1C18-4D86-991C-BF21AE5B5223}"/>
              </a:ext>
            </a:extLst>
          </p:cNvPr>
          <p:cNvSpPr/>
          <p:nvPr/>
        </p:nvSpPr>
        <p:spPr>
          <a:xfrm>
            <a:off x="293218" y="2103120"/>
            <a:ext cx="3438144" cy="658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a:t>La nueva escuela</a:t>
            </a:r>
          </a:p>
        </p:txBody>
      </p:sp>
      <p:sp>
        <p:nvSpPr>
          <p:cNvPr id="7" name="Rectángulo 6">
            <a:extLst>
              <a:ext uri="{FF2B5EF4-FFF2-40B4-BE49-F238E27FC236}">
                <a16:creationId xmlns:a16="http://schemas.microsoft.com/office/drawing/2014/main" id="{061C9DBF-ABCB-4C57-835C-6182D775BB18}"/>
              </a:ext>
            </a:extLst>
          </p:cNvPr>
          <p:cNvSpPr/>
          <p:nvPr/>
        </p:nvSpPr>
        <p:spPr>
          <a:xfrm>
            <a:off x="5831222" y="2103120"/>
            <a:ext cx="6003552" cy="317330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285750" indent="-285750" algn="l">
              <a:buFont typeface="Courier New" panose="02070309020205020404" pitchFamily="49" charset="0"/>
              <a:buChar char="o"/>
            </a:pPr>
            <a:endParaRPr lang="es-PE" sz="1400" b="0" i="0" u="none" strike="noStrike" baseline="0" dirty="0">
              <a:solidFill>
                <a:schemeClr val="bg1"/>
              </a:solidFill>
              <a:latin typeface="Arial" panose="020B0604020202020204" pitchFamily="34" charset="0"/>
            </a:endParaRPr>
          </a:p>
          <a:p>
            <a:pPr marL="285750" indent="-285750" algn="just">
              <a:buFont typeface="Courier New" panose="02070309020205020404" pitchFamily="49" charset="0"/>
              <a:buChar char="o"/>
            </a:pPr>
            <a:r>
              <a:rPr lang="es-MX" sz="2400" b="1" i="0" u="none" strike="noStrike" baseline="0" dirty="0">
                <a:solidFill>
                  <a:schemeClr val="tx1"/>
                </a:solidFill>
                <a:latin typeface="Arial" panose="020B0604020202020204" pitchFamily="34" charset="0"/>
              </a:rPr>
              <a:t>Centralidad en el bienestar del estudiante</a:t>
            </a:r>
          </a:p>
          <a:p>
            <a:pPr marL="285750" indent="-285750" algn="just">
              <a:buFont typeface="Courier New" panose="02070309020205020404" pitchFamily="49" charset="0"/>
              <a:buChar char="o"/>
            </a:pPr>
            <a:r>
              <a:rPr lang="es-MX" sz="2400" b="1" i="0" u="none" strike="noStrike" baseline="0" dirty="0">
                <a:solidFill>
                  <a:schemeClr val="tx1"/>
                </a:solidFill>
                <a:latin typeface="Arial" panose="020B0604020202020204" pitchFamily="34" charset="0"/>
              </a:rPr>
              <a:t>Énfasis en el soporte socioemocional </a:t>
            </a:r>
            <a:endParaRPr lang="es-MX" sz="2400" b="0" i="0" u="none" strike="noStrike" baseline="0" dirty="0">
              <a:solidFill>
                <a:schemeClr val="tx1"/>
              </a:solidFill>
              <a:latin typeface="Arial" panose="020B0604020202020204" pitchFamily="34" charset="0"/>
            </a:endParaRPr>
          </a:p>
          <a:p>
            <a:pPr marL="285750" indent="-285750" algn="just">
              <a:buFont typeface="Courier New" panose="02070309020205020404" pitchFamily="49" charset="0"/>
              <a:buChar char="o"/>
            </a:pPr>
            <a:r>
              <a:rPr lang="es-MX" sz="2400" b="1" i="0" u="none" strike="noStrike" baseline="0" dirty="0">
                <a:solidFill>
                  <a:schemeClr val="tx1"/>
                </a:solidFill>
                <a:latin typeface="Arial" panose="020B0604020202020204" pitchFamily="34" charset="0"/>
              </a:rPr>
              <a:t>Valoración y atención de la diversidad </a:t>
            </a:r>
            <a:endParaRPr lang="es-MX" sz="2400" b="0" i="0" u="none" strike="noStrike" baseline="0" dirty="0">
              <a:solidFill>
                <a:schemeClr val="tx1"/>
              </a:solidFill>
              <a:latin typeface="Arial" panose="020B0604020202020204" pitchFamily="34" charset="0"/>
            </a:endParaRPr>
          </a:p>
          <a:p>
            <a:pPr marL="285750" indent="-285750" algn="just">
              <a:buFont typeface="Courier New" panose="02070309020205020404" pitchFamily="49" charset="0"/>
              <a:buChar char="o"/>
            </a:pPr>
            <a:r>
              <a:rPr lang="es-MX" sz="2400" b="1" i="0" u="none" strike="noStrike" baseline="0" dirty="0">
                <a:solidFill>
                  <a:schemeClr val="tx1"/>
                </a:solidFill>
                <a:latin typeface="Arial" panose="020B0604020202020204" pitchFamily="34" charset="0"/>
              </a:rPr>
              <a:t>Evaluación formativa para la mejora </a:t>
            </a:r>
            <a:endParaRPr lang="es-MX" sz="2400" b="0" i="0" u="none" strike="noStrike" baseline="0" dirty="0">
              <a:solidFill>
                <a:schemeClr val="tx1"/>
              </a:solidFill>
              <a:latin typeface="Arial" panose="020B0604020202020204" pitchFamily="34" charset="0"/>
            </a:endParaRPr>
          </a:p>
          <a:p>
            <a:pPr marL="285750" indent="-285750" algn="just">
              <a:buFont typeface="Courier New" panose="02070309020205020404" pitchFamily="49" charset="0"/>
              <a:buChar char="o"/>
            </a:pPr>
            <a:r>
              <a:rPr lang="es-MX" sz="2400" b="1" i="0" u="none" strike="noStrike" baseline="0" dirty="0">
                <a:solidFill>
                  <a:schemeClr val="tx1"/>
                </a:solidFill>
                <a:latin typeface="Arial" panose="020B0604020202020204" pitchFamily="34" charset="0"/>
              </a:rPr>
              <a:t>Procesos de enseñanza y aprendizaje híbridos. </a:t>
            </a:r>
            <a:endParaRPr lang="es-MX" sz="2400" b="0" i="0" u="none" strike="noStrike" baseline="0" dirty="0">
              <a:solidFill>
                <a:schemeClr val="tx1"/>
              </a:solidFill>
              <a:latin typeface="Arial" panose="020B0604020202020204" pitchFamily="34" charset="0"/>
            </a:endParaRPr>
          </a:p>
          <a:p>
            <a:pPr marL="285750" indent="-285750">
              <a:buFont typeface="Courier New" panose="02070309020205020404" pitchFamily="49" charset="0"/>
              <a:buChar char="o"/>
            </a:pPr>
            <a:endParaRPr lang="es-MX" sz="1400" b="0" i="0" u="none" strike="noStrike" baseline="0" dirty="0">
              <a:solidFill>
                <a:schemeClr val="bg1"/>
              </a:solidFill>
              <a:latin typeface="Arial" panose="020B0604020202020204" pitchFamily="34" charset="0"/>
            </a:endParaRPr>
          </a:p>
        </p:txBody>
      </p:sp>
      <p:pic>
        <p:nvPicPr>
          <p:cNvPr id="8" name="Imagen 7" descr="escuela rural – Radio Nacional">
            <a:extLst>
              <a:ext uri="{FF2B5EF4-FFF2-40B4-BE49-F238E27FC236}">
                <a16:creationId xmlns:a16="http://schemas.microsoft.com/office/drawing/2014/main" id="{18F4EF34-539F-4A16-ADFA-4D9A84918B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26" y="3010854"/>
            <a:ext cx="3310128" cy="2021164"/>
          </a:xfrm>
          <a:prstGeom prst="rect">
            <a:avLst/>
          </a:prstGeom>
          <a:noFill/>
          <a:ln>
            <a:noFill/>
          </a:ln>
        </p:spPr>
      </p:pic>
      <p:sp>
        <p:nvSpPr>
          <p:cNvPr id="9" name="Flecha: a la derecha 8">
            <a:extLst>
              <a:ext uri="{FF2B5EF4-FFF2-40B4-BE49-F238E27FC236}">
                <a16:creationId xmlns:a16="http://schemas.microsoft.com/office/drawing/2014/main" id="{22A21DCB-B546-436B-9C4A-81177430243F}"/>
              </a:ext>
            </a:extLst>
          </p:cNvPr>
          <p:cNvSpPr/>
          <p:nvPr/>
        </p:nvSpPr>
        <p:spPr>
          <a:xfrm>
            <a:off x="3795370" y="2761488"/>
            <a:ext cx="2035852" cy="1503623"/>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Se caracteriza</a:t>
            </a:r>
            <a:endParaRPr lang="es-PE" sz="2400" dirty="0"/>
          </a:p>
        </p:txBody>
      </p:sp>
    </p:spTree>
    <p:extLst>
      <p:ext uri="{BB962C8B-B14F-4D97-AF65-F5344CB8AC3E}">
        <p14:creationId xmlns:p14="http://schemas.microsoft.com/office/powerpoint/2010/main" val="325688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520554" y="867037"/>
            <a:ext cx="9603275" cy="1049235"/>
          </a:xfrm>
        </p:spPr>
        <p:txBody>
          <a:bodyPr/>
          <a:lstStyle/>
          <a:p>
            <a:r>
              <a:rPr lang="es-PE" dirty="0"/>
              <a:t>PRINCIPIOS DEL RETORNO</a:t>
            </a:r>
          </a:p>
        </p:txBody>
      </p:sp>
      <p:sp>
        <p:nvSpPr>
          <p:cNvPr id="11" name="Elipse 10">
            <a:extLst>
              <a:ext uri="{FF2B5EF4-FFF2-40B4-BE49-F238E27FC236}">
                <a16:creationId xmlns:a16="http://schemas.microsoft.com/office/drawing/2014/main" id="{8B535921-87AB-42C6-A2C2-FD63DD1D6797}"/>
              </a:ext>
            </a:extLst>
          </p:cNvPr>
          <p:cNvSpPr/>
          <p:nvPr/>
        </p:nvSpPr>
        <p:spPr>
          <a:xfrm>
            <a:off x="1038201" y="1916272"/>
            <a:ext cx="2059939" cy="1092693"/>
          </a:xfrm>
          <a:prstGeom prst="ellipse">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PE" sz="2000" b="1" i="0" u="none" strike="noStrike" baseline="0" dirty="0">
                <a:solidFill>
                  <a:srgbClr val="000000"/>
                </a:solidFill>
                <a:latin typeface="Arial" panose="020B0604020202020204" pitchFamily="34" charset="0"/>
              </a:rPr>
              <a:t>Seguro</a:t>
            </a:r>
            <a:r>
              <a:rPr lang="es-PE" sz="1800" b="1" i="0" u="none" strike="noStrike" baseline="0" dirty="0">
                <a:solidFill>
                  <a:srgbClr val="000000"/>
                </a:solidFill>
                <a:latin typeface="Arial" panose="020B0604020202020204" pitchFamily="34" charset="0"/>
              </a:rPr>
              <a:t> </a:t>
            </a:r>
            <a:endParaRPr lang="es-PE" sz="1800" b="0" i="0" u="none" strike="noStrike" baseline="0" dirty="0">
              <a:solidFill>
                <a:srgbClr val="000000"/>
              </a:solidFill>
              <a:latin typeface="Arial" panose="020B0604020202020204" pitchFamily="34" charset="0"/>
            </a:endParaRPr>
          </a:p>
        </p:txBody>
      </p:sp>
      <p:sp>
        <p:nvSpPr>
          <p:cNvPr id="12" name="Elipse 11">
            <a:extLst>
              <a:ext uri="{FF2B5EF4-FFF2-40B4-BE49-F238E27FC236}">
                <a16:creationId xmlns:a16="http://schemas.microsoft.com/office/drawing/2014/main" id="{F850E71C-6E4A-46AE-8F50-EF5717B62CB1}"/>
              </a:ext>
            </a:extLst>
          </p:cNvPr>
          <p:cNvSpPr/>
          <p:nvPr/>
        </p:nvSpPr>
        <p:spPr>
          <a:xfrm>
            <a:off x="9303168" y="2069698"/>
            <a:ext cx="2059939" cy="1092693"/>
          </a:xfrm>
          <a:prstGeom prst="ellipse">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PE" sz="2000" b="1" i="0" u="none" strike="noStrike" baseline="0" dirty="0">
                <a:solidFill>
                  <a:srgbClr val="000000"/>
                </a:solidFill>
                <a:latin typeface="Arial" panose="020B0604020202020204" pitchFamily="34" charset="0"/>
              </a:rPr>
              <a:t>Flexible</a:t>
            </a:r>
            <a:endParaRPr lang="es-PE" sz="2000" b="0" i="0" u="none" strike="noStrike" baseline="0" dirty="0">
              <a:solidFill>
                <a:srgbClr val="000000"/>
              </a:solidFill>
              <a:latin typeface="Arial" panose="020B0604020202020204" pitchFamily="34" charset="0"/>
            </a:endParaRPr>
          </a:p>
        </p:txBody>
      </p:sp>
      <p:sp>
        <p:nvSpPr>
          <p:cNvPr id="13" name="Elipse 12">
            <a:extLst>
              <a:ext uri="{FF2B5EF4-FFF2-40B4-BE49-F238E27FC236}">
                <a16:creationId xmlns:a16="http://schemas.microsoft.com/office/drawing/2014/main" id="{C13DC9D8-C8E4-4E59-B031-7D87EF71A130}"/>
              </a:ext>
            </a:extLst>
          </p:cNvPr>
          <p:cNvSpPr/>
          <p:nvPr/>
        </p:nvSpPr>
        <p:spPr>
          <a:xfrm>
            <a:off x="5043116" y="1911858"/>
            <a:ext cx="2747572" cy="1250533"/>
          </a:xfrm>
          <a:prstGeom prst="ellipse">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PE" b="1" i="0" u="none" strike="noStrike" baseline="0" dirty="0">
                <a:solidFill>
                  <a:srgbClr val="000000"/>
                </a:solidFill>
                <a:latin typeface="Arial" panose="020B0604020202020204" pitchFamily="34" charset="0"/>
              </a:rPr>
              <a:t>Descentralizado </a:t>
            </a:r>
            <a:endParaRPr lang="es-PE" b="0" i="0" u="none" strike="noStrike" baseline="0" dirty="0">
              <a:solidFill>
                <a:srgbClr val="000000"/>
              </a:solidFill>
              <a:latin typeface="Arial" panose="020B0604020202020204" pitchFamily="34" charset="0"/>
            </a:endParaRPr>
          </a:p>
        </p:txBody>
      </p:sp>
      <p:cxnSp>
        <p:nvCxnSpPr>
          <p:cNvPr id="14" name="Conector recto de flecha 13">
            <a:extLst>
              <a:ext uri="{FF2B5EF4-FFF2-40B4-BE49-F238E27FC236}">
                <a16:creationId xmlns:a16="http://schemas.microsoft.com/office/drawing/2014/main" id="{44A955AE-A00F-4CFD-AA43-AB4BE7B3ACDE}"/>
              </a:ext>
            </a:extLst>
          </p:cNvPr>
          <p:cNvCxnSpPr>
            <a:cxnSpLocks/>
            <a:stCxn id="11" idx="4"/>
            <a:endCxn id="33" idx="0"/>
          </p:cNvCxnSpPr>
          <p:nvPr/>
        </p:nvCxnSpPr>
        <p:spPr>
          <a:xfrm flipH="1">
            <a:off x="1101087" y="3008965"/>
            <a:ext cx="967084" cy="45744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5" name="Rectángulo: esquinas redondeadas 24">
            <a:extLst>
              <a:ext uri="{FF2B5EF4-FFF2-40B4-BE49-F238E27FC236}">
                <a16:creationId xmlns:a16="http://schemas.microsoft.com/office/drawing/2014/main" id="{EA705652-0926-4DD3-8B5D-A13B52C2F8D9}"/>
              </a:ext>
            </a:extLst>
          </p:cNvPr>
          <p:cNvSpPr/>
          <p:nvPr/>
        </p:nvSpPr>
        <p:spPr>
          <a:xfrm>
            <a:off x="8623374" y="3797717"/>
            <a:ext cx="1450838" cy="74066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Presencial</a:t>
            </a:r>
          </a:p>
        </p:txBody>
      </p:sp>
      <p:sp>
        <p:nvSpPr>
          <p:cNvPr id="26" name="Rectángulo: esquinas redondeadas 25">
            <a:extLst>
              <a:ext uri="{FF2B5EF4-FFF2-40B4-BE49-F238E27FC236}">
                <a16:creationId xmlns:a16="http://schemas.microsoft.com/office/drawing/2014/main" id="{AE628F44-1A01-429D-B049-7BB15E01B535}"/>
              </a:ext>
            </a:extLst>
          </p:cNvPr>
          <p:cNvSpPr/>
          <p:nvPr/>
        </p:nvSpPr>
        <p:spPr>
          <a:xfrm>
            <a:off x="10504561" y="3775467"/>
            <a:ext cx="1687439" cy="74066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Semipresencial</a:t>
            </a:r>
          </a:p>
        </p:txBody>
      </p:sp>
      <p:sp>
        <p:nvSpPr>
          <p:cNvPr id="27" name="Rectángulo: esquinas redondeadas 26">
            <a:extLst>
              <a:ext uri="{FF2B5EF4-FFF2-40B4-BE49-F238E27FC236}">
                <a16:creationId xmlns:a16="http://schemas.microsoft.com/office/drawing/2014/main" id="{C883B5CD-9215-4503-92F6-1FC2E794F0AA}"/>
              </a:ext>
            </a:extLst>
          </p:cNvPr>
          <p:cNvSpPr/>
          <p:nvPr/>
        </p:nvSpPr>
        <p:spPr>
          <a:xfrm>
            <a:off x="9692742" y="5125330"/>
            <a:ext cx="1450838" cy="74066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A distancia</a:t>
            </a:r>
          </a:p>
        </p:txBody>
      </p:sp>
      <p:sp>
        <p:nvSpPr>
          <p:cNvPr id="30" name="Rectángulo: esquinas redondeadas 29">
            <a:extLst>
              <a:ext uri="{FF2B5EF4-FFF2-40B4-BE49-F238E27FC236}">
                <a16:creationId xmlns:a16="http://schemas.microsoft.com/office/drawing/2014/main" id="{236DD314-304A-45EC-9A25-4B11DDC5BC43}"/>
              </a:ext>
            </a:extLst>
          </p:cNvPr>
          <p:cNvSpPr/>
          <p:nvPr/>
        </p:nvSpPr>
        <p:spPr>
          <a:xfrm>
            <a:off x="6709328" y="3836744"/>
            <a:ext cx="1687439" cy="7406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Gobierno regional</a:t>
            </a:r>
          </a:p>
        </p:txBody>
      </p:sp>
      <p:sp>
        <p:nvSpPr>
          <p:cNvPr id="31" name="Rectángulo: esquinas redondeadas 30">
            <a:extLst>
              <a:ext uri="{FF2B5EF4-FFF2-40B4-BE49-F238E27FC236}">
                <a16:creationId xmlns:a16="http://schemas.microsoft.com/office/drawing/2014/main" id="{C270EB05-0713-4692-8EAC-D0C352A22B7B}"/>
              </a:ext>
            </a:extLst>
          </p:cNvPr>
          <p:cNvSpPr/>
          <p:nvPr/>
        </p:nvSpPr>
        <p:spPr>
          <a:xfrm>
            <a:off x="5623559" y="5082863"/>
            <a:ext cx="1687439" cy="7406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Gobierno local</a:t>
            </a:r>
          </a:p>
        </p:txBody>
      </p:sp>
      <p:sp>
        <p:nvSpPr>
          <p:cNvPr id="32" name="Rectángulo: esquinas redondeadas 31">
            <a:extLst>
              <a:ext uri="{FF2B5EF4-FFF2-40B4-BE49-F238E27FC236}">
                <a16:creationId xmlns:a16="http://schemas.microsoft.com/office/drawing/2014/main" id="{6EF7578E-3690-446E-B2DF-E071EDDA6A58}"/>
              </a:ext>
            </a:extLst>
          </p:cNvPr>
          <p:cNvSpPr/>
          <p:nvPr/>
        </p:nvSpPr>
        <p:spPr>
          <a:xfrm>
            <a:off x="4445441" y="3775467"/>
            <a:ext cx="1687439" cy="7406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Gobierno nacional</a:t>
            </a:r>
          </a:p>
        </p:txBody>
      </p:sp>
      <p:sp>
        <p:nvSpPr>
          <p:cNvPr id="33" name="Rectángulo: esquinas redondeadas 32">
            <a:extLst>
              <a:ext uri="{FF2B5EF4-FFF2-40B4-BE49-F238E27FC236}">
                <a16:creationId xmlns:a16="http://schemas.microsoft.com/office/drawing/2014/main" id="{7EF3B596-8067-46BF-AC13-31B9D7CAEAEF}"/>
              </a:ext>
            </a:extLst>
          </p:cNvPr>
          <p:cNvSpPr/>
          <p:nvPr/>
        </p:nvSpPr>
        <p:spPr>
          <a:xfrm>
            <a:off x="257367" y="3466412"/>
            <a:ext cx="1687439" cy="7406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Conjunto de condiciones </a:t>
            </a:r>
          </a:p>
        </p:txBody>
      </p:sp>
      <p:sp>
        <p:nvSpPr>
          <p:cNvPr id="34" name="Rectángulo: esquinas redondeadas 33">
            <a:extLst>
              <a:ext uri="{FF2B5EF4-FFF2-40B4-BE49-F238E27FC236}">
                <a16:creationId xmlns:a16="http://schemas.microsoft.com/office/drawing/2014/main" id="{9BD02C89-2A52-4B93-9EA2-E83CBBEA47F6}"/>
              </a:ext>
            </a:extLst>
          </p:cNvPr>
          <p:cNvSpPr/>
          <p:nvPr/>
        </p:nvSpPr>
        <p:spPr>
          <a:xfrm>
            <a:off x="1274068" y="4342030"/>
            <a:ext cx="1687439" cy="7406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Disposiciones MINSA</a:t>
            </a:r>
          </a:p>
        </p:txBody>
      </p:sp>
      <p:sp>
        <p:nvSpPr>
          <p:cNvPr id="35" name="Rectángulo: esquinas redondeadas 34">
            <a:extLst>
              <a:ext uri="{FF2B5EF4-FFF2-40B4-BE49-F238E27FC236}">
                <a16:creationId xmlns:a16="http://schemas.microsoft.com/office/drawing/2014/main" id="{8FA4B7FC-5ED3-4730-BC66-E0C637E1B2D5}"/>
              </a:ext>
            </a:extLst>
          </p:cNvPr>
          <p:cNvSpPr/>
          <p:nvPr/>
        </p:nvSpPr>
        <p:spPr>
          <a:xfrm>
            <a:off x="2262601" y="3455437"/>
            <a:ext cx="1687439" cy="7406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Medida de bioseguridad</a:t>
            </a:r>
          </a:p>
        </p:txBody>
      </p:sp>
      <p:sp>
        <p:nvSpPr>
          <p:cNvPr id="36" name="Rectángulo: esquinas redondeadas 35">
            <a:extLst>
              <a:ext uri="{FF2B5EF4-FFF2-40B4-BE49-F238E27FC236}">
                <a16:creationId xmlns:a16="http://schemas.microsoft.com/office/drawing/2014/main" id="{908B0BB0-4243-4F6A-90E7-12C88EFA0CC0}"/>
              </a:ext>
            </a:extLst>
          </p:cNvPr>
          <p:cNvSpPr/>
          <p:nvPr/>
        </p:nvSpPr>
        <p:spPr>
          <a:xfrm>
            <a:off x="1274069" y="5386884"/>
            <a:ext cx="1687439" cy="7406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Prevención y control de COVID-19</a:t>
            </a:r>
          </a:p>
        </p:txBody>
      </p:sp>
      <p:cxnSp>
        <p:nvCxnSpPr>
          <p:cNvPr id="38" name="Conector recto de flecha 37">
            <a:extLst>
              <a:ext uri="{FF2B5EF4-FFF2-40B4-BE49-F238E27FC236}">
                <a16:creationId xmlns:a16="http://schemas.microsoft.com/office/drawing/2014/main" id="{284A8E02-645E-435B-B656-430C020B8533}"/>
              </a:ext>
            </a:extLst>
          </p:cNvPr>
          <p:cNvCxnSpPr>
            <a:cxnSpLocks/>
            <a:stCxn id="11" idx="4"/>
            <a:endCxn id="35" idx="0"/>
          </p:cNvCxnSpPr>
          <p:nvPr/>
        </p:nvCxnSpPr>
        <p:spPr>
          <a:xfrm>
            <a:off x="2068171" y="3008965"/>
            <a:ext cx="1038150" cy="44647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9BE400AC-F383-495C-882A-EB756F0FD89C}"/>
              </a:ext>
            </a:extLst>
          </p:cNvPr>
          <p:cNvCxnSpPr>
            <a:cxnSpLocks/>
          </p:cNvCxnSpPr>
          <p:nvPr/>
        </p:nvCxnSpPr>
        <p:spPr>
          <a:xfrm>
            <a:off x="2117789" y="3825769"/>
            <a:ext cx="0" cy="49424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1793A994-149A-4B3F-A8E5-FBBBC11FF902}"/>
              </a:ext>
            </a:extLst>
          </p:cNvPr>
          <p:cNvCxnSpPr>
            <a:cxnSpLocks/>
            <a:stCxn id="13" idx="4"/>
            <a:endCxn id="32" idx="0"/>
          </p:cNvCxnSpPr>
          <p:nvPr/>
        </p:nvCxnSpPr>
        <p:spPr>
          <a:xfrm flipH="1">
            <a:off x="5289161" y="3162391"/>
            <a:ext cx="1127741" cy="61307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ACA8A597-DB5B-4CAA-84F8-94E8C50BE8DD}"/>
              </a:ext>
            </a:extLst>
          </p:cNvPr>
          <p:cNvCxnSpPr>
            <a:stCxn id="33" idx="3"/>
            <a:endCxn id="35" idx="1"/>
          </p:cNvCxnSpPr>
          <p:nvPr/>
        </p:nvCxnSpPr>
        <p:spPr>
          <a:xfrm flipV="1">
            <a:off x="1944806" y="3825769"/>
            <a:ext cx="317795" cy="1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de flecha 62">
            <a:extLst>
              <a:ext uri="{FF2B5EF4-FFF2-40B4-BE49-F238E27FC236}">
                <a16:creationId xmlns:a16="http://schemas.microsoft.com/office/drawing/2014/main" id="{24846887-DCE0-4F25-9853-AF95B4F8E5E2}"/>
              </a:ext>
            </a:extLst>
          </p:cNvPr>
          <p:cNvCxnSpPr>
            <a:cxnSpLocks/>
          </p:cNvCxnSpPr>
          <p:nvPr/>
        </p:nvCxnSpPr>
        <p:spPr>
          <a:xfrm>
            <a:off x="2123884" y="5082694"/>
            <a:ext cx="0" cy="28224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1A6B85A2-DC72-4ED6-B88F-2B0115D8D0B3}"/>
              </a:ext>
            </a:extLst>
          </p:cNvPr>
          <p:cNvCxnSpPr>
            <a:cxnSpLocks/>
            <a:stCxn id="13" idx="4"/>
            <a:endCxn id="30" idx="0"/>
          </p:cNvCxnSpPr>
          <p:nvPr/>
        </p:nvCxnSpPr>
        <p:spPr>
          <a:xfrm>
            <a:off x="6416902" y="3162391"/>
            <a:ext cx="1136146" cy="67435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a:extLst>
              <a:ext uri="{FF2B5EF4-FFF2-40B4-BE49-F238E27FC236}">
                <a16:creationId xmlns:a16="http://schemas.microsoft.com/office/drawing/2014/main" id="{94E3565A-BCF4-4B3C-A749-F577315CE6F5}"/>
              </a:ext>
            </a:extLst>
          </p:cNvPr>
          <p:cNvCxnSpPr>
            <a:cxnSpLocks/>
            <a:stCxn id="13" idx="4"/>
            <a:endCxn id="31" idx="0"/>
          </p:cNvCxnSpPr>
          <p:nvPr/>
        </p:nvCxnSpPr>
        <p:spPr>
          <a:xfrm>
            <a:off x="6416902" y="3162391"/>
            <a:ext cx="50377" cy="192047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id="{24A9ACC5-F28B-4255-8C72-4DC049EEB1B7}"/>
              </a:ext>
            </a:extLst>
          </p:cNvPr>
          <p:cNvCxnSpPr>
            <a:cxnSpLocks/>
            <a:stCxn id="12" idx="4"/>
            <a:endCxn id="25" idx="0"/>
          </p:cNvCxnSpPr>
          <p:nvPr/>
        </p:nvCxnSpPr>
        <p:spPr>
          <a:xfrm flipH="1">
            <a:off x="9348793" y="3162391"/>
            <a:ext cx="984345" cy="63532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ector recto de flecha 75">
            <a:extLst>
              <a:ext uri="{FF2B5EF4-FFF2-40B4-BE49-F238E27FC236}">
                <a16:creationId xmlns:a16="http://schemas.microsoft.com/office/drawing/2014/main" id="{4318B916-559F-4A95-AD4B-658BE611C78B}"/>
              </a:ext>
            </a:extLst>
          </p:cNvPr>
          <p:cNvCxnSpPr>
            <a:cxnSpLocks/>
            <a:stCxn id="12" idx="4"/>
            <a:endCxn id="26" idx="0"/>
          </p:cNvCxnSpPr>
          <p:nvPr/>
        </p:nvCxnSpPr>
        <p:spPr>
          <a:xfrm>
            <a:off x="10333138" y="3162391"/>
            <a:ext cx="1015143" cy="61307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a:extLst>
              <a:ext uri="{FF2B5EF4-FFF2-40B4-BE49-F238E27FC236}">
                <a16:creationId xmlns:a16="http://schemas.microsoft.com/office/drawing/2014/main" id="{1ED1333A-3791-4979-8FDA-FB19EC591375}"/>
              </a:ext>
            </a:extLst>
          </p:cNvPr>
          <p:cNvCxnSpPr>
            <a:cxnSpLocks/>
            <a:stCxn id="12" idx="4"/>
            <a:endCxn id="27" idx="0"/>
          </p:cNvCxnSpPr>
          <p:nvPr/>
        </p:nvCxnSpPr>
        <p:spPr>
          <a:xfrm>
            <a:off x="10333138" y="3162391"/>
            <a:ext cx="85023" cy="19629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01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1019317" y="804519"/>
            <a:ext cx="9603275" cy="1049235"/>
          </a:xfrm>
        </p:spPr>
        <p:txBody>
          <a:bodyPr>
            <a:normAutofit/>
          </a:bodyPr>
          <a:lstStyle/>
          <a:p>
            <a:pPr algn="just"/>
            <a:r>
              <a:rPr lang="es-MX" sz="3200" b="1" dirty="0"/>
              <a:t>Pasos para el retorno a la presencialidad o </a:t>
            </a:r>
            <a:r>
              <a:rPr lang="es-MX" sz="3200" b="1" dirty="0" err="1"/>
              <a:t>semipresencialidad</a:t>
            </a:r>
            <a:r>
              <a:rPr lang="es-MX" sz="3200" b="1" dirty="0"/>
              <a:t> </a:t>
            </a:r>
            <a:endParaRPr lang="es-PE" dirty="0"/>
          </a:p>
        </p:txBody>
      </p:sp>
      <p:sp>
        <p:nvSpPr>
          <p:cNvPr id="3" name="Rectángulo: esquinas redondeadas 2">
            <a:extLst>
              <a:ext uri="{FF2B5EF4-FFF2-40B4-BE49-F238E27FC236}">
                <a16:creationId xmlns:a16="http://schemas.microsoft.com/office/drawing/2014/main" id="{51FD0835-2599-4BEC-994F-F1DC7B71CB36}"/>
              </a:ext>
            </a:extLst>
          </p:cNvPr>
          <p:cNvSpPr/>
          <p:nvPr/>
        </p:nvSpPr>
        <p:spPr>
          <a:xfrm>
            <a:off x="698096" y="2012456"/>
            <a:ext cx="4688378" cy="1143000"/>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Acondicionamiento y bioseguridad</a:t>
            </a:r>
          </a:p>
          <a:p>
            <a:pPr algn="ctr"/>
            <a:r>
              <a:rPr lang="es-PE" dirty="0"/>
              <a:t>Ventilación, distanciamiento, organización, señalización y estaciones de lavado de mano o desinfección</a:t>
            </a:r>
          </a:p>
        </p:txBody>
      </p:sp>
      <p:sp>
        <p:nvSpPr>
          <p:cNvPr id="8" name="Rectángulo: esquinas redondeadas 7">
            <a:extLst>
              <a:ext uri="{FF2B5EF4-FFF2-40B4-BE49-F238E27FC236}">
                <a16:creationId xmlns:a16="http://schemas.microsoft.com/office/drawing/2014/main" id="{CD4FF6B7-56F6-47E2-9777-F4C872236EF3}"/>
              </a:ext>
            </a:extLst>
          </p:cNvPr>
          <p:cNvSpPr/>
          <p:nvPr/>
        </p:nvSpPr>
        <p:spPr>
          <a:xfrm>
            <a:off x="6527673" y="1853754"/>
            <a:ext cx="4382643" cy="3596069"/>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Elaboración del Plan de trabajo</a:t>
            </a:r>
          </a:p>
          <a:p>
            <a:pPr marL="285750" indent="-285750" algn="just">
              <a:buFont typeface="Arial" panose="020B0604020202020204" pitchFamily="34" charset="0"/>
              <a:buChar char="•"/>
            </a:pPr>
            <a:r>
              <a:rPr lang="es-PE" dirty="0"/>
              <a:t>Tipo de prestación de servicio</a:t>
            </a:r>
          </a:p>
          <a:p>
            <a:pPr marL="285750" indent="-285750" algn="just">
              <a:buFont typeface="Arial" panose="020B0604020202020204" pitchFamily="34" charset="0"/>
              <a:buChar char="•"/>
            </a:pPr>
            <a:r>
              <a:rPr lang="es-PE" dirty="0"/>
              <a:t>Organización de aulas, espacios comunes, , docentes, horarios,  alimentación, recreo, </a:t>
            </a:r>
            <a:r>
              <a:rPr lang="es-PE" dirty="0" err="1"/>
              <a:t>etc</a:t>
            </a:r>
            <a:endParaRPr lang="es-PE" dirty="0"/>
          </a:p>
          <a:p>
            <a:pPr marL="285750" indent="-285750" algn="just">
              <a:buFont typeface="Arial" panose="020B0604020202020204" pitchFamily="34" charset="0"/>
              <a:buChar char="•"/>
            </a:pPr>
            <a:r>
              <a:rPr lang="es-PE" dirty="0"/>
              <a:t>Actividades con familias y la comunidad.</a:t>
            </a:r>
          </a:p>
          <a:p>
            <a:pPr marL="285750" indent="-285750" algn="just">
              <a:buFont typeface="Arial" panose="020B0604020202020204" pitchFamily="34" charset="0"/>
              <a:buChar char="•"/>
            </a:pPr>
            <a:r>
              <a:rPr lang="es-PE" dirty="0"/>
              <a:t>Atención diferenciada en caso de   comorbilidad.</a:t>
            </a:r>
          </a:p>
          <a:p>
            <a:pPr marL="285750" indent="-285750" algn="just">
              <a:buFont typeface="Arial" panose="020B0604020202020204" pitchFamily="34" charset="0"/>
              <a:buChar char="•"/>
            </a:pPr>
            <a:r>
              <a:rPr lang="es-PE" dirty="0"/>
              <a:t>Estrategias y metodologías  para la atención a los estudiantes.</a:t>
            </a:r>
          </a:p>
          <a:p>
            <a:pPr algn="ctr"/>
            <a:endParaRPr lang="es-PE" dirty="0"/>
          </a:p>
        </p:txBody>
      </p:sp>
      <p:sp>
        <p:nvSpPr>
          <p:cNvPr id="9" name="Rectángulo: esquinas redondeadas 8">
            <a:extLst>
              <a:ext uri="{FF2B5EF4-FFF2-40B4-BE49-F238E27FC236}">
                <a16:creationId xmlns:a16="http://schemas.microsoft.com/office/drawing/2014/main" id="{65EA6059-ED1E-49A6-9593-1C156C42B178}"/>
              </a:ext>
            </a:extLst>
          </p:cNvPr>
          <p:cNvSpPr/>
          <p:nvPr/>
        </p:nvSpPr>
        <p:spPr>
          <a:xfrm>
            <a:off x="1874710" y="3702544"/>
            <a:ext cx="4382643" cy="2186192"/>
          </a:xfrm>
          <a:prstGeom prst="roundRect">
            <a:avLst/>
          </a:prstGeom>
          <a:solidFill>
            <a:srgbClr val="309B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Inicio del servicio educativo presencial o semipresencial</a:t>
            </a:r>
          </a:p>
          <a:p>
            <a:pPr marL="342900" indent="-342900" algn="just">
              <a:buFont typeface="Arial" panose="020B0604020202020204" pitchFamily="34" charset="0"/>
              <a:buChar char="•"/>
            </a:pPr>
            <a:r>
              <a:rPr lang="es-PE" sz="2000" dirty="0"/>
              <a:t>Bienvenida y soporte socioemocional</a:t>
            </a:r>
          </a:p>
          <a:p>
            <a:pPr marL="342900" indent="-342900" algn="just">
              <a:buFont typeface="Arial" panose="020B0604020202020204" pitchFamily="34" charset="0"/>
              <a:buChar char="•"/>
            </a:pPr>
            <a:r>
              <a:rPr lang="es-PE" sz="2000" dirty="0"/>
              <a:t>Evaluación diagnostica</a:t>
            </a:r>
          </a:p>
          <a:p>
            <a:pPr marL="342900" indent="-342900" algn="just">
              <a:buFont typeface="Arial" panose="020B0604020202020204" pitchFamily="34" charset="0"/>
              <a:buChar char="•"/>
            </a:pPr>
            <a:r>
              <a:rPr lang="es-PE" sz="2000" dirty="0"/>
              <a:t>Planificación de experiencias de aprendizaje</a:t>
            </a:r>
          </a:p>
        </p:txBody>
      </p:sp>
      <p:sp>
        <p:nvSpPr>
          <p:cNvPr id="10" name="Elipse 9">
            <a:extLst>
              <a:ext uri="{FF2B5EF4-FFF2-40B4-BE49-F238E27FC236}">
                <a16:creationId xmlns:a16="http://schemas.microsoft.com/office/drawing/2014/main" id="{470F8B6A-E137-43D7-8BC7-DC5A36A83D18}"/>
              </a:ext>
            </a:extLst>
          </p:cNvPr>
          <p:cNvSpPr/>
          <p:nvPr/>
        </p:nvSpPr>
        <p:spPr>
          <a:xfrm>
            <a:off x="271681" y="1853754"/>
            <a:ext cx="612476" cy="557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dirty="0"/>
              <a:t>1</a:t>
            </a:r>
            <a:endParaRPr lang="es-PE" sz="2400" dirty="0"/>
          </a:p>
        </p:txBody>
      </p:sp>
      <p:sp>
        <p:nvSpPr>
          <p:cNvPr id="11" name="Elipse 10">
            <a:extLst>
              <a:ext uri="{FF2B5EF4-FFF2-40B4-BE49-F238E27FC236}">
                <a16:creationId xmlns:a16="http://schemas.microsoft.com/office/drawing/2014/main" id="{5C08CD60-5975-4FF0-9DC3-2B78CF29B871}"/>
              </a:ext>
            </a:extLst>
          </p:cNvPr>
          <p:cNvSpPr/>
          <p:nvPr/>
        </p:nvSpPr>
        <p:spPr>
          <a:xfrm>
            <a:off x="1629011" y="3650892"/>
            <a:ext cx="612476" cy="557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dirty="0"/>
              <a:t>3</a:t>
            </a:r>
            <a:endParaRPr lang="es-PE" sz="2400" dirty="0"/>
          </a:p>
        </p:txBody>
      </p:sp>
      <p:sp>
        <p:nvSpPr>
          <p:cNvPr id="12" name="Elipse 11">
            <a:extLst>
              <a:ext uri="{FF2B5EF4-FFF2-40B4-BE49-F238E27FC236}">
                <a16:creationId xmlns:a16="http://schemas.microsoft.com/office/drawing/2014/main" id="{8D90A889-EF6B-43F3-999D-AF85043B2C3E}"/>
              </a:ext>
            </a:extLst>
          </p:cNvPr>
          <p:cNvSpPr/>
          <p:nvPr/>
        </p:nvSpPr>
        <p:spPr>
          <a:xfrm>
            <a:off x="6193052" y="1842941"/>
            <a:ext cx="612476" cy="557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dirty="0"/>
              <a:t>2</a:t>
            </a:r>
            <a:endParaRPr lang="es-PE" sz="2400" dirty="0"/>
          </a:p>
        </p:txBody>
      </p:sp>
    </p:spTree>
    <p:extLst>
      <p:ext uri="{BB962C8B-B14F-4D97-AF65-F5344CB8AC3E}">
        <p14:creationId xmlns:p14="http://schemas.microsoft.com/office/powerpoint/2010/main" val="55693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555720" y="261897"/>
            <a:ext cx="9603275" cy="1049235"/>
          </a:xfrm>
        </p:spPr>
        <p:txBody>
          <a:bodyPr/>
          <a:lstStyle/>
          <a:p>
            <a:pPr algn="just"/>
            <a:r>
              <a:rPr lang="es-PE" dirty="0"/>
              <a:t>CALENDARIZACIÓN </a:t>
            </a:r>
          </a:p>
        </p:txBody>
      </p:sp>
      <p:grpSp>
        <p:nvGrpSpPr>
          <p:cNvPr id="7" name="Grupo 6">
            <a:extLst>
              <a:ext uri="{FF2B5EF4-FFF2-40B4-BE49-F238E27FC236}">
                <a16:creationId xmlns:a16="http://schemas.microsoft.com/office/drawing/2014/main" id="{E9ECF927-7D51-4F0F-8F6B-4074A85645D3}"/>
              </a:ext>
            </a:extLst>
          </p:cNvPr>
          <p:cNvGrpSpPr/>
          <p:nvPr/>
        </p:nvGrpSpPr>
        <p:grpSpPr>
          <a:xfrm>
            <a:off x="6073075" y="1166349"/>
            <a:ext cx="4546121" cy="557901"/>
            <a:chOff x="319177" y="966158"/>
            <a:chExt cx="4546121" cy="557901"/>
          </a:xfrm>
        </p:grpSpPr>
        <p:sp>
          <p:nvSpPr>
            <p:cNvPr id="8" name="Rectángulo 7">
              <a:extLst>
                <a:ext uri="{FF2B5EF4-FFF2-40B4-BE49-F238E27FC236}">
                  <a16:creationId xmlns:a16="http://schemas.microsoft.com/office/drawing/2014/main" id="{F1D8006D-9465-481C-AD8C-432782760600}"/>
                </a:ext>
              </a:extLst>
            </p:cNvPr>
            <p:cNvSpPr/>
            <p:nvPr/>
          </p:nvSpPr>
          <p:spPr>
            <a:xfrm>
              <a:off x="931653" y="1026543"/>
              <a:ext cx="3933645" cy="4371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dirty="0"/>
                <a:t>Calendario escolar 2022</a:t>
              </a:r>
              <a:endParaRPr lang="es-PE" sz="2800" dirty="0"/>
            </a:p>
          </p:txBody>
        </p:sp>
        <p:sp>
          <p:nvSpPr>
            <p:cNvPr id="9" name="Elipse 8">
              <a:extLst>
                <a:ext uri="{FF2B5EF4-FFF2-40B4-BE49-F238E27FC236}">
                  <a16:creationId xmlns:a16="http://schemas.microsoft.com/office/drawing/2014/main" id="{3CD244B2-3C16-4822-A161-A0A605311E27}"/>
                </a:ext>
              </a:extLst>
            </p:cNvPr>
            <p:cNvSpPr/>
            <p:nvPr/>
          </p:nvSpPr>
          <p:spPr>
            <a:xfrm>
              <a:off x="319177" y="966158"/>
              <a:ext cx="612476" cy="557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dirty="0"/>
                <a:t>2</a:t>
              </a:r>
              <a:endParaRPr lang="es-PE" sz="2400" dirty="0"/>
            </a:p>
          </p:txBody>
        </p:sp>
      </p:grpSp>
      <p:grpSp>
        <p:nvGrpSpPr>
          <p:cNvPr id="10" name="Grupo 9">
            <a:extLst>
              <a:ext uri="{FF2B5EF4-FFF2-40B4-BE49-F238E27FC236}">
                <a16:creationId xmlns:a16="http://schemas.microsoft.com/office/drawing/2014/main" id="{03D6E6E2-A29A-4196-B18C-EEBD15194429}"/>
              </a:ext>
            </a:extLst>
          </p:cNvPr>
          <p:cNvGrpSpPr/>
          <p:nvPr/>
        </p:nvGrpSpPr>
        <p:grpSpPr>
          <a:xfrm>
            <a:off x="310343" y="1165893"/>
            <a:ext cx="3615581" cy="557901"/>
            <a:chOff x="129397" y="966158"/>
            <a:chExt cx="4735901" cy="557901"/>
          </a:xfrm>
        </p:grpSpPr>
        <p:sp>
          <p:nvSpPr>
            <p:cNvPr id="11" name="Rectángulo 10">
              <a:extLst>
                <a:ext uri="{FF2B5EF4-FFF2-40B4-BE49-F238E27FC236}">
                  <a16:creationId xmlns:a16="http://schemas.microsoft.com/office/drawing/2014/main" id="{655ABDE0-1A6E-4C47-B1AB-CD5158807F21}"/>
                </a:ext>
              </a:extLst>
            </p:cNvPr>
            <p:cNvSpPr/>
            <p:nvPr/>
          </p:nvSpPr>
          <p:spPr>
            <a:xfrm>
              <a:off x="931653" y="1026543"/>
              <a:ext cx="3933645" cy="4371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dirty="0"/>
                <a:t>Enero y febrero</a:t>
              </a:r>
              <a:endParaRPr lang="es-PE" sz="2800" dirty="0"/>
            </a:p>
          </p:txBody>
        </p:sp>
        <p:sp>
          <p:nvSpPr>
            <p:cNvPr id="12" name="Elipse 11">
              <a:extLst>
                <a:ext uri="{FF2B5EF4-FFF2-40B4-BE49-F238E27FC236}">
                  <a16:creationId xmlns:a16="http://schemas.microsoft.com/office/drawing/2014/main" id="{C1F159E6-5B47-4932-A303-BB83EE86A6E9}"/>
                </a:ext>
              </a:extLst>
            </p:cNvPr>
            <p:cNvSpPr/>
            <p:nvPr/>
          </p:nvSpPr>
          <p:spPr>
            <a:xfrm>
              <a:off x="129397" y="966158"/>
              <a:ext cx="802256" cy="557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dirty="0"/>
                <a:t>1</a:t>
              </a:r>
              <a:endParaRPr lang="es-PE" sz="2400" dirty="0"/>
            </a:p>
          </p:txBody>
        </p:sp>
      </p:grpSp>
      <p:sp>
        <p:nvSpPr>
          <p:cNvPr id="13" name="CuadroTexto 12">
            <a:extLst>
              <a:ext uri="{FF2B5EF4-FFF2-40B4-BE49-F238E27FC236}">
                <a16:creationId xmlns:a16="http://schemas.microsoft.com/office/drawing/2014/main" id="{3613228D-D22B-4BE6-BE7C-02594B326EF9}"/>
              </a:ext>
            </a:extLst>
          </p:cNvPr>
          <p:cNvSpPr txBox="1"/>
          <p:nvPr/>
        </p:nvSpPr>
        <p:spPr>
          <a:xfrm>
            <a:off x="995970" y="3923831"/>
            <a:ext cx="2932981"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1600" dirty="0"/>
              <a:t>Desde el 3 de enero, el personal directivo, administrativo y personal de limpieza presencialmente acondicionan la IE.</a:t>
            </a:r>
            <a:endParaRPr lang="es-MX" sz="1100" dirty="0"/>
          </a:p>
        </p:txBody>
      </p:sp>
      <p:sp>
        <p:nvSpPr>
          <p:cNvPr id="15" name="CuadroTexto 14">
            <a:extLst>
              <a:ext uri="{FF2B5EF4-FFF2-40B4-BE49-F238E27FC236}">
                <a16:creationId xmlns:a16="http://schemas.microsoft.com/office/drawing/2014/main" id="{1435F191-0AD1-4019-A4B0-D1A9DE500DD4}"/>
              </a:ext>
            </a:extLst>
          </p:cNvPr>
          <p:cNvSpPr txBox="1"/>
          <p:nvPr/>
        </p:nvSpPr>
        <p:spPr>
          <a:xfrm>
            <a:off x="353348" y="2883583"/>
            <a:ext cx="461665" cy="2319698"/>
          </a:xfrm>
          <a:prstGeom prst="rect">
            <a:avLst/>
          </a:prstGeom>
        </p:spPr>
        <p:style>
          <a:lnRef idx="1">
            <a:schemeClr val="accent5"/>
          </a:lnRef>
          <a:fillRef idx="2">
            <a:schemeClr val="accent5"/>
          </a:fillRef>
          <a:effectRef idx="1">
            <a:schemeClr val="accent5"/>
          </a:effectRef>
          <a:fontRef idx="minor">
            <a:schemeClr val="dk1"/>
          </a:fontRef>
        </p:style>
        <p:txBody>
          <a:bodyPr vert="vert270" wrap="square">
            <a:spAutoFit/>
          </a:bodyPr>
          <a:lstStyle/>
          <a:p>
            <a:pPr algn="ctr"/>
            <a:r>
              <a:rPr lang="es-PE" sz="1800" b="0" i="0" u="none" strike="noStrike" baseline="0" dirty="0">
                <a:solidFill>
                  <a:srgbClr val="000000"/>
                </a:solidFill>
                <a:latin typeface="Arial" panose="020B0604020202020204" pitchFamily="34" charset="0"/>
              </a:rPr>
              <a:t>Actividades</a:t>
            </a:r>
          </a:p>
        </p:txBody>
      </p:sp>
      <p:sp>
        <p:nvSpPr>
          <p:cNvPr id="16" name="CuadroTexto 15">
            <a:extLst>
              <a:ext uri="{FF2B5EF4-FFF2-40B4-BE49-F238E27FC236}">
                <a16:creationId xmlns:a16="http://schemas.microsoft.com/office/drawing/2014/main" id="{0AF9B715-130E-4D08-A15C-A127F89BDBE5}"/>
              </a:ext>
            </a:extLst>
          </p:cNvPr>
          <p:cNvSpPr txBox="1"/>
          <p:nvPr/>
        </p:nvSpPr>
        <p:spPr>
          <a:xfrm>
            <a:off x="4734770" y="5974999"/>
            <a:ext cx="710388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1400" dirty="0"/>
              <a:t>Se dispone las fechas del calendario escolar del año 2022, compuesto por treinta y seis (36) semanas lectivas y ocho (8) semanas de gestión</a:t>
            </a:r>
            <a:endParaRPr lang="es-PE" sz="1400" dirty="0"/>
          </a:p>
        </p:txBody>
      </p:sp>
      <p:graphicFrame>
        <p:nvGraphicFramePr>
          <p:cNvPr id="17" name="Tabla 32">
            <a:extLst>
              <a:ext uri="{FF2B5EF4-FFF2-40B4-BE49-F238E27FC236}">
                <a16:creationId xmlns:a16="http://schemas.microsoft.com/office/drawing/2014/main" id="{F846D941-1E3F-4A13-A41C-9D03AE568227}"/>
              </a:ext>
            </a:extLst>
          </p:cNvPr>
          <p:cNvGraphicFramePr>
            <a:graphicFrameLocks noGrp="1"/>
          </p:cNvGraphicFramePr>
          <p:nvPr>
            <p:extLst>
              <p:ext uri="{D42A27DB-BD31-4B8C-83A1-F6EECF244321}">
                <p14:modId xmlns:p14="http://schemas.microsoft.com/office/powerpoint/2010/main" val="1533038008"/>
              </p:ext>
            </p:extLst>
          </p:nvPr>
        </p:nvGraphicFramePr>
        <p:xfrm>
          <a:off x="4634166" y="1965069"/>
          <a:ext cx="7204486" cy="3855720"/>
        </p:xfrm>
        <a:graphic>
          <a:graphicData uri="http://schemas.openxmlformats.org/drawingml/2006/table">
            <a:tbl>
              <a:tblPr firstRow="1" bandRow="1">
                <a:tableStyleId>{5C22544A-7EE6-4342-B048-85BDC9FD1C3A}</a:tableStyleId>
              </a:tblPr>
              <a:tblGrid>
                <a:gridCol w="3099924">
                  <a:extLst>
                    <a:ext uri="{9D8B030D-6E8A-4147-A177-3AD203B41FA5}">
                      <a16:colId xmlns:a16="http://schemas.microsoft.com/office/drawing/2014/main" val="642340610"/>
                    </a:ext>
                  </a:extLst>
                </a:gridCol>
                <a:gridCol w="1224061">
                  <a:extLst>
                    <a:ext uri="{9D8B030D-6E8A-4147-A177-3AD203B41FA5}">
                      <a16:colId xmlns:a16="http://schemas.microsoft.com/office/drawing/2014/main" val="2879279587"/>
                    </a:ext>
                  </a:extLst>
                </a:gridCol>
                <a:gridCol w="2880501">
                  <a:extLst>
                    <a:ext uri="{9D8B030D-6E8A-4147-A177-3AD203B41FA5}">
                      <a16:colId xmlns:a16="http://schemas.microsoft.com/office/drawing/2014/main" val="321944909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b="1" i="0" u="none" strike="noStrike" kern="1200" baseline="0" dirty="0">
                          <a:solidFill>
                            <a:schemeClr val="lt1"/>
                          </a:solidFill>
                          <a:latin typeface="+mn-lt"/>
                          <a:ea typeface="+mn-ea"/>
                          <a:cs typeface="+mn-cs"/>
                        </a:rPr>
                        <a:t>Bloques </a:t>
                      </a:r>
                      <a:r>
                        <a:rPr lang="es-MX" sz="1800" b="0" i="0" u="none" strike="noStrike" kern="1200" baseline="0" dirty="0">
                          <a:solidFill>
                            <a:schemeClr val="lt1"/>
                          </a:solidFill>
                          <a:latin typeface="+mn-lt"/>
                          <a:ea typeface="+mn-ea"/>
                          <a:cs typeface="+mn-cs"/>
                        </a:rPr>
                        <a:t>	</a:t>
                      </a:r>
                      <a:endParaRPr lang="es-PE"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dirty="0"/>
                        <a:t>Duración</a:t>
                      </a:r>
                      <a:endParaRPr lang="es-PE"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dirty="0"/>
                        <a:t>Fechas de inicio y fin</a:t>
                      </a:r>
                      <a:endParaRPr lang="es-PE"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44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baseline="0" dirty="0">
                          <a:solidFill>
                            <a:schemeClr val="dk1"/>
                          </a:solidFill>
                          <a:latin typeface="+mn-lt"/>
                          <a:ea typeface="+mn-ea"/>
                          <a:cs typeface="+mn-cs"/>
                        </a:rPr>
                        <a:t>Primer bloque de semanas de gestión</a:t>
                      </a:r>
                      <a:endParaRPr lang="es-PE"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4 semanas</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01 al 25  de marzo</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1949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1" u="none" strike="noStrike" kern="1200" baseline="0" dirty="0">
                          <a:solidFill>
                            <a:schemeClr val="dk1"/>
                          </a:solidFill>
                          <a:latin typeface="+mn-lt"/>
                          <a:ea typeface="+mn-ea"/>
                          <a:cs typeface="+mn-cs"/>
                        </a:rPr>
                        <a:t>Primer bloque de semanas lectivas </a:t>
                      </a:r>
                      <a:endParaRPr lang="es-PE"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9 semanas</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28 de marzo al 27 de mayo</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2470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0" u="none" strike="noStrike" kern="1200" baseline="0" dirty="0">
                          <a:solidFill>
                            <a:schemeClr val="dk1"/>
                          </a:solidFill>
                          <a:latin typeface="+mn-lt"/>
                          <a:ea typeface="+mn-ea"/>
                          <a:cs typeface="+mn-cs"/>
                        </a:rPr>
                        <a:t>Segundo bloque de semanas de gestión</a:t>
                      </a:r>
                      <a:endParaRPr lang="es-PE"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1 semana</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30  de mayo al 3 de junio</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1118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1" u="none" strike="noStrike" kern="1200" baseline="0" dirty="0">
                          <a:solidFill>
                            <a:schemeClr val="dk1"/>
                          </a:solidFill>
                          <a:latin typeface="+mn-lt"/>
                          <a:ea typeface="+mn-ea"/>
                          <a:cs typeface="+mn-cs"/>
                        </a:rPr>
                        <a:t>Segundo bloque de semanas lectivas </a:t>
                      </a:r>
                      <a:endParaRPr lang="es-PE"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9 semanas</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6 de junio  al 5 de agosto</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6127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0" u="none" strike="noStrike" kern="1200" baseline="0" dirty="0">
                          <a:solidFill>
                            <a:schemeClr val="dk1"/>
                          </a:solidFill>
                          <a:latin typeface="+mn-lt"/>
                          <a:ea typeface="+mn-ea"/>
                          <a:cs typeface="+mn-cs"/>
                        </a:rPr>
                        <a:t>Tercer bloque de semanas de gestión</a:t>
                      </a:r>
                      <a:endParaRPr lang="es-PE"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1 semanas</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8 de agosto  al 12 de agosto</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22883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1" u="none" strike="noStrike" kern="1200" baseline="0" dirty="0">
                          <a:solidFill>
                            <a:schemeClr val="dk1"/>
                          </a:solidFill>
                          <a:latin typeface="+mn-lt"/>
                          <a:ea typeface="+mn-ea"/>
                          <a:cs typeface="+mn-cs"/>
                        </a:rPr>
                        <a:t>Tercer bloque de semanas lectivas</a:t>
                      </a:r>
                      <a:endParaRPr lang="es-PE"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9 semanas</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15 de agosto al 14 de octubre</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2313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i="0" u="none" strike="noStrike" kern="1200" baseline="0" dirty="0">
                          <a:solidFill>
                            <a:schemeClr val="dk1"/>
                          </a:solidFill>
                          <a:latin typeface="+mn-lt"/>
                          <a:ea typeface="+mn-ea"/>
                          <a:cs typeface="+mn-cs"/>
                        </a:rPr>
                        <a:t>Cuarto bloque de semanas de gestión</a:t>
                      </a:r>
                      <a:endParaRPr lang="es-PE" sz="14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1 semanas</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17 de octubre al 21 de octubre</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54105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0" u="none" strike="noStrike" kern="1200" baseline="0" dirty="0">
                          <a:solidFill>
                            <a:schemeClr val="dk1"/>
                          </a:solidFill>
                          <a:latin typeface="+mn-lt"/>
                          <a:ea typeface="+mn-ea"/>
                          <a:cs typeface="+mn-cs"/>
                        </a:rPr>
                        <a:t>Cuarto bloque de semanas lectivas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9 semanas</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24 de octubre al 23 de diciembre</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24848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0" u="none" strike="noStrike" kern="1200" baseline="0" dirty="0">
                          <a:solidFill>
                            <a:schemeClr val="dk1"/>
                          </a:solidFill>
                          <a:latin typeface="+mn-lt"/>
                          <a:ea typeface="+mn-ea"/>
                          <a:cs typeface="+mn-cs"/>
                        </a:rPr>
                        <a:t>Quinto bloque de semanas de gestión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1 semanas</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1400" b="0" i="0" u="none" strike="noStrike" kern="1200" baseline="0" dirty="0">
                          <a:solidFill>
                            <a:schemeClr val="dk1"/>
                          </a:solidFill>
                          <a:latin typeface="+mn-lt"/>
                          <a:ea typeface="+mn-ea"/>
                          <a:cs typeface="+mn-cs"/>
                        </a:rPr>
                        <a:t>Del 26 al 30 de diciembre</a:t>
                      </a:r>
                      <a:endParaRPr lang="es-PE" sz="1400" b="0" i="0" u="none" strike="noStrike" kern="1200" baseline="0" dirty="0">
                        <a:solidFill>
                          <a:schemeClr val="dk1"/>
                        </a:solidFill>
                        <a:latin typeface="+mn-lt"/>
                        <a:ea typeface="+mn-ea"/>
                        <a:cs typeface="+mn-cs"/>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896408"/>
                  </a:ext>
                </a:extLst>
              </a:tr>
            </a:tbl>
          </a:graphicData>
        </a:graphic>
      </p:graphicFrame>
      <p:sp>
        <p:nvSpPr>
          <p:cNvPr id="18" name="CuadroTexto 17">
            <a:extLst>
              <a:ext uri="{FF2B5EF4-FFF2-40B4-BE49-F238E27FC236}">
                <a16:creationId xmlns:a16="http://schemas.microsoft.com/office/drawing/2014/main" id="{99D6B6ED-3C4F-4EAE-A2FC-6FB1124BD74D}"/>
              </a:ext>
            </a:extLst>
          </p:cNvPr>
          <p:cNvSpPr txBox="1"/>
          <p:nvPr/>
        </p:nvSpPr>
        <p:spPr>
          <a:xfrm>
            <a:off x="992943" y="2740556"/>
            <a:ext cx="2932981"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PE" sz="1600" dirty="0">
                <a:cs typeface="Aharoni" panose="02010803020104030203" pitchFamily="2" charset="-79"/>
              </a:rPr>
              <a:t>Consolidación de aprendizajes a través de carpetas de recuperación  y otras estrategias.</a:t>
            </a:r>
            <a:endParaRPr lang="es-MX" sz="1600" dirty="0"/>
          </a:p>
        </p:txBody>
      </p:sp>
    </p:spTree>
    <p:extLst>
      <p:ext uri="{BB962C8B-B14F-4D97-AF65-F5344CB8AC3E}">
        <p14:creationId xmlns:p14="http://schemas.microsoft.com/office/powerpoint/2010/main" val="39146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166D24-2863-4574-9E74-995A7077FF47}"/>
              </a:ext>
            </a:extLst>
          </p:cNvPr>
          <p:cNvSpPr>
            <a:spLocks noGrp="1"/>
          </p:cNvSpPr>
          <p:nvPr>
            <p:ph type="title"/>
          </p:nvPr>
        </p:nvSpPr>
        <p:spPr>
          <a:xfrm>
            <a:off x="1019317" y="804519"/>
            <a:ext cx="9603275" cy="1049235"/>
          </a:xfrm>
        </p:spPr>
        <p:txBody>
          <a:bodyPr>
            <a:normAutofit/>
          </a:bodyPr>
          <a:lstStyle/>
          <a:p>
            <a:pPr algn="just"/>
            <a:r>
              <a:rPr lang="es-PE" dirty="0"/>
              <a:t>Condiciones de bioseguridad que debemos prever para el trabajo en aula</a:t>
            </a:r>
          </a:p>
        </p:txBody>
      </p:sp>
      <p:sp>
        <p:nvSpPr>
          <p:cNvPr id="7" name="CuadroTexto 6">
            <a:extLst>
              <a:ext uri="{FF2B5EF4-FFF2-40B4-BE49-F238E27FC236}">
                <a16:creationId xmlns:a16="http://schemas.microsoft.com/office/drawing/2014/main" id="{1F274C48-6DD3-4491-8368-37473486B569}"/>
              </a:ext>
            </a:extLst>
          </p:cNvPr>
          <p:cNvSpPr txBox="1"/>
          <p:nvPr/>
        </p:nvSpPr>
        <p:spPr>
          <a:xfrm>
            <a:off x="2180325" y="4976263"/>
            <a:ext cx="235824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600" b="1" i="0" u="none" strike="noStrike" baseline="0" dirty="0">
                <a:solidFill>
                  <a:schemeClr val="accent5">
                    <a:lumMod val="50000"/>
                  </a:schemeClr>
                </a:solidFill>
                <a:latin typeface="Arial" panose="020B0604020202020204" pitchFamily="34" charset="0"/>
              </a:rPr>
              <a:t>Implementación de estaciones de lavado o desinfección de manos </a:t>
            </a:r>
          </a:p>
        </p:txBody>
      </p:sp>
      <p:sp>
        <p:nvSpPr>
          <p:cNvPr id="9" name="CuadroTexto 8">
            <a:extLst>
              <a:ext uri="{FF2B5EF4-FFF2-40B4-BE49-F238E27FC236}">
                <a16:creationId xmlns:a16="http://schemas.microsoft.com/office/drawing/2014/main" id="{761FED43-3664-4643-8358-8B72B7F611A3}"/>
              </a:ext>
            </a:extLst>
          </p:cNvPr>
          <p:cNvSpPr txBox="1"/>
          <p:nvPr/>
        </p:nvSpPr>
        <p:spPr>
          <a:xfrm>
            <a:off x="2180325" y="2498188"/>
            <a:ext cx="235824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PE" sz="1600" b="1" i="0" u="none" strike="noStrike" baseline="0" dirty="0">
                <a:solidFill>
                  <a:schemeClr val="accent5">
                    <a:lumMod val="50000"/>
                  </a:schemeClr>
                </a:solidFill>
                <a:latin typeface="Arial" panose="020B0604020202020204" pitchFamily="34" charset="0"/>
              </a:rPr>
              <a:t>Ventilación</a:t>
            </a:r>
          </a:p>
        </p:txBody>
      </p:sp>
      <p:sp>
        <p:nvSpPr>
          <p:cNvPr id="10" name="CuadroTexto 9">
            <a:extLst>
              <a:ext uri="{FF2B5EF4-FFF2-40B4-BE49-F238E27FC236}">
                <a16:creationId xmlns:a16="http://schemas.microsoft.com/office/drawing/2014/main" id="{CF974D96-BE19-4CA7-88E4-8D3D6F1CFC6F}"/>
              </a:ext>
            </a:extLst>
          </p:cNvPr>
          <p:cNvSpPr txBox="1"/>
          <p:nvPr/>
        </p:nvSpPr>
        <p:spPr>
          <a:xfrm>
            <a:off x="2180325" y="3112251"/>
            <a:ext cx="235824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PE" sz="1600" b="1" i="0" u="none" strike="noStrike" baseline="0" dirty="0">
                <a:solidFill>
                  <a:schemeClr val="accent5">
                    <a:lumMod val="50000"/>
                  </a:schemeClr>
                </a:solidFill>
                <a:latin typeface="Arial" panose="020B0604020202020204" pitchFamily="34" charset="0"/>
              </a:rPr>
              <a:t>Distanciamiento físico </a:t>
            </a:r>
          </a:p>
        </p:txBody>
      </p:sp>
      <p:sp>
        <p:nvSpPr>
          <p:cNvPr id="11" name="CuadroTexto 10">
            <a:extLst>
              <a:ext uri="{FF2B5EF4-FFF2-40B4-BE49-F238E27FC236}">
                <a16:creationId xmlns:a16="http://schemas.microsoft.com/office/drawing/2014/main" id="{F2C504BF-43C5-4F97-A6B7-F4AF042BDCE6}"/>
              </a:ext>
            </a:extLst>
          </p:cNvPr>
          <p:cNvSpPr txBox="1"/>
          <p:nvPr/>
        </p:nvSpPr>
        <p:spPr>
          <a:xfrm>
            <a:off x="2180325" y="3703596"/>
            <a:ext cx="2358246"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1600" b="1" i="0" u="none" strike="noStrike" baseline="0" dirty="0">
                <a:solidFill>
                  <a:schemeClr val="accent5">
                    <a:lumMod val="50000"/>
                  </a:schemeClr>
                </a:solidFill>
                <a:latin typeface="Arial" panose="020B0604020202020204" pitchFamily="34" charset="0"/>
              </a:rPr>
              <a:t>Organización de los espacios educativos </a:t>
            </a:r>
          </a:p>
        </p:txBody>
      </p:sp>
      <p:sp>
        <p:nvSpPr>
          <p:cNvPr id="13" name="CuadroTexto 12">
            <a:extLst>
              <a:ext uri="{FF2B5EF4-FFF2-40B4-BE49-F238E27FC236}">
                <a16:creationId xmlns:a16="http://schemas.microsoft.com/office/drawing/2014/main" id="{5F58E079-EF6F-42AA-BA05-0FE3EFD5B29B}"/>
              </a:ext>
            </a:extLst>
          </p:cNvPr>
          <p:cNvSpPr txBox="1"/>
          <p:nvPr/>
        </p:nvSpPr>
        <p:spPr>
          <a:xfrm>
            <a:off x="2206205" y="4465481"/>
            <a:ext cx="2358246" cy="3385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PE" sz="1600" b="1" i="0" u="none" strike="noStrike" baseline="0" dirty="0">
                <a:solidFill>
                  <a:schemeClr val="accent5">
                    <a:lumMod val="50000"/>
                  </a:schemeClr>
                </a:solidFill>
                <a:latin typeface="Arial" panose="020B0604020202020204" pitchFamily="34" charset="0"/>
              </a:rPr>
              <a:t>Señalización </a:t>
            </a:r>
          </a:p>
        </p:txBody>
      </p:sp>
      <p:grpSp>
        <p:nvGrpSpPr>
          <p:cNvPr id="14" name="Grupo 13">
            <a:extLst>
              <a:ext uri="{FF2B5EF4-FFF2-40B4-BE49-F238E27FC236}">
                <a16:creationId xmlns:a16="http://schemas.microsoft.com/office/drawing/2014/main" id="{D7D5AC91-D1DA-4DAE-AEEB-816B811A4CF1}"/>
              </a:ext>
            </a:extLst>
          </p:cNvPr>
          <p:cNvGrpSpPr/>
          <p:nvPr/>
        </p:nvGrpSpPr>
        <p:grpSpPr>
          <a:xfrm>
            <a:off x="1412575" y="1853754"/>
            <a:ext cx="664234" cy="4053269"/>
            <a:chOff x="1283179" y="1502576"/>
            <a:chExt cx="664234" cy="3159512"/>
          </a:xfrm>
        </p:grpSpPr>
        <p:sp>
          <p:nvSpPr>
            <p:cNvPr id="15" name="Rectángulo 14">
              <a:extLst>
                <a:ext uri="{FF2B5EF4-FFF2-40B4-BE49-F238E27FC236}">
                  <a16:creationId xmlns:a16="http://schemas.microsoft.com/office/drawing/2014/main" id="{7047108A-8700-4B73-9746-3EAE7CE79A66}"/>
                </a:ext>
              </a:extLst>
            </p:cNvPr>
            <p:cNvSpPr/>
            <p:nvPr/>
          </p:nvSpPr>
          <p:spPr>
            <a:xfrm>
              <a:off x="1283179" y="1502576"/>
              <a:ext cx="129396" cy="31039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6" name="Flecha: a la derecha 30">
              <a:extLst>
                <a:ext uri="{FF2B5EF4-FFF2-40B4-BE49-F238E27FC236}">
                  <a16:creationId xmlns:a16="http://schemas.microsoft.com/office/drawing/2014/main" id="{0FBDDD07-FE93-4531-A27F-466757789A5F}"/>
                </a:ext>
              </a:extLst>
            </p:cNvPr>
            <p:cNvSpPr/>
            <p:nvPr/>
          </p:nvSpPr>
          <p:spPr>
            <a:xfrm>
              <a:off x="1412575" y="2030102"/>
              <a:ext cx="534838" cy="213519"/>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7" name="Flecha: a la derecha 31">
              <a:extLst>
                <a:ext uri="{FF2B5EF4-FFF2-40B4-BE49-F238E27FC236}">
                  <a16:creationId xmlns:a16="http://schemas.microsoft.com/office/drawing/2014/main" id="{B31817A0-E5DC-4F0C-8D69-5B3562D2D616}"/>
                </a:ext>
              </a:extLst>
            </p:cNvPr>
            <p:cNvSpPr/>
            <p:nvPr/>
          </p:nvSpPr>
          <p:spPr>
            <a:xfrm>
              <a:off x="1412575" y="2527514"/>
              <a:ext cx="534838" cy="213519"/>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8" name="Flecha: a la derecha 32">
              <a:extLst>
                <a:ext uri="{FF2B5EF4-FFF2-40B4-BE49-F238E27FC236}">
                  <a16:creationId xmlns:a16="http://schemas.microsoft.com/office/drawing/2014/main" id="{15B88ABB-CA7D-4874-833B-8A079D4336FB}"/>
                </a:ext>
              </a:extLst>
            </p:cNvPr>
            <p:cNvSpPr/>
            <p:nvPr/>
          </p:nvSpPr>
          <p:spPr>
            <a:xfrm>
              <a:off x="1412575" y="3087478"/>
              <a:ext cx="534838" cy="213519"/>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19" name="Flecha: a la derecha 33">
              <a:extLst>
                <a:ext uri="{FF2B5EF4-FFF2-40B4-BE49-F238E27FC236}">
                  <a16:creationId xmlns:a16="http://schemas.microsoft.com/office/drawing/2014/main" id="{63B7D47E-8230-4AA0-B612-83D181207A04}"/>
                </a:ext>
              </a:extLst>
            </p:cNvPr>
            <p:cNvSpPr/>
            <p:nvPr/>
          </p:nvSpPr>
          <p:spPr>
            <a:xfrm>
              <a:off x="1412575" y="3637447"/>
              <a:ext cx="534838" cy="213519"/>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0" name="Flecha: a la derecha 34">
              <a:extLst>
                <a:ext uri="{FF2B5EF4-FFF2-40B4-BE49-F238E27FC236}">
                  <a16:creationId xmlns:a16="http://schemas.microsoft.com/office/drawing/2014/main" id="{0395CC27-4CD9-4CF0-AFAD-BC94EB6DE2FF}"/>
                </a:ext>
              </a:extLst>
            </p:cNvPr>
            <p:cNvSpPr/>
            <p:nvPr/>
          </p:nvSpPr>
          <p:spPr>
            <a:xfrm>
              <a:off x="1399635" y="4448569"/>
              <a:ext cx="534838" cy="213519"/>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grpSp>
      <p:pic>
        <p:nvPicPr>
          <p:cNvPr id="1026" name="Picture 2" descr="Puertas abiertas y paisaje al atardecer detrás de las ventanas. imágenes  vectoriales en estilo de dibujos animados | Vector Premium">
            <a:extLst>
              <a:ext uri="{FF2B5EF4-FFF2-40B4-BE49-F238E27FC236}">
                <a16:creationId xmlns:a16="http://schemas.microsoft.com/office/drawing/2014/main" id="{2D3FCA19-7AA1-4999-9E17-F7E4C10A92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7230" y="1930739"/>
            <a:ext cx="2370345" cy="1550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a:extLst>
              <a:ext uri="{FF2B5EF4-FFF2-40B4-BE49-F238E27FC236}">
                <a16:creationId xmlns:a16="http://schemas.microsoft.com/office/drawing/2014/main" id="{0FFB1E17-033B-45CD-94B2-17F040F36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733" y="2022661"/>
            <a:ext cx="1939869"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a:extLst>
              <a:ext uri="{FF2B5EF4-FFF2-40B4-BE49-F238E27FC236}">
                <a16:creationId xmlns:a16="http://schemas.microsoft.com/office/drawing/2014/main" id="{AE45D92E-40F7-4612-B0D0-6526C762A013}"/>
              </a:ext>
            </a:extLst>
          </p:cNvPr>
          <p:cNvPicPr>
            <a:picLocks noChangeAspect="1"/>
          </p:cNvPicPr>
          <p:nvPr/>
        </p:nvPicPr>
        <p:blipFill>
          <a:blip r:embed="rId4"/>
          <a:stretch>
            <a:fillRect/>
          </a:stretch>
        </p:blipFill>
        <p:spPr>
          <a:xfrm>
            <a:off x="9659902" y="1930611"/>
            <a:ext cx="2370345" cy="1574823"/>
          </a:xfrm>
          <a:prstGeom prst="rect">
            <a:avLst/>
          </a:prstGeom>
        </p:spPr>
      </p:pic>
      <p:pic>
        <p:nvPicPr>
          <p:cNvPr id="1032" name="Picture 8" descr="Señales de seguridad especiales para el covid-19 - Seguridad Laboral">
            <a:extLst>
              <a:ext uri="{FF2B5EF4-FFF2-40B4-BE49-F238E27FC236}">
                <a16:creationId xmlns:a16="http://schemas.microsoft.com/office/drawing/2014/main" id="{47E2BB1E-DD70-4E16-A4B3-E445E957C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691" y="3999945"/>
            <a:ext cx="229317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les antibacterianos: los gérmenes que no matan estos productos (y por qué  a veces es mejor usar agua y jabón) - BBC News Mundo">
            <a:extLst>
              <a:ext uri="{FF2B5EF4-FFF2-40B4-BE49-F238E27FC236}">
                <a16:creationId xmlns:a16="http://schemas.microsoft.com/office/drawing/2014/main" id="{844560CD-3E40-44B6-B799-4BFFBE5D5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0852" y="3999945"/>
            <a:ext cx="2687436" cy="166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61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11942</TotalTime>
  <Words>2022</Words>
  <Application>Microsoft Office PowerPoint</Application>
  <PresentationFormat>Panorámica</PresentationFormat>
  <Paragraphs>212</Paragraphs>
  <Slides>21</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21</vt:i4>
      </vt:variant>
    </vt:vector>
  </HeadingPairs>
  <TitlesOfParts>
    <vt:vector size="32" baseType="lpstr">
      <vt:lpstr>Aharoni</vt:lpstr>
      <vt:lpstr>Arial</vt:lpstr>
      <vt:lpstr>Arial Black</vt:lpstr>
      <vt:lpstr>Calibri</vt:lpstr>
      <vt:lpstr>Courier New</vt:lpstr>
      <vt:lpstr>Gill Sans MT</vt:lpstr>
      <vt:lpstr>Gloria Hallelujah</vt:lpstr>
      <vt:lpstr>Raleway</vt:lpstr>
      <vt:lpstr>Raleway Thin</vt:lpstr>
      <vt:lpstr>Roboto</vt:lpstr>
      <vt:lpstr>Galería</vt:lpstr>
      <vt:lpstr>I ASISTENCIA TÉCNICA PARA DOCENTES DE EB</vt:lpstr>
      <vt:lpstr>PROPÓSITO:</vt:lpstr>
      <vt:lpstr>NUESTRAS NORMAS</vt:lpstr>
      <vt:lpstr>PREPARACIÓN PARA INICIAR LA JORNADA</vt:lpstr>
      <vt:lpstr>LO QUE DEBEMOS SABER para iniciar nuestro trabajo pedagógico-RM N° 531- 2021-MINEDU, su modificatoria RM N° 048-2021-MINEDU y RM N° 108-2022-MINEdu</vt:lpstr>
      <vt:lpstr>PRINCIPIOS DEL RETORNO</vt:lpstr>
      <vt:lpstr>Pasos para el retorno a la presencialidad o semipresencialidad </vt:lpstr>
      <vt:lpstr>CALENDARIZACIÓN </vt:lpstr>
      <vt:lpstr>Condiciones de bioseguridad que debemos prever para el trabajo en aula</vt:lpstr>
      <vt:lpstr>Protocolo de medidas de bioseguridad</vt:lpstr>
      <vt:lpstr>Presentación de PowerPoint</vt:lpstr>
      <vt:lpstr>Presentación de PowerPoint</vt:lpstr>
      <vt:lpstr>Protocolo de seguimiento a la condición de salud de la comunidad educativa </vt:lpstr>
      <vt:lpstr>Protocolo ante casos sospechosos o confirmados de contagio </vt:lpstr>
      <vt:lpstr>Sugerencias para la organización y medidas para gestionar los aprendizajes </vt:lpstr>
      <vt:lpstr>Presentación de PowerPoint</vt:lpstr>
      <vt:lpstr>Presentación de PowerPoint</vt:lpstr>
      <vt:lpstr>Presentación de PowerPoint</vt:lpstr>
      <vt:lpstr>Planificar y conocer actividades para iniciar el servicio educativo presencial y semipresencial </vt:lpstr>
      <vt:lpstr>Presentación de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Escolar</dc:title>
  <dc:creator>HERNRY</dc:creator>
  <cp:lastModifiedBy>TOSHIBA</cp:lastModifiedBy>
  <cp:revision>215</cp:revision>
  <dcterms:created xsi:type="dcterms:W3CDTF">2021-05-12T19:06:47Z</dcterms:created>
  <dcterms:modified xsi:type="dcterms:W3CDTF">2022-03-10T13:44:38Z</dcterms:modified>
</cp:coreProperties>
</file>